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2" r:id="rId1"/>
  </p:sldMasterIdLst>
  <p:notesMasterIdLst>
    <p:notesMasterId r:id="rId32"/>
  </p:notes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0" r:id="rId20"/>
    <p:sldId id="276" r:id="rId21"/>
    <p:sldId id="277" r:id="rId22"/>
    <p:sldId id="281" r:id="rId23"/>
    <p:sldId id="282" r:id="rId24"/>
    <p:sldId id="286" r:id="rId25"/>
    <p:sldId id="285" r:id="rId26"/>
    <p:sldId id="287" r:id="rId27"/>
    <p:sldId id="288" r:id="rId28"/>
    <p:sldId id="278" r:id="rId29"/>
    <p:sldId id="279" r:id="rId30"/>
    <p:sldId id="25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F5D3D3"/>
    <a:srgbClr val="FFE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65A8D-A86E-40B0-A78D-EBE62CD31BF3}" type="datetimeFigureOut">
              <a:rPr lang="ko-KR" altLang="en-US" smtClean="0"/>
              <a:t>2024-01-24 (Wed)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454D6-1200-4757-A945-A6C3F2F88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53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original Modbus serial transmission has an intrinsic isolation between the enterprise level and the control level of a industry network, which requires attackers to have physical access to serial buses or compromises a device already connected to the network. Unfortunately, the TCP version of the protocol makes feasible a remote exploitation.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454D6-1200-4757-A945-A6C3F2F888C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19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original Modbus serial transmission has an intrinsic isolation between the enterprise level and the control level of a industry network, which requires attackers to have physical access to serial buses or compromises a device already connected to the network. Unfortunately, the TCP version of the protocol makes feasible a remote exploitation.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454D6-1200-4757-A945-A6C3F2F888C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485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TI : Transaction pairing</a:t>
            </a:r>
          </a:p>
          <a:p>
            <a:r>
              <a:rPr lang="en-US" altLang="ko-KR" dirty="0"/>
              <a:t>UI : bridge, proxy, gateway, router</a:t>
            </a:r>
            <a:r>
              <a:rPr lang="ko-KR" altLang="en-US" dirty="0"/>
              <a:t> 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454D6-1200-4757-A945-A6C3F2F888C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19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_PIN_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17375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/>
              <a:t>PPT TITLE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776000" y="4293096"/>
            <a:ext cx="8640000" cy="3600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2024.xx.xx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4659" y="57871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>
                <a:solidFill>
                  <a:prstClr val="black"/>
                </a:solidFill>
              </a:rPr>
              <a:t>서경대학교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1776000" y="5013096"/>
            <a:ext cx="8640000" cy="1260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ko-KR" altLang="en-US" dirty="0"/>
              <a:t>작성자</a:t>
            </a:r>
            <a:r>
              <a:rPr lang="en-US" altLang="ko-KR" dirty="0"/>
              <a:t>(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776000" y="4653096"/>
            <a:ext cx="8640000" cy="3600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r>
              <a:rPr lang="en-US" altLang="ko-KR" dirty="0"/>
              <a:t>Power Information Network LAB.</a:t>
            </a:r>
          </a:p>
        </p:txBody>
      </p:sp>
      <p:grpSp>
        <p:nvGrpSpPr>
          <p:cNvPr id="5" name="Group 4" hidden="1">
            <a:extLst>
              <a:ext uri="{FF2B5EF4-FFF2-40B4-BE49-F238E27FC236}">
                <a16:creationId xmlns:a16="http://schemas.microsoft.com/office/drawing/2014/main" id="{0F1240A4-8E0C-44D7-AE22-E32501D4FACC}"/>
              </a:ext>
            </a:extLst>
          </p:cNvPr>
          <p:cNvGrpSpPr/>
          <p:nvPr userDrawn="1"/>
        </p:nvGrpSpPr>
        <p:grpSpPr>
          <a:xfrm>
            <a:off x="985200" y="4293096"/>
            <a:ext cx="360000" cy="1980000"/>
            <a:chOff x="985200" y="4293096"/>
            <a:chExt cx="360000" cy="19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CAF46E4-6EF6-41FD-B875-80587320E2AF}"/>
                </a:ext>
              </a:extLst>
            </p:cNvPr>
            <p:cNvSpPr/>
            <p:nvPr userDrawn="1"/>
          </p:nvSpPr>
          <p:spPr>
            <a:xfrm>
              <a:off x="985200" y="429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4A2D5F-5EFD-4872-A1DB-113AC00077E0}"/>
                </a:ext>
              </a:extLst>
            </p:cNvPr>
            <p:cNvSpPr/>
            <p:nvPr userDrawn="1"/>
          </p:nvSpPr>
          <p:spPr>
            <a:xfrm>
              <a:off x="985200" y="501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101D97-7938-4EE2-A006-7921EF76F229}"/>
                </a:ext>
              </a:extLst>
            </p:cNvPr>
            <p:cNvSpPr/>
            <p:nvPr userDrawn="1"/>
          </p:nvSpPr>
          <p:spPr>
            <a:xfrm>
              <a:off x="985200" y="465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A94FB4-37DF-4D9B-AF2F-CA4E6A4F26C9}"/>
                </a:ext>
              </a:extLst>
            </p:cNvPr>
            <p:cNvSpPr/>
            <p:nvPr userDrawn="1"/>
          </p:nvSpPr>
          <p:spPr>
            <a:xfrm>
              <a:off x="985200" y="537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6FBDED-A051-434A-8265-587E049D8E9A}"/>
                </a:ext>
              </a:extLst>
            </p:cNvPr>
            <p:cNvSpPr/>
            <p:nvPr userDrawn="1"/>
          </p:nvSpPr>
          <p:spPr>
            <a:xfrm>
              <a:off x="985200" y="573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145EFF-2DF2-4B0A-95C7-E70A04AEFEBF}"/>
                </a:ext>
              </a:extLst>
            </p:cNvPr>
            <p:cNvSpPr/>
            <p:nvPr userDrawn="1"/>
          </p:nvSpPr>
          <p:spPr>
            <a:xfrm>
              <a:off x="985200" y="609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43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여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885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008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잘 안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9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(제목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447800"/>
            <a:ext cx="10972800" cy="49300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9470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©2024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(비교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4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4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9470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©2024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2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(캡션 있는 콘텐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lnSpc>
                <a:spcPct val="100000"/>
              </a:lnSpc>
              <a:defRPr sz="2400" b="1" baseline="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9470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©2024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(캡션 있는 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(제목 및 세로 텍스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99470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©2024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6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((Unused) 1_Title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051563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286" y="4678224"/>
            <a:ext cx="7862956" cy="945336"/>
          </a:xfrm>
          <a:effectLst>
            <a:outerShdw blurRad="12700" dist="12700" dir="5400000" algn="ctr" rotWithShape="0">
              <a:schemeClr val="tx1">
                <a:alpha val="50000"/>
              </a:schemeClr>
            </a:outerShdw>
          </a:effectLst>
        </p:spPr>
        <p:txBody>
          <a:bodyPr lIns="0" tIns="0" rIns="0" bIns="0" anchor="ctr" anchorCtr="0">
            <a:noAutofit/>
          </a:bodyPr>
          <a:lstStyle>
            <a:lvl1pPr algn="l">
              <a:lnSpc>
                <a:spcPts val="3840"/>
              </a:lnSpc>
              <a:defRPr lang="en-US" sz="4800" dirty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88" y="5715000"/>
            <a:ext cx="11410555" cy="739670"/>
          </a:xfrm>
        </p:spPr>
        <p:txBody>
          <a:bodyPr lIns="0" tIns="0" rIns="0" bIns="0" anchor="b">
            <a:noAutofit/>
          </a:bodyPr>
          <a:lstStyle>
            <a:lvl1pPr marL="411480" marR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1">
                    <a:lumMod val="65000"/>
                  </a:schemeClr>
                </a:solidFill>
                <a:effectLst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11480" marR="0" lvl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3360" b="0" i="0" u="none" strike="noStrike" kern="1200" cap="none" spc="0" normalizeH="0" baseline="0" noProof="0">
                <a:ln>
                  <a:noFill/>
                </a:ln>
                <a:solidFill>
                  <a:srgbClr val="80808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클릭하여 마스터 부제목 스타일 편집</a:t>
            </a:r>
            <a:endParaRPr kumimoji="0" lang="en-US" sz="3360" b="0" i="0" u="none" strike="noStrike" kern="1200" cap="none" spc="0" normalizeH="0" baseline="0" noProof="0" dirty="0">
              <a:ln>
                <a:noFill/>
              </a:ln>
              <a:solidFill>
                <a:srgbClr val="80808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7" y="2606040"/>
            <a:ext cx="2692400" cy="17830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052" y="2606041"/>
            <a:ext cx="1595120" cy="17647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2606041"/>
            <a:ext cx="1584960" cy="17647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2763" y="2613661"/>
            <a:ext cx="1656080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PIN_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17375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/>
              <a:t>PPT TITLE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776000" y="4293097"/>
            <a:ext cx="8640000" cy="3600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2024.xx.xx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4659" y="57871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>
                <a:solidFill>
                  <a:prstClr val="black"/>
                </a:solidFill>
              </a:rPr>
              <a:t>서경대학교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1776000" y="4653096"/>
            <a:ext cx="8640000" cy="1620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ko-KR" altLang="en-US" dirty="0"/>
              <a:t>작성자 </a:t>
            </a:r>
            <a:r>
              <a:rPr lang="en-US" altLang="ko-KR" dirty="0"/>
              <a:t>(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6" name="Group 5" hidden="1">
            <a:extLst>
              <a:ext uri="{FF2B5EF4-FFF2-40B4-BE49-F238E27FC236}">
                <a16:creationId xmlns:a16="http://schemas.microsoft.com/office/drawing/2014/main" id="{8CED180E-0310-4AF9-A2F3-C31277A6BE0B}"/>
              </a:ext>
            </a:extLst>
          </p:cNvPr>
          <p:cNvGrpSpPr/>
          <p:nvPr userDrawn="1"/>
        </p:nvGrpSpPr>
        <p:grpSpPr>
          <a:xfrm>
            <a:off x="985200" y="4293096"/>
            <a:ext cx="360000" cy="1980000"/>
            <a:chOff x="985200" y="4293096"/>
            <a:chExt cx="360000" cy="198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4FA058-6B1D-4F3D-9300-4FDD5FCEE623}"/>
                </a:ext>
              </a:extLst>
            </p:cNvPr>
            <p:cNvSpPr/>
            <p:nvPr userDrawn="1"/>
          </p:nvSpPr>
          <p:spPr>
            <a:xfrm>
              <a:off x="985200" y="429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908A19-6CFE-47E3-BF45-ED453AA4A5BD}"/>
                </a:ext>
              </a:extLst>
            </p:cNvPr>
            <p:cNvSpPr/>
            <p:nvPr userDrawn="1"/>
          </p:nvSpPr>
          <p:spPr>
            <a:xfrm>
              <a:off x="985200" y="501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C20F3AE-A704-4BD1-ABAB-B912E0A2F499}"/>
                </a:ext>
              </a:extLst>
            </p:cNvPr>
            <p:cNvSpPr/>
            <p:nvPr userDrawn="1"/>
          </p:nvSpPr>
          <p:spPr>
            <a:xfrm>
              <a:off x="985200" y="465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06E308-3DA4-42CB-B539-CEB1D3B5EBE2}"/>
                </a:ext>
              </a:extLst>
            </p:cNvPr>
            <p:cNvSpPr/>
            <p:nvPr userDrawn="1"/>
          </p:nvSpPr>
          <p:spPr>
            <a:xfrm>
              <a:off x="985200" y="537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F3C258-87A5-4997-88DC-E37FA911EE4C}"/>
                </a:ext>
              </a:extLst>
            </p:cNvPr>
            <p:cNvSpPr/>
            <p:nvPr userDrawn="1"/>
          </p:nvSpPr>
          <p:spPr>
            <a:xfrm>
              <a:off x="985200" y="573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1E7060-9929-44C1-A5E6-C0C7A41A4EC0}"/>
                </a:ext>
              </a:extLst>
            </p:cNvPr>
            <p:cNvSpPr/>
            <p:nvPr userDrawn="1"/>
          </p:nvSpPr>
          <p:spPr>
            <a:xfrm>
              <a:off x="985200" y="609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82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작은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18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470" y="6549963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©2024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78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470" y="6549963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©2024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_제목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698" y="2012309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830" y="2352830"/>
            <a:ext cx="7242628" cy="1282492"/>
          </a:xfrm>
        </p:spPr>
        <p:txBody>
          <a:bodyPr anchor="b"/>
          <a:lstStyle>
            <a:lvl1pPr algn="l">
              <a:defRPr sz="48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2" y="3854391"/>
            <a:ext cx="10283372" cy="1282492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606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698" y="2012309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830" y="2787754"/>
            <a:ext cx="7242628" cy="1282492"/>
          </a:xfrm>
        </p:spPr>
        <p:txBody>
          <a:bodyPr anchor="b"/>
          <a:lstStyle>
            <a:lvl1pPr algn="l">
              <a:defRPr sz="48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2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 컨텐츠_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5009804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18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470" y="6549963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©2024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FF047B-5D16-5328-7EA8-657C8CEA26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5999" y="1435101"/>
            <a:ext cx="5009804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18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1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텐츠_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5009804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470" y="6549963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©2024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FF047B-5D16-5328-7EA8-657C8CEA26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5999" y="1435101"/>
            <a:ext cx="5009804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3" y="2782669"/>
            <a:ext cx="1110124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0" algn="ctr">
              <a:spcBef>
                <a:spcPct val="20000"/>
              </a:spcBef>
              <a:buSzPct val="100000"/>
              <a:buFontTx/>
              <a:buNone/>
              <a:defRPr sz="3600" b="1" baseline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00" b="1">
                <a:latin typeface="+mn-ea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00" b="1">
                <a:latin typeface="+mn-ea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+mn-ea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00" b="1">
                <a:latin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ko-KR" altLang="en-US" sz="4000" noProof="0" dirty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2008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35101"/>
            <a:ext cx="10972800" cy="48895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ko-KR" altLang="en-US" sz="4320" b="0" i="0" u="none" strike="noStrike" kern="1200" cap="none" spc="0" normalizeH="0" baseline="0" noProof="0" dirty="0">
                <a:ln>
                  <a:noFill/>
                </a:ln>
                <a:solidFill>
                  <a:srgbClr val="0069A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6503652"/>
            <a:ext cx="12204700" cy="361249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01600" y="6454056"/>
            <a:ext cx="4572000" cy="365125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8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D9077D98-EF84-479F-B0A6-B3152D61A2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86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9" r:id="rId2"/>
    <p:sldLayoutId id="2147483902" r:id="rId3"/>
    <p:sldLayoutId id="2147483774" r:id="rId4"/>
    <p:sldLayoutId id="2147483775" r:id="rId5"/>
    <p:sldLayoutId id="2147483893" r:id="rId6"/>
    <p:sldLayoutId id="2147483903" r:id="rId7"/>
    <p:sldLayoutId id="2147483900" r:id="rId8"/>
    <p:sldLayoutId id="2147483779" r:id="rId9"/>
    <p:sldLayoutId id="2147483895" r:id="rId10"/>
    <p:sldLayoutId id="2147483896" r:id="rId11"/>
    <p:sldLayoutId id="2147483897" r:id="rId12"/>
    <p:sldLayoutId id="2147483778" r:id="rId13"/>
    <p:sldLayoutId id="2147483777" r:id="rId14"/>
    <p:sldLayoutId id="2147483780" r:id="rId15"/>
    <p:sldLayoutId id="2147483781" r:id="rId16"/>
    <p:sldLayoutId id="2147483782" r:id="rId17"/>
    <p:sldLayoutId id="2147483773" r:id="rId1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548640" rtl="0" eaLnBrk="1" latinLnBrk="1" hangingPunct="1">
        <a:lnSpc>
          <a:spcPts val="4320"/>
        </a:lnSpc>
        <a:spcBef>
          <a:spcPct val="0"/>
        </a:spcBef>
        <a:buNone/>
        <a:defRPr sz="3000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50520" indent="-350520" algn="l" defTabSz="54864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1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1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9FD5-E5F4-4847-A036-17F3EF627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Implementation of Secure Communication With Modbus and Transport Layer Security protocols 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186A3-3CFC-9056-3CE9-36690BD8D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2024.01.23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4AAD0-9197-4434-5484-3E50387A09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김호중 </a:t>
            </a:r>
            <a:r>
              <a:rPr lang="en-US" altLang="ko-KR" dirty="0"/>
              <a:t>(hotteok@skuniv.ac.kr)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1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1AEF-C8A8-45B2-BB66-5B4B240C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Transport Layer Security (2/2)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3641-620B-46D0-9816-D3C14150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통신하는 두 </a:t>
            </a:r>
            <a:r>
              <a:rPr lang="en-US" altLang="ko-KR" dirty="0"/>
              <a:t>peer </a:t>
            </a:r>
            <a:r>
              <a:rPr lang="ko-KR" altLang="en-US" dirty="0"/>
              <a:t>사이의 연결을 </a:t>
            </a:r>
            <a:r>
              <a:rPr lang="en-US" altLang="ko-KR" dirty="0"/>
              <a:t>TLS Session</a:t>
            </a:r>
            <a:r>
              <a:rPr lang="ko-KR" altLang="en-US" dirty="0"/>
              <a:t>이라고 지칭하며</a:t>
            </a:r>
            <a:r>
              <a:rPr lang="en-US" altLang="ko-KR" dirty="0"/>
              <a:t>, </a:t>
            </a:r>
            <a:r>
              <a:rPr lang="ko-KR" altLang="en-US" dirty="0"/>
              <a:t>다음을 정의</a:t>
            </a:r>
            <a:endParaRPr lang="en-US" altLang="ko-KR" dirty="0"/>
          </a:p>
          <a:p>
            <a:pPr lvl="1"/>
            <a:r>
              <a:rPr lang="en-US" altLang="ko-KR" dirty="0"/>
              <a:t>Session Identifier : </a:t>
            </a:r>
            <a:r>
              <a:rPr lang="ko-KR" altLang="en-US" dirty="0"/>
              <a:t>세션을 식별하기 위해 서버에서 생성한 임의의 값</a:t>
            </a:r>
            <a:endParaRPr lang="en-US" altLang="ko-KR" dirty="0"/>
          </a:p>
          <a:p>
            <a:pPr lvl="1"/>
            <a:r>
              <a:rPr lang="en-US" altLang="ko-KR" dirty="0"/>
              <a:t>Peer Certificate : </a:t>
            </a:r>
            <a:r>
              <a:rPr lang="ko-KR" altLang="en-US" dirty="0"/>
              <a:t>필요한 경우</a:t>
            </a:r>
            <a:endParaRPr lang="en-US" altLang="ko-KR" dirty="0"/>
          </a:p>
          <a:p>
            <a:pPr lvl="1"/>
            <a:r>
              <a:rPr lang="en-US" altLang="ko-KR" dirty="0"/>
              <a:t>Compress Method : </a:t>
            </a:r>
            <a:r>
              <a:rPr lang="ko-KR" altLang="en-US" dirty="0"/>
              <a:t>암호화 과정 전 메시지를 압축하기 위한 알고리즘</a:t>
            </a:r>
            <a:endParaRPr lang="en-US" altLang="ko-KR" dirty="0"/>
          </a:p>
          <a:p>
            <a:pPr lvl="1"/>
            <a:r>
              <a:rPr lang="en-US" altLang="ko-KR" dirty="0"/>
              <a:t>Cipher Spec : </a:t>
            </a:r>
            <a:r>
              <a:rPr lang="ko-KR" altLang="en-US" dirty="0"/>
              <a:t>암호화 알고리즘과 메시지 인증 코드</a:t>
            </a:r>
            <a:r>
              <a:rPr lang="en-US" altLang="ko-KR" dirty="0"/>
              <a:t>(MAC) </a:t>
            </a:r>
            <a:r>
              <a:rPr lang="ko-KR" altLang="en-US" dirty="0"/>
              <a:t>알고리즘의 결합</a:t>
            </a:r>
            <a:endParaRPr lang="en-US" altLang="ko-KR" dirty="0"/>
          </a:p>
          <a:p>
            <a:pPr lvl="1"/>
            <a:r>
              <a:rPr lang="en-US" altLang="ko-KR" dirty="0"/>
              <a:t>Master</a:t>
            </a:r>
            <a:r>
              <a:rPr lang="ko-KR" altLang="en-US" dirty="0"/>
              <a:t> </a:t>
            </a:r>
            <a:r>
              <a:rPr lang="en-US" altLang="ko-KR" dirty="0"/>
              <a:t>Secret : </a:t>
            </a:r>
            <a:r>
              <a:rPr lang="ko-KR" altLang="en-US" dirty="0"/>
              <a:t>두 </a:t>
            </a:r>
            <a:r>
              <a:rPr lang="en-US" altLang="ko-KR" dirty="0"/>
              <a:t>peer </a:t>
            </a:r>
            <a:r>
              <a:rPr lang="ko-KR" altLang="en-US" dirty="0"/>
              <a:t>사이에 공유되는 </a:t>
            </a:r>
            <a:r>
              <a:rPr lang="en-US" altLang="ko-KR" dirty="0"/>
              <a:t>48-byte </a:t>
            </a:r>
            <a:r>
              <a:rPr lang="ko-KR" altLang="en-US" dirty="0"/>
              <a:t>길이의 비밀 값</a:t>
            </a:r>
            <a:endParaRPr lang="en-US" altLang="ko-KR" dirty="0"/>
          </a:p>
          <a:p>
            <a:pPr lvl="1"/>
            <a:r>
              <a:rPr lang="en-US" altLang="ko-KR" dirty="0"/>
              <a:t>session</a:t>
            </a:r>
            <a:r>
              <a:rPr lang="ko-KR" altLang="en-US" dirty="0"/>
              <a:t> 재 사용 가능 여부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D29B5-39CE-4BA5-A422-B160DF66FC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04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5E5C-32C3-49B0-AEF3-716B950E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TLS Record Protocol (1/2)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5AF44-38D3-4105-A41B-A20E2A21F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위에 존재하는 계층으로 위 계층 데이터를 분할하고 전송하는 역할</a:t>
            </a:r>
            <a:endParaRPr lang="en-US" altLang="ko-KR" dirty="0"/>
          </a:p>
          <a:p>
            <a:pPr lvl="1"/>
            <a:r>
              <a:rPr lang="ko-KR" altLang="en-US" dirty="0"/>
              <a:t>선택적으로 분할한 데이터를 전송하기 전에 압축</a:t>
            </a:r>
            <a:r>
              <a:rPr lang="en-US" altLang="ko-KR" dirty="0"/>
              <a:t>, </a:t>
            </a:r>
            <a:r>
              <a:rPr lang="ko-KR" altLang="en-US" dirty="0"/>
              <a:t>인증</a:t>
            </a:r>
            <a:r>
              <a:rPr lang="en-US" altLang="ko-KR" dirty="0"/>
              <a:t>, </a:t>
            </a:r>
            <a:r>
              <a:rPr lang="ko-KR" altLang="en-US" dirty="0"/>
              <a:t>암호화를 진행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아래 계층에서 전달받은 메시지를 재 조합하여 위 계층 클라이언트에게 전달</a:t>
            </a:r>
            <a:endParaRPr lang="en-US" altLang="ko-KR" dirty="0"/>
          </a:p>
          <a:p>
            <a:pPr lvl="1"/>
            <a:r>
              <a:rPr lang="ko-KR" altLang="en-US" dirty="0"/>
              <a:t>필요한 경우 복호화</a:t>
            </a:r>
            <a:r>
              <a:rPr lang="en-US" altLang="ko-KR" dirty="0"/>
              <a:t>, </a:t>
            </a:r>
            <a:r>
              <a:rPr lang="ko-KR" altLang="en-US" dirty="0"/>
              <a:t>인증</a:t>
            </a:r>
            <a:r>
              <a:rPr lang="en-US" altLang="ko-KR" dirty="0"/>
              <a:t>, </a:t>
            </a:r>
            <a:r>
              <a:rPr lang="ko-KR" altLang="en-US" dirty="0"/>
              <a:t>압축 해제 과정을 거침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93066-5C31-4260-A108-31E8D9318C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3897BD-55EE-4B35-A54D-67A56D70D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58" y="3290114"/>
            <a:ext cx="1963939" cy="7030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50049D-9C6F-4B2D-B3C8-AB970D5F7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742" y="3290114"/>
            <a:ext cx="2427601" cy="316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2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5E5C-32C3-49B0-AEF3-716B950E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TLS Record Protocol (2/2)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5AF44-38D3-4105-A41B-A20E2A21F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사용할 알고리즘</a:t>
            </a:r>
            <a:r>
              <a:rPr lang="en-US" altLang="ko-KR" dirty="0"/>
              <a:t>, </a:t>
            </a:r>
            <a:r>
              <a:rPr lang="ko-KR" altLang="en-US" dirty="0"/>
              <a:t>방법 등은 </a:t>
            </a:r>
            <a:r>
              <a:rPr lang="en-US" altLang="ko-KR" dirty="0"/>
              <a:t>cipher suite</a:t>
            </a:r>
            <a:r>
              <a:rPr lang="ko-KR" altLang="en-US" dirty="0"/>
              <a:t>를 통해 전달</a:t>
            </a:r>
            <a:endParaRPr lang="en-US" altLang="ko-KR" dirty="0"/>
          </a:p>
          <a:p>
            <a:pPr lvl="1"/>
            <a:r>
              <a:rPr lang="ko-KR" altLang="en-US" dirty="0"/>
              <a:t>현재 공식적으로 </a:t>
            </a:r>
            <a:r>
              <a:rPr lang="en-US" altLang="ko-KR" dirty="0"/>
              <a:t>339</a:t>
            </a:r>
            <a:r>
              <a:rPr lang="ko-KR" altLang="en-US" dirty="0"/>
              <a:t>개의 </a:t>
            </a:r>
            <a:r>
              <a:rPr lang="en-US" altLang="ko-KR" dirty="0"/>
              <a:t>cipher suite</a:t>
            </a:r>
            <a:r>
              <a:rPr lang="ko-KR" altLang="en-US" dirty="0"/>
              <a:t>가 지원 됨</a:t>
            </a:r>
            <a:endParaRPr lang="en-US" altLang="ko-KR" dirty="0"/>
          </a:p>
          <a:p>
            <a:pPr lvl="1"/>
            <a:r>
              <a:rPr lang="en-US" altLang="ko-KR" dirty="0"/>
              <a:t>Cipher</a:t>
            </a:r>
            <a:r>
              <a:rPr lang="ko-KR" altLang="en-US" dirty="0"/>
              <a:t> </a:t>
            </a:r>
            <a:r>
              <a:rPr lang="en-US" altLang="ko-KR" dirty="0"/>
              <a:t>suite</a:t>
            </a:r>
            <a:r>
              <a:rPr lang="ko-KR" altLang="en-US" dirty="0"/>
              <a:t>를 사용함에 따라 </a:t>
            </a:r>
            <a:r>
              <a:rPr lang="en-US" altLang="ko-KR" dirty="0"/>
              <a:t>TLS </a:t>
            </a:r>
            <a:r>
              <a:rPr lang="ko-KR" altLang="en-US" dirty="0"/>
              <a:t>프로토콜의 유연성이 효과적으로 향상</a:t>
            </a:r>
            <a:endParaRPr lang="en-US" altLang="ko-KR" dirty="0"/>
          </a:p>
          <a:p>
            <a:pPr lvl="1"/>
            <a:r>
              <a:rPr lang="ko-KR" altLang="en-US" dirty="0"/>
              <a:t>일반적으로 키 교환</a:t>
            </a:r>
            <a:r>
              <a:rPr lang="en-US" altLang="ko-KR" dirty="0"/>
              <a:t>, </a:t>
            </a:r>
            <a:r>
              <a:rPr lang="ko-KR" altLang="en-US" dirty="0"/>
              <a:t>서명 방식</a:t>
            </a:r>
            <a:r>
              <a:rPr lang="en-US" altLang="ko-KR" dirty="0"/>
              <a:t>, </a:t>
            </a:r>
            <a:r>
              <a:rPr lang="ko-KR" altLang="en-US" dirty="0"/>
              <a:t>암호화 알고리즘</a:t>
            </a:r>
            <a:r>
              <a:rPr lang="en-US" altLang="ko-KR" dirty="0"/>
              <a:t>, MAC </a:t>
            </a:r>
            <a:r>
              <a:rPr lang="ko-KR" altLang="en-US" dirty="0"/>
              <a:t>생성 방법을 노출</a:t>
            </a:r>
            <a:endParaRPr lang="en-US" altLang="ko-KR" dirty="0"/>
          </a:p>
          <a:p>
            <a:pPr lvl="2"/>
            <a:r>
              <a:rPr lang="en-US" altLang="ko-KR" dirty="0"/>
              <a:t>e.g. TLS_ECDH_RSA_WITH_RC4_128_SHA</a:t>
            </a:r>
          </a:p>
          <a:p>
            <a:pPr lvl="1"/>
            <a:r>
              <a:rPr lang="ko-KR" altLang="en-US" dirty="0"/>
              <a:t>암호화 키 크기</a:t>
            </a:r>
            <a:r>
              <a:rPr lang="en-US" altLang="ko-KR" dirty="0"/>
              <a:t>, </a:t>
            </a:r>
            <a:r>
              <a:rPr lang="ko-KR" altLang="en-US" dirty="0"/>
              <a:t>암호 모드</a:t>
            </a:r>
            <a:r>
              <a:rPr lang="en-US" altLang="ko-KR" dirty="0"/>
              <a:t>, </a:t>
            </a:r>
            <a:r>
              <a:rPr lang="ko-KR" altLang="en-US" dirty="0"/>
              <a:t>대체 </a:t>
            </a:r>
            <a:r>
              <a:rPr lang="en-US" altLang="ko-KR" dirty="0"/>
              <a:t>PRF </a:t>
            </a:r>
            <a:r>
              <a:rPr lang="ko-KR" altLang="en-US" dirty="0"/>
              <a:t>등이 포함되는 경우도 존재</a:t>
            </a:r>
            <a:endParaRPr lang="en-US" altLang="ko-KR" dirty="0"/>
          </a:p>
          <a:p>
            <a:pPr lvl="1"/>
            <a:r>
              <a:rPr lang="ko-KR" altLang="en-US" dirty="0"/>
              <a:t>사용하지 않는 경우에는 생략하는 경우도 존재</a:t>
            </a:r>
            <a:endParaRPr lang="en-US" altLang="ko-KR" dirty="0"/>
          </a:p>
          <a:p>
            <a:pPr lvl="2"/>
            <a:r>
              <a:rPr lang="en-US" altLang="ko-KR" dirty="0"/>
              <a:t>e.g. TLS_ECDH_anon_WITH_AES_128_CBC_SHA</a:t>
            </a:r>
            <a:br>
              <a:rPr lang="en-US" altLang="ko-KR" dirty="0"/>
            </a:br>
            <a:r>
              <a:rPr lang="en-US" altLang="ko-KR" dirty="0">
                <a:solidFill>
                  <a:schemeClr val="bg1"/>
                </a:solidFill>
              </a:rPr>
              <a:t>e.g. </a:t>
            </a:r>
            <a:r>
              <a:rPr lang="en-US" altLang="ko-KR" dirty="0"/>
              <a:t>TLS_RSA_WITH_NULL_MD5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93066-5C31-4260-A108-31E8D9318C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4A93C-6BDA-476D-8E30-945653927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194" y="3498235"/>
            <a:ext cx="3178206" cy="267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4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FABF-C3C0-473D-A904-9A8798AF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TLS Handshake Protocol (1/3)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118BF-10CB-4948-8A3C-DE9758DD5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Handshaking</a:t>
            </a:r>
            <a:r>
              <a:rPr lang="ko-KR" altLang="en-US" dirty="0"/>
              <a:t> 프로세스를 위해 </a:t>
            </a:r>
            <a:r>
              <a:rPr lang="en-US" altLang="ko-KR" dirty="0"/>
              <a:t>TLS Record Protocol </a:t>
            </a:r>
            <a:r>
              <a:rPr lang="ko-KR" altLang="en-US" dirty="0"/>
              <a:t>위에 존재하는 프로토콜</a:t>
            </a:r>
            <a:endParaRPr lang="en-US" altLang="ko-KR" dirty="0"/>
          </a:p>
          <a:p>
            <a:pPr lvl="1"/>
            <a:r>
              <a:rPr lang="en-US" altLang="ko-KR" dirty="0"/>
              <a:t>TLS Session</a:t>
            </a:r>
            <a:r>
              <a:rPr lang="ko-KR" altLang="en-US" dirty="0"/>
              <a:t>에서 </a:t>
            </a:r>
            <a:r>
              <a:rPr lang="en-US" altLang="ko-KR" dirty="0"/>
              <a:t>peer</a:t>
            </a:r>
            <a:r>
              <a:rPr lang="ko-KR" altLang="en-US" dirty="0"/>
              <a:t> 끼리 서로 사용할 보안 매개변수를 결정하기 위함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ClientHello</a:t>
            </a:r>
            <a:r>
              <a:rPr lang="en-US" altLang="ko-KR" dirty="0"/>
              <a:t> : Client</a:t>
            </a:r>
            <a:r>
              <a:rPr lang="ko-KR" altLang="en-US" dirty="0"/>
              <a:t>가 </a:t>
            </a:r>
            <a:r>
              <a:rPr lang="en-US" altLang="ko-KR" dirty="0"/>
              <a:t>Server</a:t>
            </a:r>
            <a:r>
              <a:rPr lang="ko-KR" altLang="en-US" dirty="0"/>
              <a:t>에게 사용 가능 및 선호하는 정보들을 전달</a:t>
            </a:r>
            <a:endParaRPr lang="en-US" altLang="ko-KR" dirty="0"/>
          </a:p>
          <a:p>
            <a:pPr lvl="1"/>
            <a:r>
              <a:rPr lang="ko-KR" altLang="en-US" dirty="0"/>
              <a:t>지원하는 최대 프로토콜 버전</a:t>
            </a:r>
            <a:endParaRPr lang="en-US" altLang="ko-KR" dirty="0"/>
          </a:p>
          <a:p>
            <a:pPr lvl="1"/>
            <a:r>
              <a:rPr lang="en-US" altLang="ko-KR" dirty="0"/>
              <a:t>32-bytes </a:t>
            </a:r>
            <a:r>
              <a:rPr lang="ko-KR" altLang="en-US" dirty="0"/>
              <a:t>난수</a:t>
            </a:r>
            <a:endParaRPr lang="en-US" altLang="ko-KR" dirty="0"/>
          </a:p>
          <a:p>
            <a:pPr lvl="1"/>
            <a:r>
              <a:rPr lang="ko-KR" altLang="en-US" dirty="0"/>
              <a:t>세션 재 사용시 이전 세션의 </a:t>
            </a:r>
            <a:r>
              <a:rPr lang="en-US" altLang="ko-KR" dirty="0"/>
              <a:t>Session Identifier</a:t>
            </a:r>
          </a:p>
          <a:p>
            <a:pPr lvl="1"/>
            <a:r>
              <a:rPr lang="ko-KR" altLang="en-US" dirty="0"/>
              <a:t>사용 가능한 </a:t>
            </a:r>
            <a:r>
              <a:rPr lang="en-US" altLang="ko-KR" dirty="0"/>
              <a:t>Cipher Suites, </a:t>
            </a:r>
            <a:r>
              <a:rPr lang="ko-KR" altLang="en-US" dirty="0"/>
              <a:t>선호도 순으로 정렬</a:t>
            </a:r>
            <a:endParaRPr lang="en-US" altLang="ko-KR" dirty="0"/>
          </a:p>
          <a:p>
            <a:pPr lvl="1"/>
            <a:r>
              <a:rPr lang="ko-KR" altLang="en-US" dirty="0"/>
              <a:t>사용 가능한 압축 방법</a:t>
            </a:r>
            <a:r>
              <a:rPr lang="en-US" altLang="ko-KR" dirty="0"/>
              <a:t>, </a:t>
            </a:r>
            <a:r>
              <a:rPr lang="ko-KR" altLang="en-US" dirty="0"/>
              <a:t>선호도 순으로 정렬</a:t>
            </a:r>
            <a:endParaRPr lang="en-US" altLang="ko-KR" dirty="0"/>
          </a:p>
          <a:p>
            <a:pPr lvl="1"/>
            <a:r>
              <a:rPr lang="ko-KR" altLang="en-US" dirty="0"/>
              <a:t>확장 기능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ServerHello</a:t>
            </a:r>
            <a:r>
              <a:rPr lang="en-US" altLang="ko-KR" dirty="0"/>
              <a:t> : Server</a:t>
            </a:r>
            <a:r>
              <a:rPr lang="ko-KR" altLang="en-US" dirty="0"/>
              <a:t>에서 </a:t>
            </a:r>
            <a:r>
              <a:rPr lang="en-US" altLang="ko-KR" dirty="0"/>
              <a:t>Client</a:t>
            </a:r>
            <a:r>
              <a:rPr lang="ko-KR" altLang="en-US" dirty="0"/>
              <a:t>로의 응답</a:t>
            </a:r>
            <a:endParaRPr lang="en-US" altLang="ko-KR" dirty="0"/>
          </a:p>
          <a:p>
            <a:pPr lvl="1"/>
            <a:r>
              <a:rPr lang="en-US" altLang="ko-KR" dirty="0" err="1"/>
              <a:t>ClientHello</a:t>
            </a:r>
            <a:r>
              <a:rPr lang="ko-KR" altLang="en-US" dirty="0"/>
              <a:t>와 거의 유사</a:t>
            </a:r>
            <a:endParaRPr lang="en-US" altLang="ko-KR" dirty="0"/>
          </a:p>
          <a:p>
            <a:pPr lvl="1"/>
            <a:r>
              <a:rPr lang="en-US" altLang="ko-KR" dirty="0"/>
              <a:t>Cipher Suite </a:t>
            </a:r>
            <a:r>
              <a:rPr lang="ko-KR" altLang="en-US" dirty="0"/>
              <a:t>목록 대신 </a:t>
            </a:r>
            <a:r>
              <a:rPr lang="en-US" altLang="ko-KR" dirty="0"/>
              <a:t>Server</a:t>
            </a:r>
            <a:r>
              <a:rPr lang="ko-KR" altLang="en-US" dirty="0"/>
              <a:t>가 선택한 </a:t>
            </a:r>
            <a:r>
              <a:rPr lang="en-US" altLang="ko-KR" dirty="0"/>
              <a:t>Cipher Suite </a:t>
            </a:r>
            <a:r>
              <a:rPr lang="ko-KR" altLang="en-US" dirty="0"/>
              <a:t>전달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678E4-FC73-49C3-ADC2-9FB34F3911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F18909-DA37-46B2-96AD-2E1087923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335" y="3491395"/>
            <a:ext cx="3114679" cy="27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9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FABF-C3C0-473D-A904-9A8798AF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TLS Handshake Protocol (2/3)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118BF-10CB-4948-8A3C-DE9758DD5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Certificate : X.509 </a:t>
            </a:r>
            <a:r>
              <a:rPr lang="ko-KR" altLang="en-US" dirty="0"/>
              <a:t>인증서 체인을 서로에게 전달</a:t>
            </a:r>
            <a:endParaRPr lang="en-US" altLang="ko-KR" dirty="0"/>
          </a:p>
          <a:p>
            <a:pPr lvl="1"/>
            <a:r>
              <a:rPr lang="ko-KR" altLang="en-US" dirty="0"/>
              <a:t>인증서 전달이 필요한 경우에 진행</a:t>
            </a:r>
            <a:endParaRPr lang="en-US" altLang="ko-KR" dirty="0"/>
          </a:p>
          <a:p>
            <a:pPr lvl="1"/>
            <a:r>
              <a:rPr lang="ko-KR" altLang="en-US" dirty="0"/>
              <a:t>인증서 체인은 </a:t>
            </a:r>
            <a:r>
              <a:rPr lang="en-US" altLang="ko-KR" dirty="0"/>
              <a:t>ASN.1 DER</a:t>
            </a:r>
            <a:r>
              <a:rPr lang="ko-KR" altLang="en-US" dirty="0"/>
              <a:t>로 인코딩</a:t>
            </a:r>
            <a:endParaRPr lang="en-US" altLang="ko-KR" dirty="0"/>
          </a:p>
          <a:p>
            <a:pPr lvl="1"/>
            <a:r>
              <a:rPr lang="ko-KR" altLang="en-US" dirty="0"/>
              <a:t>주 인증서가 제일 먼저 전송되고</a:t>
            </a:r>
            <a:r>
              <a:rPr lang="en-US" altLang="ko-KR" dirty="0"/>
              <a:t>, Intermediary </a:t>
            </a:r>
            <a:r>
              <a:rPr lang="ko-KR" altLang="en-US" dirty="0"/>
              <a:t>인증서가 그 뒤를 따름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ServerKeyExchange</a:t>
            </a:r>
            <a:r>
              <a:rPr lang="en-US" altLang="ko-KR" dirty="0"/>
              <a:t> : </a:t>
            </a:r>
            <a:r>
              <a:rPr lang="ko-KR" altLang="en-US" dirty="0"/>
              <a:t>키</a:t>
            </a:r>
            <a:r>
              <a:rPr lang="en-US" altLang="ko-KR" dirty="0"/>
              <a:t> </a:t>
            </a:r>
            <a:r>
              <a:rPr lang="ko-KR" altLang="en-US" dirty="0"/>
              <a:t>교환에 필요한 추가 정보가 있는 경우 전달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CertificateRequest</a:t>
            </a:r>
            <a:r>
              <a:rPr lang="en-US" altLang="ko-KR" dirty="0"/>
              <a:t> : Server</a:t>
            </a:r>
            <a:r>
              <a:rPr lang="ko-KR" altLang="en-US" dirty="0"/>
              <a:t>가 </a:t>
            </a:r>
            <a:r>
              <a:rPr lang="en-US" altLang="ko-KR" dirty="0"/>
              <a:t>Client</a:t>
            </a:r>
            <a:r>
              <a:rPr lang="ko-KR" altLang="en-US" dirty="0"/>
              <a:t> 인증을 요청</a:t>
            </a:r>
            <a:endParaRPr lang="en-US" altLang="ko-KR" dirty="0"/>
          </a:p>
          <a:p>
            <a:pPr lvl="1"/>
            <a:r>
              <a:rPr lang="ko-KR" altLang="en-US" dirty="0"/>
              <a:t>지원하는 인증서 타입</a:t>
            </a:r>
            <a:r>
              <a:rPr lang="en-US" altLang="ko-KR" dirty="0"/>
              <a:t>, </a:t>
            </a:r>
            <a:r>
              <a:rPr lang="ko-KR" altLang="en-US" dirty="0"/>
              <a:t>서명 알고리즘</a:t>
            </a:r>
            <a:r>
              <a:rPr lang="en-US" altLang="ko-KR" dirty="0"/>
              <a:t>, </a:t>
            </a:r>
            <a:r>
              <a:rPr lang="ko-KR" altLang="en-US" dirty="0"/>
              <a:t>인증 기관</a:t>
            </a:r>
            <a:r>
              <a:rPr lang="en-US" altLang="ko-KR" dirty="0"/>
              <a:t>, </a:t>
            </a:r>
            <a:r>
              <a:rPr lang="ko-KR" altLang="en-US" dirty="0"/>
              <a:t>식별된 이름으로 구성</a:t>
            </a:r>
            <a:endParaRPr lang="en-US" altLang="ko-KR" dirty="0"/>
          </a:p>
          <a:p>
            <a:pPr lvl="1"/>
            <a:r>
              <a:rPr lang="ko-KR" altLang="en-US" dirty="0"/>
              <a:t>해당 메시지를 받은 </a:t>
            </a:r>
            <a:r>
              <a:rPr lang="en-US" altLang="ko-KR" dirty="0"/>
              <a:t>Client</a:t>
            </a:r>
            <a:r>
              <a:rPr lang="ko-KR" altLang="en-US" dirty="0"/>
              <a:t>는 </a:t>
            </a:r>
            <a:r>
              <a:rPr lang="en-US" altLang="ko-KR" dirty="0"/>
              <a:t>Certificate </a:t>
            </a:r>
            <a:r>
              <a:rPr lang="ko-KR" altLang="en-US" dirty="0"/>
              <a:t>메시지를 통해 요구된 인증서를 전달</a:t>
            </a:r>
            <a:endParaRPr lang="en-US" altLang="ko-KR" dirty="0"/>
          </a:p>
          <a:p>
            <a:pPr lvl="1"/>
            <a:r>
              <a:rPr lang="ko-KR" altLang="en-US" dirty="0"/>
              <a:t>추가적인 </a:t>
            </a:r>
            <a:r>
              <a:rPr lang="en-US" altLang="ko-KR" dirty="0"/>
              <a:t>Client </a:t>
            </a:r>
            <a:r>
              <a:rPr lang="ko-KR" altLang="en-US" dirty="0"/>
              <a:t>정보가 필요한 경우 </a:t>
            </a:r>
            <a:r>
              <a:rPr lang="en-US" altLang="ko-KR" dirty="0" err="1"/>
              <a:t>ClientKeyExchange</a:t>
            </a:r>
            <a:r>
              <a:rPr lang="en-US" altLang="ko-KR" dirty="0"/>
              <a:t> </a:t>
            </a:r>
            <a:r>
              <a:rPr lang="ko-KR" altLang="en-US" dirty="0"/>
              <a:t>메시지를 보냄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ServerHelloDone</a:t>
            </a:r>
            <a:r>
              <a:rPr lang="en-US" altLang="ko-KR" dirty="0"/>
              <a:t> : Server</a:t>
            </a:r>
            <a:r>
              <a:rPr lang="ko-KR" altLang="en-US" dirty="0"/>
              <a:t>가 필요한 동작을 마침을 알림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678E4-FC73-49C3-ADC2-9FB34F3911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7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FABF-C3C0-473D-A904-9A8798AF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TLS Handshake Protocol (3/3)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118BF-10CB-4948-8A3C-DE9758DD5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</p:spPr>
        <p:txBody>
          <a:bodyPr/>
          <a:lstStyle/>
          <a:p>
            <a:r>
              <a:rPr lang="en-US" altLang="ko-KR" dirty="0" err="1"/>
              <a:t>CertificateVerify</a:t>
            </a:r>
            <a:endParaRPr lang="en-US" altLang="ko-KR" dirty="0"/>
          </a:p>
          <a:p>
            <a:pPr lvl="1"/>
            <a:r>
              <a:rPr lang="en-US" altLang="ko-KR" dirty="0"/>
              <a:t>Client</a:t>
            </a:r>
            <a:r>
              <a:rPr lang="ko-KR" altLang="en-US" dirty="0"/>
              <a:t>가 </a:t>
            </a:r>
            <a:r>
              <a:rPr lang="en-US" altLang="ko-KR" dirty="0"/>
              <a:t>Certificate </a:t>
            </a:r>
            <a:r>
              <a:rPr lang="ko-KR" altLang="en-US" dirty="0"/>
              <a:t>메시지를 보낸 경우 전송</a:t>
            </a:r>
            <a:endParaRPr lang="en-US" altLang="ko-KR" dirty="0"/>
          </a:p>
          <a:p>
            <a:pPr lvl="1"/>
            <a:r>
              <a:rPr lang="ko-KR" altLang="en-US" dirty="0"/>
              <a:t>해당 개인 키의 소유를 증명</a:t>
            </a:r>
            <a:endParaRPr lang="en-US" altLang="ko-KR" dirty="0"/>
          </a:p>
          <a:p>
            <a:pPr lvl="1"/>
            <a:r>
              <a:rPr lang="ko-KR" altLang="en-US" dirty="0"/>
              <a:t>현재 까지의 모든 </a:t>
            </a:r>
            <a:r>
              <a:rPr lang="en-US" altLang="ko-KR" dirty="0"/>
              <a:t>Handshake </a:t>
            </a:r>
            <a:r>
              <a:rPr lang="ko-KR" altLang="en-US" dirty="0"/>
              <a:t>메시지의 서명을 포함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ChangeCipherSpec</a:t>
            </a:r>
            <a:endParaRPr lang="en-US" altLang="ko-KR" dirty="0"/>
          </a:p>
          <a:p>
            <a:pPr lvl="1"/>
            <a:r>
              <a:rPr lang="ko-KR" altLang="en-US" dirty="0"/>
              <a:t>통신 매개변수와 암호화 키를 만들 수 있고</a:t>
            </a:r>
            <a:r>
              <a:rPr lang="en-US" altLang="ko-KR" dirty="0"/>
              <a:t>, </a:t>
            </a:r>
            <a:r>
              <a:rPr lang="ko-KR" altLang="en-US" dirty="0"/>
              <a:t>따라서 암호화된 통신으로 변경할 수 있음을 알림</a:t>
            </a:r>
            <a:endParaRPr lang="en-US" altLang="ko-KR" dirty="0"/>
          </a:p>
          <a:p>
            <a:pPr lvl="1"/>
            <a:r>
              <a:rPr lang="en-US" altLang="ko-KR" dirty="0"/>
              <a:t>TLS Handshake Protocol</a:t>
            </a:r>
            <a:r>
              <a:rPr lang="ko-KR" altLang="en-US" dirty="0"/>
              <a:t>에 포함되지는 않고</a:t>
            </a:r>
            <a:r>
              <a:rPr lang="en-US" altLang="ko-KR" dirty="0"/>
              <a:t>, TLS Change Cipher Spec Protocol</a:t>
            </a:r>
            <a:r>
              <a:rPr lang="ko-KR" altLang="en-US" dirty="0"/>
              <a:t>의 유일한 메시지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Finished</a:t>
            </a:r>
          </a:p>
          <a:p>
            <a:pPr lvl="1"/>
            <a:r>
              <a:rPr lang="ko-KR" altLang="en-US" dirty="0"/>
              <a:t>서로 첫 교환되는 암호화된 메시지</a:t>
            </a:r>
            <a:endParaRPr lang="en-US" altLang="ko-KR" dirty="0"/>
          </a:p>
          <a:p>
            <a:pPr lvl="1"/>
            <a:r>
              <a:rPr lang="ko-KR" altLang="en-US" dirty="0"/>
              <a:t>이후에는 </a:t>
            </a:r>
            <a:r>
              <a:rPr lang="en-US" altLang="ko-KR" dirty="0"/>
              <a:t>Application Data</a:t>
            </a:r>
            <a:r>
              <a:rPr lang="ko-KR" altLang="en-US" dirty="0"/>
              <a:t>를 암호화된 채널에서 교환</a:t>
            </a:r>
            <a:endParaRPr lang="en-US" altLang="ko-KR" dirty="0"/>
          </a:p>
          <a:p>
            <a:pPr lvl="1"/>
            <a:r>
              <a:rPr lang="en-US" altLang="ko-KR" dirty="0"/>
              <a:t>Client</a:t>
            </a:r>
            <a:r>
              <a:rPr lang="ko-KR" altLang="en-US" dirty="0"/>
              <a:t>는 보안 매개변수를 재 협상하기 위해 </a:t>
            </a:r>
            <a:r>
              <a:rPr lang="en-US" altLang="ko-KR" dirty="0" err="1"/>
              <a:t>ClientHello</a:t>
            </a:r>
            <a:r>
              <a:rPr lang="en-US" altLang="ko-KR" dirty="0"/>
              <a:t> </a:t>
            </a:r>
            <a:r>
              <a:rPr lang="ko-KR" altLang="en-US" dirty="0"/>
              <a:t>메시지를 아무 때나 전송 가능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678E4-FC73-49C3-ADC2-9FB34F3911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17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306F-F92A-439C-919A-EFDC5B46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TLS Alert Protocol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C026-D45D-4672-98EB-0F939EB81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en-US" altLang="ko-KR" dirty="0"/>
              <a:t>peer</a:t>
            </a:r>
            <a:r>
              <a:rPr lang="ko-KR" altLang="en-US" dirty="0"/>
              <a:t>에게 비 정상적 상황에 대해 알리기 위함</a:t>
            </a:r>
            <a:endParaRPr lang="en-US" altLang="ko-KR" dirty="0"/>
          </a:p>
          <a:p>
            <a:pPr lvl="1"/>
            <a:r>
              <a:rPr lang="en-US" altLang="ko-KR" dirty="0"/>
              <a:t>Severity Level</a:t>
            </a:r>
            <a:r>
              <a:rPr lang="ko-KR" altLang="en-US" dirty="0"/>
              <a:t>과 </a:t>
            </a:r>
            <a:r>
              <a:rPr lang="en-US" altLang="ko-KR" dirty="0"/>
              <a:t>Description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로 두 개의 </a:t>
            </a:r>
            <a:r>
              <a:rPr lang="en-US" altLang="ko-KR" dirty="0"/>
              <a:t>single-byte </a:t>
            </a:r>
            <a:r>
              <a:rPr lang="ko-KR" altLang="en-US" dirty="0"/>
              <a:t>필드를 가짐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Severity Level</a:t>
            </a:r>
          </a:p>
          <a:p>
            <a:pPr lvl="1"/>
            <a:r>
              <a:rPr lang="en-US" altLang="ko-KR" dirty="0"/>
              <a:t>value 1 : warning / value 2 : fatal</a:t>
            </a:r>
          </a:p>
          <a:p>
            <a:pPr lvl="1"/>
            <a:r>
              <a:rPr lang="en-US" altLang="ko-KR" dirty="0"/>
              <a:t>Fatal alert</a:t>
            </a:r>
            <a:r>
              <a:rPr lang="ko-KR" altLang="en-US" dirty="0"/>
              <a:t>를 보내거나 받는 </a:t>
            </a:r>
            <a:r>
              <a:rPr lang="en-US" altLang="ko-KR" dirty="0"/>
              <a:t>peer</a:t>
            </a:r>
            <a:r>
              <a:rPr lang="ko-KR" altLang="en-US" dirty="0"/>
              <a:t>는 즉시 연결을 해제하고</a:t>
            </a:r>
            <a:r>
              <a:rPr lang="en-US" altLang="ko-KR" dirty="0"/>
              <a:t>, TLS </a:t>
            </a:r>
            <a:r>
              <a:rPr lang="ko-KR" altLang="en-US" dirty="0"/>
              <a:t>세션을 무효화</a:t>
            </a:r>
            <a:endParaRPr lang="en-US" altLang="ko-KR" dirty="0"/>
          </a:p>
          <a:p>
            <a:pPr lvl="1"/>
            <a:r>
              <a:rPr lang="ko-KR" altLang="en-US" dirty="0"/>
              <a:t>세션 무효화의 경우 타 세션은 그대로 진행 가능하지만</a:t>
            </a:r>
            <a:r>
              <a:rPr lang="en-US" altLang="ko-KR" dirty="0"/>
              <a:t>, </a:t>
            </a:r>
            <a:r>
              <a:rPr lang="ko-KR" altLang="en-US" dirty="0"/>
              <a:t>새로운 연결은 해당 세션에서 불가</a:t>
            </a:r>
            <a:endParaRPr lang="en-US" altLang="ko-KR" dirty="0"/>
          </a:p>
          <a:p>
            <a:pPr lvl="1"/>
            <a:r>
              <a:rPr lang="en-US" altLang="ko-KR" dirty="0"/>
              <a:t>Warning alert</a:t>
            </a:r>
            <a:r>
              <a:rPr lang="ko-KR" altLang="en-US" dirty="0"/>
              <a:t>의 경우 수신자가 </a:t>
            </a:r>
            <a:r>
              <a:rPr lang="en-US" altLang="ko-KR" dirty="0"/>
              <a:t>fatal error</a:t>
            </a:r>
            <a:r>
              <a:rPr lang="ko-KR" altLang="en-US" dirty="0"/>
              <a:t>로 처리할지 다른 행동을 취할지 선택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Description Code</a:t>
            </a:r>
          </a:p>
          <a:p>
            <a:pPr lvl="1"/>
            <a:r>
              <a:rPr lang="ko-KR" altLang="en-US" dirty="0"/>
              <a:t>알림이 발생한 원인을 설명</a:t>
            </a:r>
            <a:endParaRPr lang="en-US" altLang="ko-KR" dirty="0"/>
          </a:p>
          <a:p>
            <a:pPr lvl="1"/>
            <a:r>
              <a:rPr lang="en-US" altLang="ko-KR" dirty="0"/>
              <a:t>code 0 : </a:t>
            </a:r>
            <a:r>
              <a:rPr lang="en-US" altLang="ko-KR" dirty="0" err="1"/>
              <a:t>close_notify</a:t>
            </a:r>
            <a:r>
              <a:rPr lang="en-US" altLang="ko-KR" dirty="0"/>
              <a:t>, </a:t>
            </a:r>
            <a:r>
              <a:rPr lang="ko-KR" altLang="en-US" dirty="0"/>
              <a:t>추가 메시지를 보내지 않고</a:t>
            </a:r>
            <a:r>
              <a:rPr lang="en-US" altLang="ko-KR" dirty="0"/>
              <a:t>, </a:t>
            </a:r>
            <a:r>
              <a:rPr lang="ko-KR" altLang="en-US" dirty="0"/>
              <a:t>해당 연결을 닫을 것임을 알림</a:t>
            </a:r>
            <a:endParaRPr lang="en-US" altLang="ko-KR" dirty="0"/>
          </a:p>
          <a:p>
            <a:pPr lvl="1"/>
            <a:r>
              <a:rPr lang="en-US" altLang="ko-KR" dirty="0"/>
              <a:t>code 20 : </a:t>
            </a:r>
            <a:r>
              <a:rPr lang="en-US" altLang="ko-KR" dirty="0" err="1"/>
              <a:t>bad_record_mac</a:t>
            </a:r>
            <a:r>
              <a:rPr lang="en-US" altLang="ko-KR" dirty="0"/>
              <a:t>, TLS Record</a:t>
            </a:r>
            <a:r>
              <a:rPr lang="ko-KR" altLang="en-US" dirty="0"/>
              <a:t>가 부적합한 </a:t>
            </a:r>
            <a:r>
              <a:rPr lang="en-US" altLang="ko-KR" dirty="0"/>
              <a:t>MAC</a:t>
            </a:r>
            <a:r>
              <a:rPr lang="ko-KR" altLang="en-US" dirty="0"/>
              <a:t>을 받았음을 알림</a:t>
            </a:r>
            <a:endParaRPr lang="en-US" altLang="ko-KR" dirty="0"/>
          </a:p>
          <a:p>
            <a:pPr lvl="1"/>
            <a:r>
              <a:rPr lang="en-US" altLang="ko-KR" dirty="0"/>
              <a:t>code 40 : </a:t>
            </a:r>
            <a:r>
              <a:rPr lang="en-US" altLang="ko-KR" dirty="0" err="1"/>
              <a:t>handshake_failure</a:t>
            </a:r>
            <a:r>
              <a:rPr lang="en-US" altLang="ko-KR" dirty="0"/>
              <a:t>, </a:t>
            </a:r>
            <a:r>
              <a:rPr lang="ko-KR" altLang="en-US" dirty="0"/>
              <a:t>서로 수용 가능한 보안 매개변수를 협상할 수 없음을 알림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883E9-3000-44E9-9EEA-D5719349A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9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E4F5CA-84C8-4B4A-9110-2036FD4C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2DB40-72F4-4EEE-A32B-F2A23B1529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D9077D98-EF84-479F-B0A6-B3152D61A2E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28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0F1-3000-4444-8479-1ABE4B5B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99BE2-4280-41A9-B8B8-FF1C94BC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관련 논문에서 제시된 모든 공격은 패킷 </a:t>
            </a:r>
            <a:r>
              <a:rPr lang="en-US" altLang="ko-KR" dirty="0"/>
              <a:t>injector</a:t>
            </a:r>
            <a:r>
              <a:rPr lang="ko-KR" altLang="en-US" dirty="0"/>
              <a:t>와 </a:t>
            </a:r>
            <a:r>
              <a:rPr lang="en-US" altLang="ko-KR" dirty="0"/>
              <a:t>sniffer</a:t>
            </a:r>
            <a:r>
              <a:rPr lang="ko-KR" altLang="en-US" dirty="0"/>
              <a:t>에 의존</a:t>
            </a:r>
            <a:endParaRPr lang="en-US" altLang="ko-KR" dirty="0"/>
          </a:p>
          <a:p>
            <a:pPr lvl="1"/>
            <a:r>
              <a:rPr lang="en-US" altLang="ko-KR" dirty="0"/>
              <a:t>Transport Layer</a:t>
            </a:r>
            <a:r>
              <a:rPr lang="ko-KR" altLang="en-US" dirty="0"/>
              <a:t>를 </a:t>
            </a:r>
            <a:r>
              <a:rPr lang="en-US" altLang="ko-KR" dirty="0"/>
              <a:t>TLS</a:t>
            </a:r>
            <a:r>
              <a:rPr lang="ko-KR" altLang="en-US" dirty="0"/>
              <a:t>로 보호하는 것은 강건하고 유연한 해결책으로 보임</a:t>
            </a:r>
            <a:endParaRPr lang="en-US" altLang="ko-KR" dirty="0"/>
          </a:p>
          <a:p>
            <a:pPr lvl="1"/>
            <a:r>
              <a:rPr lang="en-US" altLang="ko-KR" dirty="0"/>
              <a:t>TLS </a:t>
            </a:r>
            <a:r>
              <a:rPr lang="ko-KR" altLang="en-US" dirty="0"/>
              <a:t>프로토콜은 다양한 종류의 </a:t>
            </a:r>
            <a:r>
              <a:rPr lang="en-US" altLang="ko-KR" dirty="0"/>
              <a:t>cipher suite</a:t>
            </a:r>
            <a:r>
              <a:rPr lang="ko-KR" altLang="en-US" dirty="0"/>
              <a:t>를 가지고 있어 여러 보안 강도를 가질 수 있음</a:t>
            </a:r>
            <a:endParaRPr lang="en-US" altLang="ko-KR" dirty="0"/>
          </a:p>
          <a:p>
            <a:pPr lvl="1"/>
            <a:r>
              <a:rPr lang="ko-KR" altLang="en-US" dirty="0"/>
              <a:t>제안한 해결책을 </a:t>
            </a:r>
            <a:r>
              <a:rPr lang="en-US" altLang="ko-KR" dirty="0"/>
              <a:t>Modbus</a:t>
            </a:r>
            <a:r>
              <a:rPr lang="ko-KR" altLang="en-US" dirty="0"/>
              <a:t>에서 구현한 것은 이미 두 가지가 존재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Modbus</a:t>
            </a:r>
          </a:p>
          <a:p>
            <a:pPr lvl="1"/>
            <a:r>
              <a:rPr lang="ko-KR" altLang="en-US" dirty="0"/>
              <a:t>두 라이브러리 모두 </a:t>
            </a:r>
            <a:r>
              <a:rPr lang="en-US" altLang="ko-KR" dirty="0"/>
              <a:t>socket API </a:t>
            </a:r>
            <a:r>
              <a:rPr lang="ko-KR" altLang="en-US" dirty="0"/>
              <a:t>대신 </a:t>
            </a:r>
            <a:r>
              <a:rPr lang="en-US" altLang="ko-KR" dirty="0"/>
              <a:t>TLS </a:t>
            </a:r>
            <a:r>
              <a:rPr lang="ko-KR" altLang="en-US" dirty="0"/>
              <a:t>함수를 사용하도록 수정됨</a:t>
            </a:r>
            <a:endParaRPr lang="en-US" altLang="ko-KR" dirty="0"/>
          </a:p>
          <a:p>
            <a:pPr lvl="1"/>
            <a:r>
              <a:rPr lang="en-US" altLang="ko-KR" dirty="0" err="1"/>
              <a:t>libmodbus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범용적인 시스템을 위한 </a:t>
            </a:r>
            <a:r>
              <a:rPr lang="en-US" altLang="ko-KR" dirty="0"/>
              <a:t>LGPL</a:t>
            </a:r>
            <a:r>
              <a:rPr lang="ko-KR" altLang="en-US" dirty="0"/>
              <a:t> 라이브러리</a:t>
            </a:r>
            <a:endParaRPr lang="en-US" altLang="ko-KR" dirty="0"/>
          </a:p>
          <a:p>
            <a:pPr lvl="1"/>
            <a:r>
              <a:rPr lang="en-US" altLang="ko-KR" dirty="0" err="1"/>
              <a:t>FreeModbus</a:t>
            </a:r>
            <a:r>
              <a:rPr lang="en-US" altLang="ko-KR" dirty="0"/>
              <a:t> : </a:t>
            </a:r>
            <a:r>
              <a:rPr lang="ko-KR" altLang="en-US" dirty="0"/>
              <a:t>임베디드 플랫폼을 주 목적으로 하는 라이브러리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TLS</a:t>
            </a:r>
          </a:p>
          <a:p>
            <a:pPr lvl="1"/>
            <a:r>
              <a:rPr lang="en-US" altLang="ko-KR" dirty="0" err="1"/>
              <a:t>mbedTLS</a:t>
            </a:r>
            <a:r>
              <a:rPr lang="en-US" altLang="ko-KR" dirty="0"/>
              <a:t> : </a:t>
            </a:r>
            <a:r>
              <a:rPr lang="ko-KR" altLang="en-US" dirty="0"/>
              <a:t>범용적인 시스템과 임베디드 시스템에서 모두 사용 가능한 </a:t>
            </a:r>
            <a:r>
              <a:rPr lang="en-US" altLang="ko-KR" dirty="0"/>
              <a:t>TLS </a:t>
            </a:r>
            <a:r>
              <a:rPr lang="ko-KR" altLang="en-US" dirty="0"/>
              <a:t>라이브러리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F9923-A3C2-4D2C-A35F-4AB9195D36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9D188-8118-4823-9706-7D4444B0F4FC}"/>
              </a:ext>
            </a:extLst>
          </p:cNvPr>
          <p:cNvSpPr txBox="1"/>
          <p:nvPr/>
        </p:nvSpPr>
        <p:spPr>
          <a:xfrm>
            <a:off x="0" y="6244291"/>
            <a:ext cx="121920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Lesser General Public License</a:t>
            </a:r>
          </a:p>
        </p:txBody>
      </p:sp>
    </p:spTree>
    <p:extLst>
      <p:ext uri="{BB962C8B-B14F-4D97-AF65-F5344CB8AC3E}">
        <p14:creationId xmlns:p14="http://schemas.microsoft.com/office/powerpoint/2010/main" val="353223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A38B-9F15-4DC4-81C2-67D7BD76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Testbed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55C7F-DB4E-4BFA-AED8-6E820EFD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Raspberry Pi 3B</a:t>
            </a:r>
          </a:p>
          <a:p>
            <a:pPr lvl="1"/>
            <a:r>
              <a:rPr lang="en-US" altLang="ko-KR" dirty="0"/>
              <a:t>Raspbian GNU/Linux</a:t>
            </a:r>
          </a:p>
          <a:p>
            <a:pPr lvl="1"/>
            <a:r>
              <a:rPr lang="en-US" altLang="ko-KR" dirty="0" err="1"/>
              <a:t>libmodbus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STM32F749 microcontroller</a:t>
            </a:r>
          </a:p>
          <a:p>
            <a:pPr lvl="1"/>
            <a:r>
              <a:rPr lang="en-US" altLang="ko-KR" dirty="0" err="1"/>
              <a:t>FreeRTOS</a:t>
            </a:r>
            <a:r>
              <a:rPr lang="en-US" altLang="ko-KR" dirty="0"/>
              <a:t> based firmware</a:t>
            </a:r>
          </a:p>
          <a:p>
            <a:pPr lvl="1"/>
            <a:r>
              <a:rPr lang="en-US" altLang="ko-KR" dirty="0" err="1"/>
              <a:t>FreeModbus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5C4E-D207-467A-8031-E615BB222D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3AAC4-86DD-487F-A6A8-62E094D6C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80" y="4350631"/>
            <a:ext cx="3496163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5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9DC4-BBEA-BA93-E511-D328DDDF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73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E4F5CA-84C8-4B4A-9110-2036FD4C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2DB40-72F4-4EEE-A32B-F2A23B1529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D9077D98-EF84-479F-B0A6-B3152D61A2E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87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0F1-3000-4444-8479-1ABE4B5B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Applying Test (1/2)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99BE2-4280-41A9-B8B8-FF1C94BC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PI-MBUS-300 reference guide</a:t>
            </a:r>
            <a:r>
              <a:rPr lang="ko-KR" altLang="en-US" dirty="0"/>
              <a:t>를 기반으로 진행</a:t>
            </a:r>
            <a:endParaRPr lang="en-US" altLang="ko-KR" dirty="0"/>
          </a:p>
          <a:p>
            <a:pPr lvl="1"/>
            <a:r>
              <a:rPr lang="ko-KR" altLang="en-US" dirty="0"/>
              <a:t>다음 기능을 각 </a:t>
            </a:r>
            <a:r>
              <a:rPr lang="en-US" altLang="ko-KR" dirty="0"/>
              <a:t>100,000</a:t>
            </a:r>
            <a:r>
              <a:rPr lang="ko-KR" altLang="en-US" dirty="0"/>
              <a:t>번씩 수행</a:t>
            </a:r>
            <a:endParaRPr lang="en-US" altLang="ko-KR" dirty="0"/>
          </a:p>
          <a:p>
            <a:pPr lvl="1"/>
            <a:r>
              <a:rPr lang="en-US" altLang="ko-KR" dirty="0"/>
              <a:t>Read Coils (0x01)</a:t>
            </a:r>
          </a:p>
          <a:p>
            <a:pPr lvl="1"/>
            <a:r>
              <a:rPr lang="en-US" altLang="ko-KR" dirty="0"/>
              <a:t>Read Holding Registers (0x03)</a:t>
            </a:r>
          </a:p>
          <a:p>
            <a:pPr lvl="1"/>
            <a:r>
              <a:rPr lang="en-US" altLang="ko-KR" dirty="0"/>
              <a:t>Read/Write Multiple Register (0x17)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transaction</a:t>
            </a:r>
            <a:r>
              <a:rPr lang="ko-KR" altLang="en-US" dirty="0"/>
              <a:t>이 수행될 때마다 전송 받은 데이터를 통해 </a:t>
            </a:r>
            <a:r>
              <a:rPr lang="en-US" altLang="ko-KR" dirty="0"/>
              <a:t>goodput</a:t>
            </a:r>
            <a:r>
              <a:rPr lang="ko-KR" altLang="en-US" dirty="0"/>
              <a:t>과 </a:t>
            </a:r>
            <a:r>
              <a:rPr lang="en-US" altLang="ko-KR" dirty="0"/>
              <a:t>latency </a:t>
            </a:r>
            <a:r>
              <a:rPr lang="ko-KR" altLang="en-US" dirty="0"/>
              <a:t>계산</a:t>
            </a:r>
            <a:endParaRPr lang="en-US" altLang="ko-KR" dirty="0"/>
          </a:p>
          <a:p>
            <a:pPr lvl="1"/>
            <a:r>
              <a:rPr lang="en-US" altLang="ko-KR" dirty="0"/>
              <a:t>transaction</a:t>
            </a:r>
            <a:r>
              <a:rPr lang="ko-KR" altLang="en-US" dirty="0"/>
              <a:t>의 크기와 </a:t>
            </a:r>
            <a:r>
              <a:rPr lang="en-US" altLang="ko-KR" dirty="0"/>
              <a:t>sniffer</a:t>
            </a:r>
            <a:r>
              <a:rPr lang="ko-KR" altLang="en-US" dirty="0"/>
              <a:t>를 통해 오버헤드 계산</a:t>
            </a:r>
            <a:endParaRPr lang="en-US" altLang="ko-KR" dirty="0"/>
          </a:p>
          <a:p>
            <a:pPr lvl="1"/>
            <a:r>
              <a:rPr lang="en-US" altLang="ko-KR" dirty="0"/>
              <a:t>43</a:t>
            </a:r>
            <a:r>
              <a:rPr lang="ko-KR" altLang="en-US" dirty="0"/>
              <a:t>개의 </a:t>
            </a:r>
            <a:r>
              <a:rPr lang="en-US" altLang="ko-KR" dirty="0"/>
              <a:t>cipher suite</a:t>
            </a:r>
            <a:r>
              <a:rPr lang="ko-KR" altLang="en-US" dirty="0"/>
              <a:t>를 사용하여 동일한 측정을 반복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F9923-A3C2-4D2C-A35F-4AB9195D36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57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0F1-3000-4444-8479-1ABE4B5B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Applying Test (2/2)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99BE2-4280-41A9-B8B8-FF1C94BC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관련 논문에서 제시된 </a:t>
            </a:r>
            <a:r>
              <a:rPr lang="en-US" altLang="ko-KR" dirty="0"/>
              <a:t>Modbus </a:t>
            </a:r>
            <a:r>
              <a:rPr lang="ko-KR" altLang="en-US" dirty="0"/>
              <a:t>네트워크에 대한 취약점은 다음과 같음</a:t>
            </a:r>
            <a:endParaRPr lang="en-US" altLang="ko-KR" dirty="0"/>
          </a:p>
          <a:p>
            <a:pPr lvl="1"/>
            <a:r>
              <a:rPr lang="en-US" altLang="ko-KR" dirty="0"/>
              <a:t>Modbus Serial</a:t>
            </a:r>
            <a:r>
              <a:rPr lang="ko-KR" altLang="en-US" dirty="0"/>
              <a:t>만 해당하는 취약점 </a:t>
            </a:r>
            <a:r>
              <a:rPr lang="en-US" altLang="ko-KR" dirty="0"/>
              <a:t>5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1"/>
            <a:r>
              <a:rPr lang="en-US" altLang="ko-KR" dirty="0"/>
              <a:t>Modbus Serial</a:t>
            </a:r>
            <a:r>
              <a:rPr lang="ko-KR" altLang="en-US" dirty="0"/>
              <a:t>과 </a:t>
            </a:r>
            <a:r>
              <a:rPr lang="en-US" altLang="ko-KR" dirty="0"/>
              <a:t>TCP</a:t>
            </a:r>
            <a:r>
              <a:rPr lang="ko-KR" altLang="en-US" dirty="0"/>
              <a:t>에 동시에 해당하는 취약점 </a:t>
            </a:r>
            <a:r>
              <a:rPr lang="en-US" altLang="ko-KR" dirty="0"/>
              <a:t>15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1"/>
            <a:r>
              <a:rPr lang="en-US" altLang="ko-KR" dirty="0"/>
              <a:t>Modbus TCP</a:t>
            </a:r>
            <a:r>
              <a:rPr lang="ko-KR" altLang="en-US" dirty="0"/>
              <a:t>만 해당하는 취약점 </a:t>
            </a:r>
            <a:r>
              <a:rPr lang="en-US" altLang="ko-KR" dirty="0"/>
              <a:t>13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Modbus Serial</a:t>
            </a:r>
            <a:r>
              <a:rPr lang="ko-KR" altLang="en-US" dirty="0"/>
              <a:t>과 </a:t>
            </a:r>
            <a:r>
              <a:rPr lang="en-US" altLang="ko-KR" dirty="0"/>
              <a:t>TCP</a:t>
            </a:r>
            <a:r>
              <a:rPr lang="ko-KR" altLang="en-US" dirty="0"/>
              <a:t>에 동시에 해당하는 취약점</a:t>
            </a:r>
            <a:endParaRPr lang="en-US" altLang="ko-KR" dirty="0"/>
          </a:p>
          <a:p>
            <a:pPr lvl="1"/>
            <a:r>
              <a:rPr lang="ko-KR" altLang="en-US" dirty="0"/>
              <a:t>기밀성과 진위여부가 보장되는 경우 </a:t>
            </a:r>
            <a:r>
              <a:rPr lang="en-US" altLang="ko-KR" dirty="0"/>
              <a:t>injector</a:t>
            </a:r>
            <a:r>
              <a:rPr lang="ko-KR" altLang="en-US" dirty="0"/>
              <a:t>와 </a:t>
            </a:r>
            <a:r>
              <a:rPr lang="en-US" altLang="ko-KR" dirty="0"/>
              <a:t>sniffer</a:t>
            </a:r>
            <a:r>
              <a:rPr lang="ko-KR" altLang="en-US" dirty="0"/>
              <a:t>를 사용하는 </a:t>
            </a:r>
            <a:r>
              <a:rPr lang="en-US" altLang="ko-KR" dirty="0"/>
              <a:t>15</a:t>
            </a:r>
            <a:r>
              <a:rPr lang="ko-KR" altLang="en-US" dirty="0"/>
              <a:t>가지 모든 공격 위험이 완화</a:t>
            </a:r>
            <a:endParaRPr lang="en-US" altLang="ko-KR" dirty="0"/>
          </a:p>
          <a:p>
            <a:pPr lvl="1"/>
            <a:r>
              <a:rPr lang="ko-KR" altLang="en-US" dirty="0"/>
              <a:t>특히</a:t>
            </a:r>
            <a:r>
              <a:rPr lang="en-US" altLang="ko-KR" dirty="0"/>
              <a:t>,</a:t>
            </a:r>
            <a:r>
              <a:rPr lang="ko-KR" altLang="en-US" dirty="0"/>
              <a:t> 선택한 </a:t>
            </a:r>
            <a:r>
              <a:rPr lang="en-US" altLang="ko-KR" dirty="0"/>
              <a:t>cipher suite</a:t>
            </a:r>
            <a:r>
              <a:rPr lang="ko-KR" altLang="en-US" dirty="0"/>
              <a:t>에 따라 기밀성이 보장되지 않는 경우 </a:t>
            </a:r>
            <a:r>
              <a:rPr lang="en-US" altLang="ko-KR" dirty="0"/>
              <a:t>injector</a:t>
            </a:r>
            <a:r>
              <a:rPr lang="ko-KR" altLang="en-US" dirty="0"/>
              <a:t>에 의한 공격 위험만 완화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Modbus TCP</a:t>
            </a:r>
            <a:r>
              <a:rPr lang="ko-KR" altLang="en-US" dirty="0"/>
              <a:t>만 해당하는 취약점</a:t>
            </a:r>
            <a:endParaRPr lang="en-US" altLang="ko-KR" dirty="0"/>
          </a:p>
          <a:p>
            <a:pPr lvl="1"/>
            <a:r>
              <a:rPr lang="en-US" altLang="ko-KR" dirty="0"/>
              <a:t>13</a:t>
            </a:r>
            <a:r>
              <a:rPr lang="ko-KR" altLang="en-US" dirty="0"/>
              <a:t>개 취약점 중 </a:t>
            </a:r>
            <a:r>
              <a:rPr lang="en-US" altLang="ko-KR" dirty="0"/>
              <a:t>Application Layer</a:t>
            </a:r>
            <a:r>
              <a:rPr lang="ko-KR" altLang="en-US" dirty="0"/>
              <a:t>를 공격하는 취약점만 대비 가능</a:t>
            </a:r>
            <a:endParaRPr lang="en-US" altLang="ko-KR" dirty="0"/>
          </a:p>
          <a:p>
            <a:pPr lvl="1"/>
            <a:r>
              <a:rPr lang="en-US" altLang="ko-KR" dirty="0"/>
              <a:t>TLS</a:t>
            </a:r>
            <a:r>
              <a:rPr lang="ko-KR" altLang="en-US" dirty="0"/>
              <a:t>는 </a:t>
            </a:r>
            <a:r>
              <a:rPr lang="en-US" altLang="ko-KR" dirty="0"/>
              <a:t>TCP </a:t>
            </a:r>
            <a:r>
              <a:rPr lang="ko-KR" altLang="en-US" dirty="0"/>
              <a:t>프로토콜 위에 구현되었기 때문에 </a:t>
            </a:r>
            <a:r>
              <a:rPr lang="en-US" altLang="ko-KR" dirty="0"/>
              <a:t>TCP </a:t>
            </a:r>
            <a:r>
              <a:rPr lang="ko-KR" altLang="en-US" dirty="0"/>
              <a:t>프로토콜에 대한 취약점은 대비 불가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F9923-A3C2-4D2C-A35F-4AB9195D36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9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42CF-3D93-446B-85BB-E9E4B6E8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(1/5)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2B8E1-B9B3-4ACB-989B-61815A970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Fig. 8</a:t>
            </a:r>
          </a:p>
          <a:p>
            <a:pPr lvl="1"/>
            <a:r>
              <a:rPr lang="ko-KR" altLang="en-US" dirty="0"/>
              <a:t>여러 </a:t>
            </a:r>
            <a:r>
              <a:rPr lang="en-US" altLang="ko-KR" dirty="0"/>
              <a:t>Cipher Suite</a:t>
            </a:r>
            <a:r>
              <a:rPr lang="ko-KR" altLang="en-US" dirty="0"/>
              <a:t>들의 암호화 여부에 따른 </a:t>
            </a:r>
            <a:r>
              <a:rPr lang="en-US" altLang="ko-KR" dirty="0"/>
              <a:t>Latency </a:t>
            </a:r>
            <a:r>
              <a:rPr lang="ko-KR" altLang="en-US" dirty="0"/>
              <a:t>측정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암호화를 진행하는 경우</a:t>
            </a:r>
            <a:endParaRPr lang="en-US" altLang="ko-KR" dirty="0"/>
          </a:p>
          <a:p>
            <a:pPr lvl="1"/>
            <a:r>
              <a:rPr lang="en-US" altLang="ko-KR" dirty="0" err="1"/>
              <a:t>mbedTLS</a:t>
            </a:r>
            <a:r>
              <a:rPr lang="ko-KR" altLang="en-US" dirty="0"/>
              <a:t>에서 선호하는 기본 </a:t>
            </a:r>
            <a:r>
              <a:rPr lang="en-US" altLang="ko-KR" dirty="0"/>
              <a:t>Cipher Suite</a:t>
            </a:r>
            <a:r>
              <a:rPr lang="ko-KR" altLang="en-US" dirty="0"/>
              <a:t>를 사용한 경우</a:t>
            </a:r>
            <a:r>
              <a:rPr lang="en-US" altLang="ko-KR" dirty="0"/>
              <a:t>**</a:t>
            </a:r>
            <a:r>
              <a:rPr lang="ko-KR" altLang="en-US" dirty="0"/>
              <a:t> 보안이 없는 </a:t>
            </a:r>
            <a:r>
              <a:rPr lang="en-US" altLang="ko-KR" dirty="0"/>
              <a:t>Modbus</a:t>
            </a:r>
            <a:r>
              <a:rPr lang="ko-KR" altLang="en-US" dirty="0"/>
              <a:t>보다 </a:t>
            </a:r>
            <a:r>
              <a:rPr lang="en-US" altLang="ko-KR" dirty="0"/>
              <a:t>66% </a:t>
            </a:r>
            <a:r>
              <a:rPr lang="ko-KR" altLang="en-US" dirty="0"/>
              <a:t>느림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암호화를 진행하지 않는 경우</a:t>
            </a:r>
            <a:endParaRPr lang="en-US" altLang="ko-KR" dirty="0"/>
          </a:p>
          <a:p>
            <a:pPr lvl="1"/>
            <a:r>
              <a:rPr lang="ko-KR" altLang="en-US" dirty="0"/>
              <a:t>가장 빠른 경우 </a:t>
            </a:r>
            <a:r>
              <a:rPr lang="en-US" altLang="ko-KR" dirty="0"/>
              <a:t>(0x0001)</a:t>
            </a:r>
            <a:r>
              <a:rPr lang="ko-KR" altLang="en-US" dirty="0"/>
              <a:t> 암호화를 진행하는 경우보다 </a:t>
            </a:r>
            <a:r>
              <a:rPr lang="en-US" altLang="ko-KR" dirty="0"/>
              <a:t>0.3~0.6ms </a:t>
            </a:r>
            <a:r>
              <a:rPr lang="ko-KR" altLang="en-US" dirty="0"/>
              <a:t>빠름</a:t>
            </a:r>
            <a:endParaRPr lang="en-US" altLang="ko-KR" dirty="0"/>
          </a:p>
          <a:p>
            <a:pPr lvl="1"/>
            <a:r>
              <a:rPr lang="ko-KR" altLang="en-US" dirty="0"/>
              <a:t>가장 안전한 </a:t>
            </a:r>
            <a:r>
              <a:rPr lang="en-US" altLang="ko-KR" dirty="0"/>
              <a:t>SHA256</a:t>
            </a:r>
            <a:r>
              <a:rPr lang="ko-KR" altLang="en-US" dirty="0"/>
              <a:t>을 </a:t>
            </a:r>
            <a:r>
              <a:rPr lang="en-US" altLang="ko-KR" dirty="0"/>
              <a:t>Hash</a:t>
            </a:r>
            <a:r>
              <a:rPr lang="ko-KR" altLang="en-US" dirty="0"/>
              <a:t> 함수로 사용한 경우</a:t>
            </a:r>
            <a:r>
              <a:rPr lang="en-US" altLang="ko-KR" dirty="0"/>
              <a:t>*</a:t>
            </a:r>
            <a:r>
              <a:rPr lang="ko-KR" altLang="en-US" dirty="0"/>
              <a:t> 보안이 없는 </a:t>
            </a:r>
            <a:r>
              <a:rPr lang="en-US" altLang="ko-KR" dirty="0"/>
              <a:t>Modbus</a:t>
            </a:r>
            <a:r>
              <a:rPr lang="ko-KR" altLang="en-US" dirty="0"/>
              <a:t>보다 </a:t>
            </a:r>
            <a:r>
              <a:rPr lang="en-US" altLang="ko-KR" dirty="0"/>
              <a:t>47% </a:t>
            </a:r>
            <a:r>
              <a:rPr lang="ko-KR" altLang="en-US" dirty="0"/>
              <a:t>느림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27E48-9559-4969-80C7-785817E9A7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63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77549E-B415-4947-ADD9-25F72B15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</p:spPr>
        <p:txBody>
          <a:bodyPr/>
          <a:lstStyle/>
          <a:p>
            <a:r>
              <a:rPr lang="ko-KR" altLang="en-US" dirty="0"/>
              <a:t>암호화를 진행하지 않는 </a:t>
            </a:r>
            <a:r>
              <a:rPr lang="en-US" altLang="ko-KR" dirty="0"/>
              <a:t>Cipher Suites</a:t>
            </a:r>
          </a:p>
          <a:p>
            <a:pPr lvl="1"/>
            <a:r>
              <a:rPr lang="en-US" altLang="ko-KR" dirty="0"/>
              <a:t>TLS-RSA-WITH-</a:t>
            </a:r>
            <a:r>
              <a:rPr lang="en-US" altLang="ko-KR" dirty="0">
                <a:solidFill>
                  <a:srgbClr val="FF0000"/>
                </a:solidFill>
              </a:rPr>
              <a:t>NULL</a:t>
            </a:r>
            <a:r>
              <a:rPr lang="en-US" altLang="ko-KR" dirty="0"/>
              <a:t>-MD5 (0x0001)</a:t>
            </a:r>
          </a:p>
          <a:p>
            <a:pPr lvl="1"/>
            <a:r>
              <a:rPr lang="en-US" altLang="ko-KR" dirty="0"/>
              <a:t>TLS-ECDHE-RSA-WITH-</a:t>
            </a:r>
            <a:r>
              <a:rPr lang="en-US" altLang="ko-KR" dirty="0">
                <a:solidFill>
                  <a:srgbClr val="FF0000"/>
                </a:solidFill>
              </a:rPr>
              <a:t>NULL</a:t>
            </a:r>
            <a:r>
              <a:rPr lang="en-US" altLang="ko-KR" dirty="0"/>
              <a:t>-SHA (0xC010)</a:t>
            </a:r>
          </a:p>
          <a:p>
            <a:pPr lvl="1"/>
            <a:r>
              <a:rPr lang="en-US" altLang="ko-KR" dirty="0"/>
              <a:t>TLS-RSA-WITH-</a:t>
            </a:r>
            <a:r>
              <a:rPr lang="en-US" altLang="ko-KR" dirty="0">
                <a:solidFill>
                  <a:srgbClr val="FF0000"/>
                </a:solidFill>
              </a:rPr>
              <a:t>NULL</a:t>
            </a:r>
            <a:r>
              <a:rPr lang="en-US" altLang="ko-KR" dirty="0"/>
              <a:t>-SHA256 (0x003B)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암호화를 진행하는 </a:t>
            </a:r>
            <a:r>
              <a:rPr lang="en-US" altLang="ko-KR" dirty="0"/>
              <a:t>Cipher Suites</a:t>
            </a:r>
          </a:p>
          <a:p>
            <a:pPr lvl="1"/>
            <a:r>
              <a:rPr lang="en-US" altLang="ko-KR" dirty="0"/>
              <a:t>TLS-RSA-WITH-</a:t>
            </a:r>
            <a:r>
              <a:rPr lang="en-US" altLang="ko-KR" dirty="0">
                <a:solidFill>
                  <a:schemeClr val="accent4"/>
                </a:solidFill>
              </a:rPr>
              <a:t>AES-128-CCM-8</a:t>
            </a:r>
            <a:r>
              <a:rPr lang="en-US" altLang="ko-KR" dirty="0"/>
              <a:t> (0xC0A0)</a:t>
            </a:r>
          </a:p>
          <a:p>
            <a:pPr lvl="1"/>
            <a:r>
              <a:rPr lang="en-US" altLang="ko-KR" dirty="0"/>
              <a:t>TLS-RSA-WITH-</a:t>
            </a:r>
            <a:r>
              <a:rPr lang="en-US" altLang="ko-KR" dirty="0">
                <a:solidFill>
                  <a:schemeClr val="accent4"/>
                </a:solidFill>
              </a:rPr>
              <a:t>AES-128-CBC</a:t>
            </a:r>
            <a:r>
              <a:rPr lang="en-US" altLang="ko-KR" dirty="0"/>
              <a:t>-SHA (0x002F)</a:t>
            </a:r>
          </a:p>
          <a:p>
            <a:pPr lvl="1"/>
            <a:r>
              <a:rPr lang="en-US" altLang="ko-KR" dirty="0"/>
              <a:t>TLS-RSA-WITH-</a:t>
            </a:r>
            <a:r>
              <a:rPr lang="en-US" altLang="ko-KR" dirty="0">
                <a:solidFill>
                  <a:schemeClr val="accent4"/>
                </a:solidFill>
              </a:rPr>
              <a:t>AES-256-CBC</a:t>
            </a:r>
            <a:r>
              <a:rPr lang="en-US" altLang="ko-KR" dirty="0"/>
              <a:t>-SHA (0x0035)</a:t>
            </a:r>
          </a:p>
          <a:p>
            <a:pPr lvl="1"/>
            <a:r>
              <a:rPr lang="en-US" altLang="ko-KR" dirty="0"/>
              <a:t>TLS-RSA-WITH-</a:t>
            </a:r>
            <a:r>
              <a:rPr lang="en-US" altLang="ko-KR" dirty="0">
                <a:solidFill>
                  <a:schemeClr val="accent4"/>
                </a:solidFill>
              </a:rPr>
              <a:t>AES-256-CCM-8 </a:t>
            </a:r>
            <a:r>
              <a:rPr lang="en-US" altLang="ko-KR" dirty="0"/>
              <a:t>(0xC0A1)</a:t>
            </a:r>
          </a:p>
          <a:p>
            <a:pPr lvl="1"/>
            <a:r>
              <a:rPr lang="en-US" altLang="ko-KR" dirty="0"/>
              <a:t>TLS-RSA-WITH-</a:t>
            </a:r>
            <a:r>
              <a:rPr lang="en-US" altLang="ko-KR" dirty="0">
                <a:solidFill>
                  <a:schemeClr val="accent4"/>
                </a:solidFill>
              </a:rPr>
              <a:t>AES-128-GCM</a:t>
            </a:r>
            <a:r>
              <a:rPr lang="en-US" altLang="ko-KR" dirty="0"/>
              <a:t>-SHA256 (0x009C)</a:t>
            </a:r>
          </a:p>
          <a:p>
            <a:pPr lvl="1"/>
            <a:r>
              <a:rPr lang="en-US" altLang="ko-KR" dirty="0"/>
              <a:t>TLS-RSA-WITH-</a:t>
            </a:r>
            <a:r>
              <a:rPr lang="en-US" altLang="ko-KR" dirty="0">
                <a:solidFill>
                  <a:schemeClr val="accent4"/>
                </a:solidFill>
              </a:rPr>
              <a:t>AES-256-GCM</a:t>
            </a:r>
            <a:r>
              <a:rPr lang="en-US" altLang="ko-KR" dirty="0"/>
              <a:t>-SHA384 (0x009D)</a:t>
            </a:r>
          </a:p>
          <a:p>
            <a:pPr lvl="1"/>
            <a:r>
              <a:rPr lang="en-US" altLang="ko-KR" dirty="0"/>
              <a:t>TLS-RSA-WITH-</a:t>
            </a:r>
            <a:r>
              <a:rPr lang="en-US" altLang="ko-KR" dirty="0">
                <a:solidFill>
                  <a:schemeClr val="accent4"/>
                </a:solidFill>
              </a:rPr>
              <a:t>AES-128-CBC</a:t>
            </a:r>
            <a:r>
              <a:rPr lang="en-US" altLang="ko-KR" dirty="0"/>
              <a:t>-SHA256 (0x003C)</a:t>
            </a:r>
          </a:p>
          <a:p>
            <a:pPr lvl="1"/>
            <a:r>
              <a:rPr lang="en-US" altLang="ko-KR" dirty="0"/>
              <a:t>TLS-RSA-WITH-</a:t>
            </a:r>
            <a:r>
              <a:rPr lang="en-US" altLang="ko-KR" dirty="0">
                <a:solidFill>
                  <a:schemeClr val="accent4"/>
                </a:solidFill>
              </a:rPr>
              <a:t>AES-256-CBC</a:t>
            </a:r>
            <a:r>
              <a:rPr lang="en-US" altLang="ko-KR" dirty="0"/>
              <a:t>-SHA256 (0x003D)</a:t>
            </a:r>
          </a:p>
          <a:p>
            <a:endParaRPr lang="en-US" altLang="ko-K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342CF-3D93-446B-85BB-E9E4B6E8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(2/5)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27E48-9559-4969-80C7-785817E9A7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9CDDB7-2860-4672-A2E8-3A8CCCECF335}"/>
              </a:ext>
            </a:extLst>
          </p:cNvPr>
          <p:cNvGrpSpPr/>
          <p:nvPr/>
        </p:nvGrpSpPr>
        <p:grpSpPr>
          <a:xfrm>
            <a:off x="7803470" y="1250882"/>
            <a:ext cx="3116063" cy="5202469"/>
            <a:chOff x="5903649" y="1198332"/>
            <a:chExt cx="3116063" cy="52024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B97C184-7939-4C08-9692-07350569E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3649" y="1198332"/>
              <a:ext cx="3116063" cy="520246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722EE4-8D0C-4FDA-9A9C-0C6243E3E2A7}"/>
                </a:ext>
              </a:extLst>
            </p:cNvPr>
            <p:cNvSpPr/>
            <p:nvPr/>
          </p:nvSpPr>
          <p:spPr>
            <a:xfrm>
              <a:off x="5903649" y="1624614"/>
              <a:ext cx="3116063" cy="120431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5F8D4A-6EDA-4224-B88E-74C1CB7F949E}"/>
                </a:ext>
              </a:extLst>
            </p:cNvPr>
            <p:cNvSpPr/>
            <p:nvPr/>
          </p:nvSpPr>
          <p:spPr>
            <a:xfrm>
              <a:off x="5903649" y="2857500"/>
              <a:ext cx="3116063" cy="3232582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670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FD51-55AB-4E2B-A0AD-848E3D73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(3/5)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C361-A642-4651-8FA5-3F04DA5C1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Fig. 9, 10</a:t>
            </a:r>
          </a:p>
          <a:p>
            <a:pPr lvl="1"/>
            <a:r>
              <a:rPr lang="en-US" altLang="ko-KR" dirty="0"/>
              <a:t>Fig. 9 : </a:t>
            </a:r>
            <a:r>
              <a:rPr lang="ko-KR" altLang="en-US" dirty="0"/>
              <a:t>사용한 </a:t>
            </a:r>
            <a:r>
              <a:rPr lang="en-US" altLang="ko-KR" dirty="0"/>
              <a:t>Hash</a:t>
            </a:r>
            <a:r>
              <a:rPr lang="ko-KR" altLang="en-US" dirty="0"/>
              <a:t> 함수에 따른 요청 작업 오버헤드 비율</a:t>
            </a:r>
            <a:endParaRPr lang="en-US" altLang="ko-KR" dirty="0"/>
          </a:p>
          <a:p>
            <a:pPr lvl="1"/>
            <a:r>
              <a:rPr lang="en-US" altLang="ko-KR" dirty="0"/>
              <a:t>Fig. 10 : </a:t>
            </a:r>
            <a:r>
              <a:rPr lang="ko-KR" altLang="en-US" dirty="0"/>
              <a:t>사용한 </a:t>
            </a:r>
            <a:r>
              <a:rPr lang="en-US" altLang="ko-KR" dirty="0"/>
              <a:t>Hash </a:t>
            </a:r>
            <a:r>
              <a:rPr lang="ko-KR" altLang="en-US" dirty="0"/>
              <a:t>함수에 따른 </a:t>
            </a:r>
            <a:r>
              <a:rPr lang="en-US" altLang="ko-KR" dirty="0"/>
              <a:t>goodput </a:t>
            </a:r>
            <a:r>
              <a:rPr lang="ko-KR" altLang="en-US" dirty="0"/>
              <a:t>비율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Latency </a:t>
            </a:r>
            <a:r>
              <a:rPr lang="ko-KR" altLang="en-US" dirty="0"/>
              <a:t>증가 원인</a:t>
            </a:r>
            <a:endParaRPr lang="en-US" altLang="ko-KR" dirty="0"/>
          </a:p>
          <a:p>
            <a:pPr lvl="1"/>
            <a:r>
              <a:rPr lang="ko-KR" altLang="en-US" dirty="0"/>
              <a:t>암호화에 따른 계산 비용 증가 및 패킷 크기의 오버헤드 증가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dirty="0"/>
              <a:t>암호화 방식에 따른 성능</a:t>
            </a:r>
            <a:r>
              <a:rPr lang="en-US" altLang="ko-KR" dirty="0"/>
              <a:t> </a:t>
            </a:r>
            <a:r>
              <a:rPr lang="ko-KR" altLang="en-US" dirty="0"/>
              <a:t>차이</a:t>
            </a:r>
            <a:endParaRPr lang="en-US" altLang="ko-KR" dirty="0"/>
          </a:p>
          <a:p>
            <a:pPr lvl="1"/>
            <a:r>
              <a:rPr lang="ko-KR" altLang="en-US" dirty="0"/>
              <a:t>같은 암호화 알고리즘을 택하더라도</a:t>
            </a:r>
            <a:r>
              <a:rPr lang="en-US" altLang="ko-KR" dirty="0"/>
              <a:t> </a:t>
            </a:r>
            <a:r>
              <a:rPr lang="ko-KR" altLang="en-US" dirty="0"/>
              <a:t>세부적인 방식에 따라 성능이 상이</a:t>
            </a:r>
            <a:endParaRPr lang="en-US" altLang="ko-KR" dirty="0"/>
          </a:p>
          <a:p>
            <a:pPr lvl="1"/>
            <a:r>
              <a:rPr lang="ko-KR" altLang="en-US" dirty="0"/>
              <a:t>작은 인증 태그를 사용하는 </a:t>
            </a:r>
            <a:r>
              <a:rPr lang="en-US" altLang="ko-KR" dirty="0"/>
              <a:t>CCM-8 </a:t>
            </a:r>
            <a:r>
              <a:rPr lang="ko-KR" altLang="en-US" dirty="0"/>
              <a:t>기반 </a:t>
            </a:r>
            <a:r>
              <a:rPr lang="en-US" altLang="ko-KR" dirty="0"/>
              <a:t>Cipher Suite</a:t>
            </a:r>
            <a:r>
              <a:rPr lang="ko-KR" altLang="en-US" dirty="0"/>
              <a:t>의 성능이 비교적 높음</a:t>
            </a:r>
            <a:endParaRPr lang="en-US" altLang="ko-KR" dirty="0"/>
          </a:p>
          <a:p>
            <a:pPr lvl="1"/>
            <a:r>
              <a:rPr lang="ko-KR" altLang="en-US" dirty="0"/>
              <a:t>패딩을 사용하여 오버헤드가 비교적 큰 </a:t>
            </a:r>
            <a:r>
              <a:rPr lang="en-US" altLang="ko-KR" dirty="0"/>
              <a:t>CBC </a:t>
            </a:r>
            <a:r>
              <a:rPr lang="ko-KR" altLang="en-US" dirty="0"/>
              <a:t>기반 </a:t>
            </a:r>
            <a:r>
              <a:rPr lang="en-US" altLang="ko-KR" dirty="0"/>
              <a:t>Cipher Suite</a:t>
            </a:r>
            <a:r>
              <a:rPr lang="ko-KR" altLang="en-US" dirty="0"/>
              <a:t>의 성능이 비교적 낮음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B9E33-89D7-4D10-9633-3F5AF56616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5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FD51-55AB-4E2B-A0AD-848E3D73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(4/5)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C361-A642-4651-8FA5-3F04DA5C1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CCM-8 </a:t>
            </a:r>
            <a:r>
              <a:rPr lang="ko-KR" altLang="en-US" dirty="0"/>
              <a:t>기반 암호화</a:t>
            </a:r>
            <a:endParaRPr lang="en-US" altLang="ko-KR" dirty="0"/>
          </a:p>
          <a:p>
            <a:pPr lvl="1"/>
            <a:r>
              <a:rPr lang="en-US" altLang="ko-KR" dirty="0"/>
              <a:t>TLS-RSA-WITH-AES-</a:t>
            </a:r>
            <a:r>
              <a:rPr lang="en-US" altLang="ko-KR" dirty="0">
                <a:solidFill>
                  <a:srgbClr val="FF0000"/>
                </a:solidFill>
              </a:rPr>
              <a:t>128-CCM-8</a:t>
            </a:r>
            <a:r>
              <a:rPr lang="en-US" altLang="ko-KR" dirty="0"/>
              <a:t> (0xC0A0)</a:t>
            </a:r>
          </a:p>
          <a:p>
            <a:pPr lvl="1"/>
            <a:r>
              <a:rPr lang="en-US" altLang="ko-KR" dirty="0"/>
              <a:t>TLS-RSA-WITH-AES-</a:t>
            </a:r>
            <a:r>
              <a:rPr lang="en-US" altLang="ko-KR" dirty="0">
                <a:solidFill>
                  <a:srgbClr val="FF0000"/>
                </a:solidFill>
              </a:rPr>
              <a:t>256-CCM-8</a:t>
            </a:r>
            <a:r>
              <a:rPr lang="en-US" altLang="ko-KR" dirty="0"/>
              <a:t> (0xC0A1)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GCM </a:t>
            </a:r>
            <a:r>
              <a:rPr lang="ko-KR" altLang="en-US" dirty="0"/>
              <a:t>기반 암호화</a:t>
            </a:r>
            <a:endParaRPr lang="en-US" altLang="ko-KR" dirty="0"/>
          </a:p>
          <a:p>
            <a:pPr lvl="1"/>
            <a:r>
              <a:rPr lang="en-US" altLang="ko-KR" dirty="0"/>
              <a:t>TLS-RSA-WITH-AES-</a:t>
            </a:r>
            <a:r>
              <a:rPr lang="en-US" altLang="ko-KR" dirty="0">
                <a:solidFill>
                  <a:schemeClr val="accent1"/>
                </a:solidFill>
              </a:rPr>
              <a:t>128-GCM</a:t>
            </a:r>
            <a:r>
              <a:rPr lang="en-US" altLang="ko-KR" dirty="0"/>
              <a:t>-SHA256 (0x009C)</a:t>
            </a:r>
          </a:p>
          <a:p>
            <a:pPr lvl="1"/>
            <a:r>
              <a:rPr lang="en-US" altLang="ko-KR" dirty="0"/>
              <a:t>TLS-RSA-WITH-AES-</a:t>
            </a:r>
            <a:r>
              <a:rPr lang="en-US" altLang="ko-KR" dirty="0">
                <a:solidFill>
                  <a:schemeClr val="accent1"/>
                </a:solidFill>
              </a:rPr>
              <a:t>256-GCM</a:t>
            </a:r>
            <a:r>
              <a:rPr lang="en-US" altLang="ko-KR" dirty="0"/>
              <a:t>-SHA384 (0x009D)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CBC </a:t>
            </a:r>
            <a:r>
              <a:rPr lang="ko-KR" altLang="en-US" dirty="0"/>
              <a:t>기반 암호화</a:t>
            </a:r>
            <a:endParaRPr lang="en-US" altLang="ko-KR" dirty="0"/>
          </a:p>
          <a:p>
            <a:pPr lvl="1"/>
            <a:r>
              <a:rPr lang="en-US" altLang="ko-KR" dirty="0"/>
              <a:t>TLS-RSA-WITH-AES-</a:t>
            </a:r>
            <a:r>
              <a:rPr lang="en-US" altLang="ko-KR" dirty="0">
                <a:solidFill>
                  <a:schemeClr val="accent4"/>
                </a:solidFill>
              </a:rPr>
              <a:t>128-CBC</a:t>
            </a:r>
            <a:r>
              <a:rPr lang="en-US" altLang="ko-KR" dirty="0"/>
              <a:t>-SHA (0x002F)</a:t>
            </a:r>
          </a:p>
          <a:p>
            <a:pPr lvl="1"/>
            <a:r>
              <a:rPr lang="en-US" altLang="ko-KR" dirty="0"/>
              <a:t>TLS-RSA-WITH-AES-</a:t>
            </a:r>
            <a:r>
              <a:rPr lang="en-US" altLang="ko-KR" dirty="0">
                <a:solidFill>
                  <a:schemeClr val="accent4"/>
                </a:solidFill>
              </a:rPr>
              <a:t>256-CBC</a:t>
            </a:r>
            <a:r>
              <a:rPr lang="en-US" altLang="ko-KR" dirty="0"/>
              <a:t>-SHA (0x0035)</a:t>
            </a:r>
          </a:p>
          <a:p>
            <a:pPr lvl="1"/>
            <a:r>
              <a:rPr lang="en-US" altLang="ko-KR" dirty="0"/>
              <a:t>TLS-RSA-WITH-AES-</a:t>
            </a:r>
            <a:r>
              <a:rPr lang="en-US" altLang="ko-KR" dirty="0">
                <a:solidFill>
                  <a:schemeClr val="accent4"/>
                </a:solidFill>
              </a:rPr>
              <a:t>128-CBC</a:t>
            </a:r>
            <a:r>
              <a:rPr lang="en-US" altLang="ko-KR" dirty="0"/>
              <a:t>-SHA256 (0x003C)</a:t>
            </a:r>
          </a:p>
          <a:p>
            <a:pPr lvl="1"/>
            <a:r>
              <a:rPr lang="en-US" altLang="ko-KR" dirty="0"/>
              <a:t>TLS-RSA-WITH-AES-</a:t>
            </a:r>
            <a:r>
              <a:rPr lang="en-US" altLang="ko-KR" dirty="0">
                <a:solidFill>
                  <a:schemeClr val="accent4"/>
                </a:solidFill>
              </a:rPr>
              <a:t>256-CBC</a:t>
            </a:r>
            <a:r>
              <a:rPr lang="en-US" altLang="ko-KR" dirty="0"/>
              <a:t>-SHA256 (0x003D)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B9E33-89D7-4D10-9633-3F5AF56616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132FC4-71BD-4D76-AB59-25EC66327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062" y="1250883"/>
            <a:ext cx="3401338" cy="52024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6C34871-B01B-48DF-9E5C-0B0561022810}"/>
              </a:ext>
            </a:extLst>
          </p:cNvPr>
          <p:cNvSpPr/>
          <p:nvPr/>
        </p:nvSpPr>
        <p:spPr>
          <a:xfrm>
            <a:off x="8181062" y="1748901"/>
            <a:ext cx="3401338" cy="878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DEF6D6-F129-490C-A403-D4D42E744EE9}"/>
              </a:ext>
            </a:extLst>
          </p:cNvPr>
          <p:cNvSpPr/>
          <p:nvPr/>
        </p:nvSpPr>
        <p:spPr>
          <a:xfrm>
            <a:off x="8181062" y="4350057"/>
            <a:ext cx="3401338" cy="170451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7FCC75-0825-48BC-A8B4-84BC7EB6043E}"/>
              </a:ext>
            </a:extLst>
          </p:cNvPr>
          <p:cNvSpPr/>
          <p:nvPr/>
        </p:nvSpPr>
        <p:spPr>
          <a:xfrm>
            <a:off x="8181062" y="3049479"/>
            <a:ext cx="3401338" cy="86557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85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FD51-55AB-4E2B-A0AD-848E3D73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(5/5)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C361-A642-4651-8FA5-3F04DA5C1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CCM-8 / GCM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CBC</a:t>
            </a:r>
            <a:r>
              <a:rPr lang="ko-KR" altLang="en-US" dirty="0"/>
              <a:t> 기반 암호화</a:t>
            </a:r>
            <a:endParaRPr lang="en-US" altLang="ko-KR" dirty="0"/>
          </a:p>
          <a:p>
            <a:pPr lvl="1"/>
            <a:r>
              <a:rPr lang="en-US" altLang="ko-KR" dirty="0"/>
              <a:t>TLS-RSA-WITH-AES-</a:t>
            </a:r>
            <a:r>
              <a:rPr lang="en-US" altLang="ko-KR" dirty="0">
                <a:solidFill>
                  <a:srgbClr val="FF0000"/>
                </a:solidFill>
              </a:rPr>
              <a:t>128-CCM-8</a:t>
            </a:r>
            <a:r>
              <a:rPr lang="en-US" altLang="ko-KR" dirty="0"/>
              <a:t> (0xC0A0)</a:t>
            </a:r>
          </a:p>
          <a:p>
            <a:pPr lvl="1"/>
            <a:r>
              <a:rPr lang="en-US" altLang="ko-KR" dirty="0"/>
              <a:t>TLS-RSA-WITH-AES-</a:t>
            </a:r>
            <a:r>
              <a:rPr lang="en-US" altLang="ko-KR" dirty="0">
                <a:solidFill>
                  <a:schemeClr val="accent4"/>
                </a:solidFill>
              </a:rPr>
              <a:t>128-CBC</a:t>
            </a:r>
            <a:r>
              <a:rPr lang="en-US" altLang="ko-KR" dirty="0"/>
              <a:t>-SHA (0x002F)</a:t>
            </a:r>
          </a:p>
          <a:p>
            <a:pPr lvl="1"/>
            <a:r>
              <a:rPr lang="en-US" altLang="ko-KR" dirty="0"/>
              <a:t>TLS-RSA-WITH-AES-</a:t>
            </a:r>
            <a:r>
              <a:rPr lang="en-US" altLang="ko-KR" dirty="0">
                <a:solidFill>
                  <a:schemeClr val="accent4"/>
                </a:solidFill>
              </a:rPr>
              <a:t>256-CBC</a:t>
            </a:r>
            <a:r>
              <a:rPr lang="en-US" altLang="ko-KR" dirty="0"/>
              <a:t>-SHA (0x0035)</a:t>
            </a:r>
          </a:p>
          <a:p>
            <a:pPr lvl="1"/>
            <a:r>
              <a:rPr lang="en-US" altLang="ko-KR" dirty="0"/>
              <a:t>TLS-RSA-WITH-AES-</a:t>
            </a:r>
            <a:r>
              <a:rPr lang="en-US" altLang="ko-KR" dirty="0">
                <a:solidFill>
                  <a:schemeClr val="accent1"/>
                </a:solidFill>
              </a:rPr>
              <a:t>128-GCM</a:t>
            </a:r>
            <a:r>
              <a:rPr lang="en-US" altLang="ko-KR" dirty="0"/>
              <a:t>-SHA256 (0x009C)</a:t>
            </a:r>
          </a:p>
          <a:p>
            <a:pPr lvl="1"/>
            <a:r>
              <a:rPr lang="en-US" altLang="ko-KR" dirty="0"/>
              <a:t>TLS-RSA-WITH-AES-</a:t>
            </a:r>
            <a:r>
              <a:rPr lang="en-US" altLang="ko-KR" dirty="0">
                <a:solidFill>
                  <a:srgbClr val="FF0000"/>
                </a:solidFill>
              </a:rPr>
              <a:t>256-CCM-8</a:t>
            </a:r>
            <a:r>
              <a:rPr lang="en-US" altLang="ko-KR" dirty="0"/>
              <a:t> (0xC0A1)</a:t>
            </a:r>
          </a:p>
          <a:p>
            <a:pPr lvl="1"/>
            <a:r>
              <a:rPr lang="en-US" altLang="ko-KR" dirty="0"/>
              <a:t>TLS-RSA-WITH-AES-</a:t>
            </a:r>
            <a:r>
              <a:rPr lang="en-US" altLang="ko-KR" dirty="0">
                <a:solidFill>
                  <a:schemeClr val="accent1"/>
                </a:solidFill>
              </a:rPr>
              <a:t>256-GCM</a:t>
            </a:r>
            <a:r>
              <a:rPr lang="en-US" altLang="ko-KR" dirty="0"/>
              <a:t>-SHA384 (0x009D)</a:t>
            </a:r>
          </a:p>
          <a:p>
            <a:pPr lvl="1"/>
            <a:r>
              <a:rPr lang="en-US" altLang="ko-KR" dirty="0"/>
              <a:t>TLS-RSA-WITH-AES-</a:t>
            </a:r>
            <a:r>
              <a:rPr lang="en-US" altLang="ko-KR" dirty="0">
                <a:solidFill>
                  <a:schemeClr val="accent4"/>
                </a:solidFill>
              </a:rPr>
              <a:t>128-CBC</a:t>
            </a:r>
            <a:r>
              <a:rPr lang="en-US" altLang="ko-KR" dirty="0"/>
              <a:t>-SHA256 (0x003C)</a:t>
            </a:r>
          </a:p>
          <a:p>
            <a:pPr lvl="1"/>
            <a:r>
              <a:rPr lang="en-US" altLang="ko-KR" dirty="0"/>
              <a:t>TLS-RSA-WITH-AES-</a:t>
            </a:r>
            <a:r>
              <a:rPr lang="en-US" altLang="ko-KR" dirty="0">
                <a:solidFill>
                  <a:schemeClr val="accent4"/>
                </a:solidFill>
              </a:rPr>
              <a:t>256-CBC</a:t>
            </a:r>
            <a:r>
              <a:rPr lang="en-US" altLang="ko-KR" dirty="0"/>
              <a:t>-SHA256 (0x003D)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B9E33-89D7-4D10-9633-3F5AF56616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F4B14-C8E6-4E3F-A32B-6A9C979C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252" y="1296761"/>
            <a:ext cx="3363423" cy="50774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6B77CD-4C5E-45BA-A93C-F7AE2248E11A}"/>
              </a:ext>
            </a:extLst>
          </p:cNvPr>
          <p:cNvSpPr/>
          <p:nvPr/>
        </p:nvSpPr>
        <p:spPr>
          <a:xfrm>
            <a:off x="8181062" y="2627791"/>
            <a:ext cx="3401338" cy="3426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6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E4F5CA-84C8-4B4A-9110-2036FD4C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2DB40-72F4-4EEE-A32B-F2A23B1529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D9077D98-EF84-479F-B0A6-B3152D61A2E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97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0F1-3000-4444-8479-1ABE4B5B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99BE2-4280-41A9-B8B8-FF1C94BC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SCACA </a:t>
            </a:r>
            <a:r>
              <a:rPr lang="ko-KR" altLang="en-US" dirty="0"/>
              <a:t>시스템을 사용하는 </a:t>
            </a:r>
            <a:r>
              <a:rPr lang="en-US" altLang="ko-KR" dirty="0"/>
              <a:t>Application</a:t>
            </a:r>
            <a:r>
              <a:rPr lang="ko-KR" altLang="en-US" dirty="0"/>
              <a:t>은 </a:t>
            </a:r>
            <a:r>
              <a:rPr lang="en-US" altLang="ko-KR" dirty="0"/>
              <a:t>DNP3</a:t>
            </a:r>
            <a:r>
              <a:rPr lang="ko-KR" altLang="en-US" dirty="0"/>
              <a:t>나 </a:t>
            </a:r>
            <a:r>
              <a:rPr lang="en-US" altLang="ko-KR" dirty="0"/>
              <a:t>Modbus</a:t>
            </a:r>
            <a:r>
              <a:rPr lang="ko-KR" altLang="en-US" dirty="0"/>
              <a:t>와 같은 통신 프로토콜에 의존</a:t>
            </a:r>
            <a:endParaRPr lang="en-US" altLang="ko-KR" dirty="0"/>
          </a:p>
          <a:p>
            <a:pPr lvl="1"/>
            <a:r>
              <a:rPr lang="ko-KR" altLang="en-US" dirty="0"/>
              <a:t>스마트그리드와 같은 치명적인 인프라에 대한 공격이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본 논문에서는 </a:t>
            </a:r>
            <a:r>
              <a:rPr lang="en-US" altLang="ko-KR" dirty="0"/>
              <a:t>TLS</a:t>
            </a:r>
            <a:r>
              <a:rPr lang="ko-KR" altLang="en-US" dirty="0"/>
              <a:t>가 적용된 </a:t>
            </a:r>
            <a:r>
              <a:rPr lang="en-US" altLang="ko-KR" dirty="0"/>
              <a:t>Modbus</a:t>
            </a:r>
            <a:r>
              <a:rPr lang="ko-KR" altLang="en-US" dirty="0"/>
              <a:t>에서 </a:t>
            </a:r>
            <a:r>
              <a:rPr lang="en-US" altLang="ko-KR" dirty="0"/>
              <a:t>43</a:t>
            </a:r>
            <a:r>
              <a:rPr lang="ko-KR" altLang="en-US" dirty="0"/>
              <a:t>가지의 </a:t>
            </a:r>
            <a:r>
              <a:rPr lang="en-US" altLang="ko-KR" dirty="0"/>
              <a:t>Cipher Suites</a:t>
            </a:r>
            <a:r>
              <a:rPr lang="ko-KR" altLang="en-US" dirty="0"/>
              <a:t>의 성능을 측정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보안이 적용되지 않은 </a:t>
            </a:r>
            <a:r>
              <a:rPr lang="en-US" altLang="ko-KR" dirty="0"/>
              <a:t>Modbus</a:t>
            </a:r>
            <a:r>
              <a:rPr lang="ko-KR" altLang="en-US" dirty="0"/>
              <a:t>와 비교했을 경우의 성능 평가 결과</a:t>
            </a:r>
            <a:endParaRPr lang="en-US" altLang="ko-KR" dirty="0"/>
          </a:p>
          <a:p>
            <a:pPr lvl="1"/>
            <a:r>
              <a:rPr lang="ko-KR" altLang="en-US" dirty="0"/>
              <a:t>암호화가 적용되지 않은 </a:t>
            </a:r>
            <a:r>
              <a:rPr lang="en-US" altLang="ko-KR" dirty="0"/>
              <a:t>Cipher Suites</a:t>
            </a:r>
            <a:r>
              <a:rPr lang="ko-KR" altLang="en-US" dirty="0"/>
              <a:t>의 경우 </a:t>
            </a:r>
            <a:r>
              <a:rPr lang="en-US" altLang="ko-KR" dirty="0"/>
              <a:t>12.78%</a:t>
            </a:r>
            <a:r>
              <a:rPr lang="ko-KR" altLang="en-US" dirty="0"/>
              <a:t>의 </a:t>
            </a:r>
            <a:r>
              <a:rPr lang="en-US" altLang="ko-KR" dirty="0"/>
              <a:t>goodput </a:t>
            </a:r>
            <a:r>
              <a:rPr lang="ko-KR" altLang="en-US" dirty="0"/>
              <a:t>감소를 가짐</a:t>
            </a:r>
            <a:endParaRPr lang="en-US" altLang="ko-KR" dirty="0"/>
          </a:p>
          <a:p>
            <a:pPr lvl="1"/>
            <a:r>
              <a:rPr lang="ko-KR" altLang="en-US" dirty="0"/>
              <a:t>암호화가 적용된 </a:t>
            </a:r>
            <a:r>
              <a:rPr lang="en-US" altLang="ko-KR" dirty="0"/>
              <a:t>Cipher Suites</a:t>
            </a:r>
            <a:r>
              <a:rPr lang="ko-KR" altLang="en-US" dirty="0"/>
              <a:t>의 경우 </a:t>
            </a:r>
            <a:r>
              <a:rPr lang="en-US" altLang="ko-KR" dirty="0"/>
              <a:t>35.11%</a:t>
            </a:r>
            <a:r>
              <a:rPr lang="ko-KR" altLang="en-US" dirty="0"/>
              <a:t>의</a:t>
            </a:r>
            <a:r>
              <a:rPr lang="en-US" altLang="ko-KR" dirty="0"/>
              <a:t> goodput </a:t>
            </a:r>
            <a:r>
              <a:rPr lang="ko-KR" altLang="en-US" dirty="0"/>
              <a:t>감소를 가짐</a:t>
            </a:r>
            <a:endParaRPr lang="en-US" altLang="ko-KR" dirty="0"/>
          </a:p>
          <a:p>
            <a:pPr lvl="1"/>
            <a:r>
              <a:rPr lang="ko-KR" altLang="en-US" dirty="0"/>
              <a:t>추가적으로 </a:t>
            </a:r>
            <a:r>
              <a:rPr lang="en-US" altLang="ko-KR" dirty="0"/>
              <a:t>AES-128-CBC</a:t>
            </a:r>
            <a:r>
              <a:rPr lang="ko-KR" altLang="en-US" dirty="0"/>
              <a:t>와 같은 암호방식의 오버헤드가 비교적 큼을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계산 능력의 제한으로 암호화를 사용하는 </a:t>
            </a:r>
            <a:r>
              <a:rPr lang="en-US" altLang="ko-KR" dirty="0"/>
              <a:t>Cipher Suite</a:t>
            </a:r>
            <a:r>
              <a:rPr lang="ko-KR" altLang="en-US" dirty="0"/>
              <a:t>를 사용하지 못하는 경우</a:t>
            </a:r>
            <a:endParaRPr lang="en-US" altLang="ko-KR" dirty="0"/>
          </a:p>
          <a:p>
            <a:pPr lvl="1"/>
            <a:r>
              <a:rPr lang="en-US" altLang="ko-KR" dirty="0"/>
              <a:t>passive reconnaissance </a:t>
            </a:r>
            <a:r>
              <a:rPr lang="ko-KR" altLang="en-US" dirty="0"/>
              <a:t>공격을 제외하고 보호 가능</a:t>
            </a:r>
            <a:endParaRPr lang="en-US" altLang="ko-KR" dirty="0"/>
          </a:p>
          <a:p>
            <a:pPr lvl="1"/>
            <a:r>
              <a:rPr lang="ko-KR" altLang="en-US" dirty="0"/>
              <a:t>암호화를 사용하지 않는 </a:t>
            </a:r>
            <a:r>
              <a:rPr lang="en-US" altLang="ko-KR" dirty="0"/>
              <a:t>null-encryption suite</a:t>
            </a:r>
            <a:r>
              <a:rPr lang="ko-KR" altLang="en-US" dirty="0"/>
              <a:t>로 원본 </a:t>
            </a:r>
            <a:r>
              <a:rPr lang="en-US" altLang="ko-KR" dirty="0"/>
              <a:t>Modbus</a:t>
            </a:r>
            <a:r>
              <a:rPr lang="ko-KR" altLang="en-US" dirty="0"/>
              <a:t>보다 나은 보안을 가질 수 있음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F9923-A3C2-4D2C-A35F-4AB9195D36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76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C47EAD-30AF-4A16-8722-F6A87C43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1B28C-1CD5-425B-A4E2-59ED57197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SCADA </a:t>
            </a:r>
            <a:r>
              <a:rPr lang="ko-KR" altLang="en-US" dirty="0"/>
              <a:t>시스템은 전력</a:t>
            </a:r>
            <a:r>
              <a:rPr lang="en-US" altLang="ko-KR" dirty="0"/>
              <a:t>, </a:t>
            </a:r>
            <a:r>
              <a:rPr lang="ko-KR" altLang="en-US" dirty="0"/>
              <a:t>수자원</a:t>
            </a:r>
            <a:r>
              <a:rPr lang="en-US" altLang="ko-KR" dirty="0"/>
              <a:t>, </a:t>
            </a:r>
            <a:r>
              <a:rPr lang="ko-KR" altLang="en-US" dirty="0"/>
              <a:t>석유 공급 등 다양한 중요 분야에서 사용 중</a:t>
            </a:r>
            <a:endParaRPr lang="en-US" altLang="ko-KR" dirty="0"/>
          </a:p>
          <a:p>
            <a:pPr lvl="1"/>
            <a:r>
              <a:rPr lang="ko-KR" altLang="en-US" dirty="0"/>
              <a:t>시스템 오류는 되돌릴 수 없는 피해를 입힐 수 있음</a:t>
            </a:r>
            <a:endParaRPr lang="en-US" altLang="ko-KR" dirty="0"/>
          </a:p>
          <a:p>
            <a:pPr lvl="1"/>
            <a:r>
              <a:rPr lang="ko-KR" altLang="en-US" dirty="0"/>
              <a:t>주로 사용하는 </a:t>
            </a:r>
            <a:r>
              <a:rPr lang="en-US" altLang="ko-KR" dirty="0"/>
              <a:t>DNP3 </a:t>
            </a:r>
            <a:r>
              <a:rPr lang="ko-KR" altLang="en-US" dirty="0"/>
              <a:t>혹은 </a:t>
            </a:r>
            <a:r>
              <a:rPr lang="en-US" altLang="ko-KR" dirty="0"/>
              <a:t>Modbus </a:t>
            </a:r>
            <a:r>
              <a:rPr lang="ko-KR" altLang="en-US" dirty="0"/>
              <a:t>프로토콜은 보안 메커니즘이 존재하지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Modbus</a:t>
            </a:r>
            <a:r>
              <a:rPr lang="ko-KR" altLang="en-US" dirty="0"/>
              <a:t>는 </a:t>
            </a:r>
            <a:r>
              <a:rPr lang="en-US" altLang="ko-KR" dirty="0" err="1"/>
              <a:t>Modicon</a:t>
            </a:r>
            <a:r>
              <a:rPr lang="ko-KR" altLang="en-US" dirty="0"/>
              <a:t>에 의해 </a:t>
            </a:r>
            <a:r>
              <a:rPr lang="en-US" altLang="ko-KR" dirty="0"/>
              <a:t>1979</a:t>
            </a:r>
            <a:r>
              <a:rPr lang="ko-KR" altLang="en-US" dirty="0"/>
              <a:t>년에 개발 된 이후</a:t>
            </a:r>
            <a:r>
              <a:rPr lang="en-US" altLang="ko-KR" dirty="0"/>
              <a:t>, </a:t>
            </a:r>
            <a:r>
              <a:rPr lang="ko-KR" altLang="en-US" dirty="0"/>
              <a:t>사실상 시리얼 통신의 표준으로 사용</a:t>
            </a:r>
            <a:endParaRPr lang="en-US" altLang="ko-KR" dirty="0"/>
          </a:p>
          <a:p>
            <a:pPr lvl="1"/>
            <a:r>
              <a:rPr lang="ko-KR" altLang="en-US" dirty="0"/>
              <a:t>발전과정에서 </a:t>
            </a:r>
            <a:r>
              <a:rPr lang="en-US" altLang="ko-KR" dirty="0"/>
              <a:t>TCP/IP </a:t>
            </a:r>
            <a:r>
              <a:rPr lang="ko-KR" altLang="en-US" dirty="0"/>
              <a:t>통신 등 추가</a:t>
            </a:r>
            <a:endParaRPr lang="en-US" altLang="ko-KR" dirty="0"/>
          </a:p>
          <a:p>
            <a:pPr lvl="1"/>
            <a:r>
              <a:rPr lang="ko-KR" altLang="en-US" dirty="0"/>
              <a:t>프로토콜 스택이 늘어남에 따라 추가적인 취약점 추가</a:t>
            </a:r>
            <a:endParaRPr lang="en-US" altLang="ko-KR" dirty="0"/>
          </a:p>
          <a:p>
            <a:pPr lvl="1"/>
            <a:r>
              <a:rPr lang="ko-KR" altLang="en-US" dirty="0"/>
              <a:t>논문 작성 시점서 </a:t>
            </a:r>
            <a:r>
              <a:rPr lang="en-US" altLang="ko-KR" dirty="0"/>
              <a:t>16,210</a:t>
            </a:r>
            <a:r>
              <a:rPr lang="ko-KR" altLang="en-US" dirty="0"/>
              <a:t>개의 호스트가 </a:t>
            </a:r>
            <a:r>
              <a:rPr lang="en-US" altLang="ko-KR" dirty="0"/>
              <a:t>Modbus TCP </a:t>
            </a:r>
            <a:r>
              <a:rPr lang="ko-KR" altLang="en-US" dirty="0"/>
              <a:t>프로토콜의 포트를 개방 중인 것으로 조사</a:t>
            </a:r>
            <a:endParaRPr lang="en-US" altLang="ko-KR" dirty="0"/>
          </a:p>
          <a:p>
            <a:pPr lvl="1"/>
            <a:r>
              <a:rPr lang="en-US" altLang="ko-KR" dirty="0"/>
              <a:t>ICS*, DCS**</a:t>
            </a:r>
            <a:r>
              <a:rPr lang="ko-KR" altLang="en-US" dirty="0"/>
              <a:t>에 대한 보안이 </a:t>
            </a:r>
            <a:r>
              <a:rPr lang="en-US" altLang="ko-KR" dirty="0"/>
              <a:t>18</a:t>
            </a:r>
            <a:r>
              <a:rPr lang="ko-KR" altLang="en-US" dirty="0"/>
              <a:t>년 이상 언급되면서 </a:t>
            </a:r>
            <a:r>
              <a:rPr lang="en-US" altLang="ko-KR" dirty="0"/>
              <a:t>Modbus</a:t>
            </a:r>
            <a:r>
              <a:rPr lang="ko-KR" altLang="en-US" dirty="0"/>
              <a:t>와 </a:t>
            </a:r>
            <a:r>
              <a:rPr lang="en-US" altLang="ko-KR" dirty="0"/>
              <a:t>TLS***, </a:t>
            </a:r>
            <a:r>
              <a:rPr lang="ko-KR" altLang="en-US" dirty="0"/>
              <a:t>상호인증의 결합을 제안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WWW</a:t>
            </a:r>
            <a:r>
              <a:rPr lang="ko-KR" altLang="en-US" dirty="0"/>
              <a:t>의 보안을</a:t>
            </a:r>
            <a:r>
              <a:rPr lang="en-US" altLang="ko-KR" dirty="0"/>
              <a:t> </a:t>
            </a:r>
            <a:r>
              <a:rPr lang="ko-KR" altLang="en-US" dirty="0"/>
              <a:t>위해 개발된 </a:t>
            </a:r>
            <a:r>
              <a:rPr lang="en-US" altLang="ko-KR" dirty="0"/>
              <a:t>TLS</a:t>
            </a:r>
            <a:r>
              <a:rPr lang="ko-KR" altLang="en-US" dirty="0"/>
              <a:t>는 현재 보안 프로토콜의 프레임워크로 상용화</a:t>
            </a:r>
            <a:endParaRPr lang="en-US" altLang="ko-KR" dirty="0"/>
          </a:p>
          <a:p>
            <a:pPr lvl="1"/>
            <a:r>
              <a:rPr lang="ko-KR" altLang="en-US" dirty="0"/>
              <a:t>본 논문은 </a:t>
            </a:r>
            <a:r>
              <a:rPr lang="en-US" altLang="ko-KR" dirty="0"/>
              <a:t>TLS </a:t>
            </a:r>
            <a:r>
              <a:rPr lang="ko-KR" altLang="en-US" dirty="0"/>
              <a:t>프로토콜을 사용하는 </a:t>
            </a:r>
            <a:r>
              <a:rPr lang="en-US" altLang="ko-KR" dirty="0"/>
              <a:t>Modbus TCP </a:t>
            </a:r>
            <a:r>
              <a:rPr lang="ko-KR" altLang="en-US" dirty="0"/>
              <a:t>프로토콜 즉</a:t>
            </a:r>
            <a:r>
              <a:rPr lang="en-US" altLang="ko-KR" dirty="0"/>
              <a:t>, Modbus/TLS </a:t>
            </a:r>
            <a:r>
              <a:rPr lang="ko-KR" altLang="en-US" dirty="0"/>
              <a:t>프로토콜 구현</a:t>
            </a:r>
            <a:endParaRPr lang="en-US" altLang="ko-KR" dirty="0"/>
          </a:p>
          <a:p>
            <a:pPr lvl="1"/>
            <a:r>
              <a:rPr lang="ko-KR" altLang="en-US" dirty="0"/>
              <a:t>여러 </a:t>
            </a:r>
            <a:r>
              <a:rPr lang="en-US" altLang="ko-KR" dirty="0"/>
              <a:t>cipher suites</a:t>
            </a:r>
            <a:r>
              <a:rPr lang="ko-KR" altLang="en-US" dirty="0"/>
              <a:t>를 실험하여 각각의 성능을 측정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2BB14-EFDE-8962-41A8-22F064EFB3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C669D-4724-430F-847A-A04653B64FD6}"/>
              </a:ext>
            </a:extLst>
          </p:cNvPr>
          <p:cNvSpPr txBox="1"/>
          <p:nvPr/>
        </p:nvSpPr>
        <p:spPr>
          <a:xfrm>
            <a:off x="0" y="6075014"/>
            <a:ext cx="12192000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Industrial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 Systems </a:t>
            </a:r>
          </a:p>
          <a:p>
            <a:pPr algn="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*** Transport Layer Security</a:t>
            </a:r>
          </a:p>
        </p:txBody>
      </p:sp>
    </p:spTree>
    <p:extLst>
      <p:ext uri="{BB962C8B-B14F-4D97-AF65-F5344CB8AC3E}">
        <p14:creationId xmlns:p14="http://schemas.microsoft.com/office/powerpoint/2010/main" val="229513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67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9DC4-BBEA-BA93-E511-D328DDDF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Modbus Protocol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62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C47EAD-30AF-4A16-8722-F6A87C43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Modbus Serial</a:t>
            </a:r>
            <a:endParaRPr lang="ko-KR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1B28C-1CD5-425B-A4E2-59ED57197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1979</a:t>
            </a:r>
            <a:r>
              <a:rPr lang="ko-KR" altLang="en-US" dirty="0"/>
              <a:t>년 </a:t>
            </a:r>
            <a:r>
              <a:rPr lang="en-US" altLang="ko-KR" dirty="0" err="1"/>
              <a:t>Modicon</a:t>
            </a:r>
            <a:r>
              <a:rPr lang="ko-KR" altLang="en-US" dirty="0"/>
              <a:t>에서 개발한 통신 프로토콜</a:t>
            </a:r>
            <a:endParaRPr lang="en-US" altLang="ko-KR" dirty="0"/>
          </a:p>
          <a:p>
            <a:pPr lvl="1"/>
            <a:r>
              <a:rPr lang="en-US" altLang="ko-KR" dirty="0"/>
              <a:t>Intelligent</a:t>
            </a:r>
            <a:r>
              <a:rPr lang="ko-KR" altLang="en-US" dirty="0"/>
              <a:t> </a:t>
            </a:r>
            <a:r>
              <a:rPr lang="en-US" altLang="ko-KR" dirty="0"/>
              <a:t>Devices</a:t>
            </a:r>
            <a:r>
              <a:rPr lang="ko-KR" altLang="en-US" dirty="0"/>
              <a:t> 간의 </a:t>
            </a:r>
            <a:r>
              <a:rPr lang="en-US" altLang="ko-KR" dirty="0"/>
              <a:t>master-slave </a:t>
            </a:r>
            <a:r>
              <a:rPr lang="ko-KR" altLang="en-US" dirty="0"/>
              <a:t>통신을 위한 메시징 구조를 정의</a:t>
            </a:r>
            <a:endParaRPr lang="en-US" altLang="ko-KR" dirty="0"/>
          </a:p>
          <a:p>
            <a:pPr lvl="1"/>
            <a:r>
              <a:rPr lang="ko-KR" altLang="en-US" dirty="0"/>
              <a:t>개방형 프로토콜로 표준이 공개되어 있고</a:t>
            </a:r>
            <a:r>
              <a:rPr lang="en-US" altLang="ko-KR" dirty="0"/>
              <a:t>, </a:t>
            </a:r>
            <a:r>
              <a:rPr lang="ko-KR" altLang="en-US" dirty="0"/>
              <a:t>라이선스 비용이 없음</a:t>
            </a:r>
            <a:endParaRPr lang="en-US" altLang="ko-KR" dirty="0"/>
          </a:p>
          <a:p>
            <a:pPr lvl="1"/>
            <a:r>
              <a:rPr lang="en-US" altLang="ko-KR" dirty="0"/>
              <a:t>2004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최종적으로 </a:t>
            </a:r>
            <a:r>
              <a:rPr lang="en-US" altLang="ko-KR" dirty="0"/>
              <a:t>Modbus</a:t>
            </a:r>
            <a:r>
              <a:rPr lang="ko-KR" altLang="en-US" dirty="0"/>
              <a:t> </a:t>
            </a:r>
            <a:r>
              <a:rPr lang="en-US" altLang="ko-KR" dirty="0"/>
              <a:t>Organization</a:t>
            </a:r>
            <a:r>
              <a:rPr lang="ko-KR" altLang="en-US" dirty="0"/>
              <a:t>으로 이전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본래 </a:t>
            </a:r>
            <a:r>
              <a:rPr lang="en-US" altLang="ko-KR" dirty="0"/>
              <a:t>RTU, ASCII</a:t>
            </a:r>
            <a:r>
              <a:rPr lang="ko-KR" altLang="en-US" dirty="0"/>
              <a:t>의 두 모드를 가진 비동기 직렬 회선</a:t>
            </a:r>
            <a:r>
              <a:rPr lang="en-US" altLang="ko-KR" dirty="0"/>
              <a:t>*</a:t>
            </a:r>
            <a:r>
              <a:rPr lang="ko-KR" altLang="en-US" dirty="0"/>
              <a:t> 통신으로 설계</a:t>
            </a:r>
            <a:endParaRPr lang="en-US" altLang="ko-KR" dirty="0"/>
          </a:p>
          <a:p>
            <a:pPr lvl="1"/>
            <a:r>
              <a:rPr lang="en-US" altLang="ko-KR" dirty="0"/>
              <a:t>RTU</a:t>
            </a:r>
            <a:r>
              <a:rPr lang="ko-KR" altLang="en-US" dirty="0"/>
              <a:t>만 필수 구현 항목으로 설정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Modbus </a:t>
            </a:r>
            <a:r>
              <a:rPr lang="ko-KR" altLang="en-US" dirty="0"/>
              <a:t>프레임은 </a:t>
            </a:r>
            <a:r>
              <a:rPr lang="en-US" altLang="ko-KR" dirty="0"/>
              <a:t>ADU</a:t>
            </a:r>
            <a:r>
              <a:rPr lang="ko-KR" altLang="en-US" dirty="0"/>
              <a:t>내에 </a:t>
            </a:r>
            <a:r>
              <a:rPr lang="en-US" altLang="ko-KR" dirty="0"/>
              <a:t>PDU</a:t>
            </a:r>
            <a:r>
              <a:rPr lang="ko-KR" altLang="en-US" dirty="0"/>
              <a:t>가 포함된 형태로 구성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2BB14-EFDE-8962-41A8-22F064EFB3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8CB7AE-671A-40CF-A6BC-0F724A024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86" y="4578587"/>
            <a:ext cx="3862256" cy="1322164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D9BE8F-CC3F-4AD7-8466-1A2B6B1515F7}"/>
              </a:ext>
            </a:extLst>
          </p:cNvPr>
          <p:cNvSpPr txBox="1"/>
          <p:nvPr/>
        </p:nvSpPr>
        <p:spPr>
          <a:xfrm>
            <a:off x="0" y="6244291"/>
            <a:ext cx="121920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Asynchronous serial lines</a:t>
            </a:r>
          </a:p>
        </p:txBody>
      </p:sp>
    </p:spTree>
    <p:extLst>
      <p:ext uri="{BB962C8B-B14F-4D97-AF65-F5344CB8AC3E}">
        <p14:creationId xmlns:p14="http://schemas.microsoft.com/office/powerpoint/2010/main" val="419024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A8BF-A3F7-4770-BF70-B73275A8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Modbus TCP/IP (1/2)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1710-E826-4D91-917E-1658A464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1999</a:t>
            </a:r>
            <a:r>
              <a:rPr lang="ko-KR" altLang="en-US" dirty="0"/>
              <a:t>년 이더넷 표준의 이점을 이용하기 위해 </a:t>
            </a:r>
            <a:r>
              <a:rPr lang="en-US" altLang="ko-KR" dirty="0"/>
              <a:t>Modbus </a:t>
            </a:r>
            <a:r>
              <a:rPr lang="ko-KR" altLang="en-US" dirty="0"/>
              <a:t>프로토콜의 </a:t>
            </a:r>
            <a:r>
              <a:rPr lang="en-US" altLang="ko-KR" dirty="0"/>
              <a:t>TCP/IP </a:t>
            </a:r>
            <a:r>
              <a:rPr lang="ko-KR" altLang="en-US" dirty="0"/>
              <a:t>표준 개발</a:t>
            </a:r>
            <a:endParaRPr lang="en-US" altLang="ko-KR" dirty="0"/>
          </a:p>
          <a:p>
            <a:pPr lvl="1"/>
            <a:r>
              <a:rPr lang="en-US" altLang="ko-KR" dirty="0"/>
              <a:t>"</a:t>
            </a:r>
            <a:r>
              <a:rPr lang="en-US" altLang="ko-KR" sz="1600" dirty="0"/>
              <a:t>scalability, data transmission at speed of 10/100 Mbps and the easy integration with other systems</a:t>
            </a:r>
            <a:r>
              <a:rPr lang="en-US" altLang="ko-KR" dirty="0"/>
              <a:t>"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r>
              <a:rPr lang="ko-KR" altLang="en-US" dirty="0"/>
              <a:t>추가된 프레임 헤더</a:t>
            </a:r>
            <a:endParaRPr lang="en-US" altLang="ko-KR" dirty="0"/>
          </a:p>
          <a:p>
            <a:pPr lvl="1"/>
            <a:r>
              <a:rPr lang="en-US" altLang="ko-KR" dirty="0"/>
              <a:t>Transaction Identifier : Modbus </a:t>
            </a:r>
            <a:r>
              <a:rPr lang="ko-KR" altLang="en-US" dirty="0"/>
              <a:t>응답은 요청과 같은 </a:t>
            </a:r>
            <a:r>
              <a:rPr lang="en-US" altLang="ko-KR" dirty="0"/>
              <a:t>Transaction number</a:t>
            </a:r>
            <a:r>
              <a:rPr lang="ko-KR" altLang="en-US" dirty="0"/>
              <a:t>를 가짐</a:t>
            </a:r>
            <a:endParaRPr lang="en-US" altLang="ko-KR" dirty="0"/>
          </a:p>
          <a:p>
            <a:pPr lvl="1"/>
            <a:r>
              <a:rPr lang="en-US" altLang="ko-KR" dirty="0"/>
              <a:t>Protocol Identifier : intra-system multiplexing</a:t>
            </a:r>
            <a:r>
              <a:rPr lang="ko-KR" altLang="en-US" dirty="0"/>
              <a:t>을 가능하게 하며</a:t>
            </a:r>
            <a:r>
              <a:rPr lang="en-US" altLang="ko-KR" dirty="0"/>
              <a:t>, Modbus/TCP</a:t>
            </a:r>
            <a:r>
              <a:rPr lang="ko-KR" altLang="en-US" dirty="0"/>
              <a:t>에서는 </a:t>
            </a:r>
            <a:r>
              <a:rPr lang="en-US" altLang="ko-KR" dirty="0"/>
              <a:t>0</a:t>
            </a:r>
            <a:r>
              <a:rPr lang="ko-KR" altLang="en-US" dirty="0"/>
              <a:t>으로 고정</a:t>
            </a:r>
            <a:endParaRPr lang="en-US" altLang="ko-KR" dirty="0"/>
          </a:p>
          <a:p>
            <a:pPr lvl="1"/>
            <a:r>
              <a:rPr lang="en-US" altLang="ko-KR" dirty="0"/>
              <a:t>Length : </a:t>
            </a:r>
            <a:r>
              <a:rPr lang="ko-KR" altLang="en-US" dirty="0"/>
              <a:t>프레임의 길이를 명시하기 위해 사용</a:t>
            </a:r>
            <a:endParaRPr lang="en-US" altLang="ko-KR" dirty="0"/>
          </a:p>
          <a:p>
            <a:pPr lvl="1"/>
            <a:r>
              <a:rPr lang="en-US" altLang="ko-KR" dirty="0"/>
              <a:t>Unit Identifier : single IP </a:t>
            </a:r>
            <a:r>
              <a:rPr lang="ko-KR" altLang="en-US" dirty="0"/>
              <a:t>주소를 사용하는 장치를 통해 통신하기 위해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생략된 프레임 헤더</a:t>
            </a:r>
            <a:endParaRPr lang="en-US" altLang="ko-KR" dirty="0"/>
          </a:p>
          <a:p>
            <a:pPr lvl="1"/>
            <a:r>
              <a:rPr lang="en-US" altLang="ko-KR" dirty="0"/>
              <a:t>Slave Address : IP</a:t>
            </a:r>
            <a:r>
              <a:rPr lang="ko-KR" altLang="en-US" dirty="0"/>
              <a:t> 계층에서 </a:t>
            </a:r>
            <a:r>
              <a:rPr lang="en-US" altLang="ko-KR" dirty="0"/>
              <a:t>Address Header</a:t>
            </a:r>
            <a:r>
              <a:rPr lang="ko-KR" altLang="en-US" dirty="0"/>
              <a:t>로 대체</a:t>
            </a:r>
            <a:endParaRPr lang="en-US" altLang="ko-KR" dirty="0"/>
          </a:p>
          <a:p>
            <a:pPr lvl="1"/>
            <a:r>
              <a:rPr lang="en-US" altLang="ko-KR" dirty="0"/>
              <a:t>Checksum : TCP</a:t>
            </a:r>
            <a:r>
              <a:rPr lang="ko-KR" altLang="en-US" dirty="0"/>
              <a:t> 프로토콜에서 </a:t>
            </a:r>
            <a:r>
              <a:rPr lang="en-US" altLang="ko-KR" dirty="0"/>
              <a:t>Checksum</a:t>
            </a:r>
            <a:r>
              <a:rPr lang="ko-KR" altLang="en-US" dirty="0"/>
              <a:t>으로 대체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F1F10-6B34-405B-98B5-1799693781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35A89F-C2D3-41CA-85BB-4E6E5FF66948}"/>
              </a:ext>
            </a:extLst>
          </p:cNvPr>
          <p:cNvGrpSpPr/>
          <p:nvPr/>
        </p:nvGrpSpPr>
        <p:grpSpPr>
          <a:xfrm>
            <a:off x="7608163" y="4358438"/>
            <a:ext cx="4400520" cy="1894591"/>
            <a:chOff x="1430324" y="3536921"/>
            <a:chExt cx="6434343" cy="277022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62EEB39-BB97-4FD1-B375-F3E48B7A44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0587" b="47368"/>
            <a:stretch/>
          </p:blipFill>
          <p:spPr>
            <a:xfrm>
              <a:off x="3751815" y="3536921"/>
              <a:ext cx="4112852" cy="82877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185FDB0-D782-48CD-ABBF-4D36E315DC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034"/>
            <a:stretch/>
          </p:blipFill>
          <p:spPr>
            <a:xfrm>
              <a:off x="1430324" y="4762980"/>
              <a:ext cx="5935333" cy="154417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06CEBE9-A59C-4668-A0B6-FCE93352042C}"/>
                </a:ext>
              </a:extLst>
            </p:cNvPr>
            <p:cNvCxnSpPr>
              <a:cxnSpLocks/>
            </p:cNvCxnSpPr>
            <p:nvPr/>
          </p:nvCxnSpPr>
          <p:spPr>
            <a:xfrm>
              <a:off x="5298937" y="4332821"/>
              <a:ext cx="0" cy="73183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DB93C5-42FC-4F61-BB3B-61470E4FCA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9997" y="4332821"/>
              <a:ext cx="0" cy="73183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DA647F-4B49-4236-AC16-A6312D164BFC}"/>
                </a:ext>
              </a:extLst>
            </p:cNvPr>
            <p:cNvSpPr/>
            <p:nvPr/>
          </p:nvSpPr>
          <p:spPr>
            <a:xfrm>
              <a:off x="4410075" y="3924300"/>
              <a:ext cx="888859" cy="392905"/>
            </a:xfrm>
            <a:prstGeom prst="rect">
              <a:avLst/>
            </a:prstGeom>
            <a:solidFill>
              <a:schemeClr val="accent3">
                <a:alpha val="50196"/>
              </a:schemeClr>
            </a:solidFill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1570E1-0379-406A-9153-AB31500B11A5}"/>
                </a:ext>
              </a:extLst>
            </p:cNvPr>
            <p:cNvSpPr/>
            <p:nvPr/>
          </p:nvSpPr>
          <p:spPr>
            <a:xfrm>
              <a:off x="7219998" y="3924300"/>
              <a:ext cx="488108" cy="392905"/>
            </a:xfrm>
            <a:prstGeom prst="rect">
              <a:avLst/>
            </a:prstGeom>
            <a:solidFill>
              <a:schemeClr val="accent3">
                <a:alpha val="50196"/>
              </a:schemeClr>
            </a:solidFill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57DEE69-E512-450E-B1C6-C4B1055CDB6B}"/>
              </a:ext>
            </a:extLst>
          </p:cNvPr>
          <p:cNvSpPr txBox="1"/>
          <p:nvPr/>
        </p:nvSpPr>
        <p:spPr>
          <a:xfrm>
            <a:off x="0" y="6244291"/>
            <a:ext cx="121920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MBAP : Modbus Application Protocol</a:t>
            </a:r>
          </a:p>
        </p:txBody>
      </p:sp>
    </p:spTree>
    <p:extLst>
      <p:ext uri="{BB962C8B-B14F-4D97-AF65-F5344CB8AC3E}">
        <p14:creationId xmlns:p14="http://schemas.microsoft.com/office/powerpoint/2010/main" val="393060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0A82-8A46-4CF4-9CB7-FB734D54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Modbus TCP/IP (2/2)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CA35-BF79-4B1B-B6F3-5FB145CD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502 TCP </a:t>
            </a:r>
            <a:r>
              <a:rPr lang="ko-KR" altLang="en-US" dirty="0"/>
              <a:t>포트는 </a:t>
            </a:r>
            <a:r>
              <a:rPr lang="en-US" altLang="ko-KR" dirty="0"/>
              <a:t>Modbus/TCP</a:t>
            </a:r>
            <a:r>
              <a:rPr lang="ko-KR" altLang="en-US" dirty="0"/>
              <a:t>를 위해 지정 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MBAP(Modbus Application Protocol)</a:t>
            </a:r>
          </a:p>
          <a:p>
            <a:pPr lvl="1"/>
            <a:r>
              <a:rPr lang="ko-KR" altLang="en-US" dirty="0"/>
              <a:t>통신 모드에 상관 없이 </a:t>
            </a:r>
            <a:r>
              <a:rPr lang="en-US" altLang="ko-KR" dirty="0"/>
              <a:t>Modbus</a:t>
            </a:r>
            <a:r>
              <a:rPr lang="ko-KR" altLang="en-US" dirty="0"/>
              <a:t> 장치의 </a:t>
            </a:r>
            <a:r>
              <a:rPr lang="en-US" altLang="ko-KR" dirty="0"/>
              <a:t>Application Layer</a:t>
            </a:r>
            <a:r>
              <a:rPr lang="ko-KR" altLang="en-US" dirty="0"/>
              <a:t>를 지정</a:t>
            </a:r>
            <a:endParaRPr lang="en-US" altLang="ko-KR" dirty="0"/>
          </a:p>
          <a:p>
            <a:pPr lvl="1"/>
            <a:r>
              <a:rPr lang="en-US" altLang="ko-KR" dirty="0"/>
              <a:t>Slave </a:t>
            </a:r>
            <a:r>
              <a:rPr lang="ko-KR" altLang="en-US" dirty="0"/>
              <a:t>장치들이 </a:t>
            </a:r>
            <a:r>
              <a:rPr lang="en-US" altLang="ko-KR" dirty="0"/>
              <a:t>1~127</a:t>
            </a:r>
            <a:r>
              <a:rPr lang="ko-KR" altLang="en-US" dirty="0"/>
              <a:t>의 범위를 가진 </a:t>
            </a:r>
            <a:r>
              <a:rPr lang="en-US" altLang="ko-KR" dirty="0"/>
              <a:t>function code</a:t>
            </a:r>
            <a:r>
              <a:rPr lang="ko-KR" altLang="en-US" dirty="0"/>
              <a:t>에 의한 요청</a:t>
            </a:r>
            <a:r>
              <a:rPr lang="en-US" altLang="ko-KR" dirty="0"/>
              <a:t>-</a:t>
            </a:r>
            <a:r>
              <a:rPr lang="ko-KR" altLang="en-US" dirty="0"/>
              <a:t>응답 프로토콜을 정의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프로토콜 </a:t>
            </a:r>
            <a:r>
              <a:rPr lang="en-US" altLang="ko-KR" dirty="0"/>
              <a:t>Data Model</a:t>
            </a:r>
            <a:r>
              <a:rPr lang="ko-KR" altLang="en-US" dirty="0"/>
              <a:t>은 </a:t>
            </a:r>
            <a:r>
              <a:rPr lang="en-US" altLang="ko-KR" dirty="0"/>
              <a:t>4</a:t>
            </a:r>
            <a:r>
              <a:rPr lang="ko-KR" altLang="en-US" dirty="0"/>
              <a:t>개의 프로토콜로 정의</a:t>
            </a:r>
            <a:endParaRPr lang="en-US" altLang="ko-KR" dirty="0"/>
          </a:p>
          <a:p>
            <a:pPr lvl="1"/>
            <a:r>
              <a:rPr lang="ko-KR" altLang="en-US" dirty="0"/>
              <a:t>각 프로토콜은 </a:t>
            </a:r>
            <a:r>
              <a:rPr lang="en-US" altLang="ko-KR" dirty="0"/>
              <a:t>65,535</a:t>
            </a:r>
            <a:r>
              <a:rPr lang="ko-KR" altLang="en-US" dirty="0"/>
              <a:t>개의 </a:t>
            </a:r>
            <a:r>
              <a:rPr lang="en-US" altLang="ko-KR" dirty="0"/>
              <a:t>element</a:t>
            </a:r>
            <a:r>
              <a:rPr lang="ko-KR" altLang="en-US" dirty="0"/>
              <a:t>를 허용</a:t>
            </a:r>
            <a:endParaRPr lang="en-US" altLang="ko-KR" dirty="0"/>
          </a:p>
          <a:p>
            <a:pPr lvl="1"/>
            <a:r>
              <a:rPr lang="en-US" altLang="ko-KR" dirty="0"/>
              <a:t>Modbus MTU*</a:t>
            </a:r>
            <a:r>
              <a:rPr lang="ko-KR" altLang="en-US" dirty="0"/>
              <a:t>는 해당 </a:t>
            </a:r>
            <a:r>
              <a:rPr lang="en-US" altLang="ko-KR" dirty="0"/>
              <a:t>element</a:t>
            </a:r>
            <a:r>
              <a:rPr lang="ko-KR" altLang="en-US" dirty="0"/>
              <a:t>에 </a:t>
            </a:r>
            <a:r>
              <a:rPr lang="en-US" altLang="ko-KR" dirty="0"/>
              <a:t>function code</a:t>
            </a:r>
            <a:r>
              <a:rPr lang="ko-KR" altLang="en-US" dirty="0"/>
              <a:t>를 통해 작업을 요청할 수 있음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19CAB-0D64-4A21-8A2C-AF4F141071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BB00C7-3A5E-4F6F-AD61-6D67ABF49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590" y="4726773"/>
            <a:ext cx="2865958" cy="1583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5A9716-187C-4C9E-9161-943836B51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062" y="4794183"/>
            <a:ext cx="4106196" cy="13826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BA4BE4-1F87-4354-A06F-9EAFAA4E985C}"/>
              </a:ext>
            </a:extLst>
          </p:cNvPr>
          <p:cNvSpPr txBox="1"/>
          <p:nvPr/>
        </p:nvSpPr>
        <p:spPr>
          <a:xfrm>
            <a:off x="0" y="6244291"/>
            <a:ext cx="121920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Master Terminal Unit</a:t>
            </a:r>
          </a:p>
        </p:txBody>
      </p:sp>
    </p:spTree>
    <p:extLst>
      <p:ext uri="{BB962C8B-B14F-4D97-AF65-F5344CB8AC3E}">
        <p14:creationId xmlns:p14="http://schemas.microsoft.com/office/powerpoint/2010/main" val="356313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9DC4-BBEA-BA93-E511-D328DDDF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Transport Layer Security Protocol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92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1AEF-C8A8-45B2-BB66-5B4B240C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Transport Layer Security (1/2)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3641-620B-46D0-9816-D3C14150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인터넷을 통한 통신에 보안을 부여하는 프로토콜</a:t>
            </a:r>
            <a:endParaRPr lang="en-US" altLang="ko-KR" dirty="0"/>
          </a:p>
          <a:p>
            <a:pPr lvl="1"/>
            <a:r>
              <a:rPr lang="en-US" altLang="ko-KR" dirty="0"/>
              <a:t>1993</a:t>
            </a:r>
            <a:r>
              <a:rPr lang="ko-KR" altLang="en-US" dirty="0"/>
              <a:t>년 </a:t>
            </a:r>
            <a:r>
              <a:rPr lang="en-US" altLang="ko-KR" dirty="0"/>
              <a:t>Netscape Communications</a:t>
            </a:r>
            <a:r>
              <a:rPr lang="ko-KR" altLang="en-US" dirty="0"/>
              <a:t>에 의해 탄생</a:t>
            </a:r>
            <a:endParaRPr lang="en-US" altLang="ko-KR" dirty="0"/>
          </a:p>
          <a:p>
            <a:pPr lvl="1"/>
            <a:r>
              <a:rPr lang="ko-KR" altLang="en-US" dirty="0"/>
              <a:t>본래 </a:t>
            </a:r>
            <a:r>
              <a:rPr lang="en-US" altLang="ko-KR" dirty="0"/>
              <a:t>SSL(Secure Socket Layer)</a:t>
            </a:r>
            <a:r>
              <a:rPr lang="ko-KR" altLang="en-US" dirty="0"/>
              <a:t>라는 이름으로 </a:t>
            </a:r>
            <a:r>
              <a:rPr lang="en-US" altLang="ko-KR" dirty="0"/>
              <a:t>World Wide Web</a:t>
            </a:r>
            <a:r>
              <a:rPr lang="ko-KR" altLang="en-US" dirty="0"/>
              <a:t>의 보안을 목적으로 개발</a:t>
            </a:r>
            <a:endParaRPr lang="en-US" altLang="ko-KR" dirty="0"/>
          </a:p>
          <a:p>
            <a:pPr lvl="1"/>
            <a:r>
              <a:rPr lang="en-US" altLang="ko-KR" dirty="0"/>
              <a:t>1995</a:t>
            </a:r>
            <a:r>
              <a:rPr lang="ko-KR" altLang="en-US" dirty="0"/>
              <a:t>년 </a:t>
            </a:r>
            <a:r>
              <a:rPr lang="en-US" altLang="ko-KR" dirty="0"/>
              <a:t>Internet-Draft</a:t>
            </a:r>
            <a:r>
              <a:rPr lang="ko-KR" altLang="en-US" dirty="0"/>
              <a:t>로 전달되고 난 후 </a:t>
            </a:r>
            <a:r>
              <a:rPr lang="en-US" altLang="ko-KR" dirty="0"/>
              <a:t>1996</a:t>
            </a:r>
            <a:r>
              <a:rPr lang="ko-KR" altLang="en-US" dirty="0"/>
              <a:t>년 </a:t>
            </a:r>
            <a:r>
              <a:rPr lang="en-US" altLang="ko-KR" dirty="0"/>
              <a:t>IETF</a:t>
            </a:r>
            <a:r>
              <a:rPr lang="ko-KR" altLang="en-US" dirty="0"/>
              <a:t>에 의해 </a:t>
            </a:r>
            <a:r>
              <a:rPr lang="en-US" altLang="ko-KR" dirty="0"/>
              <a:t>TLS Work Group </a:t>
            </a:r>
            <a:r>
              <a:rPr lang="ko-KR" altLang="en-US" dirty="0"/>
              <a:t>탄생</a:t>
            </a:r>
            <a:endParaRPr lang="en-US" altLang="ko-KR" dirty="0"/>
          </a:p>
          <a:p>
            <a:pPr lvl="1"/>
            <a:r>
              <a:rPr lang="en-US" altLang="ko-KR" dirty="0"/>
              <a:t>1999</a:t>
            </a:r>
            <a:r>
              <a:rPr lang="ko-KR" altLang="en-US" dirty="0"/>
              <a:t>년 </a:t>
            </a:r>
            <a:r>
              <a:rPr lang="en-US" altLang="ko-KR" dirty="0"/>
              <a:t>SSL 3.0</a:t>
            </a:r>
            <a:r>
              <a:rPr lang="ko-KR" altLang="en-US" dirty="0"/>
              <a:t>에서 일부 변경점을 가진 버전을 </a:t>
            </a:r>
            <a:r>
              <a:rPr lang="en-US" altLang="ko-KR" dirty="0"/>
              <a:t>TLS</a:t>
            </a:r>
            <a:r>
              <a:rPr lang="ko-KR" altLang="en-US" dirty="0"/>
              <a:t>로 개명 후 공개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OSI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에서 </a:t>
            </a:r>
            <a:r>
              <a:rPr lang="en-US" altLang="ko-KR" dirty="0"/>
              <a:t>6</a:t>
            </a:r>
            <a:r>
              <a:rPr lang="ko-KR" altLang="en-US" dirty="0"/>
              <a:t>번째나 </a:t>
            </a:r>
            <a:r>
              <a:rPr lang="en-US" altLang="ko-KR" dirty="0"/>
              <a:t>Internet Model</a:t>
            </a:r>
            <a:r>
              <a:rPr lang="ko-KR" altLang="en-US" dirty="0"/>
              <a:t>에서 </a:t>
            </a:r>
            <a:r>
              <a:rPr lang="en-US" altLang="ko-KR" dirty="0"/>
              <a:t>Application</a:t>
            </a:r>
            <a:r>
              <a:rPr lang="ko-KR" altLang="en-US" dirty="0"/>
              <a:t>과 </a:t>
            </a:r>
            <a:r>
              <a:rPr lang="en-US" altLang="ko-KR" dirty="0"/>
              <a:t>Transport</a:t>
            </a:r>
            <a:r>
              <a:rPr lang="ko-KR" altLang="en-US" dirty="0"/>
              <a:t>계층 사이의 계층</a:t>
            </a:r>
            <a:endParaRPr lang="en-US" altLang="ko-KR" dirty="0"/>
          </a:p>
          <a:p>
            <a:pPr lvl="1"/>
            <a:r>
              <a:rPr lang="en-US" altLang="ko-KR" dirty="0"/>
              <a:t>TLS </a:t>
            </a:r>
            <a:r>
              <a:rPr lang="ko-KR" altLang="en-US" dirty="0"/>
              <a:t>자체는 두 개의 계층과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subprotocol</a:t>
            </a:r>
            <a:r>
              <a:rPr lang="ko-KR" altLang="en-US" dirty="0"/>
              <a:t>로 구성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D29B5-39CE-4BA5-A422-B160DF66FC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4DA384-8147-4B5C-8644-AEBC27A8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853" y="4277391"/>
            <a:ext cx="2883859" cy="21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9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in_2021_ppt">
  <a:themeElements>
    <a:clrScheme name="PIN">
      <a:dk1>
        <a:srgbClr val="000000"/>
      </a:dk1>
      <a:lt1>
        <a:srgbClr val="FFFFFF"/>
      </a:lt1>
      <a:dk2>
        <a:srgbClr val="E7DEC9"/>
      </a:dk2>
      <a:lt2>
        <a:srgbClr val="4F271C"/>
      </a:lt2>
      <a:accent1>
        <a:srgbClr val="0070C0"/>
      </a:accent1>
      <a:accent2>
        <a:srgbClr val="FF6600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B050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0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in_2021_ppt" id="{EB83E558-6886-420A-92E9-8461A419A075}" vid="{3C2D6CF5-FF57-4EEC-AACE-B2656DF28C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pin_2021_ppt</Template>
  <TotalTime>1808</TotalTime>
  <Words>2001</Words>
  <Application>Microsoft Office PowerPoint</Application>
  <PresentationFormat>Widescreen</PresentationFormat>
  <Paragraphs>303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HY헤드라인M</vt:lpstr>
      <vt:lpstr>맑은 고딕</vt:lpstr>
      <vt:lpstr>Arial</vt:lpstr>
      <vt:lpstr>Calibri</vt:lpstr>
      <vt:lpstr>pin_2021_ppt</vt:lpstr>
      <vt:lpstr>Implementation of Secure Communication With Modbus and Transport Layer Security protocols </vt:lpstr>
      <vt:lpstr>Introduction</vt:lpstr>
      <vt:lpstr>Introduction</vt:lpstr>
      <vt:lpstr>Modbus Protocol</vt:lpstr>
      <vt:lpstr>Modbus Serial</vt:lpstr>
      <vt:lpstr>Modbus TCP/IP (1/2)</vt:lpstr>
      <vt:lpstr>Modbus TCP/IP (2/2)</vt:lpstr>
      <vt:lpstr>Transport Layer Security Protocol</vt:lpstr>
      <vt:lpstr>Transport Layer Security (1/2)</vt:lpstr>
      <vt:lpstr>Transport Layer Security (2/2)</vt:lpstr>
      <vt:lpstr>TLS Record Protocol (1/2)</vt:lpstr>
      <vt:lpstr>TLS Record Protocol (2/2)</vt:lpstr>
      <vt:lpstr>TLS Handshake Protocol (1/3)</vt:lpstr>
      <vt:lpstr>TLS Handshake Protocol (2/3)</vt:lpstr>
      <vt:lpstr>TLS Handshake Protocol (3/3)</vt:lpstr>
      <vt:lpstr>TLS Alert Protocol</vt:lpstr>
      <vt:lpstr>Development</vt:lpstr>
      <vt:lpstr>Development</vt:lpstr>
      <vt:lpstr>Testbed</vt:lpstr>
      <vt:lpstr>Results</vt:lpstr>
      <vt:lpstr>Applying Test (1/2)</vt:lpstr>
      <vt:lpstr>Applying Test (2/2)</vt:lpstr>
      <vt:lpstr>Results (1/5)</vt:lpstr>
      <vt:lpstr>Results (2/5)</vt:lpstr>
      <vt:lpstr>Results (3/5)</vt:lpstr>
      <vt:lpstr>Results (4/5)</vt:lpstr>
      <vt:lpstr>Results (5/5)</vt:lpstr>
      <vt:lpstr>Conclusion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김영현</dc:creator>
  <cp:lastModifiedBy>Bob Kim</cp:lastModifiedBy>
  <cp:revision>49</cp:revision>
  <dcterms:created xsi:type="dcterms:W3CDTF">2022-04-01T01:27:21Z</dcterms:created>
  <dcterms:modified xsi:type="dcterms:W3CDTF">2024-01-24T14:13:17Z</dcterms:modified>
</cp:coreProperties>
</file>