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17"/>
  </p:notesMasterIdLst>
  <p:sldIdLst>
    <p:sldId id="258" r:id="rId2"/>
    <p:sldId id="264" r:id="rId3"/>
    <p:sldId id="260" r:id="rId4"/>
    <p:sldId id="272" r:id="rId5"/>
    <p:sldId id="271" r:id="rId6"/>
    <p:sldId id="262" r:id="rId7"/>
    <p:sldId id="265" r:id="rId8"/>
    <p:sldId id="267" r:id="rId9"/>
    <p:sldId id="268" r:id="rId10"/>
    <p:sldId id="263" r:id="rId11"/>
    <p:sldId id="269" r:id="rId12"/>
    <p:sldId id="270" r:id="rId13"/>
    <p:sldId id="266" r:id="rId14"/>
    <p:sldId id="261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3EB"/>
    <a:srgbClr val="FFFFFF"/>
    <a:srgbClr val="8A8CA2"/>
    <a:srgbClr val="343541"/>
    <a:srgbClr val="00C73C"/>
    <a:srgbClr val="380065"/>
    <a:srgbClr val="1F0064"/>
    <a:srgbClr val="BD91BD"/>
    <a:srgbClr val="C8A2C8"/>
    <a:srgbClr val="DDA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9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65A8D-A86E-40B0-A78D-EBE62CD31BF3}" type="datetimeFigureOut">
              <a:rPr lang="ko-KR" altLang="en-US" smtClean="0"/>
              <a:t>2024-01-31 (Wed)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454D6-1200-4757-A945-A6C3F2F8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5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_PIN_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76000" y="4293096"/>
            <a:ext cx="8640000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2024.xx.xx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776000" y="5013096"/>
            <a:ext cx="8640000" cy="1260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776000" y="4653096"/>
            <a:ext cx="8640000" cy="3600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r>
              <a:rPr lang="en-US" altLang="ko-KR" dirty="0"/>
              <a:t>Power Information Network LAB.</a:t>
            </a:r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0F1240A4-8E0C-44D7-AE22-E32501D4FACC}"/>
              </a:ext>
            </a:extLst>
          </p:cNvPr>
          <p:cNvGrpSpPr/>
          <p:nvPr userDrawn="1"/>
        </p:nvGrpSpPr>
        <p:grpSpPr>
          <a:xfrm>
            <a:off x="985200" y="4293096"/>
            <a:ext cx="360000" cy="1980000"/>
            <a:chOff x="985200" y="4293096"/>
            <a:chExt cx="360000" cy="19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AF46E4-6EF6-41FD-B875-80587320E2AF}"/>
                </a:ext>
              </a:extLst>
            </p:cNvPr>
            <p:cNvSpPr/>
            <p:nvPr userDrawn="1"/>
          </p:nvSpPr>
          <p:spPr>
            <a:xfrm>
              <a:off x="985200" y="429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4A2D5F-5EFD-4872-A1DB-113AC00077E0}"/>
                </a:ext>
              </a:extLst>
            </p:cNvPr>
            <p:cNvSpPr/>
            <p:nvPr userDrawn="1"/>
          </p:nvSpPr>
          <p:spPr>
            <a:xfrm>
              <a:off x="985200" y="501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101D97-7938-4EE2-A006-7921EF76F229}"/>
                </a:ext>
              </a:extLst>
            </p:cNvPr>
            <p:cNvSpPr/>
            <p:nvPr userDrawn="1"/>
          </p:nvSpPr>
          <p:spPr>
            <a:xfrm>
              <a:off x="985200" y="465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A94FB4-37DF-4D9B-AF2F-CA4E6A4F26C9}"/>
                </a:ext>
              </a:extLst>
            </p:cNvPr>
            <p:cNvSpPr/>
            <p:nvPr userDrawn="1"/>
          </p:nvSpPr>
          <p:spPr>
            <a:xfrm>
              <a:off x="985200" y="537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6FBDED-A051-434A-8265-587E049D8E9A}"/>
                </a:ext>
              </a:extLst>
            </p:cNvPr>
            <p:cNvSpPr/>
            <p:nvPr userDrawn="1"/>
          </p:nvSpPr>
          <p:spPr>
            <a:xfrm>
              <a:off x="985200" y="573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145EFF-2DF2-4B0A-95C7-E70A04AEFEBF}"/>
                </a:ext>
              </a:extLst>
            </p:cNvPr>
            <p:cNvSpPr/>
            <p:nvPr userDrawn="1"/>
          </p:nvSpPr>
          <p:spPr>
            <a:xfrm>
              <a:off x="985200" y="609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여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85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0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잘 안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9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(비교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4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(캡션 있는 콘텐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(캡션 있는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(제목 및 세로 텍스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(Unused) 1_Title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클릭하여 마스터 부제목 스타일 편집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PIN_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76000" y="4293097"/>
            <a:ext cx="8640000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2024.xx.xx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776000" y="4653096"/>
            <a:ext cx="8640000" cy="1620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 dirty="0"/>
              <a:t>작성자 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8CED180E-0310-4AF9-A2F3-C31277A6BE0B}"/>
              </a:ext>
            </a:extLst>
          </p:cNvPr>
          <p:cNvGrpSpPr/>
          <p:nvPr userDrawn="1"/>
        </p:nvGrpSpPr>
        <p:grpSpPr>
          <a:xfrm>
            <a:off x="985200" y="4293096"/>
            <a:ext cx="360000" cy="1980000"/>
            <a:chOff x="985200" y="4293096"/>
            <a:chExt cx="360000" cy="198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4FA058-6B1D-4F3D-9300-4FDD5FCEE623}"/>
                </a:ext>
              </a:extLst>
            </p:cNvPr>
            <p:cNvSpPr/>
            <p:nvPr userDrawn="1"/>
          </p:nvSpPr>
          <p:spPr>
            <a:xfrm>
              <a:off x="985200" y="429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908A19-6CFE-47E3-BF45-ED453AA4A5BD}"/>
                </a:ext>
              </a:extLst>
            </p:cNvPr>
            <p:cNvSpPr/>
            <p:nvPr userDrawn="1"/>
          </p:nvSpPr>
          <p:spPr>
            <a:xfrm>
              <a:off x="985200" y="501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20F3AE-A704-4BD1-ABAB-B912E0A2F499}"/>
                </a:ext>
              </a:extLst>
            </p:cNvPr>
            <p:cNvSpPr/>
            <p:nvPr userDrawn="1"/>
          </p:nvSpPr>
          <p:spPr>
            <a:xfrm>
              <a:off x="985200" y="465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06E308-3DA4-42CB-B539-CEB1D3B5EBE2}"/>
                </a:ext>
              </a:extLst>
            </p:cNvPr>
            <p:cNvSpPr/>
            <p:nvPr userDrawn="1"/>
          </p:nvSpPr>
          <p:spPr>
            <a:xfrm>
              <a:off x="985200" y="537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F3C258-87A5-4997-88DC-E37FA911EE4C}"/>
                </a:ext>
              </a:extLst>
            </p:cNvPr>
            <p:cNvSpPr/>
            <p:nvPr userDrawn="1"/>
          </p:nvSpPr>
          <p:spPr>
            <a:xfrm>
              <a:off x="985200" y="573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1E7060-9929-44C1-A5E6-C0C7A41A4EC0}"/>
                </a:ext>
              </a:extLst>
            </p:cNvPr>
            <p:cNvSpPr/>
            <p:nvPr userDrawn="1"/>
          </p:nvSpPr>
          <p:spPr>
            <a:xfrm>
              <a:off x="985200" y="609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82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작은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_제목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52830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3854391"/>
            <a:ext cx="10283372" cy="1282492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787754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2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 컨텐츠_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F047B-5D16-5328-7EA8-657C8CEA26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_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F047B-5D16-5328-7EA8-657C8CEA26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3" y="2782669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ko-KR" altLang="en-US" sz="4320" b="0" i="0" u="none" strike="noStrike" kern="1200" cap="none" spc="0" normalizeH="0" baseline="0" noProof="0" dirty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9" r:id="rId2"/>
    <p:sldLayoutId id="2147483902" r:id="rId3"/>
    <p:sldLayoutId id="2147483774" r:id="rId4"/>
    <p:sldLayoutId id="2147483775" r:id="rId5"/>
    <p:sldLayoutId id="2147483893" r:id="rId6"/>
    <p:sldLayoutId id="2147483903" r:id="rId7"/>
    <p:sldLayoutId id="2147483900" r:id="rId8"/>
    <p:sldLayoutId id="2147483779" r:id="rId9"/>
    <p:sldLayoutId id="2147483895" r:id="rId10"/>
    <p:sldLayoutId id="2147483896" r:id="rId11"/>
    <p:sldLayoutId id="2147483897" r:id="rId12"/>
    <p:sldLayoutId id="2147483778" r:id="rId13"/>
    <p:sldLayoutId id="2147483777" r:id="rId14"/>
    <p:sldLayoutId id="2147483780" r:id="rId15"/>
    <p:sldLayoutId id="2147483781" r:id="rId16"/>
    <p:sldLayoutId id="2147483782" r:id="rId17"/>
    <p:sldLayoutId id="2147483773" r:id="rId1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1" hangingPunct="1">
        <a:lnSpc>
          <a:spcPts val="4320"/>
        </a:lnSpc>
        <a:spcBef>
          <a:spcPct val="0"/>
        </a:spcBef>
        <a:buNone/>
        <a:defRPr sz="300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1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9FD5-E5F4-4847-A036-17F3EF627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Oauth2 </a:t>
            </a:r>
            <a:r>
              <a:rPr lang="ko-KR" altLang="en-US" dirty="0"/>
              <a:t>인증을 활용한 연구실 정보 통합 플랫폼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186A3-3CFC-9056-3CE9-36690BD8D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2024.01.26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4AAD0-9197-4434-5484-3E50387A09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김호중</a:t>
            </a:r>
            <a:r>
              <a:rPr lang="ko-KR" altLang="en-US" dirty="0"/>
              <a:t> </a:t>
            </a:r>
            <a:r>
              <a:rPr lang="en-US" altLang="ko-KR" dirty="0"/>
              <a:t>(hotteok@skuniv.ac.kr)</a:t>
            </a:r>
            <a:br>
              <a:rPr lang="en-US" altLang="ko-KR" dirty="0"/>
            </a:br>
            <a:r>
              <a:rPr lang="ko-KR" altLang="en-US" dirty="0"/>
              <a:t>김어진</a:t>
            </a:r>
            <a:r>
              <a:rPr lang="en-US" altLang="ko-KR" dirty="0"/>
              <a:t> (eojin1030@skuniv.ac.kr)</a:t>
            </a:r>
          </a:p>
        </p:txBody>
      </p:sp>
    </p:spTree>
    <p:extLst>
      <p:ext uri="{BB962C8B-B14F-4D97-AF65-F5344CB8AC3E}">
        <p14:creationId xmlns:p14="http://schemas.microsoft.com/office/powerpoint/2010/main" val="17411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F1B26-9900-DA77-1B8F-B2B6252D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PoC (4/7)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B775-3EEB-1CEF-9885-8EDD1FB0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Page</a:t>
            </a:r>
          </a:p>
          <a:p>
            <a:pPr lvl="1"/>
            <a:r>
              <a:rPr lang="en-US" altLang="ko-KR" dirty="0"/>
              <a:t>Google</a:t>
            </a:r>
            <a:r>
              <a:rPr lang="ko-KR" altLang="en-US" dirty="0"/>
              <a:t>이나 </a:t>
            </a:r>
            <a:r>
              <a:rPr lang="en-US" altLang="ko-KR" dirty="0"/>
              <a:t>Naver</a:t>
            </a:r>
            <a:r>
              <a:rPr lang="ko-KR" altLang="en-US" dirty="0"/>
              <a:t>로 로그인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9572B-A54C-2582-E21E-CFF4764BF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E03D56-45B5-07AA-200C-DF1624EB0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2" t="24802" r="24802" b="24802"/>
          <a:stretch/>
        </p:blipFill>
        <p:spPr>
          <a:xfrm>
            <a:off x="609603" y="2793533"/>
            <a:ext cx="5375477" cy="30237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49AEF9-96D5-263E-CEE2-2FF8B13ED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23" y="2793533"/>
            <a:ext cx="5375478" cy="30237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B9D624-5864-3157-FD39-B558525A7413}"/>
              </a:ext>
            </a:extLst>
          </p:cNvPr>
          <p:cNvSpPr/>
          <p:nvPr/>
        </p:nvSpPr>
        <p:spPr>
          <a:xfrm>
            <a:off x="2196618" y="4938718"/>
            <a:ext cx="2203932" cy="2317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97B62A-F857-754A-B107-A6206ECB868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00550" y="5054600"/>
            <a:ext cx="221618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0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F1B26-9900-DA77-1B8F-B2B6252D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PoC (5/7)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B775-3EEB-1CEF-9885-8EDD1FB0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PINLab</a:t>
            </a:r>
            <a:r>
              <a:rPr lang="en-US" altLang="ko-KR" dirty="0"/>
              <a:t> Members</a:t>
            </a:r>
          </a:p>
          <a:p>
            <a:pPr lvl="1"/>
            <a:r>
              <a:rPr lang="ko-KR" altLang="en-US" dirty="0" err="1"/>
              <a:t>연명부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E-mail, </a:t>
            </a:r>
            <a:r>
              <a:rPr lang="ko-KR" altLang="en-US" dirty="0"/>
              <a:t>휴대폰 번호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연구자번호 확인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열마다 필터링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제외 등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9572B-A54C-2582-E21E-CFF4764BF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5F464E-3591-59C1-C9C0-98E97D49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58" y="2806554"/>
            <a:ext cx="5942202" cy="33424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D96BE3-0372-6CFE-A368-5D44503F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18" y="3352263"/>
            <a:ext cx="3782729" cy="22510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325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F1B26-9900-DA77-1B8F-B2B6252D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PoC (6/7)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B775-3EEB-1CEF-9885-8EDD1FB0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Rooms (309/313)</a:t>
            </a:r>
          </a:p>
          <a:p>
            <a:pPr lvl="1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연구실의 자리배치도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9572B-A54C-2582-E21E-CFF4764BF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AA08D7-7AAA-C88A-2124-9DCBA859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1" y="2817504"/>
            <a:ext cx="5263878" cy="29609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E95A5-E271-E0C2-0123-7BAC0F67F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223" y="2817504"/>
            <a:ext cx="5263878" cy="29609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44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937232E6-0230-EF21-D040-ADA0ADAF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08" y="2817862"/>
            <a:ext cx="5263239" cy="29605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8F1B26-9900-DA77-1B8F-B2B6252D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PoC (7/7)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B775-3EEB-1CEF-9885-8EDD1FB0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Rooms (309/313)</a:t>
            </a:r>
          </a:p>
          <a:p>
            <a:pPr lvl="1"/>
            <a:r>
              <a:rPr lang="ko-KR" altLang="en-US" dirty="0"/>
              <a:t>자리를 클릭하면 해당 자리의 사람 정보 확인 가능</a:t>
            </a:r>
            <a:endParaRPr lang="en-US" altLang="ko-KR" dirty="0"/>
          </a:p>
          <a:p>
            <a:pPr lvl="1"/>
            <a:r>
              <a:rPr lang="en-US" altLang="ko-KR" dirty="0"/>
              <a:t>Database</a:t>
            </a:r>
            <a:r>
              <a:rPr lang="ko-KR" altLang="en-US" dirty="0"/>
              <a:t>에 정보가 없는 사람일 경우 예외 처리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9572B-A54C-2582-E21E-CFF4764BF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CAAD736-B6D3-E43A-EFC6-29DB4435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9" y="2817504"/>
            <a:ext cx="5263875" cy="29609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0CDECA-7C31-58D7-B0A4-DE16F4DEEA74}"/>
              </a:ext>
            </a:extLst>
          </p:cNvPr>
          <p:cNvSpPr/>
          <p:nvPr/>
        </p:nvSpPr>
        <p:spPr>
          <a:xfrm>
            <a:off x="1519238" y="3138488"/>
            <a:ext cx="307181" cy="1476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95AACD-091F-74F0-767F-64A1ED4D6A3C}"/>
              </a:ext>
            </a:extLst>
          </p:cNvPr>
          <p:cNvSpPr/>
          <p:nvPr/>
        </p:nvSpPr>
        <p:spPr>
          <a:xfrm>
            <a:off x="3860006" y="3393282"/>
            <a:ext cx="173832" cy="3952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6ADC6D-A3FB-FDC0-BC3F-C4BC31BED086}"/>
              </a:ext>
            </a:extLst>
          </p:cNvPr>
          <p:cNvSpPr/>
          <p:nvPr/>
        </p:nvSpPr>
        <p:spPr>
          <a:xfrm>
            <a:off x="2864643" y="3834607"/>
            <a:ext cx="242888" cy="12779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E595F5-1862-C9A4-49EF-E5E92861239F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1826419" y="3212307"/>
            <a:ext cx="2033587" cy="3786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539D570-6F06-7741-803F-52F44561BF29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3107531" y="3590926"/>
            <a:ext cx="752475" cy="3075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581784-D816-B433-2906-A64398669A42}"/>
              </a:ext>
            </a:extLst>
          </p:cNvPr>
          <p:cNvSpPr/>
          <p:nvPr/>
        </p:nvSpPr>
        <p:spPr>
          <a:xfrm>
            <a:off x="6996152" y="3138488"/>
            <a:ext cx="307181" cy="1476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D05E745-E51D-A4C6-58B3-F4F6A7953165}"/>
              </a:ext>
            </a:extLst>
          </p:cNvPr>
          <p:cNvSpPr/>
          <p:nvPr/>
        </p:nvSpPr>
        <p:spPr>
          <a:xfrm>
            <a:off x="9336920" y="3776664"/>
            <a:ext cx="173832" cy="3952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32DA7AC-31A0-D15D-A024-EF0610991D38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7303333" y="3212307"/>
            <a:ext cx="2033587" cy="7620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37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DF0D9-6C1D-824E-FB2B-0EBD572D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Future 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63B26-3866-FB09-A0ED-581C36B0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추후 구현 기능</a:t>
            </a:r>
            <a:endParaRPr lang="en-US" altLang="ko-KR" dirty="0"/>
          </a:p>
          <a:p>
            <a:pPr lvl="1"/>
            <a:r>
              <a:rPr lang="ko-KR" altLang="en-US" dirty="0"/>
              <a:t>로그인을 한 대상에 한하여 서비스를 제공</a:t>
            </a:r>
            <a:endParaRPr lang="en-US" altLang="ko-KR" dirty="0"/>
          </a:p>
          <a:p>
            <a:pPr lvl="1"/>
            <a:r>
              <a:rPr lang="en-US" altLang="ko-KR" dirty="0"/>
              <a:t>Web UI </a:t>
            </a:r>
            <a:r>
              <a:rPr lang="ko-KR" altLang="en-US" dirty="0"/>
              <a:t>상에서 </a:t>
            </a:r>
            <a:r>
              <a:rPr lang="en-US" altLang="ko-KR" dirty="0"/>
              <a:t>Table</a:t>
            </a:r>
            <a:r>
              <a:rPr lang="ko-KR" altLang="en-US" dirty="0"/>
              <a:t>에 수정한 변경점이 </a:t>
            </a:r>
            <a:r>
              <a:rPr lang="en-US" altLang="ko-KR" dirty="0"/>
              <a:t>DB</a:t>
            </a:r>
            <a:r>
              <a:rPr lang="ko-KR" altLang="en-US" dirty="0"/>
              <a:t>에 연동</a:t>
            </a:r>
            <a:endParaRPr lang="en-US" altLang="ko-KR" dirty="0"/>
          </a:p>
          <a:p>
            <a:pPr lvl="1"/>
            <a:r>
              <a:rPr lang="en-US" altLang="ko-KR" dirty="0"/>
              <a:t>Portal</a:t>
            </a:r>
            <a:r>
              <a:rPr lang="ko-KR" altLang="en-US" dirty="0"/>
              <a:t>에서 사용할 수 있는 여러 기능들 추가</a:t>
            </a:r>
            <a:endParaRPr lang="en-US" altLang="ko-KR" dirty="0"/>
          </a:p>
          <a:p>
            <a:pPr lvl="2"/>
            <a:r>
              <a:rPr lang="ko-KR" altLang="en-US" dirty="0"/>
              <a:t>연구원 별 업무 진행 상태 업로드</a:t>
            </a:r>
            <a:r>
              <a:rPr lang="en-US" altLang="ko-KR" dirty="0"/>
              <a:t>, </a:t>
            </a:r>
            <a:r>
              <a:rPr lang="ko-KR" altLang="en-US" dirty="0"/>
              <a:t>컴퓨터 원격 접속 및 </a:t>
            </a:r>
            <a:r>
              <a:rPr lang="en-US" altLang="ko-KR" dirty="0"/>
              <a:t>WOL </a:t>
            </a:r>
            <a:r>
              <a:rPr lang="ko-KR" altLang="en-US" dirty="0"/>
              <a:t>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10C1F1-32EE-7232-DC29-633B4BA9E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1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67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56E33-383A-3CBF-994C-9E05B8FC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CA148-80AB-AB7D-9EFC-8CCE4B283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</a:p>
          <a:p>
            <a:endParaRPr lang="en-US" altLang="ko-KR" dirty="0"/>
          </a:p>
          <a:p>
            <a:r>
              <a:rPr lang="en-US" altLang="ko-KR" dirty="0"/>
              <a:t>Underlying Technologies</a:t>
            </a:r>
          </a:p>
          <a:p>
            <a:pPr lvl="1"/>
            <a:r>
              <a:rPr lang="en-US" altLang="ko-KR" dirty="0"/>
              <a:t>Front End</a:t>
            </a:r>
          </a:p>
          <a:p>
            <a:pPr lvl="1"/>
            <a:r>
              <a:rPr lang="en-US" altLang="ko-KR" dirty="0"/>
              <a:t>Back End</a:t>
            </a:r>
          </a:p>
          <a:p>
            <a:endParaRPr lang="en-US" altLang="ko-KR" dirty="0"/>
          </a:p>
          <a:p>
            <a:r>
              <a:rPr lang="en-US" altLang="ko-KR" dirty="0"/>
              <a:t>PoC</a:t>
            </a:r>
          </a:p>
          <a:p>
            <a:endParaRPr lang="en-US" altLang="ko-KR" dirty="0"/>
          </a:p>
          <a:p>
            <a:r>
              <a:rPr lang="en-US" altLang="ko-KR" dirty="0"/>
              <a:t>Future Plan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C9535-8269-5179-FA60-FDC354D0C6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4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DC4-BBEA-BA93-E511-D328DDD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PINLab</a:t>
            </a:r>
            <a:r>
              <a:rPr lang="en-US" altLang="ko-KR" dirty="0"/>
              <a:t> Portal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7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5F9A-A3FE-C717-96C1-4C89AE6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B14-EFDE-8962-41A8-22F064EFB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811710-56ED-0151-0FF7-DFC63EF2E02D}"/>
              </a:ext>
            </a:extLst>
          </p:cNvPr>
          <p:cNvSpPr/>
          <p:nvPr/>
        </p:nvSpPr>
        <p:spPr>
          <a:xfrm>
            <a:off x="2437199" y="1225879"/>
            <a:ext cx="5231351" cy="5023919"/>
          </a:xfrm>
          <a:prstGeom prst="rect">
            <a:avLst/>
          </a:prstGeom>
          <a:solidFill>
            <a:srgbClr val="E6E6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232160-ED6B-DBBF-DCD0-4502CA567211}"/>
              </a:ext>
            </a:extLst>
          </p:cNvPr>
          <p:cNvSpPr/>
          <p:nvPr/>
        </p:nvSpPr>
        <p:spPr>
          <a:xfrm>
            <a:off x="5454094" y="3319215"/>
            <a:ext cx="1948230" cy="1021317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2511AF-EC00-F357-0EE5-994E4FAFEFFF}"/>
              </a:ext>
            </a:extLst>
          </p:cNvPr>
          <p:cNvSpPr/>
          <p:nvPr/>
        </p:nvSpPr>
        <p:spPr>
          <a:xfrm>
            <a:off x="2918270" y="2687703"/>
            <a:ext cx="2183502" cy="3293647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5E435E-2316-AB18-40B0-ACAFCEF0490A}"/>
              </a:ext>
            </a:extLst>
          </p:cNvPr>
          <p:cNvSpPr/>
          <p:nvPr/>
        </p:nvSpPr>
        <p:spPr>
          <a:xfrm>
            <a:off x="3157841" y="3151346"/>
            <a:ext cx="1713796" cy="412158"/>
          </a:xfrm>
          <a:prstGeom prst="roundRect">
            <a:avLst/>
          </a:prstGeom>
          <a:solidFill>
            <a:srgbClr val="5F4B8B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Login Page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4CA226-1A4C-B8A4-A2CF-259D7B05B3C6}"/>
              </a:ext>
            </a:extLst>
          </p:cNvPr>
          <p:cNvSpPr/>
          <p:nvPr/>
        </p:nvSpPr>
        <p:spPr>
          <a:xfrm>
            <a:off x="3082166" y="4494585"/>
            <a:ext cx="1865146" cy="1367646"/>
          </a:xfrm>
          <a:prstGeom prst="roundRect">
            <a:avLst>
              <a:gd name="adj" fmla="val 8310"/>
            </a:avLst>
          </a:prstGeom>
          <a:solidFill>
            <a:srgbClr val="D7C3EB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Contents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356550E-DEE1-2439-E4C3-4FC05EF8C787}"/>
              </a:ext>
            </a:extLst>
          </p:cNvPr>
          <p:cNvSpPr/>
          <p:nvPr/>
        </p:nvSpPr>
        <p:spPr>
          <a:xfrm>
            <a:off x="3157841" y="3821068"/>
            <a:ext cx="1713796" cy="412158"/>
          </a:xfrm>
          <a:prstGeom prst="roundRect">
            <a:avLst/>
          </a:prstGeom>
          <a:solidFill>
            <a:srgbClr val="9966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Main Page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251877-D623-B9B0-C2F7-A0BA8329E6D7}"/>
              </a:ext>
            </a:extLst>
          </p:cNvPr>
          <p:cNvSpPr/>
          <p:nvPr/>
        </p:nvSpPr>
        <p:spPr>
          <a:xfrm>
            <a:off x="3157841" y="4830447"/>
            <a:ext cx="1713796" cy="412158"/>
          </a:xfrm>
          <a:prstGeom prst="roundRect">
            <a:avLst/>
          </a:prstGeom>
          <a:solidFill>
            <a:srgbClr val="9966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Rooms Page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33A83B-9410-E6A1-7BAD-4758473CB231}"/>
              </a:ext>
            </a:extLst>
          </p:cNvPr>
          <p:cNvSpPr/>
          <p:nvPr/>
        </p:nvSpPr>
        <p:spPr>
          <a:xfrm>
            <a:off x="5571310" y="3787542"/>
            <a:ext cx="1713796" cy="412158"/>
          </a:xfrm>
          <a:prstGeom prst="roundRect">
            <a:avLst/>
          </a:prstGeom>
          <a:solidFill>
            <a:srgbClr val="663399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Members List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7F3D95-B3A3-EDE3-BDE4-83D84253E88D}"/>
              </a:ext>
            </a:extLst>
          </p:cNvPr>
          <p:cNvSpPr txBox="1"/>
          <p:nvPr/>
        </p:nvSpPr>
        <p:spPr>
          <a:xfrm>
            <a:off x="3186430" y="2691071"/>
            <a:ext cx="1647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Portal Page : SPA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F8591-05AB-3E23-C259-2255EAF2374C}"/>
              </a:ext>
            </a:extLst>
          </p:cNvPr>
          <p:cNvSpPr txBox="1"/>
          <p:nvPr/>
        </p:nvSpPr>
        <p:spPr>
          <a:xfrm>
            <a:off x="5612875" y="3319215"/>
            <a:ext cx="1630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Resource Requests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EB20E-6F91-2FA8-DA33-C0857F4995AE}"/>
              </a:ext>
            </a:extLst>
          </p:cNvPr>
          <p:cNvSpPr txBox="1"/>
          <p:nvPr/>
        </p:nvSpPr>
        <p:spPr>
          <a:xfrm>
            <a:off x="4071101" y="1264186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Front End </a:t>
            </a:r>
            <a:r>
              <a:rPr lang="en-US" altLang="ko-KR" sz="1600" dirty="0"/>
              <a:t>: React</a:t>
            </a:r>
            <a:endParaRPr lang="ko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371AD9-AB56-46AA-F621-7B1B1B8AA4CE}"/>
              </a:ext>
            </a:extLst>
          </p:cNvPr>
          <p:cNvSpPr/>
          <p:nvPr/>
        </p:nvSpPr>
        <p:spPr>
          <a:xfrm>
            <a:off x="7945365" y="1225879"/>
            <a:ext cx="2961792" cy="3401705"/>
          </a:xfrm>
          <a:prstGeom prst="rect">
            <a:avLst/>
          </a:prstGeom>
          <a:solidFill>
            <a:srgbClr val="E6E6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D0886A-34A8-6919-0D57-E1DA1E9065AE}"/>
              </a:ext>
            </a:extLst>
          </p:cNvPr>
          <p:cNvSpPr txBox="1"/>
          <p:nvPr/>
        </p:nvSpPr>
        <p:spPr>
          <a:xfrm>
            <a:off x="8373442" y="1264186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Back End </a:t>
            </a:r>
            <a:r>
              <a:rPr lang="en-US" altLang="ko-KR" sz="1600" dirty="0"/>
              <a:t>: Java</a:t>
            </a:r>
            <a:endParaRPr lang="ko-KR" altLang="en-US" sz="16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3B9D047-9F11-63BA-B80F-48BA7456C9D4}"/>
              </a:ext>
            </a:extLst>
          </p:cNvPr>
          <p:cNvSpPr/>
          <p:nvPr/>
        </p:nvSpPr>
        <p:spPr>
          <a:xfrm>
            <a:off x="8583781" y="1783201"/>
            <a:ext cx="1713796" cy="412158"/>
          </a:xfrm>
          <a:prstGeom prst="roundRect">
            <a:avLst/>
          </a:prstGeom>
          <a:solidFill>
            <a:srgbClr val="DA70D6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Oauth2 Auth Server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BA4193-BD70-9363-DFBA-A0A2DF84DF3A}"/>
              </a:ext>
            </a:extLst>
          </p:cNvPr>
          <p:cNvSpPr/>
          <p:nvPr/>
        </p:nvSpPr>
        <p:spPr>
          <a:xfrm>
            <a:off x="8466564" y="2687704"/>
            <a:ext cx="1948230" cy="1652828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354CE-CBEA-D246-6838-A805F43A15CD}"/>
              </a:ext>
            </a:extLst>
          </p:cNvPr>
          <p:cNvSpPr txBox="1"/>
          <p:nvPr/>
        </p:nvSpPr>
        <p:spPr>
          <a:xfrm>
            <a:off x="8625346" y="2687704"/>
            <a:ext cx="1630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Database Endpoint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2C75F10-8727-0964-4CC7-04C507DB0DBC}"/>
              </a:ext>
            </a:extLst>
          </p:cNvPr>
          <p:cNvSpPr/>
          <p:nvPr/>
        </p:nvSpPr>
        <p:spPr>
          <a:xfrm>
            <a:off x="8583781" y="3787542"/>
            <a:ext cx="1713796" cy="412158"/>
          </a:xfrm>
          <a:prstGeom prst="roundRect">
            <a:avLst/>
          </a:prstGeom>
          <a:solidFill>
            <a:srgbClr val="DDA0DD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PINLab</a:t>
            </a:r>
            <a:r>
              <a:rPr lang="en-US" altLang="ko-KR" sz="1400" dirty="0">
                <a:solidFill>
                  <a:schemeClr val="bg1"/>
                </a:solidFill>
              </a:rPr>
              <a:t> Data 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B230AAE-585C-95BD-CF86-8F39DDAE656B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4014739" y="4233226"/>
            <a:ext cx="0" cy="26135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2732A2A-7E35-5DE5-9C4B-C1F6EFB83FA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947312" y="3993621"/>
            <a:ext cx="623998" cy="11847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440C504-AEFE-A001-F14C-D05349D0B85E}"/>
              </a:ext>
            </a:extLst>
          </p:cNvPr>
          <p:cNvSpPr txBox="1"/>
          <p:nvPr/>
        </p:nvSpPr>
        <p:spPr>
          <a:xfrm>
            <a:off x="5843756" y="1758447"/>
            <a:ext cx="138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BD91BD"/>
                </a:solidFill>
              </a:rPr>
              <a:t>Redirect Login as </a:t>
            </a:r>
          </a:p>
          <a:p>
            <a:pPr algn="ctr"/>
            <a:r>
              <a:rPr lang="en-US" altLang="ko-KR" sz="1200" dirty="0">
                <a:solidFill>
                  <a:srgbClr val="BD91BD"/>
                </a:solidFill>
              </a:rPr>
              <a:t>Naver or Google</a:t>
            </a:r>
            <a:endParaRPr lang="ko-KR" altLang="en-US" sz="1200" dirty="0">
              <a:solidFill>
                <a:srgbClr val="BD91BD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84CD5C-D8A4-A31F-8618-757779C1AA86}"/>
              </a:ext>
            </a:extLst>
          </p:cNvPr>
          <p:cNvSpPr txBox="1"/>
          <p:nvPr/>
        </p:nvSpPr>
        <p:spPr>
          <a:xfrm>
            <a:off x="4728021" y="2188562"/>
            <a:ext cx="111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BD91BD"/>
                </a:solidFill>
              </a:rPr>
              <a:t>Redirect</a:t>
            </a:r>
          </a:p>
          <a:p>
            <a:pPr algn="ctr"/>
            <a:r>
              <a:rPr lang="en-US" altLang="ko-KR" sz="1200" dirty="0">
                <a:solidFill>
                  <a:srgbClr val="BD91BD"/>
                </a:solidFill>
              </a:rPr>
              <a:t>Main Page</a:t>
            </a:r>
            <a:endParaRPr lang="ko-KR" altLang="en-US" sz="1200" dirty="0">
              <a:solidFill>
                <a:srgbClr val="BD91BD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8CA3389-D5CF-71E3-0E50-028E42EF8857}"/>
              </a:ext>
            </a:extLst>
          </p:cNvPr>
          <p:cNvCxnSpPr>
            <a:cxnSpLocks/>
            <a:stCxn id="42" idx="3"/>
            <a:endCxn id="22" idx="1"/>
          </p:cNvCxnSpPr>
          <p:nvPr/>
        </p:nvCxnSpPr>
        <p:spPr>
          <a:xfrm>
            <a:off x="7229534" y="1989280"/>
            <a:ext cx="135424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E18AD63F-DB77-F02B-58FF-07442629C153}"/>
              </a:ext>
            </a:extLst>
          </p:cNvPr>
          <p:cNvCxnSpPr>
            <a:stCxn id="43" idx="3"/>
            <a:endCxn id="22" idx="2"/>
          </p:cNvCxnSpPr>
          <p:nvPr/>
        </p:nvCxnSpPr>
        <p:spPr>
          <a:xfrm flipV="1">
            <a:off x="5843757" y="2195359"/>
            <a:ext cx="3596922" cy="22403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94616D5-B1BA-2D35-2D53-C3722CE26D67}"/>
              </a:ext>
            </a:extLst>
          </p:cNvPr>
          <p:cNvCxnSpPr>
            <a:stCxn id="43" idx="1"/>
            <a:endCxn id="10" idx="1"/>
          </p:cNvCxnSpPr>
          <p:nvPr/>
        </p:nvCxnSpPr>
        <p:spPr>
          <a:xfrm rot="10800000" flipV="1">
            <a:off x="3157841" y="2419395"/>
            <a:ext cx="1570180" cy="1607752"/>
          </a:xfrm>
          <a:prstGeom prst="bentConnector3">
            <a:avLst>
              <a:gd name="adj1" fmla="val 13379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1C2AF56-34E0-D107-275B-D1EADDD02C3D}"/>
              </a:ext>
            </a:extLst>
          </p:cNvPr>
          <p:cNvGrpSpPr/>
          <p:nvPr/>
        </p:nvGrpSpPr>
        <p:grpSpPr>
          <a:xfrm>
            <a:off x="1284843" y="3509677"/>
            <a:ext cx="920025" cy="1117907"/>
            <a:chOff x="1227125" y="3647009"/>
            <a:chExt cx="920025" cy="1117907"/>
          </a:xfrm>
        </p:grpSpPr>
        <p:pic>
          <p:nvPicPr>
            <p:cNvPr id="55" name="그래픽 54" descr="사용자 윤곽선">
              <a:extLst>
                <a:ext uri="{FF2B5EF4-FFF2-40B4-BE49-F238E27FC236}">
                  <a16:creationId xmlns:a16="http://schemas.microsoft.com/office/drawing/2014/main" id="{B3D43680-6036-4D38-80E1-D2739DCA8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7125" y="3647009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6B1EA7-638B-7D74-DF3D-F6FFA0264C6F}"/>
                </a:ext>
              </a:extLst>
            </p:cNvPr>
            <p:cNvSpPr txBox="1"/>
            <p:nvPr/>
          </p:nvSpPr>
          <p:spPr>
            <a:xfrm>
              <a:off x="1233574" y="4426362"/>
              <a:ext cx="9135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Client</a:t>
              </a:r>
              <a:endParaRPr lang="ko-KR" altLang="en-US" dirty="0"/>
            </a:p>
          </p:txBody>
        </p:sp>
      </p:grp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65518BD-7256-A659-F5DF-A61910D4EB28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7285106" y="3993621"/>
            <a:ext cx="129867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4F805C-0CAB-2D17-0C2F-393CD65E25E3}"/>
              </a:ext>
            </a:extLst>
          </p:cNvPr>
          <p:cNvSpPr/>
          <p:nvPr/>
        </p:nvSpPr>
        <p:spPr>
          <a:xfrm>
            <a:off x="3157841" y="5362353"/>
            <a:ext cx="1713796" cy="412158"/>
          </a:xfrm>
          <a:prstGeom prst="roundRect">
            <a:avLst/>
          </a:prstGeom>
          <a:solidFill>
            <a:srgbClr val="9966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Members Page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C6EBC39-58F3-0890-496F-0E88A7F5B0FF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4014739" y="3563504"/>
            <a:ext cx="0" cy="2575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FBD988D-3293-4D25-C6B1-C79BEF4F3D1C}"/>
              </a:ext>
            </a:extLst>
          </p:cNvPr>
          <p:cNvCxnSpPr>
            <a:cxnSpLocks/>
            <a:stCxn id="8" idx="1"/>
            <a:endCxn id="42" idx="1"/>
          </p:cNvCxnSpPr>
          <p:nvPr/>
        </p:nvCxnSpPr>
        <p:spPr>
          <a:xfrm rot="10800000" flipH="1">
            <a:off x="3157840" y="1989281"/>
            <a:ext cx="2685915" cy="1368145"/>
          </a:xfrm>
          <a:prstGeom prst="bentConnector3">
            <a:avLst>
              <a:gd name="adj1" fmla="val -1507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0245FC9-281F-1136-B445-663706C5ED1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162535" y="4027147"/>
            <a:ext cx="99530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7DA0629-8F55-6F8C-662E-6D943D6AAEFB}"/>
              </a:ext>
            </a:extLst>
          </p:cNvPr>
          <p:cNvSpPr/>
          <p:nvPr/>
        </p:nvSpPr>
        <p:spPr>
          <a:xfrm>
            <a:off x="8583781" y="3138827"/>
            <a:ext cx="1713796" cy="412158"/>
          </a:xfrm>
          <a:prstGeom prst="roundRect">
            <a:avLst/>
          </a:prstGeom>
          <a:solidFill>
            <a:srgbClr val="DDA0DD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User Login Data 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7D5B8C9E-BC55-338A-4CFE-E5DB4F31CE07}"/>
              </a:ext>
            </a:extLst>
          </p:cNvPr>
          <p:cNvCxnSpPr>
            <a:cxnSpLocks/>
            <a:stCxn id="157" idx="3"/>
            <a:endCxn id="143" idx="3"/>
          </p:cNvCxnSpPr>
          <p:nvPr/>
        </p:nvCxnSpPr>
        <p:spPr>
          <a:xfrm flipH="1">
            <a:off x="10297577" y="2419395"/>
            <a:ext cx="195921" cy="925511"/>
          </a:xfrm>
          <a:prstGeom prst="bentConnector3">
            <a:avLst>
              <a:gd name="adj1" fmla="val -11668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DB7627E-D10F-C25B-F799-89391621F498}"/>
              </a:ext>
            </a:extLst>
          </p:cNvPr>
          <p:cNvSpPr txBox="1"/>
          <p:nvPr/>
        </p:nvSpPr>
        <p:spPr>
          <a:xfrm>
            <a:off x="9661004" y="2188562"/>
            <a:ext cx="8324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rgbClr val="BD91BD"/>
                </a:solidFill>
              </a:rPr>
              <a:t>Save Login User Data</a:t>
            </a:r>
            <a:endParaRPr lang="ko-KR" altLang="en-US" sz="1200" dirty="0">
              <a:solidFill>
                <a:srgbClr val="BD91BD"/>
              </a:solidFill>
            </a:endParaRP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9E97BC2F-DB0C-BA2B-D72B-943BD975DA92}"/>
              </a:ext>
            </a:extLst>
          </p:cNvPr>
          <p:cNvCxnSpPr>
            <a:cxnSpLocks/>
            <a:stCxn id="157" idx="1"/>
            <a:endCxn id="22" idx="2"/>
          </p:cNvCxnSpPr>
          <p:nvPr/>
        </p:nvCxnSpPr>
        <p:spPr>
          <a:xfrm rot="10800000">
            <a:off x="9440680" y="2195359"/>
            <a:ext cx="220325" cy="22403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9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DD660-3F17-3921-59F3-8023AFDE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Underlying Technologies (Front End)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DBD1E-6B36-1F43-435D-CF7782E6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</a:p>
          <a:p>
            <a:pPr lvl="1"/>
            <a:r>
              <a:rPr lang="en-US" altLang="ko-KR" dirty="0"/>
              <a:t>User Interface</a:t>
            </a:r>
            <a:r>
              <a:rPr lang="ko-KR" altLang="en-US" dirty="0"/>
              <a:t>를 만들기 위한 </a:t>
            </a:r>
            <a:r>
              <a:rPr lang="en-US" altLang="ko-KR" dirty="0"/>
              <a:t>Component </a:t>
            </a:r>
            <a:r>
              <a:rPr lang="ko-KR" altLang="en-US" dirty="0"/>
              <a:t>기반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en-US" altLang="ko-KR" dirty="0"/>
              <a:t>DOM Manipulation</a:t>
            </a:r>
            <a:r>
              <a:rPr lang="ko-KR" altLang="en-US" dirty="0"/>
              <a:t>을 위해 사용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MUI (Material-UI)</a:t>
            </a:r>
          </a:p>
          <a:p>
            <a:pPr lvl="1"/>
            <a:r>
              <a:rPr lang="en-US" altLang="ko-KR" dirty="0"/>
              <a:t>Material Design</a:t>
            </a:r>
            <a:r>
              <a:rPr lang="ko-KR" altLang="en-US" dirty="0"/>
              <a:t>을 구현한</a:t>
            </a:r>
            <a:r>
              <a:rPr lang="en-US" altLang="ko-KR" dirty="0"/>
              <a:t> React </a:t>
            </a:r>
            <a:r>
              <a:rPr lang="ko-KR" altLang="en-US" dirty="0"/>
              <a:t>기반 라이브러리</a:t>
            </a:r>
            <a:endParaRPr lang="en-US" altLang="ko-KR" dirty="0"/>
          </a:p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Template</a:t>
            </a:r>
            <a:r>
              <a:rPr lang="ko-KR" altLang="en-US" dirty="0"/>
              <a:t>을 사용 환경에 맞게 </a:t>
            </a:r>
            <a:r>
              <a:rPr lang="en-US" altLang="ko-KR" dirty="0"/>
              <a:t>Custom</a:t>
            </a:r>
            <a:r>
              <a:rPr lang="ko-KR" altLang="en-US" dirty="0"/>
              <a:t>하여 </a:t>
            </a:r>
            <a:r>
              <a:rPr lang="en-US" altLang="ko-KR" dirty="0"/>
              <a:t>UI </a:t>
            </a:r>
            <a:r>
              <a:rPr lang="ko-KR" altLang="en-US" dirty="0"/>
              <a:t>디자인을 쉽게 제작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8A0A20-D705-69B6-7113-4FA02A296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90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DD660-3F17-3921-59F3-8023AFDE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Underlying Technologies (Back End)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DBD1E-6B36-1F43-435D-CF7782E6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boot</a:t>
            </a:r>
          </a:p>
          <a:p>
            <a:pPr lvl="1"/>
            <a:r>
              <a:rPr lang="ko-KR" altLang="en-US" dirty="0"/>
              <a:t>엔터프라이즈용 </a:t>
            </a:r>
            <a:r>
              <a:rPr lang="en-US" altLang="ko-KR" dirty="0"/>
              <a:t>Java </a:t>
            </a:r>
            <a:r>
              <a:rPr lang="ko-KR" altLang="en-US" dirty="0"/>
              <a:t>애플리케이션 개발을 위한 오픈소스 애플리케이션 프레임워크</a:t>
            </a:r>
            <a:endParaRPr lang="en-US" altLang="ko-KR" dirty="0"/>
          </a:p>
          <a:p>
            <a:pPr lvl="1"/>
            <a:r>
              <a:rPr lang="ko-KR" altLang="en-US" dirty="0"/>
              <a:t>애플리케이션을 만들 때에 필요한 설정을 간편하게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Oauth2 (Open Authorization 2.0)</a:t>
            </a:r>
          </a:p>
          <a:p>
            <a:pPr lvl="1"/>
            <a:r>
              <a:rPr lang="ko-KR" altLang="en-US" dirty="0"/>
              <a:t>인증을 위한 개방형 표준 프로토콜</a:t>
            </a:r>
          </a:p>
          <a:p>
            <a:pPr lvl="1"/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카카오</a:t>
            </a:r>
            <a:r>
              <a:rPr lang="en-US" altLang="ko-KR" dirty="0"/>
              <a:t>, </a:t>
            </a:r>
            <a:r>
              <a:rPr lang="ko-KR" altLang="en-US" dirty="0"/>
              <a:t>네이버 등에서 제공하는 사용자 인증 기능의 기반 기술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PostgreSQL</a:t>
            </a:r>
          </a:p>
          <a:p>
            <a:pPr lvl="1"/>
            <a:r>
              <a:rPr lang="ko-KR" altLang="en-US" dirty="0"/>
              <a:t>오픈 소스 객체</a:t>
            </a:r>
            <a:r>
              <a:rPr lang="en-US" altLang="ko-KR" dirty="0"/>
              <a:t>-</a:t>
            </a:r>
            <a:r>
              <a:rPr lang="ko-KR" altLang="en-US" dirty="0"/>
              <a:t>관계형 데이터베이스 시스템</a:t>
            </a:r>
            <a:r>
              <a:rPr lang="en-US" altLang="ko-KR" dirty="0"/>
              <a:t>(ORDBMS)</a:t>
            </a:r>
          </a:p>
          <a:p>
            <a:pPr lvl="1"/>
            <a:r>
              <a:rPr lang="ko-KR" altLang="en-US" dirty="0"/>
              <a:t>연구실 인원의 정보와 로그인한 사용자 정보를 저장하는 데에 사용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8A0A20-D705-69B6-7113-4FA02A296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04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F1B26-9900-DA77-1B8F-B2B6252D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PoC (1/7)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B775-3EEB-1CEF-9885-8EDD1FB0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Page</a:t>
            </a:r>
          </a:p>
          <a:p>
            <a:pPr lvl="1"/>
            <a:r>
              <a:rPr lang="ko-KR" altLang="en-US" dirty="0"/>
              <a:t>연구실 소개</a:t>
            </a:r>
            <a:endParaRPr lang="en-US" altLang="ko-KR" dirty="0"/>
          </a:p>
          <a:p>
            <a:pPr lvl="1"/>
            <a:r>
              <a:rPr lang="ko-KR" altLang="en-US" dirty="0"/>
              <a:t>각 컨텐츠에 접근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9572B-A54C-2582-E21E-CFF4764BF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12A66C-6850-E5E1-2465-0C9E19A4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669" y="2058479"/>
            <a:ext cx="6909731" cy="38867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84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F1B26-9900-DA77-1B8F-B2B6252D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PoC (2/7)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B775-3EEB-1CEF-9885-8EDD1FB0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Page Button</a:t>
            </a:r>
          </a:p>
          <a:p>
            <a:pPr lvl="1"/>
            <a:r>
              <a:rPr lang="en-US" altLang="ko-KR" dirty="0"/>
              <a:t>GitLab, </a:t>
            </a:r>
            <a:r>
              <a:rPr lang="en-US" altLang="ko-KR" dirty="0" err="1"/>
              <a:t>PINLab</a:t>
            </a:r>
            <a:r>
              <a:rPr lang="en-US" altLang="ko-KR" dirty="0"/>
              <a:t> Naver Cafe, Nas, </a:t>
            </a:r>
            <a:r>
              <a:rPr lang="en-US" altLang="ko-KR" dirty="0" err="1"/>
              <a:t>Ollama</a:t>
            </a:r>
            <a:r>
              <a:rPr lang="en-US" altLang="ko-KR" dirty="0"/>
              <a:t>(LLM Configurator)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9572B-A54C-2582-E21E-CFF4764BF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D9C3E8-8493-74F7-4C1B-9EB1BF44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9" y="2994615"/>
            <a:ext cx="5469622" cy="30766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888FF8-8FF2-9C65-4E1B-2918AE4C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51" y="2994615"/>
            <a:ext cx="5469622" cy="30766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28B2B5-3ED1-5F96-AFD0-7CA8AB28F4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62" t="17833" r="1289" b="73533"/>
          <a:stretch/>
        </p:blipFill>
        <p:spPr>
          <a:xfrm>
            <a:off x="511729" y="2508379"/>
            <a:ext cx="5469623" cy="3134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B036264-6615-0B55-2C77-A16B9C6591DC}"/>
              </a:ext>
            </a:extLst>
          </p:cNvPr>
          <p:cNvSpPr/>
          <p:nvPr/>
        </p:nvSpPr>
        <p:spPr>
          <a:xfrm>
            <a:off x="2080470" y="2716474"/>
            <a:ext cx="402671" cy="556281"/>
          </a:xfrm>
          <a:prstGeom prst="downArrow">
            <a:avLst/>
          </a:prstGeom>
          <a:solidFill>
            <a:srgbClr val="00C73C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F5CDB265-2A36-D555-A51E-2F67109B31D5}"/>
              </a:ext>
            </a:extLst>
          </p:cNvPr>
          <p:cNvSpPr/>
          <p:nvPr/>
        </p:nvSpPr>
        <p:spPr>
          <a:xfrm rot="18942583">
            <a:off x="5880415" y="2547303"/>
            <a:ext cx="397613" cy="766155"/>
          </a:xfrm>
          <a:prstGeom prst="downArrow">
            <a:avLst/>
          </a:prstGeom>
          <a:solidFill>
            <a:srgbClr val="8A8CA2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9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F1B26-9900-DA77-1B8F-B2B6252D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PoC (3/7)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B775-3EEB-1CEF-9885-8EDD1FB0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Page Quick Link</a:t>
            </a:r>
          </a:p>
          <a:p>
            <a:pPr lvl="1"/>
            <a:r>
              <a:rPr lang="ko-KR" altLang="en-US" dirty="0"/>
              <a:t>연명부와 연구실 자리배치도 바로가기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9572B-A54C-2582-E21E-CFF4764BF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9C59C05-635C-AFCB-69FB-C6E486D1A1DC}"/>
              </a:ext>
            </a:extLst>
          </p:cNvPr>
          <p:cNvGrpSpPr/>
          <p:nvPr/>
        </p:nvGrpSpPr>
        <p:grpSpPr>
          <a:xfrm>
            <a:off x="1579927" y="2548594"/>
            <a:ext cx="9032146" cy="3470159"/>
            <a:chOff x="989902" y="2358094"/>
            <a:chExt cx="9032146" cy="347015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C77B272-022F-BCEA-6606-B8851BD16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902" y="2358094"/>
              <a:ext cx="4739779" cy="266612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818310-6397-8EF6-AC3B-C75F3ED9729C}"/>
                </a:ext>
              </a:extLst>
            </p:cNvPr>
            <p:cNvSpPr/>
            <p:nvPr/>
          </p:nvSpPr>
          <p:spPr>
            <a:xfrm>
              <a:off x="3657600" y="3632433"/>
              <a:ext cx="1996580" cy="63756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E7934D1-4D55-9C97-ACE3-D8DD20A9786C}"/>
                </a:ext>
              </a:extLst>
            </p:cNvPr>
            <p:cNvSpPr/>
            <p:nvPr/>
          </p:nvSpPr>
          <p:spPr>
            <a:xfrm>
              <a:off x="989902" y="2358094"/>
              <a:ext cx="2667698" cy="2666125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DD78268-C0DD-429C-69C1-0F679BB66407}"/>
                </a:ext>
              </a:extLst>
            </p:cNvPr>
            <p:cNvSpPr/>
            <p:nvPr/>
          </p:nvSpPr>
          <p:spPr>
            <a:xfrm>
              <a:off x="3657600" y="2358094"/>
              <a:ext cx="2072081" cy="1264641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A88B43C-206F-4D2F-77CA-9553297F3E8D}"/>
                </a:ext>
              </a:extLst>
            </p:cNvPr>
            <p:cNvSpPr/>
            <p:nvPr/>
          </p:nvSpPr>
          <p:spPr>
            <a:xfrm>
              <a:off x="3657600" y="4285776"/>
              <a:ext cx="2072081" cy="738443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350AEFA-D6AA-72C1-FFDA-A2A378955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216" t="47584" r="1399" b="26972"/>
            <a:stretch/>
          </p:blipFill>
          <p:spPr>
            <a:xfrm>
              <a:off x="4854430" y="4083341"/>
              <a:ext cx="5167618" cy="174491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667CFEF-F8D4-A4F4-F8D8-80FE232EB3F1}"/>
                </a:ext>
              </a:extLst>
            </p:cNvPr>
            <p:cNvCxnSpPr/>
            <p:nvPr/>
          </p:nvCxnSpPr>
          <p:spPr>
            <a:xfrm>
              <a:off x="5654180" y="3632433"/>
              <a:ext cx="4367868" cy="4509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6D1FD89-1685-C0A6-22D3-14027CA49A9C}"/>
                </a:ext>
              </a:extLst>
            </p:cNvPr>
            <p:cNvCxnSpPr/>
            <p:nvPr/>
          </p:nvCxnSpPr>
          <p:spPr>
            <a:xfrm>
              <a:off x="3657600" y="4269996"/>
              <a:ext cx="1196830" cy="15582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93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in_2021_ppt">
  <a:themeElements>
    <a:clrScheme name="PIN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0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in_2021_ppt" id="{EB83E558-6886-420A-92E9-8461A419A075}" vid="{3C2D6CF5-FF57-4EEC-AACE-B2656DF28C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pin_2021_ppt</Template>
  <TotalTime>1001</TotalTime>
  <Words>380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HY헤드라인M</vt:lpstr>
      <vt:lpstr>맑은 고딕</vt:lpstr>
      <vt:lpstr>Arial</vt:lpstr>
      <vt:lpstr>Calibri</vt:lpstr>
      <vt:lpstr>pin_2021_ppt</vt:lpstr>
      <vt:lpstr>Oauth2 인증을 활용한 연구실 정보 통합 플랫폼</vt:lpstr>
      <vt:lpstr>Contents</vt:lpstr>
      <vt:lpstr>PINLab Portal</vt:lpstr>
      <vt:lpstr>Architecture</vt:lpstr>
      <vt:lpstr>Underlying Technologies (Front End)</vt:lpstr>
      <vt:lpstr>Underlying Technologies (Back End)</vt:lpstr>
      <vt:lpstr>PoC (1/7)</vt:lpstr>
      <vt:lpstr>PoC (2/7)</vt:lpstr>
      <vt:lpstr>PoC (3/7)</vt:lpstr>
      <vt:lpstr>PoC (4/7)</vt:lpstr>
      <vt:lpstr>PoC (5/7)</vt:lpstr>
      <vt:lpstr>PoC (6/7)</vt:lpstr>
      <vt:lpstr>PoC (7/7)</vt:lpstr>
      <vt:lpstr>Future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김영현</dc:creator>
  <cp:lastModifiedBy>Bob Kim</cp:lastModifiedBy>
  <cp:revision>142</cp:revision>
  <dcterms:created xsi:type="dcterms:W3CDTF">2022-04-01T01:27:21Z</dcterms:created>
  <dcterms:modified xsi:type="dcterms:W3CDTF">2024-01-31T01:16:38Z</dcterms:modified>
</cp:coreProperties>
</file>