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14"/>
  </p:notesMasterIdLst>
  <p:sldIdLst>
    <p:sldId id="256" r:id="rId2"/>
    <p:sldId id="283" r:id="rId3"/>
    <p:sldId id="383" r:id="rId4"/>
    <p:sldId id="355" r:id="rId5"/>
    <p:sldId id="357" r:id="rId6"/>
    <p:sldId id="385" r:id="rId7"/>
    <p:sldId id="382" r:id="rId8"/>
    <p:sldId id="387" r:id="rId9"/>
    <p:sldId id="377" r:id="rId10"/>
    <p:sldId id="374" r:id="rId11"/>
    <p:sldId id="373" r:id="rId12"/>
    <p:sldId id="3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A8D-A86E-40B0-A78D-EBE62CD31BF3}" type="datetimeFigureOut">
              <a:rPr lang="ko-KR" altLang="en-US" smtClean="0"/>
              <a:t>2024-01-15 (Mon)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LAPB </a:t>
            </a:r>
            <a:r>
              <a:rPr lang="ko-KR" altLang="en-US" dirty="0"/>
              <a:t>프로토콜에 대해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36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202x</a:t>
            </a:r>
            <a:r>
              <a:rPr lang="en-US" altLang="ko-KR" dirty="0"/>
              <a:t>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/>
              <a:t>Power Information Network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1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434413"/>
            <a:ext cx="86400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2023.xx.xx.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794453"/>
            <a:ext cx="86400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_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©2023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61639-B420-F11C-E6DC-688451F1DB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774" r:id="rId3"/>
    <p:sldLayoutId id="2147483894" r:id="rId4"/>
    <p:sldLayoutId id="2147483775" r:id="rId5"/>
    <p:sldLayoutId id="2147483893" r:id="rId6"/>
    <p:sldLayoutId id="2147483900" r:id="rId7"/>
    <p:sldLayoutId id="2147483901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  <p:sldLayoutId id="2147483902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50C54-77E8-4EA4-A410-80E09971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IEC 61850 </a:t>
            </a:r>
            <a:r>
              <a:rPr lang="ko-KR" altLang="en-US" dirty="0"/>
              <a:t>기반 </a:t>
            </a:r>
            <a:r>
              <a:rPr lang="en-US" altLang="ko-KR" dirty="0"/>
              <a:t>Client/Server </a:t>
            </a:r>
            <a:r>
              <a:rPr lang="ko-KR" altLang="en-US" dirty="0"/>
              <a:t>통신 프로그램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7AD5A-0C65-4AB6-B995-40BC21C69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2023.07.26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AFE72-BDB5-49BA-8B6A-66991A4FF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6000" y="4794453"/>
            <a:ext cx="8640000" cy="742281"/>
          </a:xfrm>
        </p:spPr>
        <p:txBody>
          <a:bodyPr>
            <a:normAutofit/>
          </a:bodyPr>
          <a:lstStyle/>
          <a:p>
            <a:r>
              <a:rPr lang="en-US" altLang="ko-KR" dirty="0"/>
              <a:t>2019304024 </a:t>
            </a:r>
            <a:r>
              <a:rPr lang="ko-KR" altLang="en-US" dirty="0"/>
              <a:t>김진우</a:t>
            </a:r>
            <a:endParaRPr lang="en-US" altLang="ko-KR" dirty="0"/>
          </a:p>
          <a:p>
            <a:r>
              <a:rPr lang="en-US" altLang="ko-KR" dirty="0"/>
              <a:t>2021305022 </a:t>
            </a:r>
            <a:r>
              <a:rPr lang="ko-KR" altLang="en-US" dirty="0" err="1"/>
              <a:t>김호중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4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5577338-4C8D-4653-90BF-DD154BB1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Capture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0D0E7-8A76-4FDF-85EE-C4EA7E652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667E2-F9DD-47D1-A3C4-29127E58154A}"/>
              </a:ext>
            </a:extLst>
          </p:cNvPr>
          <p:cNvSpPr txBox="1"/>
          <p:nvPr/>
        </p:nvSpPr>
        <p:spPr>
          <a:xfrm>
            <a:off x="2973102" y="3528196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&lt; Client &gt;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2576E-F68E-43ED-8D1E-479C0F74FDC0}"/>
              </a:ext>
            </a:extLst>
          </p:cNvPr>
          <p:cNvSpPr txBox="1"/>
          <p:nvPr/>
        </p:nvSpPr>
        <p:spPr>
          <a:xfrm>
            <a:off x="8303648" y="3538454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&lt; Server &gt;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7E87A-763A-4B5E-8AF1-7A293AF993F0}"/>
              </a:ext>
            </a:extLst>
          </p:cNvPr>
          <p:cNvSpPr txBox="1"/>
          <p:nvPr/>
        </p:nvSpPr>
        <p:spPr>
          <a:xfrm>
            <a:off x="2863938" y="568920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&lt; Request &gt;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5B498-8576-4EB6-9E96-18C968959522}"/>
              </a:ext>
            </a:extLst>
          </p:cNvPr>
          <p:cNvSpPr txBox="1"/>
          <p:nvPr/>
        </p:nvSpPr>
        <p:spPr>
          <a:xfrm>
            <a:off x="8161001" y="5689200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&lt; Response &gt;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E1813D-43A2-4F53-8BDA-237CC5DD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13" y="1821396"/>
            <a:ext cx="3980773" cy="1717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7A8A0C63-E692-4F17-AD93-19175A80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9" r="54099"/>
          <a:stretch/>
        </p:blipFill>
        <p:spPr>
          <a:xfrm>
            <a:off x="1883929" y="4374517"/>
            <a:ext cx="3240943" cy="1314683"/>
          </a:xfr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1C9CF3-6B83-443A-8CE7-C8786FFEE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76" y="1321162"/>
            <a:ext cx="3006835" cy="222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6848EC-2327-45BA-A121-F3CE6D9A34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3" r="53285"/>
          <a:stretch/>
        </p:blipFill>
        <p:spPr>
          <a:xfrm>
            <a:off x="6904193" y="4533120"/>
            <a:ext cx="3921203" cy="11560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558873-47E5-40A7-9A48-7197AEA676A9}"/>
              </a:ext>
            </a:extLst>
          </p:cNvPr>
          <p:cNvCxnSpPr/>
          <p:nvPr/>
        </p:nvCxnSpPr>
        <p:spPr>
          <a:xfrm>
            <a:off x="5494786" y="2676088"/>
            <a:ext cx="186659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1375CC-13E5-4FF2-975B-3A42DD650639}"/>
              </a:ext>
            </a:extLst>
          </p:cNvPr>
          <p:cNvCxnSpPr>
            <a:cxnSpLocks/>
          </p:cNvCxnSpPr>
          <p:nvPr/>
        </p:nvCxnSpPr>
        <p:spPr>
          <a:xfrm flipH="1">
            <a:off x="5494786" y="2927757"/>
            <a:ext cx="18665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F87091-7B00-49A5-987F-2883C73A5C95}"/>
              </a:ext>
            </a:extLst>
          </p:cNvPr>
          <p:cNvSpPr txBox="1"/>
          <p:nvPr/>
        </p:nvSpPr>
        <p:spPr>
          <a:xfrm>
            <a:off x="5787617" y="2291659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&lt; Request &gt;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3FC57-28E0-4A9D-9C8F-AABC75C95EA7}"/>
              </a:ext>
            </a:extLst>
          </p:cNvPr>
          <p:cNvSpPr txBox="1"/>
          <p:nvPr/>
        </p:nvSpPr>
        <p:spPr>
          <a:xfrm>
            <a:off x="5719008" y="2932091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&lt; Response &gt;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BE60-2667-4834-BACE-D85092C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60" y="2956719"/>
            <a:ext cx="10027479" cy="94456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887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5577338-4C8D-4653-90BF-DD154BB1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Capture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0D0E7-8A76-4FDF-85EE-C4EA7E652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7A8A0C63-E692-4F17-AD93-19175A80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4" y="1219201"/>
            <a:ext cx="6540675" cy="2735425"/>
          </a:xfr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6848EC-2327-45BA-A121-F3CE6D9A3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"/>
          <a:stretch/>
        </p:blipFill>
        <p:spPr>
          <a:xfrm>
            <a:off x="609604" y="4048579"/>
            <a:ext cx="6540675" cy="2276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9A8D4A-EF4B-4664-B5FC-032B6ACAF873}"/>
              </a:ext>
            </a:extLst>
          </p:cNvPr>
          <p:cNvSpPr txBox="1"/>
          <p:nvPr/>
        </p:nvSpPr>
        <p:spPr>
          <a:xfrm>
            <a:off x="7242991" y="3585294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&lt; Request &gt;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792FC-3A6F-4AD3-A255-4109E767C43B}"/>
              </a:ext>
            </a:extLst>
          </p:cNvPr>
          <p:cNvSpPr txBox="1"/>
          <p:nvPr/>
        </p:nvSpPr>
        <p:spPr>
          <a:xfrm>
            <a:off x="7242991" y="5951387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&lt; Response &gt;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0C25-73A4-4DDF-9173-B9AFC53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2CD6F-0451-43DB-945B-2E229388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IEC-61850</a:t>
            </a:r>
          </a:p>
          <a:p>
            <a:pPr lvl="1"/>
            <a:r>
              <a:rPr lang="ko-KR" altLang="en-US" dirty="0"/>
              <a:t>변전소 내부 및 변전소 간의 통신을 위한 표준 프로토콜</a:t>
            </a:r>
            <a:endParaRPr lang="en-US" altLang="ko-KR" dirty="0"/>
          </a:p>
          <a:p>
            <a:pPr lvl="1"/>
            <a:r>
              <a:rPr lang="ko-KR" altLang="en-US" dirty="0"/>
              <a:t>실제 장비를 </a:t>
            </a:r>
            <a:r>
              <a:rPr lang="ko-KR" altLang="en-US" dirty="0" err="1"/>
              <a:t>가상화하여</a:t>
            </a:r>
            <a:r>
              <a:rPr lang="ko-KR" altLang="en-US" dirty="0"/>
              <a:t> 논리적인 장비와 노드로 구분하여 통신</a:t>
            </a:r>
            <a:endParaRPr lang="en-US" altLang="ko-KR" dirty="0"/>
          </a:p>
          <a:p>
            <a:pPr lvl="1"/>
            <a:r>
              <a:rPr lang="ko-KR" altLang="en-US" dirty="0" err="1"/>
              <a:t>가상화하여</a:t>
            </a:r>
            <a:r>
              <a:rPr lang="ko-KR" altLang="en-US" dirty="0"/>
              <a:t> 논리적으로 표현함으로써 상호 연동성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MMS </a:t>
            </a:r>
            <a:r>
              <a:rPr lang="en-US" altLang="ko-KR" sz="1800" dirty="0"/>
              <a:t>(Manufacturing Message Specification)</a:t>
            </a:r>
          </a:p>
          <a:p>
            <a:pPr lvl="1"/>
            <a:r>
              <a:rPr lang="ko-KR" altLang="en-US" dirty="0"/>
              <a:t>변전소 자동화 분야에서 데이터 교환을 위한 표준 </a:t>
            </a:r>
            <a:r>
              <a:rPr lang="en-US" altLang="ko-KR" dirty="0"/>
              <a:t>(ISO 9506)</a:t>
            </a:r>
          </a:p>
          <a:p>
            <a:pPr lvl="1"/>
            <a:r>
              <a:rPr lang="ko-KR" altLang="en-US" dirty="0"/>
              <a:t>네트워크를 통한 실시간 </a:t>
            </a:r>
            <a:r>
              <a:rPr lang="en-US" altLang="ko-KR" dirty="0"/>
              <a:t>peer to peer </a:t>
            </a:r>
            <a:r>
              <a:rPr lang="ko-KR" altLang="en-US" dirty="0"/>
              <a:t>통신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SCSM </a:t>
            </a:r>
            <a:r>
              <a:rPr lang="en-US" altLang="ko-KR" sz="1800" dirty="0"/>
              <a:t>(Specific Communication Service Mapping)</a:t>
            </a:r>
          </a:p>
          <a:p>
            <a:pPr lvl="1"/>
            <a:r>
              <a:rPr lang="en-US" altLang="ko-KR" dirty="0"/>
              <a:t>ACSI</a:t>
            </a:r>
            <a:r>
              <a:rPr lang="en-US" altLang="ko-KR" sz="1600" dirty="0"/>
              <a:t>(Abstract Comm. Service Interface)</a:t>
            </a:r>
            <a:r>
              <a:rPr lang="ko-KR" altLang="en-US" dirty="0"/>
              <a:t>를 </a:t>
            </a:r>
            <a:r>
              <a:rPr lang="en-US" altLang="ko-KR" dirty="0"/>
              <a:t>PDU</a:t>
            </a:r>
            <a:r>
              <a:rPr lang="ko-KR" altLang="en-US" dirty="0"/>
              <a:t>로 전달할 수 있도록 구체화하여 매핑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2CE8-475F-4457-8606-12B39BC3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 Comm. Service Mapping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4C9B5-0142-4C08-BE75-C110A2F70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A2BE581-87EC-44BD-9575-CC88CCE0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35101"/>
            <a:ext cx="2981325" cy="4965700"/>
          </a:xfrm>
        </p:spPr>
        <p:txBody>
          <a:bodyPr/>
          <a:lstStyle/>
          <a:p>
            <a:r>
              <a:rPr lang="en-US" altLang="ko-KR" dirty="0"/>
              <a:t>IEC-61850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Server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Logical Device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Logical Node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Data</a:t>
            </a:r>
          </a:p>
          <a:p>
            <a:pPr marL="1005840" lvl="1" indent="-457200">
              <a:buFont typeface="+mj-lt"/>
              <a:buAutoNum type="arabicParenR"/>
            </a:pPr>
            <a:endParaRPr lang="en-US" altLang="ko-KR" dirty="0"/>
          </a:p>
          <a:p>
            <a:pPr marL="1005840" lvl="1" indent="-457200">
              <a:buFont typeface="+mj-lt"/>
              <a:buAutoNum type="arabicParenR"/>
            </a:pPr>
            <a:endParaRPr lang="en-US" altLang="ko-KR" dirty="0"/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Data Set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Log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File</a:t>
            </a:r>
            <a:endParaRPr lang="ko-KR" altLang="en-US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C6728CD2-AECA-49C5-BD4F-E4AFB806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54" y="1435100"/>
            <a:ext cx="4846129" cy="4965700"/>
          </a:xfrm>
          <a:prstGeom prst="rect">
            <a:avLst/>
          </a:prstGeom>
          <a:noFill/>
        </p:spPr>
      </p:pic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3649F29-1FFE-4934-B7BC-BE8878AAA4A7}"/>
              </a:ext>
            </a:extLst>
          </p:cNvPr>
          <p:cNvSpPr txBox="1">
            <a:spLocks/>
          </p:cNvSpPr>
          <p:nvPr/>
        </p:nvSpPr>
        <p:spPr>
          <a:xfrm>
            <a:off x="3590924" y="1435101"/>
            <a:ext cx="3086101" cy="4965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50520" indent="-350520" algn="l" defTabSz="54864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91540" indent="-342900" algn="l" defTabSz="54864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7160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920240" indent="-274320" algn="l" defTabSz="548640" rtl="0" eaLnBrk="1" latin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468880" indent="-274320" algn="l" defTabSz="54864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01752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MMS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VMD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Domain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Named Variable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Named Variable</a:t>
            </a:r>
          </a:p>
          <a:p>
            <a:pPr marL="1005840" lvl="1" indent="-457200">
              <a:buFont typeface="+mj-lt"/>
              <a:buAutoNum type="arabicParenR"/>
            </a:pPr>
            <a:endParaRPr lang="en-US" altLang="ko-KR" dirty="0"/>
          </a:p>
          <a:p>
            <a:pPr marL="1005840" lvl="1" indent="-457200">
              <a:buFont typeface="+mj-lt"/>
              <a:buAutoNum type="arabicParenR"/>
            </a:pPr>
            <a:endParaRPr lang="en-US" altLang="ko-KR" dirty="0"/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NV List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Journal</a:t>
            </a:r>
          </a:p>
          <a:p>
            <a:pPr marL="1005840" lvl="1" indent="-457200">
              <a:buFont typeface="+mj-lt"/>
              <a:buAutoNum type="arabicParenR"/>
            </a:pPr>
            <a:r>
              <a:rPr lang="en-US" altLang="ko-KR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367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9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130CD-2324-4EE9-9C9A-AD18829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TestBed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9BD4B-6227-4AA7-9F9B-4F228ACE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Client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VM-OS: Ubuntu 18.04 MATE 32bit</a:t>
            </a:r>
          </a:p>
          <a:p>
            <a:pPr lvl="1"/>
            <a:r>
              <a:rPr lang="en-US" altLang="ko-KR" dirty="0"/>
              <a:t>Host-IP: 210.110.34.131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IEC-61850 </a:t>
            </a:r>
            <a:r>
              <a:rPr lang="en-US" altLang="ko-KR" dirty="0" err="1">
                <a:latin typeface="+mj-ea"/>
                <a:ea typeface="+mj-ea"/>
              </a:rPr>
              <a:t>cositcpe_ld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Server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VM-OS: Ubuntu 18.04 MATE 32bit</a:t>
            </a:r>
          </a:p>
          <a:p>
            <a:pPr lvl="1"/>
            <a:r>
              <a:rPr lang="en-US" altLang="ko-KR" dirty="0"/>
              <a:t>Host-IP: 210.110.34.167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IEC-61850 </a:t>
            </a:r>
            <a:r>
              <a:rPr lang="en-US" altLang="ko-KR" dirty="0" err="1">
                <a:latin typeface="+mj-ea"/>
                <a:ea typeface="+mj-ea"/>
              </a:rPr>
              <a:t>sositcpe_ld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2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0C25-73A4-4DDF-9173-B9AFC53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Communication Scenario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925552-4EB2-46D4-AE77-15BEFC935D63}"/>
              </a:ext>
            </a:extLst>
          </p:cNvPr>
          <p:cNvSpPr/>
          <p:nvPr/>
        </p:nvSpPr>
        <p:spPr>
          <a:xfrm>
            <a:off x="1009476" y="274319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671934-7DDF-4B47-BF45-BA6C94A8ECDF}"/>
              </a:ext>
            </a:extLst>
          </p:cNvPr>
          <p:cNvSpPr/>
          <p:nvPr/>
        </p:nvSpPr>
        <p:spPr>
          <a:xfrm>
            <a:off x="1009476" y="329701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clntobj.odf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BA86D6-5823-4BA3-9051-77809726DD55}"/>
              </a:ext>
            </a:extLst>
          </p:cNvPr>
          <p:cNvSpPr/>
          <p:nvPr/>
        </p:nvSpPr>
        <p:spPr>
          <a:xfrm>
            <a:off x="1009476" y="385083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C053F0-96FD-46C1-8ED7-4F23E6023F57}"/>
              </a:ext>
            </a:extLst>
          </p:cNvPr>
          <p:cNvSpPr/>
          <p:nvPr/>
        </p:nvSpPr>
        <p:spPr>
          <a:xfrm>
            <a:off x="3481432" y="3297019"/>
            <a:ext cx="1616958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cositcpe_ld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1BE27-0153-4171-85D1-8055F7D9B017}"/>
              </a:ext>
            </a:extLst>
          </p:cNvPr>
          <p:cNvSpPr/>
          <p:nvPr/>
        </p:nvSpPr>
        <p:spPr>
          <a:xfrm>
            <a:off x="6964978" y="3297019"/>
            <a:ext cx="1616959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sositcpe_ld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680E3F-4F07-408C-BDAF-3A1E6A7A10ED}"/>
              </a:ext>
            </a:extLst>
          </p:cNvPr>
          <p:cNvSpPr/>
          <p:nvPr/>
        </p:nvSpPr>
        <p:spPr>
          <a:xfrm>
            <a:off x="9325762" y="274319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83A64F-2378-4F0D-AB02-64C46538DC1A}"/>
              </a:ext>
            </a:extLst>
          </p:cNvPr>
          <p:cNvSpPr/>
          <p:nvPr/>
        </p:nvSpPr>
        <p:spPr>
          <a:xfrm>
            <a:off x="9325762" y="329701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srvrobj.odf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5342A3-D9BD-4FEB-8A10-F3F190946C4A}"/>
              </a:ext>
            </a:extLst>
          </p:cNvPr>
          <p:cNvSpPr/>
          <p:nvPr/>
        </p:nvSpPr>
        <p:spPr>
          <a:xfrm>
            <a:off x="9325762" y="3850839"/>
            <a:ext cx="1728132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2BECE86-D2B9-438E-8F77-6661B214A1A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37608" y="2999063"/>
            <a:ext cx="743824" cy="5538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4DF1C2-437B-4479-A7F4-6C85CB74496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737608" y="3552883"/>
            <a:ext cx="7438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DD35A6-5D6C-4DAD-8ACB-BF6AF1DDD95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737608" y="3552883"/>
            <a:ext cx="743824" cy="5538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093194-7443-4682-8785-A2882648B558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8581937" y="2999063"/>
            <a:ext cx="743825" cy="5538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AEAEAA-0EE2-4FFF-A003-E15EDB279C30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8581937" y="3552883"/>
            <a:ext cx="74382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0AD6B6-6E2F-431C-923A-6A6AAC7AAD25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8581937" y="3552883"/>
            <a:ext cx="743825" cy="5538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020D32-BED3-4813-AB8F-C828649422BC}"/>
              </a:ext>
            </a:extLst>
          </p:cNvPr>
          <p:cNvCxnSpPr/>
          <p:nvPr/>
        </p:nvCxnSpPr>
        <p:spPr>
          <a:xfrm>
            <a:off x="5098390" y="3454690"/>
            <a:ext cx="186659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302385-322F-44E0-8DE4-F8DC7236236D}"/>
              </a:ext>
            </a:extLst>
          </p:cNvPr>
          <p:cNvCxnSpPr>
            <a:cxnSpLocks/>
          </p:cNvCxnSpPr>
          <p:nvPr/>
        </p:nvCxnSpPr>
        <p:spPr>
          <a:xfrm flipH="1">
            <a:off x="5098390" y="3706359"/>
            <a:ext cx="18665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0EE72B-1FAD-414C-BB7C-0F661F1CEBB3}"/>
              </a:ext>
            </a:extLst>
          </p:cNvPr>
          <p:cNvSpPr txBox="1"/>
          <p:nvPr/>
        </p:nvSpPr>
        <p:spPr>
          <a:xfrm>
            <a:off x="5391221" y="3070261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&lt; Request &gt;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D1CD38-F0B2-412F-8F69-ECA7C1D2CD0E}"/>
              </a:ext>
            </a:extLst>
          </p:cNvPr>
          <p:cNvSpPr txBox="1"/>
          <p:nvPr/>
        </p:nvSpPr>
        <p:spPr>
          <a:xfrm>
            <a:off x="5322612" y="3710693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&lt; Response &gt;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612066-3509-4B5B-9954-27C957D1C639}"/>
              </a:ext>
            </a:extLst>
          </p:cNvPr>
          <p:cNvSpPr/>
          <p:nvPr/>
        </p:nvSpPr>
        <p:spPr>
          <a:xfrm>
            <a:off x="3484569" y="2231471"/>
            <a:ext cx="1616958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c-osicfg.xml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9BE871-0978-4D5A-8AD4-04E9AADDE122}"/>
              </a:ext>
            </a:extLst>
          </p:cNvPr>
          <p:cNvSpPr/>
          <p:nvPr/>
        </p:nvSpPr>
        <p:spPr>
          <a:xfrm>
            <a:off x="6964979" y="4358371"/>
            <a:ext cx="1616958" cy="51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s-osicfg.xml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D5479F-6CB1-4103-A42E-8F474730F73F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4289911" y="2743199"/>
            <a:ext cx="3137" cy="5538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304B0E4-5719-41E9-85E7-7FDEF8C1C244}"/>
              </a:ext>
            </a:extLst>
          </p:cNvPr>
          <p:cNvCxnSpPr>
            <a:cxnSpLocks/>
            <a:stCxn id="49" idx="0"/>
            <a:endCxn id="17" idx="2"/>
          </p:cNvCxnSpPr>
          <p:nvPr/>
        </p:nvCxnSpPr>
        <p:spPr>
          <a:xfrm flipV="1">
            <a:off x="7773458" y="3808747"/>
            <a:ext cx="0" cy="5496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728276-F3CF-4162-865D-F94F6DC8A6E2}"/>
              </a:ext>
            </a:extLst>
          </p:cNvPr>
          <p:cNvSpPr txBox="1"/>
          <p:nvPr/>
        </p:nvSpPr>
        <p:spPr>
          <a:xfrm>
            <a:off x="3179868" y="1916776"/>
            <a:ext cx="222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</a:rPr>
              <a:t>&lt; </a:t>
            </a:r>
            <a:r>
              <a:rPr lang="en-US" altLang="ko-KR" sz="1400" dirty="0" err="1">
                <a:solidFill>
                  <a:schemeClr val="accent3"/>
                </a:solidFill>
              </a:rPr>
              <a:t>Dest</a:t>
            </a:r>
            <a:r>
              <a:rPr lang="en-US" altLang="ko-KR" sz="1400" dirty="0">
                <a:solidFill>
                  <a:schemeClr val="accent3"/>
                </a:solidFill>
              </a:rPr>
              <a:t> IP : 210.110.34.167 &gt;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25B57-6391-48F9-B918-C0EB5DD18AF0}"/>
              </a:ext>
            </a:extLst>
          </p:cNvPr>
          <p:cNvSpPr txBox="1"/>
          <p:nvPr/>
        </p:nvSpPr>
        <p:spPr>
          <a:xfrm>
            <a:off x="6514176" y="4870099"/>
            <a:ext cx="25185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&lt; </a:t>
            </a:r>
            <a:r>
              <a:rPr lang="en-US" altLang="ko-KR" sz="1400" dirty="0" err="1">
                <a:solidFill>
                  <a:srgbClr val="0070C0"/>
                </a:solidFill>
              </a:rPr>
              <a:t>Max_Called_Connections</a:t>
            </a:r>
            <a:r>
              <a:rPr lang="en-US" altLang="ko-KR" sz="1400" dirty="0">
                <a:solidFill>
                  <a:srgbClr val="0070C0"/>
                </a:solidFill>
              </a:rPr>
              <a:t> : 4 &gt;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E8EB0-1CF4-43B2-AB70-A733754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 </a:t>
            </a:r>
            <a:r>
              <a:rPr lang="en-US" altLang="ko-KR" dirty="0"/>
              <a:t>IED</a:t>
            </a:r>
            <a:r>
              <a:rPr lang="en-US" altLang="ko-KR" sz="2000" dirty="0"/>
              <a:t>(Intelligent Electronic Device)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073314-0931-4B83-ACE8-EA91A79D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IEC-61850 Object</a:t>
            </a:r>
          </a:p>
          <a:p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IED </a:t>
            </a:r>
            <a:r>
              <a:rPr lang="en-US" altLang="ko-KR" dirty="0">
                <a:solidFill>
                  <a:schemeClr val="accent3"/>
                </a:solidFill>
              </a:rPr>
              <a:t>PINLAB</a:t>
            </a:r>
          </a:p>
          <a:p>
            <a:pPr marL="1005840" lvl="1" indent="-457200">
              <a:buFont typeface="+mj-lt"/>
              <a:buAutoNum type="alphaUcPeriod"/>
            </a:pPr>
            <a:r>
              <a:rPr lang="en-US" altLang="ko-KR" dirty="0"/>
              <a:t>LD </a:t>
            </a:r>
            <a:r>
              <a:rPr lang="en-US" altLang="ko-KR" dirty="0">
                <a:solidFill>
                  <a:schemeClr val="accent3"/>
                </a:solidFill>
              </a:rPr>
              <a:t>PINR313</a:t>
            </a:r>
          </a:p>
          <a:p>
            <a:pPr marL="1440180" lvl="2" indent="-342900">
              <a:buFont typeface="+mj-lt"/>
              <a:buAutoNum type="alphaUcPeriod"/>
            </a:pPr>
            <a:r>
              <a:rPr lang="en-US" altLang="ko-KR" dirty="0"/>
              <a:t>LN </a:t>
            </a:r>
            <a:r>
              <a:rPr lang="en-US" altLang="ko-KR" dirty="0">
                <a:solidFill>
                  <a:schemeClr val="accent3"/>
                </a:solidFill>
              </a:rPr>
              <a:t>TVTR</a:t>
            </a:r>
          </a:p>
          <a:p>
            <a:pPr marL="1988820" lvl="3" indent="-342900">
              <a:buFont typeface="+mj-lt"/>
              <a:buAutoNum type="alphaUcPeriod"/>
            </a:pPr>
            <a:r>
              <a:rPr lang="en-US" altLang="ko-KR" dirty="0"/>
              <a:t>DO </a:t>
            </a:r>
            <a:r>
              <a:rPr lang="en-US" altLang="ko-KR" dirty="0">
                <a:solidFill>
                  <a:schemeClr val="accent3"/>
                </a:solidFill>
              </a:rPr>
              <a:t>Desc</a:t>
            </a:r>
          </a:p>
          <a:p>
            <a:pPr marL="1988820" lvl="3" indent="-342900">
              <a:buFont typeface="+mj-lt"/>
              <a:buAutoNum type="alphaUcPeriod"/>
            </a:pPr>
            <a:r>
              <a:rPr lang="en-US" altLang="ko-KR" dirty="0"/>
              <a:t>DO </a:t>
            </a:r>
            <a:r>
              <a:rPr lang="en-US" altLang="ko-KR" dirty="0">
                <a:solidFill>
                  <a:schemeClr val="accent3"/>
                </a:solidFill>
              </a:rPr>
              <a:t>Vol</a:t>
            </a:r>
          </a:p>
          <a:p>
            <a:pPr marL="2537460" lvl="4" indent="-342900">
              <a:buFont typeface="+mj-lt"/>
              <a:buAutoNum type="alphaUcPeriod"/>
            </a:pPr>
            <a:r>
              <a:rPr lang="en-US" altLang="ko-KR" dirty="0"/>
              <a:t>DA </a:t>
            </a:r>
            <a:r>
              <a:rPr lang="en-US" altLang="ko-KR" dirty="0" err="1">
                <a:solidFill>
                  <a:schemeClr val="accent3"/>
                </a:solidFill>
              </a:rPr>
              <a:t>instMag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2537460" lvl="4" indent="-342900">
              <a:buFont typeface="+mj-lt"/>
              <a:buAutoNum type="alphaUcPeriod"/>
            </a:pPr>
            <a:r>
              <a:rPr lang="en-US" altLang="ko-KR" dirty="0"/>
              <a:t>DA </a:t>
            </a:r>
            <a:r>
              <a:rPr lang="en-US" altLang="ko-KR" dirty="0">
                <a:solidFill>
                  <a:schemeClr val="accent3"/>
                </a:solidFill>
              </a:rPr>
              <a:t>t</a:t>
            </a:r>
          </a:p>
          <a:p>
            <a:pPr marL="1440180" lvl="2" indent="-342900">
              <a:buFont typeface="+mj-lt"/>
              <a:buAutoNum type="alphaUcPeriod"/>
            </a:pPr>
            <a:r>
              <a:rPr lang="en-US" altLang="ko-KR" dirty="0"/>
              <a:t>LN </a:t>
            </a:r>
            <a:r>
              <a:rPr lang="en-US" altLang="ko-KR" dirty="0">
                <a:solidFill>
                  <a:schemeClr val="accent3"/>
                </a:solidFill>
              </a:rPr>
              <a:t>XCBR</a:t>
            </a:r>
          </a:p>
          <a:p>
            <a:pPr marL="1988820" lvl="3" indent="-342900">
              <a:buFont typeface="+mj-lt"/>
              <a:buAutoNum type="alphaUcPeriod"/>
            </a:pPr>
            <a:r>
              <a:rPr lang="en-US" altLang="ko-KR" dirty="0"/>
              <a:t>DO </a:t>
            </a:r>
            <a:r>
              <a:rPr lang="en-US" altLang="ko-KR" dirty="0">
                <a:solidFill>
                  <a:schemeClr val="accent3"/>
                </a:solidFill>
              </a:rPr>
              <a:t>Desc</a:t>
            </a:r>
          </a:p>
          <a:p>
            <a:pPr marL="1988820" lvl="3" indent="-342900">
              <a:buFont typeface="+mj-lt"/>
              <a:buAutoNum type="alphaUcPeriod"/>
            </a:pPr>
            <a:r>
              <a:rPr lang="en-US" altLang="ko-KR" dirty="0"/>
              <a:t>DO </a:t>
            </a:r>
            <a:r>
              <a:rPr lang="en-US" altLang="ko-KR" dirty="0">
                <a:solidFill>
                  <a:schemeClr val="accent3"/>
                </a:solidFill>
              </a:rPr>
              <a:t>Pos</a:t>
            </a:r>
          </a:p>
          <a:p>
            <a:pPr marL="2537460" lvl="4" indent="-342900">
              <a:buFont typeface="+mj-lt"/>
              <a:buAutoNum type="alphaUcPeriod"/>
            </a:pPr>
            <a:r>
              <a:rPr lang="en-US" altLang="ko-KR" dirty="0"/>
              <a:t>DA </a:t>
            </a:r>
            <a:r>
              <a:rPr lang="en-US" altLang="ko-KR" dirty="0" err="1">
                <a:solidFill>
                  <a:schemeClr val="accent3"/>
                </a:solidFill>
              </a:rPr>
              <a:t>stVal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2537460" lvl="4" indent="-342900">
              <a:buFont typeface="+mj-lt"/>
              <a:buAutoNum type="alphaUcPeriod"/>
            </a:pPr>
            <a:r>
              <a:rPr lang="en-US" altLang="ko-KR" dirty="0"/>
              <a:t>DA </a:t>
            </a:r>
            <a:r>
              <a:rPr lang="en-US" altLang="ko-KR" dirty="0" err="1">
                <a:solidFill>
                  <a:schemeClr val="accent3"/>
                </a:solidFill>
              </a:rPr>
              <a:t>operTm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81DDE-7918-461D-A93A-0ED4D8CEF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E30D9-D51C-4D65-87E9-53A07FAFA77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MMS Object</a:t>
            </a:r>
          </a:p>
          <a:p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VMD </a:t>
            </a:r>
            <a:r>
              <a:rPr lang="en-US" altLang="ko-KR" dirty="0">
                <a:solidFill>
                  <a:schemeClr val="accent3"/>
                </a:solidFill>
              </a:rPr>
              <a:t>PINLAB</a:t>
            </a:r>
          </a:p>
          <a:p>
            <a:pPr marL="998220" lvl="1" indent="-457200">
              <a:buFont typeface="+mj-lt"/>
              <a:buAutoNum type="alphaUcPeriod"/>
            </a:pPr>
            <a:r>
              <a:rPr lang="en-US" altLang="ko-KR" dirty="0"/>
              <a:t>Domain </a:t>
            </a:r>
            <a:r>
              <a:rPr lang="en-US" altLang="ko-KR" dirty="0">
                <a:solidFill>
                  <a:schemeClr val="accent3"/>
                </a:solidFill>
              </a:rPr>
              <a:t>PINR313</a:t>
            </a:r>
          </a:p>
          <a:p>
            <a:pPr marL="1478280" lvl="2" indent="-457200">
              <a:buFont typeface="+mj-lt"/>
              <a:buAutoNum type="alphaUcPeriod"/>
            </a:pPr>
            <a:r>
              <a:rPr lang="en-US" altLang="ko-KR" dirty="0"/>
              <a:t>Named Variable </a:t>
            </a:r>
            <a:r>
              <a:rPr lang="en-US" altLang="ko-KR" dirty="0">
                <a:solidFill>
                  <a:schemeClr val="accent3"/>
                </a:solidFill>
              </a:rPr>
              <a:t>pinTvtr1</a:t>
            </a:r>
          </a:p>
          <a:p>
            <a:pPr marL="2026920" lvl="3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desc</a:t>
            </a:r>
          </a:p>
          <a:p>
            <a:pPr marL="2026920" lvl="3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vol</a:t>
            </a:r>
          </a:p>
          <a:p>
            <a:pPr marL="2575560" lvl="4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 err="1">
                <a:solidFill>
                  <a:schemeClr val="accent3"/>
                </a:solidFill>
              </a:rPr>
              <a:t>instmag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2575560" lvl="4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time</a:t>
            </a:r>
          </a:p>
          <a:p>
            <a:pPr marL="1478280" lvl="2" indent="-457200">
              <a:buFont typeface="+mj-lt"/>
              <a:buAutoNum type="alphaUcPeriod"/>
            </a:pPr>
            <a:r>
              <a:rPr lang="en-US" altLang="ko-KR" dirty="0"/>
              <a:t>Named Variable </a:t>
            </a:r>
            <a:r>
              <a:rPr lang="en-US" altLang="ko-KR" dirty="0">
                <a:solidFill>
                  <a:schemeClr val="accent3"/>
                </a:solidFill>
              </a:rPr>
              <a:t>pinXcbr1</a:t>
            </a:r>
          </a:p>
          <a:p>
            <a:pPr marL="2026920" lvl="3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desc</a:t>
            </a:r>
          </a:p>
          <a:p>
            <a:pPr marL="2026920" lvl="3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pos</a:t>
            </a:r>
          </a:p>
          <a:p>
            <a:pPr marL="2575560" lvl="4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 err="1">
                <a:solidFill>
                  <a:schemeClr val="accent3"/>
                </a:solidFill>
              </a:rPr>
              <a:t>stval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2575560" lvl="4" indent="-457200">
              <a:buFont typeface="+mj-lt"/>
              <a:buAutoNum type="alphaUcPeriod"/>
            </a:pPr>
            <a:r>
              <a:rPr lang="en-US" altLang="ko-KR" dirty="0"/>
              <a:t>NV </a:t>
            </a:r>
            <a:r>
              <a:rPr lang="en-US" altLang="ko-KR" dirty="0">
                <a:solidFill>
                  <a:schemeClr val="accent3"/>
                </a:solidFill>
              </a:rPr>
              <a:t>time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130CD-2324-4EE9-9C9A-AD18829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9BD4B-6227-4AA7-9F9B-4F228ACE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51211"/>
            <a:ext cx="11235655" cy="4965700"/>
          </a:xfrm>
        </p:spPr>
        <p:txBody>
          <a:bodyPr>
            <a:normAutofit/>
          </a:bodyPr>
          <a:lstStyle/>
          <a:p>
            <a:r>
              <a:rPr lang="en-US" altLang="ko-KR" dirty="0"/>
              <a:t>Server</a:t>
            </a:r>
          </a:p>
          <a:p>
            <a:pPr lvl="1"/>
            <a:r>
              <a:rPr lang="en-US" altLang="ko-KR" dirty="0" err="1"/>
              <a:t>server.h</a:t>
            </a:r>
            <a:r>
              <a:rPr lang="en-US" altLang="ko-KR" dirty="0"/>
              <a:t> : </a:t>
            </a:r>
            <a:r>
              <a:rPr lang="en-US" altLang="ko-KR" dirty="0" err="1"/>
              <a:t>LogicalNode</a:t>
            </a:r>
            <a:r>
              <a:rPr lang="ko-KR" altLang="en-US" dirty="0"/>
              <a:t>와 </a:t>
            </a:r>
            <a:r>
              <a:rPr lang="ko-KR" altLang="en-US" dirty="0" err="1"/>
              <a:t>매핑되는</a:t>
            </a:r>
            <a:r>
              <a:rPr lang="ko-KR" altLang="en-US" dirty="0"/>
              <a:t> </a:t>
            </a:r>
            <a:r>
              <a:rPr lang="en-US" altLang="ko-KR" dirty="0" err="1"/>
              <a:t>NamedVariable</a:t>
            </a:r>
            <a:r>
              <a:rPr lang="ko-KR" altLang="en-US" dirty="0"/>
              <a:t>을 위한 구조체들을 정의</a:t>
            </a:r>
            <a:endParaRPr lang="en-US" altLang="ko-KR" dirty="0"/>
          </a:p>
          <a:p>
            <a:pPr lvl="1"/>
            <a:r>
              <a:rPr lang="en-US" altLang="ko-KR" dirty="0" err="1"/>
              <a:t>srvrobj.odf</a:t>
            </a:r>
            <a:r>
              <a:rPr lang="en-US" altLang="ko-KR" dirty="0"/>
              <a:t> </a:t>
            </a:r>
            <a:r>
              <a:rPr lang="en-US" altLang="ko-KR"/>
              <a:t>: TDL</a:t>
            </a:r>
            <a:r>
              <a:rPr lang="ko-KR" altLang="en-US" dirty="0"/>
              <a:t>을 통해서 </a:t>
            </a:r>
            <a:r>
              <a:rPr lang="en-US" altLang="ko-KR" dirty="0" err="1"/>
              <a:t>NamedVariable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에 접근할 수 있게 함</a:t>
            </a:r>
            <a:endParaRPr lang="en-US" altLang="ko-KR" dirty="0"/>
          </a:p>
          <a:p>
            <a:pPr lvl="1"/>
            <a:r>
              <a:rPr lang="en-US" altLang="ko-KR" dirty="0" err="1"/>
              <a:t>server.c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NamedVariable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값을 할당하고</a:t>
            </a:r>
            <a:r>
              <a:rPr lang="en-US" altLang="ko-KR" dirty="0"/>
              <a:t>, Client</a:t>
            </a:r>
            <a:r>
              <a:rPr lang="ko-KR" altLang="en-US" dirty="0"/>
              <a:t>로부터의 요청에 응답</a:t>
            </a:r>
            <a:endParaRPr lang="en-US" altLang="ko-KR" dirty="0"/>
          </a:p>
          <a:p>
            <a:pPr lvl="2"/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/>
              <a:t>osicfg.xml </a:t>
            </a:r>
            <a:r>
              <a:rPr lang="ko-KR" altLang="en-US" dirty="0"/>
              <a:t>을 통해 최대 연결 가능한 </a:t>
            </a:r>
            <a:r>
              <a:rPr lang="en-US" altLang="ko-KR" dirty="0"/>
              <a:t>client</a:t>
            </a:r>
            <a:r>
              <a:rPr lang="ko-KR" altLang="en-US" dirty="0"/>
              <a:t>의 개수 </a:t>
            </a:r>
            <a:endParaRPr lang="en-US" altLang="ko-KR" dirty="0"/>
          </a:p>
          <a:p>
            <a:pPr lvl="3"/>
            <a:r>
              <a:rPr lang="en-US" altLang="ko-KR" dirty="0" err="1"/>
              <a:t>Max_Called_Connections</a:t>
            </a:r>
            <a:r>
              <a:rPr lang="en-US" altLang="ko-KR" dirty="0"/>
              <a:t> : 4 </a:t>
            </a:r>
            <a:r>
              <a:rPr lang="ko-KR" altLang="en-US" dirty="0"/>
              <a:t>로 최대 </a:t>
            </a:r>
            <a:r>
              <a:rPr lang="en-US" altLang="ko-KR" dirty="0"/>
              <a:t>4</a:t>
            </a:r>
            <a:r>
              <a:rPr lang="ko-KR" altLang="en-US" dirty="0"/>
              <a:t>개까지 연결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Client</a:t>
            </a:r>
          </a:p>
          <a:p>
            <a:pPr lvl="1"/>
            <a:r>
              <a:rPr lang="en-US" altLang="ko-KR" dirty="0" err="1"/>
              <a:t>client.h</a:t>
            </a:r>
            <a:r>
              <a:rPr lang="en-US" altLang="ko-KR" dirty="0"/>
              <a:t> : </a:t>
            </a:r>
            <a:r>
              <a:rPr lang="en-US" altLang="ko-KR" dirty="0" err="1"/>
              <a:t>NamedVariable</a:t>
            </a:r>
            <a:r>
              <a:rPr lang="ko-KR" altLang="en-US" dirty="0"/>
              <a:t>을 </a:t>
            </a:r>
            <a:r>
              <a:rPr lang="en-US" altLang="ko-KR" dirty="0"/>
              <a:t>Read </a:t>
            </a:r>
            <a:r>
              <a:rPr lang="ko-KR" altLang="en-US" dirty="0"/>
              <a:t>또는 </a:t>
            </a:r>
            <a:r>
              <a:rPr lang="en-US" altLang="ko-KR" dirty="0"/>
              <a:t>Write</a:t>
            </a:r>
            <a:r>
              <a:rPr lang="ko-KR" altLang="en-US" dirty="0"/>
              <a:t>하는 함수들과 구조체들을 정의</a:t>
            </a:r>
            <a:endParaRPr lang="en-US" altLang="ko-KR" dirty="0"/>
          </a:p>
          <a:p>
            <a:pPr lvl="1"/>
            <a:r>
              <a:rPr lang="en-US" altLang="ko-KR" dirty="0" err="1"/>
              <a:t>clntobj.odf</a:t>
            </a:r>
            <a:r>
              <a:rPr lang="en-US" altLang="ko-KR" dirty="0"/>
              <a:t> : </a:t>
            </a:r>
            <a:r>
              <a:rPr lang="en-US" altLang="ko-KR" dirty="0" err="1"/>
              <a:t>NamedVariable</a:t>
            </a:r>
            <a:r>
              <a:rPr lang="ko-KR" altLang="en-US" dirty="0"/>
              <a:t>을 </a:t>
            </a:r>
            <a:r>
              <a:rPr lang="ko-KR" altLang="en-US" dirty="0" err="1"/>
              <a:t>요청할때</a:t>
            </a:r>
            <a:r>
              <a:rPr lang="ko-KR" altLang="en-US" dirty="0"/>
              <a:t> 자료형에 관한 매핑을 진행</a:t>
            </a:r>
            <a:endParaRPr lang="en-US" altLang="ko-KR" dirty="0"/>
          </a:p>
          <a:p>
            <a:pPr lvl="1"/>
            <a:r>
              <a:rPr lang="en-US" altLang="ko-KR" dirty="0" err="1"/>
              <a:t>client.c</a:t>
            </a:r>
            <a:r>
              <a:rPr lang="en-US" altLang="ko-KR" dirty="0"/>
              <a:t> : </a:t>
            </a:r>
            <a:r>
              <a:rPr lang="ko-KR" altLang="en-US" dirty="0"/>
              <a:t>사용자로부터 </a:t>
            </a:r>
            <a:r>
              <a:rPr lang="en-US" altLang="ko-KR" dirty="0"/>
              <a:t>Domain, </a:t>
            </a:r>
            <a:r>
              <a:rPr lang="en-US" altLang="ko-KR" dirty="0" err="1"/>
              <a:t>NamedVariable</a:t>
            </a:r>
            <a:r>
              <a:rPr lang="ko-KR" altLang="en-US" dirty="0"/>
              <a:t>을 </a:t>
            </a:r>
            <a:r>
              <a:rPr lang="ko-KR" altLang="en-US" dirty="0" err="1"/>
              <a:t>입력받아</a:t>
            </a:r>
            <a:r>
              <a:rPr lang="ko-KR" altLang="en-US" dirty="0"/>
              <a:t> 해당 값을 </a:t>
            </a:r>
            <a:r>
              <a:rPr lang="en-US" altLang="ko-KR" dirty="0"/>
              <a:t>Read</a:t>
            </a:r>
            <a:r>
              <a:rPr lang="ko-KR" altLang="en-US" dirty="0"/>
              <a:t> 또는 </a:t>
            </a:r>
            <a:r>
              <a:rPr lang="en-US" altLang="ko-KR" dirty="0"/>
              <a:t>Write</a:t>
            </a:r>
          </a:p>
          <a:p>
            <a:pPr lvl="2"/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osicfg.xml </a:t>
            </a:r>
            <a:r>
              <a:rPr lang="ko-KR" altLang="en-US" dirty="0"/>
              <a:t>을 통해 연결을 시도할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주소를 설정</a:t>
            </a:r>
            <a:endParaRPr lang="en-US" altLang="ko-KR" dirty="0"/>
          </a:p>
          <a:p>
            <a:pPr lvl="3"/>
            <a:r>
              <a:rPr lang="en-US" altLang="ko-KR" dirty="0"/>
              <a:t>IP</a:t>
            </a:r>
            <a:r>
              <a:rPr lang="ko-KR" altLang="en-US" dirty="0"/>
              <a:t>주소 </a:t>
            </a:r>
            <a:r>
              <a:rPr lang="en-US" altLang="ko-KR" dirty="0"/>
              <a:t>210.110.34.167 </a:t>
            </a:r>
            <a:r>
              <a:rPr lang="ko-KR" altLang="en-US" dirty="0"/>
              <a:t>로 연결 시도</a:t>
            </a:r>
          </a:p>
        </p:txBody>
      </p:sp>
    </p:spTree>
    <p:extLst>
      <p:ext uri="{BB962C8B-B14F-4D97-AF65-F5344CB8AC3E}">
        <p14:creationId xmlns:p14="http://schemas.microsoft.com/office/powerpoint/2010/main" val="27774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0C25-73A4-4DDF-9173-B9AFC53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2CD6F-0451-43DB-945B-2E229388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에 연결된 가상 변전소를 구현</a:t>
            </a:r>
            <a:endParaRPr lang="en-US" altLang="ko-KR" dirty="0"/>
          </a:p>
          <a:p>
            <a:pPr lvl="1"/>
            <a:r>
              <a:rPr lang="en-US" altLang="ko-KR" dirty="0"/>
              <a:t>Sin</a:t>
            </a:r>
            <a:r>
              <a:rPr lang="ko-KR" altLang="en-US" dirty="0"/>
              <a:t>함수의 형태로 전압 값이 주기적으로 변화한다고 가정</a:t>
            </a:r>
            <a:endParaRPr lang="en-US" altLang="ko-KR" dirty="0"/>
          </a:p>
          <a:p>
            <a:pPr lvl="2"/>
            <a:r>
              <a:rPr lang="ko-KR" altLang="en-US" dirty="0"/>
              <a:t>주기</a:t>
            </a:r>
            <a:r>
              <a:rPr lang="en-US" altLang="ko-KR" dirty="0"/>
              <a:t> </a:t>
            </a:r>
            <a:r>
              <a:rPr lang="ko-KR" altLang="en-US" dirty="0"/>
              <a:t>및 진폭 등 설정 가능</a:t>
            </a:r>
            <a:endParaRPr lang="en-US" altLang="ko-KR" dirty="0"/>
          </a:p>
          <a:p>
            <a:pPr lvl="2"/>
            <a:r>
              <a:rPr lang="en-US" altLang="ko-KR" dirty="0" err="1"/>
              <a:t>pthread</a:t>
            </a:r>
            <a:r>
              <a:rPr lang="en-US" altLang="ko-KR" dirty="0"/>
              <a:t> </a:t>
            </a:r>
            <a:r>
              <a:rPr lang="ko-KR" altLang="en-US" dirty="0"/>
              <a:t>라이브러리를 사용하여 </a:t>
            </a:r>
            <a:r>
              <a:rPr lang="en-US" altLang="ko-KR" dirty="0"/>
              <a:t>Thread </a:t>
            </a:r>
            <a:r>
              <a:rPr lang="ko-KR" altLang="en-US" dirty="0"/>
              <a:t>기반으로 구현됨</a:t>
            </a:r>
            <a:endParaRPr lang="en-US" altLang="ko-KR" dirty="0"/>
          </a:p>
          <a:p>
            <a:pPr lvl="1"/>
            <a:r>
              <a:rPr lang="ko-KR" altLang="en-US" dirty="0"/>
              <a:t>변전소에서 측정한 전압 값을 </a:t>
            </a:r>
            <a:r>
              <a:rPr lang="en-US" altLang="ko-KR" dirty="0"/>
              <a:t>TVTR</a:t>
            </a:r>
            <a:r>
              <a:rPr lang="en-US" altLang="ko-KR" sz="1600" dirty="0"/>
              <a:t>(Voltage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Transformer)</a:t>
            </a:r>
            <a:r>
              <a:rPr lang="ko-KR" altLang="en-US" dirty="0"/>
              <a:t>을 통해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특정 </a:t>
            </a:r>
            <a:r>
              <a:rPr lang="en-US" altLang="ko-KR" dirty="0"/>
              <a:t>LN</a:t>
            </a:r>
            <a:r>
              <a:rPr lang="ko-KR" altLang="en-US" dirty="0"/>
              <a:t>오브젝트의 값을 요청하거나 수정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요청하여 값을 받아올 때 </a:t>
            </a:r>
            <a:r>
              <a:rPr lang="en-US" altLang="ko-KR" dirty="0"/>
              <a:t>Timestamp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7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948</TotalTime>
  <Words>487</Words>
  <Application>Microsoft Office PowerPoint</Application>
  <PresentationFormat>Widescreen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Calibri</vt:lpstr>
      <vt:lpstr>pin_2021_ppt</vt:lpstr>
      <vt:lpstr>IEC 61850 기반 Client/Server 통신 프로그램 구현</vt:lpstr>
      <vt:lpstr>Overview</vt:lpstr>
      <vt:lpstr>Specific Comm. Service Mapping</vt:lpstr>
      <vt:lpstr>PoC</vt:lpstr>
      <vt:lpstr>TestBed</vt:lpstr>
      <vt:lpstr>Communication Scenario</vt:lpstr>
      <vt:lpstr>가상 IED(Intelligent Electronic Device) 구현</vt:lpstr>
      <vt:lpstr>Make</vt:lpstr>
      <vt:lpstr>구현기능</vt:lpstr>
      <vt:lpstr>Packet Capture</vt:lpstr>
      <vt:lpstr>감사합니다</vt:lpstr>
      <vt:lpstr>Packet Capture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Bob Kim</cp:lastModifiedBy>
  <cp:revision>82</cp:revision>
  <dcterms:created xsi:type="dcterms:W3CDTF">2022-04-01T01:27:21Z</dcterms:created>
  <dcterms:modified xsi:type="dcterms:W3CDTF">2024-01-14T15:07:59Z</dcterms:modified>
</cp:coreProperties>
</file>