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14"/>
  </p:notesMasterIdLst>
  <p:sldIdLst>
    <p:sldId id="258" r:id="rId2"/>
    <p:sldId id="393" r:id="rId3"/>
    <p:sldId id="398" r:id="rId4"/>
    <p:sldId id="391" r:id="rId5"/>
    <p:sldId id="399" r:id="rId6"/>
    <p:sldId id="392" r:id="rId7"/>
    <p:sldId id="394" r:id="rId8"/>
    <p:sldId id="283" r:id="rId9"/>
    <p:sldId id="397" r:id="rId10"/>
    <p:sldId id="395" r:id="rId11"/>
    <p:sldId id="396" r:id="rId12"/>
    <p:sldId id="335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누 김" initials="지김" lastIdx="1" clrIdx="0">
    <p:extLst>
      <p:ext uri="{19B8F6BF-5375-455C-9EA6-DF929625EA0E}">
        <p15:presenceInfo xmlns:p15="http://schemas.microsoft.com/office/powerpoint/2012/main" userId="3eb7201933a0b9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5E8"/>
    <a:srgbClr val="E7EBF4"/>
    <a:srgbClr val="FFFFFF"/>
    <a:srgbClr val="FFFFCD"/>
    <a:srgbClr val="F5D3D3"/>
    <a:srgbClr val="D9D9D9"/>
    <a:srgbClr val="F9EDED"/>
    <a:srgbClr val="FDF9F9"/>
    <a:srgbClr val="FEFCFC"/>
    <a:srgbClr val="F1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C665A8D-A86E-40B0-A78D-EBE62CD31BF3}" type="datetimeFigureOut">
              <a:rPr lang="ko-KR" altLang="en-US" smtClean="0"/>
              <a:t>2023-08-21 (Mon)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434413"/>
            <a:ext cx="86400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794453"/>
            <a:ext cx="86400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_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61639-B420-F11C-E6DC-688451F1DB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774" r:id="rId3"/>
    <p:sldLayoutId id="2147483894" r:id="rId4"/>
    <p:sldLayoutId id="2147483775" r:id="rId5"/>
    <p:sldLayoutId id="2147483893" r:id="rId6"/>
    <p:sldLayoutId id="2147483900" r:id="rId7"/>
    <p:sldLayoutId id="2147483901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FD5-E5F4-4847-A036-17F3EF62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IEC61850 </a:t>
            </a:r>
            <a:r>
              <a:rPr lang="ko-KR" altLang="en-US" dirty="0"/>
              <a:t>보안 표준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6A3-3CFC-9056-3CE9-36690BD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2023.08.07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AD0-9197-4434-5484-3E50387A09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6000" y="5165741"/>
            <a:ext cx="8640000" cy="360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김진우</a:t>
            </a:r>
            <a:r>
              <a:rPr lang="en-US" altLang="ko-KR" dirty="0"/>
              <a:t>(kjw6406@skuniv.ac.kr)</a:t>
            </a:r>
          </a:p>
          <a:p>
            <a:pPr>
              <a:lnSpc>
                <a:spcPct val="80000"/>
              </a:lnSpc>
            </a:pPr>
            <a:r>
              <a:rPr lang="ko-KR" altLang="en-US" dirty="0" err="1"/>
              <a:t>김호중</a:t>
            </a:r>
            <a:r>
              <a:rPr lang="en-US" altLang="ko-KR" dirty="0"/>
              <a:t>(hotteok@skuniv.ac.kr)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7C27D-4833-425B-9A4A-B65049862F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/>
              <a:t>Power</a:t>
            </a:r>
            <a:r>
              <a:rPr lang="ko-KR" altLang="en-US" b="1" dirty="0"/>
              <a:t> </a:t>
            </a:r>
            <a:r>
              <a:rPr lang="en-US" altLang="ko-KR" b="1" dirty="0"/>
              <a:t>Information</a:t>
            </a:r>
            <a:r>
              <a:rPr lang="ko-KR" altLang="en-US" b="1" dirty="0"/>
              <a:t> </a:t>
            </a:r>
            <a:r>
              <a:rPr lang="en-US" altLang="ko-KR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LAB.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1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1134983" cy="944562"/>
          </a:xfrm>
        </p:spPr>
        <p:txBody>
          <a:bodyPr>
            <a:normAutofit/>
          </a:bodyPr>
          <a:lstStyle/>
          <a:p>
            <a:r>
              <a:rPr lang="en-US" altLang="ko-KR" dirty="0"/>
              <a:t>TLS requirements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TCP port</a:t>
            </a:r>
          </a:p>
          <a:p>
            <a:pPr lvl="1"/>
            <a:r>
              <a:rPr lang="en-US" altLang="ko-KR" dirty="0"/>
              <a:t>Non Secure : 102</a:t>
            </a:r>
          </a:p>
          <a:p>
            <a:pPr lvl="1"/>
            <a:r>
              <a:rPr lang="en-US" altLang="ko-KR" dirty="0"/>
              <a:t>Secure : 3782</a:t>
            </a:r>
          </a:p>
          <a:p>
            <a:endParaRPr lang="en-US" altLang="ko-KR" dirty="0"/>
          </a:p>
          <a:p>
            <a:r>
              <a:rPr lang="en-US" altLang="ko-KR" dirty="0"/>
              <a:t>Simultaneous support</a:t>
            </a:r>
          </a:p>
          <a:p>
            <a:pPr lvl="1"/>
            <a:r>
              <a:rPr lang="ko-KR" altLang="en-US" dirty="0" err="1"/>
              <a:t>비보안</a:t>
            </a:r>
            <a:r>
              <a:rPr lang="en-US" altLang="ko-KR" dirty="0"/>
              <a:t>/</a:t>
            </a:r>
            <a:r>
              <a:rPr lang="ko-KR" altLang="en-US" dirty="0"/>
              <a:t>보안 상관 없이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MMS </a:t>
            </a:r>
            <a:r>
              <a:rPr lang="ko-KR" altLang="en-US" dirty="0"/>
              <a:t>동시 연결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Cipher renegotiation</a:t>
            </a:r>
          </a:p>
          <a:p>
            <a:pPr lvl="1"/>
            <a:r>
              <a:rPr lang="ko-KR" altLang="en-US" dirty="0"/>
              <a:t>다음 경우에서 암호화 방식 재정립 지원</a:t>
            </a:r>
            <a:endParaRPr lang="en-US" altLang="ko-KR" dirty="0"/>
          </a:p>
          <a:p>
            <a:pPr lvl="1"/>
            <a:r>
              <a:rPr lang="en-US" altLang="ko-KR" dirty="0"/>
              <a:t>5000</a:t>
            </a:r>
            <a:r>
              <a:rPr lang="ko-KR" altLang="en-US" dirty="0"/>
              <a:t>개의 </a:t>
            </a:r>
            <a:r>
              <a:rPr lang="en-US" altLang="ko-KR" dirty="0"/>
              <a:t>TPDU</a:t>
            </a:r>
            <a:r>
              <a:rPr lang="ko-KR" altLang="en-US" dirty="0"/>
              <a:t>가 전송된 경우</a:t>
            </a:r>
            <a:endParaRPr lang="en-US" altLang="ko-KR" dirty="0"/>
          </a:p>
          <a:p>
            <a:pPr lvl="1"/>
            <a:r>
              <a:rPr lang="ko-KR" altLang="en-US" dirty="0"/>
              <a:t>정립 후 </a:t>
            </a:r>
            <a:r>
              <a:rPr lang="en-US" altLang="ko-KR" dirty="0"/>
              <a:t>10</a:t>
            </a:r>
            <a:r>
              <a:rPr lang="ko-KR" altLang="en-US" dirty="0"/>
              <a:t>분이 경과한 경우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715534" cy="944562"/>
          </a:xfrm>
        </p:spPr>
        <p:txBody>
          <a:bodyPr>
            <a:normAutofit/>
          </a:bodyPr>
          <a:lstStyle/>
          <a:p>
            <a:r>
              <a:rPr lang="en-US" altLang="ko-KR" dirty="0"/>
              <a:t>TLS requirements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Certificate Size</a:t>
            </a:r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8192 octets </a:t>
            </a:r>
            <a:r>
              <a:rPr lang="ko-KR" altLang="en-US" dirty="0"/>
              <a:t>사이즈의 인증서를 지원</a:t>
            </a:r>
            <a:endParaRPr lang="en-US" altLang="ko-KR" dirty="0"/>
          </a:p>
          <a:p>
            <a:pPr lvl="1"/>
            <a:r>
              <a:rPr lang="ko-KR" altLang="en-US" dirty="0"/>
              <a:t>지원되는 크기보다 더 큰 인증서를 받을 시에는 연결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Certificate revocation</a:t>
            </a:r>
          </a:p>
          <a:p>
            <a:pPr lvl="1"/>
            <a:r>
              <a:rPr lang="ko-KR" altLang="en-US" dirty="0"/>
              <a:t>재발급된 인증서에 대한 기본 유효 시간은 </a:t>
            </a:r>
            <a:r>
              <a:rPr lang="en-US" altLang="ko-KR" dirty="0"/>
              <a:t>12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이 유효 시간은 설정 가능</a:t>
            </a:r>
            <a:endParaRPr lang="en-US" altLang="ko-KR" dirty="0"/>
          </a:p>
          <a:p>
            <a:pPr lvl="1"/>
            <a:r>
              <a:rPr lang="ko-KR" altLang="en-US" dirty="0"/>
              <a:t>연결 설정 중 사용된 모든 인증서 중 하나라도 재발급되면 연결은 즉시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Mandatory and recommended cipher suites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TLS_DH_DSS_WITH_AES_256_SHA</a:t>
            </a:r>
            <a:r>
              <a:rPr lang="ko-KR" altLang="en-US" dirty="0"/>
              <a:t> 지원 필요</a:t>
            </a:r>
            <a:endParaRPr lang="en-US" altLang="ko-KR" dirty="0"/>
          </a:p>
          <a:p>
            <a:pPr lvl="1"/>
            <a:r>
              <a:rPr lang="ko-KR" altLang="en-US" dirty="0"/>
              <a:t>이 규격을 참조하는 다른 표준은 필수 암호화 방식 추가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499C-7080-4419-8E6B-A11761AF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A31E-A826-4D5A-8C5C-F5559031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 Profiles</a:t>
            </a:r>
          </a:p>
          <a:p>
            <a:pPr lvl="1"/>
            <a:r>
              <a:rPr lang="en-US" altLang="ko-KR" dirty="0"/>
              <a:t>A-Profile</a:t>
            </a:r>
          </a:p>
          <a:p>
            <a:pPr lvl="1"/>
            <a:r>
              <a:rPr lang="en-US" altLang="ko-KR" dirty="0"/>
              <a:t>T-Profile</a:t>
            </a:r>
          </a:p>
          <a:p>
            <a:r>
              <a:rPr lang="en-US" altLang="ko-KR" dirty="0"/>
              <a:t>A-Profile Security</a:t>
            </a:r>
          </a:p>
          <a:p>
            <a:pPr lvl="1"/>
            <a:r>
              <a:rPr lang="en-US" altLang="ko-KR" dirty="0"/>
              <a:t>MMS</a:t>
            </a:r>
          </a:p>
          <a:p>
            <a:pPr lvl="1"/>
            <a:r>
              <a:rPr lang="en-US" altLang="ko-KR" dirty="0"/>
              <a:t>ACSE</a:t>
            </a:r>
          </a:p>
          <a:p>
            <a:r>
              <a:rPr lang="en-US" altLang="ko-KR" dirty="0"/>
              <a:t>T-Profile Security</a:t>
            </a:r>
          </a:p>
          <a:p>
            <a:pPr lvl="1"/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239D0-83A3-43B7-9C2C-0C3B68232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ACAA-F8E9-E1D8-7E3A-27D8CBA1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IEC62351-4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C761A-3704-068E-96F7-2E26B045F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Security profiles including MMS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9349D-5896-45D3-3659-9DDB5F2397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97C-C48D-402D-BA0C-A58A0C5D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Profiles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B413-1E6A-4259-808E-4A4FA449C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004336-DD5D-49EC-97E9-5895348C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profiles(A-Profile)</a:t>
            </a:r>
          </a:p>
          <a:p>
            <a:pPr lvl="1"/>
            <a:r>
              <a:rPr lang="en-US" altLang="ko-KR" dirty="0"/>
              <a:t>Set of protocols and requirements for layer 5-7 of the OSI Reference Model</a:t>
            </a:r>
          </a:p>
          <a:p>
            <a:r>
              <a:rPr lang="en-US" altLang="ko-KR" dirty="0"/>
              <a:t>Transport profiles(T-Profile)</a:t>
            </a:r>
          </a:p>
          <a:p>
            <a:pPr lvl="1"/>
            <a:r>
              <a:rPr lang="en-US" altLang="ko-KR" dirty="0"/>
              <a:t>Set of protocols and requirements for layer 1-4 of the OSI Reference Model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709D9998-E8B1-4EBB-8811-7CDBD1064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307697"/>
            <a:ext cx="4724400" cy="3093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6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686-E655-47CB-B90C-F7928AE2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A-Profile Security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0D518-BAD6-44E8-A286-03D26C4B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961955"/>
          </a:xfrm>
        </p:spPr>
        <p:txBody>
          <a:bodyPr>
            <a:normAutofit/>
          </a:bodyPr>
          <a:lstStyle/>
          <a:p>
            <a:r>
              <a:rPr lang="en-US" altLang="ko-KR" dirty="0"/>
              <a:t>MMS</a:t>
            </a:r>
          </a:p>
          <a:p>
            <a:r>
              <a:rPr lang="en-US" altLang="ko-KR" dirty="0"/>
              <a:t>ACSE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4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31B9-5572-4CDE-A652-3C7F9ED2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A-Profile Security : MMS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64FE-C79C-46CA-A348-59F50E66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Manufacturing Message Specification</a:t>
            </a:r>
          </a:p>
          <a:p>
            <a:r>
              <a:rPr lang="en-US" altLang="ko-KR" dirty="0"/>
              <a:t>MMS </a:t>
            </a:r>
            <a:r>
              <a:rPr lang="ko-KR" altLang="en-US" dirty="0"/>
              <a:t>연결을 수용하는 측의 프로파일 구성 메커니즘</a:t>
            </a:r>
            <a:endParaRPr lang="en-US" altLang="ko-KR" dirty="0"/>
          </a:p>
          <a:p>
            <a:pPr lvl="1"/>
            <a:r>
              <a:rPr lang="en-US" altLang="ko-KR" sz="1800" dirty="0"/>
              <a:t>DON’T_CARE 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r>
              <a:rPr lang="en-US" altLang="ko-KR" dirty="0"/>
              <a:t>/</a:t>
            </a:r>
            <a:r>
              <a:rPr lang="ko-KR" altLang="en-US" dirty="0" err="1"/>
              <a:t>비보안</a:t>
            </a:r>
            <a:r>
              <a:rPr lang="ko-KR" altLang="en-US" dirty="0"/>
              <a:t> 상관없이 연결 수용</a:t>
            </a:r>
            <a:endParaRPr lang="en-US" altLang="ko-KR" dirty="0"/>
          </a:p>
          <a:p>
            <a:pPr lvl="1"/>
            <a:r>
              <a:rPr lang="en-US" altLang="ko-KR" sz="1800" dirty="0"/>
              <a:t>NON_SECURE </a:t>
            </a:r>
            <a:r>
              <a:rPr lang="en-US" altLang="ko-KR" dirty="0"/>
              <a:t>: </a:t>
            </a:r>
            <a:r>
              <a:rPr lang="ko-KR" altLang="en-US" dirty="0" err="1"/>
              <a:t>비보안</a:t>
            </a:r>
            <a:r>
              <a:rPr lang="ko-KR" altLang="en-US" dirty="0"/>
              <a:t> 프로파일만 사용 가능</a:t>
            </a:r>
            <a:endParaRPr lang="en-US" altLang="ko-KR" dirty="0"/>
          </a:p>
          <a:p>
            <a:pPr lvl="1"/>
            <a:r>
              <a:rPr lang="en-US" altLang="ko-KR" sz="1800" dirty="0"/>
              <a:t>SECURE </a:t>
            </a:r>
            <a:r>
              <a:rPr lang="en-US" altLang="ko-KR" dirty="0"/>
              <a:t>: </a:t>
            </a:r>
            <a:r>
              <a:rPr lang="ko-KR" altLang="en-US" dirty="0"/>
              <a:t>보안 프로파일만 사용 가능</a:t>
            </a:r>
            <a:endParaRPr lang="en-US" altLang="ko-KR" dirty="0"/>
          </a:p>
          <a:p>
            <a:r>
              <a:rPr lang="en-US" altLang="ko-KR" dirty="0"/>
              <a:t>MMS</a:t>
            </a:r>
            <a:r>
              <a:rPr lang="ko-KR" altLang="en-US" dirty="0"/>
              <a:t> 연결을 시작하는 측의 프로파일 구성 메커니즘</a:t>
            </a:r>
            <a:endParaRPr lang="en-US" altLang="ko-KR" dirty="0"/>
          </a:p>
          <a:p>
            <a:pPr lvl="1"/>
            <a:r>
              <a:rPr lang="en-US" altLang="ko-KR" sz="1800" dirty="0"/>
              <a:t>NON_SECURE </a:t>
            </a:r>
            <a:r>
              <a:rPr lang="en-US" altLang="ko-KR" dirty="0"/>
              <a:t>: </a:t>
            </a:r>
            <a:r>
              <a:rPr lang="ko-KR" altLang="en-US" dirty="0" err="1"/>
              <a:t>비보안</a:t>
            </a:r>
            <a:r>
              <a:rPr lang="ko-KR" altLang="en-US" dirty="0"/>
              <a:t> 프로파일만 사용 가능</a:t>
            </a:r>
            <a:endParaRPr lang="en-US" altLang="ko-KR" dirty="0"/>
          </a:p>
          <a:p>
            <a:pPr lvl="1"/>
            <a:r>
              <a:rPr lang="en-US" altLang="ko-KR" sz="1800" dirty="0"/>
              <a:t>SECURE </a:t>
            </a:r>
            <a:r>
              <a:rPr lang="en-US" altLang="ko-KR" dirty="0"/>
              <a:t>: </a:t>
            </a:r>
            <a:r>
              <a:rPr lang="ko-KR" altLang="en-US" dirty="0"/>
              <a:t>보안 프로파일만 사용 가능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C745E-BFF7-4733-97B5-E5A378A77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31B9-5572-4CDE-A652-3C7F9ED2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A-Profile Security : ACSE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64FE-C79C-46CA-A348-59F50E66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Association Control Service Element</a:t>
            </a:r>
          </a:p>
          <a:p>
            <a:r>
              <a:rPr lang="en-US" altLang="ko-KR" dirty="0"/>
              <a:t>Peer entity authentication</a:t>
            </a:r>
          </a:p>
          <a:p>
            <a:pPr lvl="1"/>
            <a:r>
              <a:rPr lang="en-US" altLang="ko-KR" sz="1800" dirty="0"/>
              <a:t>Association set-up time</a:t>
            </a:r>
            <a:r>
              <a:rPr lang="ko-KR" altLang="en-US" dirty="0"/>
              <a:t>에 진행</a:t>
            </a:r>
            <a:endParaRPr lang="en-US" altLang="ko-KR" dirty="0"/>
          </a:p>
          <a:p>
            <a:pPr lvl="1"/>
            <a:r>
              <a:rPr lang="en-US" altLang="ko-KR" sz="1800" dirty="0"/>
              <a:t>ACSE-AARQ, ACSE-AARE PDU</a:t>
            </a:r>
            <a:r>
              <a:rPr lang="ko-KR" altLang="en-US" dirty="0"/>
              <a:t>에 인증정보를 </a:t>
            </a:r>
            <a:r>
              <a:rPr lang="en-US" altLang="ko-KR" sz="1800" dirty="0"/>
              <a:t>ASN.1 Type</a:t>
            </a:r>
            <a:r>
              <a:rPr lang="ko-KR" altLang="en-US" dirty="0"/>
              <a:t>으로 인코딩하여 교환</a:t>
            </a:r>
            <a:endParaRPr lang="en-US" altLang="ko-KR" dirty="0"/>
          </a:p>
          <a:p>
            <a:r>
              <a:rPr lang="en-US" altLang="ko-KR" dirty="0"/>
              <a:t>AARQ</a:t>
            </a:r>
            <a:r>
              <a:rPr lang="en-US" altLang="ko-KR" sz="1800" dirty="0"/>
              <a:t>(Association Request)</a:t>
            </a:r>
          </a:p>
          <a:p>
            <a:pPr lvl="1"/>
            <a:r>
              <a:rPr lang="en-US" altLang="ko-KR" sz="1800" dirty="0" err="1"/>
              <a:t>AuthenticationMechanism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AuthenticationValue</a:t>
            </a:r>
            <a:r>
              <a:rPr lang="en-US" altLang="ko-KR" sz="1800" dirty="0"/>
              <a:t> </a:t>
            </a:r>
            <a:r>
              <a:rPr lang="ko-KR" altLang="en-US" dirty="0"/>
              <a:t>필드를 인코딩하여 전송</a:t>
            </a:r>
            <a:endParaRPr lang="en-US" altLang="ko-KR" dirty="0"/>
          </a:p>
          <a:p>
            <a:pPr lvl="1"/>
            <a:r>
              <a:rPr lang="ko-KR" altLang="en-US" dirty="0"/>
              <a:t>수신자는 해당 필드를 디코딩하여 인증 여부 검증</a:t>
            </a:r>
            <a:endParaRPr lang="en-US" altLang="ko-KR" dirty="0"/>
          </a:p>
          <a:p>
            <a:pPr lvl="1"/>
            <a:r>
              <a:rPr lang="en-US" altLang="ko-KR" sz="1800" dirty="0"/>
              <a:t>Time</a:t>
            </a:r>
            <a:r>
              <a:rPr lang="ko-KR" altLang="en-US" dirty="0"/>
              <a:t> 필드 값이 서명 값과 같지 않은 경우 </a:t>
            </a:r>
            <a:r>
              <a:rPr lang="en-US" altLang="ko-KR" sz="1800" dirty="0"/>
              <a:t>P-ABORT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sz="1800" dirty="0"/>
              <a:t>Time</a:t>
            </a:r>
            <a:r>
              <a:rPr lang="en-US" altLang="ko-KR" dirty="0"/>
              <a:t> </a:t>
            </a:r>
            <a:r>
              <a:rPr lang="ko-KR" altLang="en-US" dirty="0"/>
              <a:t>필드 값이 현재 시간과 </a:t>
            </a:r>
            <a:r>
              <a:rPr lang="en-US" altLang="ko-KR" dirty="0"/>
              <a:t>10</a:t>
            </a:r>
            <a:r>
              <a:rPr lang="ko-KR" altLang="en-US" dirty="0"/>
              <a:t>분 이상 차이나는 경우 </a:t>
            </a:r>
            <a:r>
              <a:rPr lang="en-US" altLang="ko-KR" sz="1800" dirty="0"/>
              <a:t>P-ABORT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AARE</a:t>
            </a:r>
            <a:r>
              <a:rPr lang="en-US" altLang="ko-KR" sz="1800" dirty="0"/>
              <a:t>(Association Response)</a:t>
            </a:r>
          </a:p>
          <a:p>
            <a:pPr lvl="1"/>
            <a:r>
              <a:rPr lang="en-US" altLang="ko-KR" sz="1800" dirty="0"/>
              <a:t>AARQ</a:t>
            </a:r>
            <a:r>
              <a:rPr lang="ko-KR" altLang="en-US" dirty="0"/>
              <a:t>를 수신한 측에서 인증 여부를 검증 후 </a:t>
            </a:r>
            <a:r>
              <a:rPr lang="en-US" altLang="ko-KR" sz="1800" dirty="0"/>
              <a:t>AARE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lvl="1"/>
            <a:r>
              <a:rPr lang="ko-KR" altLang="en-US" dirty="0"/>
              <a:t>전송 </a:t>
            </a:r>
            <a:r>
              <a:rPr lang="en-US" altLang="ko-KR" sz="1800" dirty="0"/>
              <a:t>PDU</a:t>
            </a:r>
            <a:r>
              <a:rPr lang="ko-KR" altLang="en-US" dirty="0"/>
              <a:t>와 동작 메커니즘은 </a:t>
            </a:r>
            <a:r>
              <a:rPr lang="en-US" altLang="ko-KR" sz="1800" dirty="0"/>
              <a:t>AARQ</a:t>
            </a:r>
            <a:r>
              <a:rPr lang="ko-KR" altLang="en-US" dirty="0"/>
              <a:t>와 동일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C745E-BFF7-4733-97B5-E5A378A77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ACAA-F8E9-E1D8-7E3A-27D8CBA1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T-Profile Security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C761A-3704-068E-96F7-2E26B045F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TLS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9349D-5896-45D3-3659-9DDB5F2397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T-Profile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OSI 7</a:t>
            </a:r>
            <a:r>
              <a:rPr lang="ko-KR" altLang="en-US" dirty="0"/>
              <a:t>계층에서 물리계층부터</a:t>
            </a:r>
            <a:r>
              <a:rPr lang="en-US" altLang="ko-KR" dirty="0"/>
              <a:t> </a:t>
            </a:r>
            <a:r>
              <a:rPr lang="ko-KR" altLang="en-US" dirty="0" err="1"/>
              <a:t>전송계층까지에</a:t>
            </a:r>
            <a:r>
              <a:rPr lang="ko-KR" altLang="en-US" dirty="0"/>
              <a:t> 대한 보안을 명시</a:t>
            </a:r>
            <a:endParaRPr lang="en-US" altLang="ko-KR" dirty="0"/>
          </a:p>
          <a:p>
            <a:pPr lvl="1"/>
            <a:r>
              <a:rPr lang="en-US" altLang="ko-KR" dirty="0"/>
              <a:t>T-Profile</a:t>
            </a:r>
            <a:r>
              <a:rPr lang="ko-KR" altLang="en-US" dirty="0"/>
              <a:t>에서 보안을 사용하려면 </a:t>
            </a:r>
            <a:r>
              <a:rPr lang="en-US" altLang="ko-KR" dirty="0"/>
              <a:t>TLS</a:t>
            </a:r>
            <a:r>
              <a:rPr lang="ko-KR" altLang="en-US" dirty="0"/>
              <a:t>를 사용하는 것을 권장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58A1623-9495-4EE6-A5E1-C032B47D3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9281"/>
              </p:ext>
            </p:extLst>
          </p:nvPr>
        </p:nvGraphicFramePr>
        <p:xfrm>
          <a:off x="1864221" y="2447935"/>
          <a:ext cx="1952770" cy="288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70">
                  <a:extLst>
                    <a:ext uri="{9D8B030D-6E8A-4147-A177-3AD203B41FA5}">
                      <a16:colId xmlns:a16="http://schemas.microsoft.com/office/drawing/2014/main" val="748164388"/>
                    </a:ext>
                  </a:extLst>
                </a:gridCol>
              </a:tblGrid>
              <a:tr h="38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Transort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4739"/>
                  </a:ext>
                </a:extLst>
              </a:tr>
              <a:tr h="2095746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951487"/>
                  </a:ext>
                </a:extLst>
              </a:tr>
              <a:tr h="39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907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A6E88D-3527-4515-9DE0-1E5C1109D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3143"/>
              </p:ext>
            </p:extLst>
          </p:nvPr>
        </p:nvGraphicFramePr>
        <p:xfrm>
          <a:off x="4722070" y="2447934"/>
          <a:ext cx="1952770" cy="288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70">
                  <a:extLst>
                    <a:ext uri="{9D8B030D-6E8A-4147-A177-3AD203B41FA5}">
                      <a16:colId xmlns:a16="http://schemas.microsoft.com/office/drawing/2014/main" val="748164388"/>
                    </a:ext>
                  </a:extLst>
                </a:gridCol>
              </a:tblGrid>
              <a:tr h="40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IEC 8073 TP0*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4739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951487"/>
                  </a:ext>
                </a:extLst>
              </a:tr>
              <a:tr h="40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90751"/>
                  </a:ext>
                </a:extLst>
              </a:tr>
              <a:tr h="80904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84606"/>
                  </a:ext>
                </a:extLst>
              </a:tr>
              <a:tr h="40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60500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F9A61F6-FDB4-4983-A47A-F3DE17BF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7316"/>
              </p:ext>
            </p:extLst>
          </p:nvPr>
        </p:nvGraphicFramePr>
        <p:xfrm>
          <a:off x="7579919" y="2447934"/>
          <a:ext cx="1952770" cy="29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70">
                  <a:extLst>
                    <a:ext uri="{9D8B030D-6E8A-4147-A177-3AD203B41FA5}">
                      <a16:colId xmlns:a16="http://schemas.microsoft.com/office/drawing/2014/main" val="748164388"/>
                    </a:ext>
                  </a:extLst>
                </a:gridCol>
              </a:tblGrid>
              <a:tr h="419371"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IEC 8073 TP0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4739"/>
                  </a:ext>
                </a:extLst>
              </a:tr>
              <a:tr h="41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RFC 1006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51487"/>
                  </a:ext>
                </a:extLst>
              </a:tr>
              <a:tr h="14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SSL/TLS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90751"/>
                  </a:ext>
                </a:extLst>
              </a:tr>
              <a:tr h="41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84606"/>
                  </a:ext>
                </a:extLst>
              </a:tr>
              <a:tr h="84595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60500"/>
                  </a:ext>
                </a:extLst>
              </a:tr>
              <a:tr h="419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24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7AA820-9597-4877-9411-A48454B58062}"/>
              </a:ext>
            </a:extLst>
          </p:cNvPr>
          <p:cNvSpPr txBox="1"/>
          <p:nvPr/>
        </p:nvSpPr>
        <p:spPr>
          <a:xfrm>
            <a:off x="2298085" y="3715681"/>
            <a:ext cx="1085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Network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D382-E538-46B0-B385-03E93A8C9D8B}"/>
              </a:ext>
            </a:extLst>
          </p:cNvPr>
          <p:cNvSpPr txBox="1"/>
          <p:nvPr/>
        </p:nvSpPr>
        <p:spPr>
          <a:xfrm>
            <a:off x="4993295" y="3019236"/>
            <a:ext cx="141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RFC 1006**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1164A-8259-46F7-BCED-49CC02F4BEF1}"/>
              </a:ext>
            </a:extLst>
          </p:cNvPr>
          <p:cNvSpPr txBox="1"/>
          <p:nvPr/>
        </p:nvSpPr>
        <p:spPr>
          <a:xfrm>
            <a:off x="5507538" y="430795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64E62-9967-4D65-9B89-FCBC84D8EE8E}"/>
              </a:ext>
            </a:extLst>
          </p:cNvPr>
          <p:cNvSpPr txBox="1"/>
          <p:nvPr/>
        </p:nvSpPr>
        <p:spPr>
          <a:xfrm>
            <a:off x="8365386" y="430796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F9364-DF8B-4BEE-B9EE-7BD1A23D53B8}"/>
              </a:ext>
            </a:extLst>
          </p:cNvPr>
          <p:cNvSpPr txBox="1"/>
          <p:nvPr/>
        </p:nvSpPr>
        <p:spPr>
          <a:xfrm>
            <a:off x="2164779" y="5337602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 OSI Model &gt;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DAA37-4D53-47DF-82E2-E72B57272F51}"/>
              </a:ext>
            </a:extLst>
          </p:cNvPr>
          <p:cNvSpPr txBox="1"/>
          <p:nvPr/>
        </p:nvSpPr>
        <p:spPr>
          <a:xfrm>
            <a:off x="4943027" y="5330433"/>
            <a:ext cx="151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 Not Secured &gt;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57B0-4E1E-407E-9C9B-4A21BF322DA1}"/>
              </a:ext>
            </a:extLst>
          </p:cNvPr>
          <p:cNvSpPr txBox="1"/>
          <p:nvPr/>
        </p:nvSpPr>
        <p:spPr>
          <a:xfrm>
            <a:off x="7979606" y="5337602"/>
            <a:ext cx="115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 Secured &gt;</a:t>
            </a:r>
            <a:endParaRPr lang="ko-KR" altLang="en-US" sz="16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986940F-8690-4E58-AEC4-639D640AD91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482591" y="3931547"/>
            <a:ext cx="1821974" cy="1390244"/>
          </a:xfrm>
          <a:prstGeom prst="bentConnector3">
            <a:avLst>
              <a:gd name="adj1" fmla="val 1098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E8CBBBA-585D-4258-BA84-3277EE4958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4966" y="3859286"/>
            <a:ext cx="1851760" cy="1429088"/>
          </a:xfrm>
          <a:prstGeom prst="bentConnector3">
            <a:avLst>
              <a:gd name="adj1" fmla="val 100286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DB66D6-7573-4E40-80A7-280D31534A3B}"/>
              </a:ext>
            </a:extLst>
          </p:cNvPr>
          <p:cNvSpPr txBox="1"/>
          <p:nvPr/>
        </p:nvSpPr>
        <p:spPr>
          <a:xfrm>
            <a:off x="6729402" y="5537656"/>
            <a:ext cx="71859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Port 102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B5FB2-8FF7-457A-88DC-2ACDBE71A9D1}"/>
              </a:ext>
            </a:extLst>
          </p:cNvPr>
          <p:cNvSpPr txBox="1"/>
          <p:nvPr/>
        </p:nvSpPr>
        <p:spPr>
          <a:xfrm>
            <a:off x="9586820" y="5506879"/>
            <a:ext cx="7971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Port 3782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8CA0C-AFBF-4707-8E8D-5AF427BD1743}"/>
              </a:ext>
            </a:extLst>
          </p:cNvPr>
          <p:cNvSpPr txBox="1"/>
          <p:nvPr/>
        </p:nvSpPr>
        <p:spPr>
          <a:xfrm>
            <a:off x="7488548" y="5933945"/>
            <a:ext cx="4467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: </a:t>
            </a:r>
            <a:r>
              <a:rPr lang="ko-KR" altLang="en-US" sz="1200" dirty="0"/>
              <a:t>상호 운용과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이식성</a:t>
            </a:r>
            <a:r>
              <a:rPr lang="ko-KR" altLang="en-US" sz="1200" dirty="0"/>
              <a:t> 향상을 위해 사용하는 전송계층 프로토콜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7C691-D7AE-4140-9EE1-912AA9D18A4D}"/>
              </a:ext>
            </a:extLst>
          </p:cNvPr>
          <p:cNvSpPr txBox="1"/>
          <p:nvPr/>
        </p:nvSpPr>
        <p:spPr>
          <a:xfrm>
            <a:off x="7411602" y="6143168"/>
            <a:ext cx="466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: </a:t>
            </a:r>
            <a:r>
              <a:rPr lang="ko-KR" altLang="en-US" sz="1200" dirty="0"/>
              <a:t>상위 계층의 전송 서비스를 </a:t>
            </a:r>
            <a:r>
              <a:rPr lang="en-US" altLang="ko-KR" sz="1200" dirty="0"/>
              <a:t>TCP</a:t>
            </a:r>
            <a:r>
              <a:rPr lang="ko-KR" altLang="en-US" sz="1200" dirty="0"/>
              <a:t>를 이용하여 구현하는 매핑 방법</a:t>
            </a:r>
          </a:p>
        </p:txBody>
      </p:sp>
    </p:spTree>
    <p:extLst>
      <p:ext uri="{BB962C8B-B14F-4D97-AF65-F5344CB8AC3E}">
        <p14:creationId xmlns:p14="http://schemas.microsoft.com/office/powerpoint/2010/main" val="20674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12258</TotalTime>
  <Words>466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Calibri</vt:lpstr>
      <vt:lpstr>pin_2021_ppt</vt:lpstr>
      <vt:lpstr>IEC61850 보안 표준</vt:lpstr>
      <vt:lpstr>Table of Contents</vt:lpstr>
      <vt:lpstr>IEC62351-4</vt:lpstr>
      <vt:lpstr>Security Profiles</vt:lpstr>
      <vt:lpstr>A-Profile Security</vt:lpstr>
      <vt:lpstr>A-Profile Security : MMS</vt:lpstr>
      <vt:lpstr>A-Profile Security : ACSE</vt:lpstr>
      <vt:lpstr>T-Profile Security</vt:lpstr>
      <vt:lpstr>T-Profile security</vt:lpstr>
      <vt:lpstr>TLS requirements (1/2)</vt:lpstr>
      <vt:lpstr>TLS requirements (2/2)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PinKimbob</cp:lastModifiedBy>
  <cp:revision>441</cp:revision>
  <dcterms:created xsi:type="dcterms:W3CDTF">2022-04-01T01:27:21Z</dcterms:created>
  <dcterms:modified xsi:type="dcterms:W3CDTF">2023-08-20T22:36:38Z</dcterms:modified>
</cp:coreProperties>
</file>