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7" r:id="rId8"/>
    <p:sldId id="270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중" initials="김호" lastIdx="10" clrIdx="0">
    <p:extLst>
      <p:ext uri="{19B8F6BF-5375-455C-9EA6-DF929625EA0E}">
        <p15:presenceInfo xmlns:p15="http://schemas.microsoft.com/office/powerpoint/2012/main" userId="122a5a88732449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96" d="100"/>
          <a:sy n="96" d="100"/>
        </p:scale>
        <p:origin x="528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02:20:30.024" idx="1">
    <p:pos x="10" y="10"/>
    <p:text>exit 종료 설명 범위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02:21:09.148" idx="2">
    <p:pos x="10" y="10"/>
    <p:text>bzero 초기화 이유 : servaddr.sin_zero[8] 초기화
안해도 구동은 되는듯?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02:31:00.027" idx="3">
    <p:pos x="10" y="10"/>
    <p:text>능동적 소켓 : 요청을 보내는 클라이언트 소켓
수동적 소켓 : 연결요청을 받아들이는 서버의 소켓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02:32:49.139" idx="4">
    <p:pos x="10" y="10"/>
    <p:text>IP 주소 : htonl (INADDR_ANY)
포트 번호 : htons (atoi(argv[1]))</p:text>
    <p:extLst>
      <p:ext uri="{C676402C-5697-4E1C-873F-D02D1690AC5C}">
        <p15:threadingInfo xmlns:p15="http://schemas.microsoft.com/office/powerpoint/2012/main" timeZoneBias="-540"/>
      </p:ext>
    </p:extLst>
  </p:cm>
  <p:cm authorId="1" dt="2022-09-30T02:33:28.889" idx="6">
    <p:pos x="146" y="146"/>
    <p:text>bind, listen, accept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02:36:08.733" idx="8">
    <p:pos x="10" y="10"/>
    <p:text>fgets : stream 에서 size-1 만큼 버퍼에 저장하고 '\0' 을 추가.
strlen : '\0' 제외 길이
받을 때 강제로 '\0'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02:34:17.929" idx="7">
    <p:pos x="10" y="10"/>
    <p:text>static 언급?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30T03:01:57.738" idx="10">
    <p:pos x="10" y="10"/>
    <p:text>accp_sock, s : static 전역변수 선언 생각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202x</a:t>
            </a:r>
            <a:r>
              <a:rPr lang="en-US" altLang="ko-KR" dirty="0"/>
              <a:t>.xx.xx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/>
              <a:t>Power Information Network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50C54-77E8-4EA4-A410-80E099713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토크 프로그램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AFE72-BDB5-49BA-8B6A-66991A4FF6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2021305022 </a:t>
            </a:r>
            <a:r>
              <a:rPr lang="ko-KR" altLang="en-US" dirty="0"/>
              <a:t>김호중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BE3CC-1894-4632-8E22-0FCAB3C188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2021304016 </a:t>
            </a:r>
            <a:r>
              <a:rPr lang="ko-KR" altLang="en-US" dirty="0"/>
              <a:t>김어진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5AD83-6085-B51F-AD68-6C8ABE1F6C23}"/>
              </a:ext>
            </a:extLst>
          </p:cNvPr>
          <p:cNvSpPr txBox="1"/>
          <p:nvPr/>
        </p:nvSpPr>
        <p:spPr>
          <a:xfrm>
            <a:off x="5603846" y="4230720"/>
            <a:ext cx="14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 VIP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4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C664-A02C-4EA9-01C0-9D16C11F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94" y="154896"/>
            <a:ext cx="5702802" cy="835704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토크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프로그램 실행영상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033BE-CDB0-42FC-0DA3-971D696BA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tcp_talk">
            <a:hlinkClick r:id="" action="ppaction://media"/>
            <a:extLst>
              <a:ext uri="{FF2B5EF4-FFF2-40B4-BE49-F238E27FC236}">
                <a16:creationId xmlns:a16="http://schemas.microsoft.com/office/drawing/2014/main" id="{6275605E-4B55-4474-B637-89B0948727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2732" y="1025645"/>
            <a:ext cx="9341128" cy="52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D2D36-3E8A-8F9C-70A2-6D93AB05D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70C13E8-F279-85D2-F17A-84266090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91" y="415822"/>
            <a:ext cx="3439882" cy="835704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프로그램 설명</a:t>
            </a:r>
            <a:endParaRPr lang="ko-KR" altLang="en-US" sz="36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11C026D-D2DF-00E4-6D3D-289D56D11F44}"/>
              </a:ext>
            </a:extLst>
          </p:cNvPr>
          <p:cNvGrpSpPr/>
          <p:nvPr/>
        </p:nvGrpSpPr>
        <p:grpSpPr>
          <a:xfrm>
            <a:off x="2057825" y="1607430"/>
            <a:ext cx="8229638" cy="4114906"/>
            <a:chOff x="2057825" y="1607430"/>
            <a:chExt cx="8229638" cy="41149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D6BE4-4D04-EB7A-BF9B-EFCBAD3CB7D1}"/>
                </a:ext>
              </a:extLst>
            </p:cNvPr>
            <p:cNvSpPr txBox="1"/>
            <p:nvPr/>
          </p:nvSpPr>
          <p:spPr>
            <a:xfrm>
              <a:off x="2925551" y="1619992"/>
              <a:ext cx="914400" cy="4426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server</a:t>
              </a:r>
              <a:endParaRPr lang="ko-KR" altLang="en-US" sz="2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2787B9-3DF3-0698-35BB-AEFE89E8B0F3}"/>
                </a:ext>
              </a:extLst>
            </p:cNvPr>
            <p:cNvSpPr txBox="1"/>
            <p:nvPr/>
          </p:nvSpPr>
          <p:spPr>
            <a:xfrm>
              <a:off x="7857688" y="1607430"/>
              <a:ext cx="914400" cy="4426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client</a:t>
              </a:r>
              <a:endParaRPr lang="ko-KR" altLang="en-US" sz="2000" b="1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455848E-ED9A-0B1E-478C-E343ADDA243F}"/>
                </a:ext>
              </a:extLst>
            </p:cNvPr>
            <p:cNvGrpSpPr/>
            <p:nvPr/>
          </p:nvGrpSpPr>
          <p:grpSpPr>
            <a:xfrm>
              <a:off x="2057825" y="2388568"/>
              <a:ext cx="2704564" cy="714127"/>
              <a:chOff x="1983346" y="2614411"/>
              <a:chExt cx="2704564" cy="714127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2A1FEC04-1585-0C9E-6F67-D11688B0C9C9}"/>
                  </a:ext>
                </a:extLst>
              </p:cNvPr>
              <p:cNvSpPr/>
              <p:nvPr/>
            </p:nvSpPr>
            <p:spPr>
              <a:xfrm>
                <a:off x="1983346" y="2614411"/>
                <a:ext cx="2704564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58AABC-B0CF-E3C2-2447-250911312F5A}"/>
                  </a:ext>
                </a:extLst>
              </p:cNvPr>
              <p:cNvSpPr txBox="1"/>
              <p:nvPr/>
            </p:nvSpPr>
            <p:spPr>
              <a:xfrm>
                <a:off x="2155953" y="2682207"/>
                <a:ext cx="24915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./tcp_talkserv &lt;port&gt;</a:t>
                </a:r>
              </a:p>
              <a:p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A85DCF7-7E76-6097-B40F-AA1B22AB6202}"/>
                </a:ext>
              </a:extLst>
            </p:cNvPr>
            <p:cNvGrpSpPr/>
            <p:nvPr/>
          </p:nvGrpSpPr>
          <p:grpSpPr>
            <a:xfrm>
              <a:off x="2057825" y="3290351"/>
              <a:ext cx="2704564" cy="746577"/>
              <a:chOff x="1983346" y="2614411"/>
              <a:chExt cx="2704564" cy="74657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7FAA086-F709-9935-5572-17DBD6752107}"/>
                  </a:ext>
                </a:extLst>
              </p:cNvPr>
              <p:cNvSpPr/>
              <p:nvPr/>
            </p:nvSpPr>
            <p:spPr>
              <a:xfrm>
                <a:off x="1983346" y="2614411"/>
                <a:ext cx="2704564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75CA8-CB07-CF2F-9C8E-7F3020486A5D}"/>
                  </a:ext>
                </a:extLst>
              </p:cNvPr>
              <p:cNvSpPr txBox="1"/>
              <p:nvPr/>
            </p:nvSpPr>
            <p:spPr>
              <a:xfrm>
                <a:off x="2155953" y="2714657"/>
                <a:ext cx="16904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</a:t>
                </a:r>
                <a:r>
                  <a:rPr lang="ko-KR" altLang="en-US" dirty="0">
                    <a:latin typeface="+mj-lt"/>
                  </a:rPr>
                  <a:t>키보드 입력</a:t>
                </a:r>
                <a:endParaRPr lang="en-US" altLang="ko-KR" dirty="0">
                  <a:latin typeface="+mj-lt"/>
                </a:endParaRPr>
              </a:p>
              <a:p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D734518-AC5B-7445-49C8-B924C5165982}"/>
                </a:ext>
              </a:extLst>
            </p:cNvPr>
            <p:cNvGrpSpPr/>
            <p:nvPr/>
          </p:nvGrpSpPr>
          <p:grpSpPr>
            <a:xfrm>
              <a:off x="2057825" y="4239685"/>
              <a:ext cx="2704564" cy="746577"/>
              <a:chOff x="1983346" y="2614411"/>
              <a:chExt cx="2704564" cy="74657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6202C570-E4FE-054C-E3A1-DB72551FB5A8}"/>
                  </a:ext>
                </a:extLst>
              </p:cNvPr>
              <p:cNvSpPr/>
              <p:nvPr/>
            </p:nvSpPr>
            <p:spPr>
              <a:xfrm>
                <a:off x="1983346" y="2614411"/>
                <a:ext cx="2704564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9ACA1-C5DA-3F9C-6422-0BED442999E6}"/>
                  </a:ext>
                </a:extLst>
              </p:cNvPr>
              <p:cNvSpPr txBox="1"/>
              <p:nvPr/>
            </p:nvSpPr>
            <p:spPr>
              <a:xfrm>
                <a:off x="2155953" y="2714657"/>
                <a:ext cx="2224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>
                    <a:latin typeface="+mj-lt"/>
                  </a:rPr>
                  <a:t>터미널에 출력</a:t>
                </a:r>
                <a:endParaRPr lang="en-US" altLang="ko-KR" dirty="0">
                  <a:latin typeface="+mj-lt"/>
                </a:endParaRPr>
              </a:p>
              <a:p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498C0D3-4669-23FD-61D8-62EB62BAF431}"/>
                </a:ext>
              </a:extLst>
            </p:cNvPr>
            <p:cNvGrpSpPr/>
            <p:nvPr/>
          </p:nvGrpSpPr>
          <p:grpSpPr>
            <a:xfrm>
              <a:off x="2057825" y="5189019"/>
              <a:ext cx="2704564" cy="533317"/>
              <a:chOff x="1983346" y="2614411"/>
              <a:chExt cx="2704564" cy="53331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FBF273E-BF86-D6BF-696E-AED72BF5EA15}"/>
                  </a:ext>
                </a:extLst>
              </p:cNvPr>
              <p:cNvSpPr/>
              <p:nvPr/>
            </p:nvSpPr>
            <p:spPr>
              <a:xfrm>
                <a:off x="1983346" y="2614411"/>
                <a:ext cx="2704564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36A293-A1A4-CF16-E881-C8C71FE15F1B}"/>
                  </a:ext>
                </a:extLst>
              </p:cNvPr>
              <p:cNvSpPr txBox="1"/>
              <p:nvPr/>
            </p:nvSpPr>
            <p:spPr>
              <a:xfrm>
                <a:off x="2155953" y="2714657"/>
                <a:ext cx="2224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</a:t>
                </a:r>
                <a:r>
                  <a:rPr lang="en-US" altLang="ko-KR" dirty="0">
                    <a:latin typeface="+mj-lt"/>
                  </a:rPr>
                  <a:t> Exit -&gt; </a:t>
                </a:r>
                <a:r>
                  <a:rPr lang="ko-KR" altLang="en-US" dirty="0">
                    <a:latin typeface="+mj-lt"/>
                  </a:rPr>
                  <a:t>종료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7C92A59-3628-8008-23C5-332499B4D1A7}"/>
                </a:ext>
              </a:extLst>
            </p:cNvPr>
            <p:cNvGrpSpPr/>
            <p:nvPr/>
          </p:nvGrpSpPr>
          <p:grpSpPr>
            <a:xfrm>
              <a:off x="6692403" y="3288814"/>
              <a:ext cx="3143363" cy="746577"/>
              <a:chOff x="1983346" y="2614411"/>
              <a:chExt cx="2704564" cy="746577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E6C6AFA-EE35-4411-3E32-987EC4131F15}"/>
                  </a:ext>
                </a:extLst>
              </p:cNvPr>
              <p:cNvSpPr/>
              <p:nvPr/>
            </p:nvSpPr>
            <p:spPr>
              <a:xfrm>
                <a:off x="1983346" y="2614411"/>
                <a:ext cx="2704564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C9B208-D465-C1ED-9A88-92CA125F9691}"/>
                  </a:ext>
                </a:extLst>
              </p:cNvPr>
              <p:cNvSpPr txBox="1"/>
              <p:nvPr/>
            </p:nvSpPr>
            <p:spPr>
              <a:xfrm>
                <a:off x="2155953" y="2714657"/>
                <a:ext cx="2224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</a:t>
                </a:r>
                <a:r>
                  <a:rPr lang="ko-KR" altLang="en-US" dirty="0">
                    <a:latin typeface="+mj-lt"/>
                  </a:rPr>
                  <a:t>터미널에 출력</a:t>
                </a:r>
                <a:endParaRPr lang="en-US" altLang="ko-KR" dirty="0">
                  <a:latin typeface="+mj-lt"/>
                </a:endParaRPr>
              </a:p>
              <a:p>
                <a:endParaRPr lang="ko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6C1B267-BA86-87E3-3191-C316C75417CD}"/>
                </a:ext>
              </a:extLst>
            </p:cNvPr>
            <p:cNvGrpSpPr/>
            <p:nvPr/>
          </p:nvGrpSpPr>
          <p:grpSpPr>
            <a:xfrm>
              <a:off x="6692403" y="4239685"/>
              <a:ext cx="3119118" cy="746577"/>
              <a:chOff x="1983346" y="2614411"/>
              <a:chExt cx="2704564" cy="746577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97EF2F8B-2E71-DDA8-43BE-C44C98C800EF}"/>
                  </a:ext>
                </a:extLst>
              </p:cNvPr>
              <p:cNvSpPr/>
              <p:nvPr/>
            </p:nvSpPr>
            <p:spPr>
              <a:xfrm>
                <a:off x="1983346" y="2614411"/>
                <a:ext cx="2704564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21F13C-E655-2B4F-D201-20FF3C043F37}"/>
                  </a:ext>
                </a:extLst>
              </p:cNvPr>
              <p:cNvSpPr txBox="1"/>
              <p:nvPr/>
            </p:nvSpPr>
            <p:spPr>
              <a:xfrm>
                <a:off x="2155953" y="2714657"/>
                <a:ext cx="16904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>
                    <a:latin typeface="+mj-lt"/>
                  </a:rPr>
                  <a:t>키보드 입력</a:t>
                </a:r>
                <a:endParaRPr lang="en-US" altLang="ko-KR" dirty="0">
                  <a:latin typeface="+mj-lt"/>
                </a:endParaRPr>
              </a:p>
              <a:p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6F3B26-843C-6DAA-1F3B-433AE2B66B01}"/>
                </a:ext>
              </a:extLst>
            </p:cNvPr>
            <p:cNvGrpSpPr/>
            <p:nvPr/>
          </p:nvGrpSpPr>
          <p:grpSpPr>
            <a:xfrm>
              <a:off x="6692403" y="5183410"/>
              <a:ext cx="3143363" cy="533317"/>
              <a:chOff x="1983346" y="2614411"/>
              <a:chExt cx="2704564" cy="533317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59C125CA-2986-A8CA-AF3C-4541C8B2865E}"/>
                  </a:ext>
                </a:extLst>
              </p:cNvPr>
              <p:cNvSpPr/>
              <p:nvPr/>
            </p:nvSpPr>
            <p:spPr>
              <a:xfrm>
                <a:off x="1983346" y="2614411"/>
                <a:ext cx="2704564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9952C7-610E-8764-8F6B-91119D690525}"/>
                  </a:ext>
                </a:extLst>
              </p:cNvPr>
              <p:cNvSpPr txBox="1"/>
              <p:nvPr/>
            </p:nvSpPr>
            <p:spPr>
              <a:xfrm>
                <a:off x="2155953" y="2714657"/>
                <a:ext cx="2224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</a:t>
                </a:r>
                <a:r>
                  <a:rPr lang="en-US" altLang="ko-KR" dirty="0">
                    <a:latin typeface="+mj-lt"/>
                  </a:rPr>
                  <a:t> Exit -&gt; </a:t>
                </a:r>
                <a:r>
                  <a:rPr lang="ko-KR" altLang="en-US" dirty="0">
                    <a:latin typeface="+mj-lt"/>
                  </a:rPr>
                  <a:t>종료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27E3456-9981-0A1F-8555-5377F66EDD0C}"/>
                </a:ext>
              </a:extLst>
            </p:cNvPr>
            <p:cNvGrpSpPr/>
            <p:nvPr/>
          </p:nvGrpSpPr>
          <p:grpSpPr>
            <a:xfrm>
              <a:off x="6743205" y="2176480"/>
              <a:ext cx="3544258" cy="1061829"/>
              <a:chOff x="2027055" y="2455934"/>
              <a:chExt cx="3049495" cy="1061829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4E7EDAA-6440-61CF-A110-5A4FE16C4E48}"/>
                  </a:ext>
                </a:extLst>
              </p:cNvPr>
              <p:cNvSpPr/>
              <p:nvPr/>
            </p:nvSpPr>
            <p:spPr>
              <a:xfrm>
                <a:off x="2027055" y="2666146"/>
                <a:ext cx="2704564" cy="53331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98837D-AB93-3C4A-880A-56C5E127613F}"/>
                  </a:ext>
                </a:extLst>
              </p:cNvPr>
              <p:cNvSpPr txBox="1"/>
              <p:nvPr/>
            </p:nvSpPr>
            <p:spPr>
              <a:xfrm>
                <a:off x="2154619" y="2455934"/>
                <a:ext cx="2921931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en-US" altLang="ko-KR" dirty="0"/>
                  <a:t>1. ./talk_client &lt;IP&gt;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&lt;port&gt;</a:t>
                </a:r>
              </a:p>
              <a:p>
                <a:endParaRPr lang="ko-KR" altLang="en-US" dirty="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3D9BCBF-F4D9-5A19-6A82-BC45156B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008228" y="3573710"/>
              <a:ext cx="149324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C459E77-11A7-B432-2922-9C65037AB65F}"/>
                </a:ext>
              </a:extLst>
            </p:cNvPr>
            <p:cNvCxnSpPr/>
            <p:nvPr/>
          </p:nvCxnSpPr>
          <p:spPr>
            <a:xfrm flipH="1">
              <a:off x="5008228" y="4506343"/>
              <a:ext cx="149324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F2D120-36C0-CC30-04A1-BE4B45352B2C}"/>
              </a:ext>
            </a:extLst>
          </p:cNvPr>
          <p:cNvGrpSpPr/>
          <p:nvPr/>
        </p:nvGrpSpPr>
        <p:grpSpPr>
          <a:xfrm>
            <a:off x="4533230" y="2846764"/>
            <a:ext cx="2500654" cy="404214"/>
            <a:chOff x="4486207" y="2751588"/>
            <a:chExt cx="2500654" cy="4042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15D1FF-D302-0F2F-0D22-3E5325862061}"/>
                </a:ext>
              </a:extLst>
            </p:cNvPr>
            <p:cNvSpPr txBox="1"/>
            <p:nvPr/>
          </p:nvSpPr>
          <p:spPr>
            <a:xfrm>
              <a:off x="5256826" y="2817248"/>
              <a:ext cx="1140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연결설정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9C18D6B-D5B9-6D00-1B35-F0DA017623F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4486207" y="2986525"/>
              <a:ext cx="770619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BBF5F77-72B3-8E18-656B-D8FBFE2AAE8A}"/>
                </a:ext>
              </a:extLst>
            </p:cNvPr>
            <p:cNvCxnSpPr>
              <a:cxnSpLocks/>
            </p:cNvCxnSpPr>
            <p:nvPr/>
          </p:nvCxnSpPr>
          <p:spPr>
            <a:xfrm>
              <a:off x="6216242" y="2986525"/>
              <a:ext cx="770619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031F044-E462-200D-3371-5F6DD3D44F00}"/>
                </a:ext>
              </a:extLst>
            </p:cNvPr>
            <p:cNvSpPr/>
            <p:nvPr/>
          </p:nvSpPr>
          <p:spPr>
            <a:xfrm>
              <a:off x="5256826" y="2751588"/>
              <a:ext cx="959416" cy="40421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1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C664-A02C-4EA9-01C0-9D16C11F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51" y="351043"/>
            <a:ext cx="3912165" cy="945465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토크 서버 프로그램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033BE-CDB0-42FC-0DA3-971D696BA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3DBF1-AA15-D113-E9FC-B41ACC1BD8F9}"/>
              </a:ext>
            </a:extLst>
          </p:cNvPr>
          <p:cNvSpPr txBox="1"/>
          <p:nvPr/>
        </p:nvSpPr>
        <p:spPr>
          <a:xfrm>
            <a:off x="827802" y="1631873"/>
            <a:ext cx="10536396" cy="359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b="1" dirty="0"/>
              <a:t>1. socket()</a:t>
            </a:r>
            <a:r>
              <a:rPr lang="en-US" altLang="ko-KR" dirty="0"/>
              <a:t> : </a:t>
            </a:r>
            <a:r>
              <a:rPr lang="ko-KR" altLang="en-US" dirty="0"/>
              <a:t>통신을 위한 </a:t>
            </a:r>
            <a:r>
              <a:rPr lang="en-US" altLang="ko-KR" dirty="0"/>
              <a:t>end point</a:t>
            </a:r>
            <a:r>
              <a:rPr lang="ko-KR" altLang="en-US" dirty="0"/>
              <a:t> 생성하고 파일</a:t>
            </a:r>
            <a:r>
              <a:rPr lang="en-US" altLang="ko-KR" dirty="0"/>
              <a:t>(</a:t>
            </a:r>
            <a:r>
              <a:rPr lang="ko-KR" altLang="en-US" dirty="0"/>
              <a:t>소켓</a:t>
            </a:r>
            <a:r>
              <a:rPr lang="en-US" altLang="ko-KR" dirty="0"/>
              <a:t>)</a:t>
            </a:r>
            <a:r>
              <a:rPr lang="ko-KR" altLang="en-US" dirty="0"/>
              <a:t> 디스크립터를 반환한다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2. sockaddr_in </a:t>
            </a:r>
            <a:r>
              <a:rPr lang="en-US" altLang="ko-KR" sz="2000" b="1" dirty="0"/>
              <a:t>servaddr</a:t>
            </a:r>
            <a:r>
              <a:rPr lang="en-US" altLang="ko-KR" b="1" dirty="0"/>
              <a:t> </a:t>
            </a:r>
            <a:r>
              <a:rPr lang="ko-KR" altLang="en-US" b="1" dirty="0"/>
              <a:t>초기화</a:t>
            </a:r>
            <a:r>
              <a:rPr lang="en-US" altLang="ko-KR" dirty="0"/>
              <a:t>: </a:t>
            </a:r>
            <a:r>
              <a:rPr lang="ko-KR" altLang="en-US" dirty="0"/>
              <a:t>서버의 소켓주소 구조체 </a:t>
            </a:r>
            <a:r>
              <a:rPr lang="en-US" altLang="ko-KR" dirty="0"/>
              <a:t>servaddr</a:t>
            </a:r>
            <a:r>
              <a:rPr lang="ko-KR" altLang="en-US" dirty="0"/>
              <a:t>를 </a:t>
            </a:r>
            <a:r>
              <a:rPr lang="en-US" altLang="ko-KR" dirty="0"/>
              <a:t>bzero()</a:t>
            </a:r>
            <a:r>
              <a:rPr lang="ko-KR" altLang="en-US" dirty="0"/>
              <a:t>를 사용해</a:t>
            </a:r>
            <a:r>
              <a:rPr lang="en-US" altLang="ko-KR" dirty="0"/>
              <a:t> 0</a:t>
            </a:r>
            <a:r>
              <a:rPr lang="ko-KR" altLang="en-US" dirty="0"/>
              <a:t>으로 초기화한다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3. servaddr</a:t>
            </a:r>
            <a:r>
              <a:rPr lang="ko-KR" altLang="en-US" b="1" dirty="0"/>
              <a:t> 세팅 </a:t>
            </a:r>
            <a:r>
              <a:rPr lang="en-US" altLang="ko-KR" dirty="0"/>
              <a:t>- &gt; </a:t>
            </a:r>
            <a:r>
              <a:rPr lang="ko-KR" altLang="en-US" dirty="0"/>
              <a:t>주소체계 </a:t>
            </a:r>
            <a:r>
              <a:rPr lang="en-US" altLang="ko-KR" dirty="0"/>
              <a:t>: AF_INET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                                    IP </a:t>
            </a:r>
            <a:r>
              <a:rPr lang="ko-KR" altLang="en-US" dirty="0"/>
              <a:t>주소 </a:t>
            </a:r>
            <a:r>
              <a:rPr lang="en-US" altLang="ko-KR" dirty="0"/>
              <a:t>: htonl (INADDR_ANY) 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                                   </a:t>
            </a:r>
            <a:r>
              <a:rPr lang="ko-KR" altLang="en-US" dirty="0"/>
              <a:t>포트 번호 </a:t>
            </a:r>
            <a:r>
              <a:rPr lang="en-US" altLang="ko-KR" dirty="0"/>
              <a:t>: htons (atoi(argv[1]))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8BC878-6E49-4AFE-A091-49D3FA42A3F2}"/>
              </a:ext>
            </a:extLst>
          </p:cNvPr>
          <p:cNvCxnSpPr/>
          <p:nvPr/>
        </p:nvCxnSpPr>
        <p:spPr>
          <a:xfrm>
            <a:off x="662730" y="2105637"/>
            <a:ext cx="0" cy="173652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3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2B82-BAB7-B66E-9771-D6751CEBE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B03F9-1C50-5CC8-A282-DEA946275AC5}"/>
              </a:ext>
            </a:extLst>
          </p:cNvPr>
          <p:cNvSpPr txBox="1"/>
          <p:nvPr/>
        </p:nvSpPr>
        <p:spPr>
          <a:xfrm>
            <a:off x="765428" y="1461270"/>
            <a:ext cx="112432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4. bind() </a:t>
            </a:r>
            <a:r>
              <a:rPr lang="en-US" altLang="ko-KR" dirty="0"/>
              <a:t>: </a:t>
            </a:r>
            <a:r>
              <a:rPr lang="ko-KR" altLang="en-US" dirty="0"/>
              <a:t>통신을 위해 소켓번호와 소켓주소</a:t>
            </a:r>
            <a:r>
              <a:rPr lang="en-US" altLang="ko-KR" dirty="0"/>
              <a:t>(IP </a:t>
            </a:r>
            <a:r>
              <a:rPr lang="ko-KR" altLang="en-US" dirty="0"/>
              <a:t>주소</a:t>
            </a:r>
            <a:r>
              <a:rPr lang="en-US" altLang="ko-KR" dirty="0"/>
              <a:t> + </a:t>
            </a:r>
            <a:r>
              <a:rPr lang="ko-KR" altLang="en-US" dirty="0"/>
              <a:t>포트번호</a:t>
            </a:r>
            <a:r>
              <a:rPr lang="en-US" altLang="ko-KR" dirty="0"/>
              <a:t>)</a:t>
            </a:r>
            <a:r>
              <a:rPr lang="ko-KR" altLang="en-US" dirty="0"/>
              <a:t>를 연결한다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5. listen()</a:t>
            </a:r>
            <a:r>
              <a:rPr lang="ko-KR" altLang="en-US" sz="2000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수동 대기모드로 소켓을 변환한다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6. accept() </a:t>
            </a:r>
            <a:r>
              <a:rPr lang="en-US" altLang="ko-KR" dirty="0"/>
              <a:t>: </a:t>
            </a:r>
            <a:r>
              <a:rPr lang="ko-KR" altLang="en-US" dirty="0"/>
              <a:t>클라이언트의 연결을 기다린다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7. fork() </a:t>
            </a:r>
            <a:r>
              <a:rPr lang="en-US" altLang="ko-KR" dirty="0"/>
              <a:t>: </a:t>
            </a:r>
            <a:r>
              <a:rPr lang="ko-KR" altLang="en-US" dirty="0"/>
              <a:t>사용자의 키보드 입력처리와 서버와의 통신 두 가지 일을 동시에 수행하기 위해 </a:t>
            </a:r>
            <a:r>
              <a:rPr lang="en-US" altLang="ko-KR" dirty="0"/>
              <a:t>fork() </a:t>
            </a:r>
            <a:r>
              <a:rPr lang="ko-KR" altLang="en-US" dirty="0"/>
              <a:t>시스템  콜을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                  사용해 두 개의 프로세스를 생성한다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           -&gt; </a:t>
            </a:r>
            <a:r>
              <a:rPr lang="ko-KR" altLang="en-US" dirty="0"/>
              <a:t>부모 프로세스 </a:t>
            </a:r>
            <a:r>
              <a:rPr lang="en-US" altLang="ko-KR" dirty="0"/>
              <a:t>: </a:t>
            </a:r>
            <a:r>
              <a:rPr lang="ko-KR" altLang="en-US" dirty="0"/>
              <a:t>키보드 메시지를 </a:t>
            </a:r>
            <a:r>
              <a:rPr lang="ko-KR" altLang="en-US"/>
              <a:t>읽어 클라이언트에 </a:t>
            </a:r>
            <a:r>
              <a:rPr lang="ko-KR" altLang="en-US" dirty="0"/>
              <a:t>전송</a:t>
            </a:r>
            <a:r>
              <a:rPr lang="en-US" altLang="ko-KR" dirty="0"/>
              <a:t>, input_and_send()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           -&gt; </a:t>
            </a:r>
            <a:r>
              <a:rPr lang="ko-KR" altLang="en-US" dirty="0"/>
              <a:t>자식 프로세스 </a:t>
            </a:r>
            <a:r>
              <a:rPr lang="en-US" altLang="ko-KR" dirty="0"/>
              <a:t>: </a:t>
            </a:r>
            <a:r>
              <a:rPr lang="ko-KR" altLang="en-US" dirty="0"/>
              <a:t>상대방이 전송한 메세지를 화면에 출력</a:t>
            </a:r>
            <a:r>
              <a:rPr lang="en-US" altLang="ko-KR" dirty="0"/>
              <a:t>, recv_and_print()</a:t>
            </a:r>
          </a:p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D72632A-501E-E04E-4F77-0E0282F9EBFA}"/>
              </a:ext>
            </a:extLst>
          </p:cNvPr>
          <p:cNvSpPr txBox="1">
            <a:spLocks/>
          </p:cNvSpPr>
          <p:nvPr/>
        </p:nvSpPr>
        <p:spPr>
          <a:xfrm>
            <a:off x="466651" y="351043"/>
            <a:ext cx="3912165" cy="9454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548640" rtl="0" eaLnBrk="1" latinLnBrk="1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토크 서버 프로그램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4BAF6C-5642-3CF0-662D-78AE7BDA897A}"/>
              </a:ext>
            </a:extLst>
          </p:cNvPr>
          <p:cNvCxnSpPr>
            <a:cxnSpLocks/>
          </p:cNvCxnSpPr>
          <p:nvPr/>
        </p:nvCxnSpPr>
        <p:spPr>
          <a:xfrm>
            <a:off x="662730" y="1828800"/>
            <a:ext cx="0" cy="201335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033BE-CDB0-42FC-0DA3-971D696BA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8539DE8-8495-1F30-97BC-0277CDC06587}"/>
              </a:ext>
            </a:extLst>
          </p:cNvPr>
          <p:cNvSpPr txBox="1">
            <a:spLocks/>
          </p:cNvSpPr>
          <p:nvPr/>
        </p:nvSpPr>
        <p:spPr>
          <a:xfrm>
            <a:off x="387606" y="263969"/>
            <a:ext cx="4427320" cy="835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548640" rtl="0" eaLnBrk="1" latinLnBrk="1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토크 클라이언트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94A73-399B-CB05-4984-B538D619643E}"/>
              </a:ext>
            </a:extLst>
          </p:cNvPr>
          <p:cNvSpPr txBox="1"/>
          <p:nvPr/>
        </p:nvSpPr>
        <p:spPr>
          <a:xfrm>
            <a:off x="911761" y="1260724"/>
            <a:ext cx="10887198" cy="473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1. socket()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통신을 위한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end point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생성하고 파일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소켓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디스크립터를 반환한다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2. sockaddr_in servaddr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</a:rPr>
              <a:t>초기화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서버의 소켓주소 구조체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servaddr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bzero()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를 사용해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0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으로 초기화한다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3. servaddr</a:t>
            </a:r>
            <a:r>
              <a:rPr lang="ko-KR" altLang="en-US" sz="2000" b="1" dirty="0"/>
              <a:t> </a:t>
            </a:r>
            <a:r>
              <a:rPr lang="ko-KR" altLang="en-US" b="1" dirty="0"/>
              <a:t>세팅</a:t>
            </a:r>
            <a:r>
              <a:rPr lang="ko-KR" altLang="en-US" sz="2000" b="1" dirty="0"/>
              <a:t> </a:t>
            </a:r>
            <a:r>
              <a:rPr lang="en-US" altLang="ko-KR" dirty="0"/>
              <a:t>- &gt; </a:t>
            </a:r>
            <a:r>
              <a:rPr lang="ko-KR" altLang="en-US" dirty="0"/>
              <a:t>주소체계 </a:t>
            </a:r>
            <a:r>
              <a:rPr lang="en-US" altLang="ko-KR" dirty="0"/>
              <a:t>: AF_INET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                              IP </a:t>
            </a:r>
            <a:r>
              <a:rPr lang="ko-KR" altLang="en-US" dirty="0"/>
              <a:t>주소 </a:t>
            </a:r>
            <a:r>
              <a:rPr lang="en-US" altLang="ko-KR" dirty="0"/>
              <a:t>: inet_pton(AF_INET, argv[1], &amp;servaddr.sin_addr)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                             </a:t>
            </a:r>
            <a:r>
              <a:rPr lang="ko-KR" altLang="en-US" dirty="0"/>
              <a:t>포트 번호 </a:t>
            </a:r>
            <a:r>
              <a:rPr lang="en-US" altLang="ko-KR" dirty="0"/>
              <a:t>: htons (atoi(argv[2]))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4. connect() </a:t>
            </a:r>
            <a:r>
              <a:rPr lang="en-US" altLang="ko-KR" dirty="0"/>
              <a:t>: </a:t>
            </a:r>
            <a:r>
              <a:rPr lang="ko-KR" altLang="en-US" dirty="0"/>
              <a:t>소켓 디스크립터와 </a:t>
            </a:r>
            <a:r>
              <a:rPr lang="en-US" altLang="ko-KR" dirty="0"/>
              <a:t>address </a:t>
            </a:r>
            <a:r>
              <a:rPr lang="ko-KR" altLang="en-US" dirty="0"/>
              <a:t>인자로 받은 주소를 연결한다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5. fork()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사용자의 키보드 입력처리와 서버와의 통신 두 가지 일을 동시에 수행하기 위해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fork()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시스템  콜을 사용해                  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                   두 개의 프로세스를 생성한다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               -&gt;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부모 프로세스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키보드 메시지를 읽어 서버에 전송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 input_and_send()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                      -&gt;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자식 프로세스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상대방이 전송한 메세지를 화면에 출력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, recv_and_print()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291537-5483-75B2-F512-5AD0D57E3FD6}"/>
              </a:ext>
            </a:extLst>
          </p:cNvPr>
          <p:cNvCxnSpPr>
            <a:cxnSpLocks/>
          </p:cNvCxnSpPr>
          <p:nvPr/>
        </p:nvCxnSpPr>
        <p:spPr>
          <a:xfrm>
            <a:off x="662730" y="1493240"/>
            <a:ext cx="0" cy="326331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C664-A02C-4EA9-01C0-9D16C11F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53" y="417297"/>
            <a:ext cx="3325173" cy="835704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입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출력 함수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033BE-CDB0-42FC-0DA3-971D696BA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2346D-982D-7A0F-1A17-657F5F5CD32C}"/>
              </a:ext>
            </a:extLst>
          </p:cNvPr>
          <p:cNvSpPr txBox="1"/>
          <p:nvPr/>
        </p:nvSpPr>
        <p:spPr>
          <a:xfrm>
            <a:off x="499853" y="1253001"/>
            <a:ext cx="11026739" cy="543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1. input_and_send()</a:t>
            </a:r>
            <a:r>
              <a:rPr lang="ko-KR" altLang="en-US" sz="2000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키보드로부터 데이터 입력받고 상대방에게 메시지 전달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-- </a:t>
            </a:r>
            <a:r>
              <a:rPr lang="en-US" altLang="ko-KR" b="1" dirty="0"/>
              <a:t>close()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소켓 디스크립터를 닫음</a:t>
            </a:r>
            <a:r>
              <a:rPr lang="en-US" altLang="ko-KR" dirty="0"/>
              <a:t>. </a:t>
            </a:r>
            <a:r>
              <a:rPr lang="ko-KR" altLang="en-US" dirty="0"/>
              <a:t>연결 해제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2. recv_and_print()</a:t>
            </a:r>
            <a:r>
              <a:rPr lang="ko-KR" altLang="en-US" sz="2000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상대로부터 메시지를 수신한 후 이를 화면에 출력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-- </a:t>
            </a:r>
            <a:r>
              <a:rPr lang="en-US" altLang="ko-KR" b="1" dirty="0"/>
              <a:t>break</a:t>
            </a:r>
            <a:r>
              <a:rPr lang="en-US" altLang="ko-KR" dirty="0"/>
              <a:t> : “exit” </a:t>
            </a:r>
            <a:r>
              <a:rPr lang="ko-KR" altLang="en-US" dirty="0"/>
              <a:t>문자열이 포함된 메시지를 받으면 </a:t>
            </a:r>
            <a:r>
              <a:rPr lang="en-US" altLang="ko-KR" dirty="0"/>
              <a:t>while </a:t>
            </a:r>
            <a:r>
              <a:rPr lang="ko-KR" altLang="en-US" dirty="0"/>
              <a:t>문 빠져나옴</a:t>
            </a:r>
            <a:r>
              <a:rPr lang="en-US" altLang="ko-KR" dirty="0"/>
              <a:t>. -&gt; main </a:t>
            </a:r>
            <a:r>
              <a:rPr lang="ko-KR" altLang="en-US" dirty="0"/>
              <a:t>문에서 소켓 디스크립터를 닫음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* strstr() </a:t>
            </a:r>
            <a:r>
              <a:rPr lang="en-US" altLang="ko-KR" dirty="0"/>
              <a:t>: </a:t>
            </a:r>
            <a:r>
              <a:rPr lang="ko-KR" altLang="en-US" dirty="0"/>
              <a:t>입력된 문자열 내에 종료문자가 포함되어 있는 지를 확인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        </a:t>
            </a:r>
            <a:r>
              <a:rPr lang="ko-KR" altLang="en-US" dirty="0"/>
              <a:t>상대방이 </a:t>
            </a:r>
            <a:r>
              <a:rPr lang="en-US" altLang="ko-KR" dirty="0"/>
              <a:t>“exit” </a:t>
            </a:r>
            <a:r>
              <a:rPr lang="ko-KR" altLang="en-US" dirty="0"/>
              <a:t>문자열이 포함된 메시지를 전송해 오면 토크 서비스 중단</a:t>
            </a:r>
            <a:r>
              <a:rPr lang="en-US" altLang="ko-KR" dirty="0"/>
              <a:t>, </a:t>
            </a:r>
            <a:r>
              <a:rPr lang="ko-KR" altLang="en-US" dirty="0"/>
              <a:t>연결 해제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7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033BE-CDB0-42FC-0DA3-971D696BA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44AA6-ACA9-4F79-6480-7C565AF5FB85}"/>
              </a:ext>
            </a:extLst>
          </p:cNvPr>
          <p:cNvSpPr txBox="1"/>
          <p:nvPr/>
        </p:nvSpPr>
        <p:spPr>
          <a:xfrm>
            <a:off x="499853" y="1237644"/>
            <a:ext cx="10184235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자식 프로세스가 상대 부모</a:t>
            </a:r>
            <a:r>
              <a:rPr lang="en-US" altLang="ko-KR" dirty="0"/>
              <a:t> </a:t>
            </a:r>
            <a:r>
              <a:rPr lang="ko-KR" altLang="en-US" dirty="0"/>
              <a:t>프로세스로 부터 </a:t>
            </a:r>
            <a:r>
              <a:rPr lang="en-US" altLang="ko-KR" dirty="0"/>
              <a:t>“exit”</a:t>
            </a:r>
            <a:r>
              <a:rPr lang="ko-KR" altLang="en-US" dirty="0"/>
              <a:t>을 전달받았을 때 자신의 부모 프로세스로 특정 시그널을 보내서 서버와 클라이언트가 동시에 연결이 해제되는 방식을 구현해보았다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BEBDCE6-B635-9D37-A4DA-EE1E8E55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53" y="417297"/>
            <a:ext cx="3325173" cy="835704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의문점해결</a:t>
            </a:r>
            <a:endParaRPr lang="ko-KR" altLang="en-US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28B2F4-5CB7-470F-B904-A2B65FF860D3}"/>
              </a:ext>
            </a:extLst>
          </p:cNvPr>
          <p:cNvGrpSpPr/>
          <p:nvPr/>
        </p:nvGrpSpPr>
        <p:grpSpPr>
          <a:xfrm>
            <a:off x="2624532" y="2761667"/>
            <a:ext cx="6640951" cy="3344127"/>
            <a:chOff x="2624532" y="2761667"/>
            <a:chExt cx="6640951" cy="33441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A1954A-FA64-8F7B-C3CB-9DF7D31FA8CC}"/>
                </a:ext>
              </a:extLst>
            </p:cNvPr>
            <p:cNvSpPr txBox="1"/>
            <p:nvPr/>
          </p:nvSpPr>
          <p:spPr>
            <a:xfrm>
              <a:off x="3197908" y="2761667"/>
              <a:ext cx="914400" cy="4426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server</a:t>
              </a:r>
              <a:endParaRPr lang="ko-KR" altLang="en-US" sz="20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25181C-726A-D426-B406-32A0CE2A617F}"/>
                </a:ext>
              </a:extLst>
            </p:cNvPr>
            <p:cNvSpPr txBox="1"/>
            <p:nvPr/>
          </p:nvSpPr>
          <p:spPr>
            <a:xfrm>
              <a:off x="7777707" y="2761667"/>
              <a:ext cx="914400" cy="4426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client</a:t>
              </a:r>
              <a:endParaRPr lang="ko-KR" altLang="en-US" sz="2000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CA16310-94E6-0E45-4839-CBA342CDF80B}"/>
                </a:ext>
              </a:extLst>
            </p:cNvPr>
            <p:cNvGrpSpPr/>
            <p:nvPr/>
          </p:nvGrpSpPr>
          <p:grpSpPr>
            <a:xfrm>
              <a:off x="7204331" y="3592386"/>
              <a:ext cx="2061152" cy="533317"/>
              <a:chOff x="2055636" y="3353302"/>
              <a:chExt cx="2061152" cy="533317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026326-5E83-EF99-D6E1-CB27A91FA3B3}"/>
                  </a:ext>
                </a:extLst>
              </p:cNvPr>
              <p:cNvSpPr/>
              <p:nvPr/>
            </p:nvSpPr>
            <p:spPr>
              <a:xfrm>
                <a:off x="2055636" y="3353302"/>
                <a:ext cx="2029803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0BFD8-A631-185C-B65B-26A7843021D0}"/>
                  </a:ext>
                </a:extLst>
              </p:cNvPr>
              <p:cNvSpPr txBox="1"/>
              <p:nvPr/>
            </p:nvSpPr>
            <p:spPr>
              <a:xfrm>
                <a:off x="2293846" y="3429000"/>
                <a:ext cx="182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812B8BD-CA60-AC5C-A08C-89AA1B895876}"/>
                </a:ext>
              </a:extLst>
            </p:cNvPr>
            <p:cNvGrpSpPr/>
            <p:nvPr/>
          </p:nvGrpSpPr>
          <p:grpSpPr>
            <a:xfrm>
              <a:off x="2624532" y="3606610"/>
              <a:ext cx="2061152" cy="533317"/>
              <a:chOff x="2055636" y="3353302"/>
              <a:chExt cx="2061152" cy="533317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65785AA-350A-0AEC-E00A-66214FFFA307}"/>
                  </a:ext>
                </a:extLst>
              </p:cNvPr>
              <p:cNvSpPr/>
              <p:nvPr/>
            </p:nvSpPr>
            <p:spPr>
              <a:xfrm>
                <a:off x="2055636" y="3353302"/>
                <a:ext cx="2029803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3619D9-4839-D085-1852-9A76959B31AC}"/>
                  </a:ext>
                </a:extLst>
              </p:cNvPr>
              <p:cNvSpPr txBox="1"/>
              <p:nvPr/>
            </p:nvSpPr>
            <p:spPr>
              <a:xfrm>
                <a:off x="2293846" y="3429000"/>
                <a:ext cx="182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D2F292F-AD18-8CA4-DC44-35842CFBDD2E}"/>
                </a:ext>
              </a:extLst>
            </p:cNvPr>
            <p:cNvGrpSpPr/>
            <p:nvPr/>
          </p:nvGrpSpPr>
          <p:grpSpPr>
            <a:xfrm>
              <a:off x="2696341" y="4983189"/>
              <a:ext cx="1957994" cy="533317"/>
              <a:chOff x="2055636" y="3353302"/>
              <a:chExt cx="2075440" cy="533317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B4E6BDD-5B50-FEA7-DCD0-4867E0C4DD9F}"/>
                  </a:ext>
                </a:extLst>
              </p:cNvPr>
              <p:cNvSpPr/>
              <p:nvPr/>
            </p:nvSpPr>
            <p:spPr>
              <a:xfrm>
                <a:off x="2055636" y="3353302"/>
                <a:ext cx="2029803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A3868-CF36-9776-9A8A-C3D5867358A6}"/>
                  </a:ext>
                </a:extLst>
              </p:cNvPr>
              <p:cNvSpPr txBox="1"/>
              <p:nvPr/>
            </p:nvSpPr>
            <p:spPr>
              <a:xfrm>
                <a:off x="2308134" y="3435294"/>
                <a:ext cx="182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child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8502155-0EAB-50CB-5002-B094D796076D}"/>
                </a:ext>
              </a:extLst>
            </p:cNvPr>
            <p:cNvGrpSpPr/>
            <p:nvPr/>
          </p:nvGrpSpPr>
          <p:grpSpPr>
            <a:xfrm>
              <a:off x="7249164" y="4983189"/>
              <a:ext cx="1971485" cy="533317"/>
              <a:chOff x="2055636" y="3353302"/>
              <a:chExt cx="2089740" cy="533317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7652A0C-8DB2-29FF-AE25-87342C34430F}"/>
                  </a:ext>
                </a:extLst>
              </p:cNvPr>
              <p:cNvSpPr/>
              <p:nvPr/>
            </p:nvSpPr>
            <p:spPr>
              <a:xfrm>
                <a:off x="2055636" y="3353302"/>
                <a:ext cx="2029803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91BF3D-B2F9-488F-11B9-7B6A0EDB0DA1}"/>
                  </a:ext>
                </a:extLst>
              </p:cNvPr>
              <p:cNvSpPr txBox="1"/>
              <p:nvPr/>
            </p:nvSpPr>
            <p:spPr>
              <a:xfrm>
                <a:off x="2322434" y="3435294"/>
                <a:ext cx="182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child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7209C22-BA95-7E11-86C3-5D0FA5C08A40}"/>
                </a:ext>
              </a:extLst>
            </p:cNvPr>
            <p:cNvCxnSpPr/>
            <p:nvPr/>
          </p:nvCxnSpPr>
          <p:spPr>
            <a:xfrm>
              <a:off x="4771034" y="3999993"/>
              <a:ext cx="2376752" cy="114373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D857B6-CACE-1A49-C83C-6794AAB40BA4}"/>
                </a:ext>
              </a:extLst>
            </p:cNvPr>
            <p:cNvSpPr txBox="1"/>
            <p:nvPr/>
          </p:nvSpPr>
          <p:spPr>
            <a:xfrm>
              <a:off x="4292300" y="4198847"/>
              <a:ext cx="864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“exit”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B27039A-1E05-ABF9-82DA-7A8F648B200A}"/>
                </a:ext>
              </a:extLst>
            </p:cNvPr>
            <p:cNvCxnSpPr/>
            <p:nvPr/>
          </p:nvCxnSpPr>
          <p:spPr>
            <a:xfrm flipV="1">
              <a:off x="8206634" y="4270370"/>
              <a:ext cx="0" cy="59561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F2E148-BDAA-681F-B725-8517DE154464}"/>
                </a:ext>
              </a:extLst>
            </p:cNvPr>
            <p:cNvSpPr txBox="1"/>
            <p:nvPr/>
          </p:nvSpPr>
          <p:spPr>
            <a:xfrm>
              <a:off x="8300037" y="4346135"/>
              <a:ext cx="965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signal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A86238F-8CF7-1949-A819-E6309975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659" y="4499857"/>
              <a:ext cx="1680001" cy="702794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636A3A-E008-F8B0-5B76-6BB617F3BAEA}"/>
                </a:ext>
              </a:extLst>
            </p:cNvPr>
            <p:cNvSpPr txBox="1"/>
            <p:nvPr/>
          </p:nvSpPr>
          <p:spPr>
            <a:xfrm>
              <a:off x="5007979" y="5017985"/>
              <a:ext cx="864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 “exit”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248258-D8FD-0D8F-1D2D-40F0340546FD}"/>
                </a:ext>
              </a:extLst>
            </p:cNvPr>
            <p:cNvSpPr txBox="1"/>
            <p:nvPr/>
          </p:nvSpPr>
          <p:spPr>
            <a:xfrm>
              <a:off x="4931758" y="5736462"/>
              <a:ext cx="2055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5. </a:t>
              </a:r>
              <a:r>
                <a:rPr lang="ko-KR" altLang="en-US" dirty="0"/>
                <a:t>전체 연결 해제</a:t>
              </a:r>
            </a:p>
          </p:txBody>
        </p:sp>
        <p:grpSp>
          <p:nvGrpSpPr>
            <p:cNvPr id="30" name="그룹 10">
              <a:extLst>
                <a:ext uri="{FF2B5EF4-FFF2-40B4-BE49-F238E27FC236}">
                  <a16:creationId xmlns:a16="http://schemas.microsoft.com/office/drawing/2014/main" id="{8DB84D52-2F36-4A3B-8EE9-607B36E1D68F}"/>
                </a:ext>
              </a:extLst>
            </p:cNvPr>
            <p:cNvGrpSpPr/>
            <p:nvPr/>
          </p:nvGrpSpPr>
          <p:grpSpPr>
            <a:xfrm>
              <a:off x="6462226" y="4195388"/>
              <a:ext cx="1590214" cy="442675"/>
              <a:chOff x="2031719" y="3355925"/>
              <a:chExt cx="2409630" cy="533317"/>
            </a:xfrm>
          </p:grpSpPr>
          <p:sp>
            <p:nvSpPr>
              <p:cNvPr id="34" name="사각형: 둥근 모서리 11">
                <a:extLst>
                  <a:ext uri="{FF2B5EF4-FFF2-40B4-BE49-F238E27FC236}">
                    <a16:creationId xmlns:a16="http://schemas.microsoft.com/office/drawing/2014/main" id="{28C4C41E-F2F5-414A-8516-E7598EF82873}"/>
                  </a:ext>
                </a:extLst>
              </p:cNvPr>
              <p:cNvSpPr/>
              <p:nvPr/>
            </p:nvSpPr>
            <p:spPr>
              <a:xfrm>
                <a:off x="2031719" y="3355925"/>
                <a:ext cx="2336298" cy="533317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6E5E38-63FD-4793-AFE7-083BF466318A}"/>
                  </a:ext>
                </a:extLst>
              </p:cNvPr>
              <p:cNvSpPr txBox="1"/>
              <p:nvPr/>
            </p:nvSpPr>
            <p:spPr>
              <a:xfrm>
                <a:off x="2031719" y="3433982"/>
                <a:ext cx="2409630" cy="38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Consolas" panose="020B0609020204030204" pitchFamily="49" charset="0"/>
                  </a:rPr>
                  <a:t>sig_handler()</a:t>
                </a:r>
                <a:endParaRPr lang="ko-KR" altLang="en-US" sz="15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AA21A981-3183-4BF9-9983-A2AC0F77F81A}"/>
                </a:ext>
              </a:extLst>
            </p:cNvPr>
            <p:cNvSpPr/>
            <p:nvPr/>
          </p:nvSpPr>
          <p:spPr>
            <a:xfrm rot="16200000">
              <a:off x="6856384" y="3793337"/>
              <a:ext cx="529612" cy="529612"/>
            </a:xfrm>
            <a:prstGeom prst="arc">
              <a:avLst>
                <a:gd name="adj1" fmla="val 15640902"/>
                <a:gd name="adj2" fmla="val 0"/>
              </a:avLst>
            </a:prstGeom>
            <a:noFill/>
            <a:ln w="1905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AEA034-502B-4FC8-B41A-DDB5AFEAC5B6}"/>
                </a:ext>
              </a:extLst>
            </p:cNvPr>
            <p:cNvSpPr txBox="1"/>
            <p:nvPr/>
          </p:nvSpPr>
          <p:spPr>
            <a:xfrm>
              <a:off x="5457039" y="3613365"/>
              <a:ext cx="226214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3. call signal handler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54396-FA04-5F5A-1224-29BC89C30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B3D2D5-3EE3-4EC1-A4EC-9B8D2D0E2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48" y="1015164"/>
            <a:ext cx="7850751" cy="5096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6DA0F0-C8B5-4B21-9E6E-6829993D4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5" y="1989222"/>
            <a:ext cx="4510555" cy="1574321"/>
          </a:xfrm>
          <a:prstGeom prst="rect">
            <a:avLst/>
          </a:prstGeom>
          <a:effectLst>
            <a:outerShdw blurRad="101600" dist="38100" dir="2940000" sx="101000" sy="101000" algn="tl" rotWithShape="0">
              <a:prstClr val="black">
                <a:alpha val="69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A42F0-45B9-40FB-92FE-139D2EDBB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13" y="1481003"/>
            <a:ext cx="5714286" cy="2082540"/>
          </a:xfrm>
          <a:prstGeom prst="rect">
            <a:avLst/>
          </a:prstGeom>
          <a:effectLst>
            <a:outerShdw blurRad="101600" dist="38100" dir="2940000" sx="101000" sy="101000" algn="tl" rotWithShape="0">
              <a:prstClr val="black">
                <a:alpha val="69000"/>
              </a:prst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8FFCC38-82C5-F2E8-320C-A96E76E7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53" y="417297"/>
            <a:ext cx="3325173" cy="835704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의문점해결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75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C664-A02C-4EA9-01C0-9D16C11F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94" y="154896"/>
            <a:ext cx="5702802" cy="835704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토크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프로그램 실행영상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033BE-CDB0-42FC-0DA3-971D696BA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토크 서버 프로그램 영상">
            <a:hlinkClick r:id="" action="ppaction://media"/>
            <a:extLst>
              <a:ext uri="{FF2B5EF4-FFF2-40B4-BE49-F238E27FC236}">
                <a16:creationId xmlns:a16="http://schemas.microsoft.com/office/drawing/2014/main" id="{3D2B0BF9-913D-B3E7-F229-5F0A05EC20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7437" y="1053821"/>
            <a:ext cx="9511717" cy="49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n_2021_ppt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784</TotalTime>
  <Words>576</Words>
  <Application>Microsoft Office PowerPoint</Application>
  <PresentationFormat>Widescreen</PresentationFormat>
  <Paragraphs>76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Arial</vt:lpstr>
      <vt:lpstr>Calibri</vt:lpstr>
      <vt:lpstr>Consolas</vt:lpstr>
      <vt:lpstr>pin_2021_ppt</vt:lpstr>
      <vt:lpstr>토크 프로그램</vt:lpstr>
      <vt:lpstr>프로그램 설명</vt:lpstr>
      <vt:lpstr>토크 서버 프로그램</vt:lpstr>
      <vt:lpstr>PowerPoint Presentation</vt:lpstr>
      <vt:lpstr>PowerPoint Presentation</vt:lpstr>
      <vt:lpstr>입/출력 함수</vt:lpstr>
      <vt:lpstr>의문점해결</vt:lpstr>
      <vt:lpstr>의문점해결</vt:lpstr>
      <vt:lpstr>토크 프로그램 실행영상</vt:lpstr>
      <vt:lpstr>토크 프로그램 실행영상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김 호중</cp:lastModifiedBy>
  <cp:revision>41</cp:revision>
  <dcterms:created xsi:type="dcterms:W3CDTF">2022-04-01T01:27:21Z</dcterms:created>
  <dcterms:modified xsi:type="dcterms:W3CDTF">2022-09-29T19:21:01Z</dcterms:modified>
</cp:coreProperties>
</file>