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36"/>
  </p:notesMasterIdLst>
  <p:sldIdLst>
    <p:sldId id="258" r:id="rId2"/>
    <p:sldId id="271" r:id="rId3"/>
    <p:sldId id="274" r:id="rId4"/>
    <p:sldId id="275" r:id="rId5"/>
    <p:sldId id="276" r:id="rId6"/>
    <p:sldId id="277" r:id="rId7"/>
    <p:sldId id="278" r:id="rId8"/>
    <p:sldId id="260" r:id="rId9"/>
    <p:sldId id="263" r:id="rId10"/>
    <p:sldId id="265" r:id="rId11"/>
    <p:sldId id="272" r:id="rId12"/>
    <p:sldId id="270" r:id="rId13"/>
    <p:sldId id="264" r:id="rId14"/>
    <p:sldId id="266" r:id="rId15"/>
    <p:sldId id="268" r:id="rId16"/>
    <p:sldId id="267" r:id="rId17"/>
    <p:sldId id="273" r:id="rId18"/>
    <p:sldId id="281" r:id="rId19"/>
    <p:sldId id="284" r:id="rId20"/>
    <p:sldId id="286" r:id="rId21"/>
    <p:sldId id="287" r:id="rId22"/>
    <p:sldId id="288" r:id="rId23"/>
    <p:sldId id="282" r:id="rId24"/>
    <p:sldId id="283" r:id="rId25"/>
    <p:sldId id="289" r:id="rId26"/>
    <p:sldId id="295" r:id="rId27"/>
    <p:sldId id="285" r:id="rId28"/>
    <p:sldId id="290" r:id="rId29"/>
    <p:sldId id="291" r:id="rId30"/>
    <p:sldId id="292" r:id="rId31"/>
    <p:sldId id="293" r:id="rId32"/>
    <p:sldId id="280" r:id="rId33"/>
    <p:sldId id="279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D9D9D9"/>
    <a:srgbClr val="F5D3D3"/>
    <a:srgbClr val="F9EDED"/>
    <a:srgbClr val="FDF9F9"/>
    <a:srgbClr val="FEFCFC"/>
    <a:srgbClr val="F1F7E5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>
        <p:scale>
          <a:sx n="100" d="100"/>
          <a:sy n="100" d="100"/>
        </p:scale>
        <p:origin x="540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5A8D-A86E-40B0-A78D-EBE62CD31BF3}" type="datetimeFigureOut">
              <a:rPr lang="ko-KR" altLang="en-US" smtClean="0"/>
              <a:t>2023-06-27 (Tue)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454D6-1200-4757-A945-A6C3F2F8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5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_PIN_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6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2023.xx.xx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5013096"/>
            <a:ext cx="8640000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76000" y="4653096"/>
            <a:ext cx="8640000" cy="3600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 dirty="0"/>
              <a:t>Power Information Network LAB.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여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8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잘 안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9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(비교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(캡션 있는 콘텐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(캡션 있는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(제목 및 세로 텍스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(Unused) 1_Title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클릭하여 마스터 부제목 스타일 편집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2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40B68-F482-C83C-0E77-48D70DBF263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2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PIN_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434413"/>
            <a:ext cx="86400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2023.xx.xx.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4794453"/>
            <a:ext cx="86400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8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큰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3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_제목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_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661639-B420-F11C-E6DC-688451F1DB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2782669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9" r:id="rId2"/>
    <p:sldLayoutId id="2147483774" r:id="rId3"/>
    <p:sldLayoutId id="2147483894" r:id="rId4"/>
    <p:sldLayoutId id="2147483775" r:id="rId5"/>
    <p:sldLayoutId id="2147483893" r:id="rId6"/>
    <p:sldLayoutId id="2147483900" r:id="rId7"/>
    <p:sldLayoutId id="2147483901" r:id="rId8"/>
    <p:sldLayoutId id="2147483779" r:id="rId9"/>
    <p:sldLayoutId id="2147483895" r:id="rId10"/>
    <p:sldLayoutId id="2147483896" r:id="rId11"/>
    <p:sldLayoutId id="2147483897" r:id="rId12"/>
    <p:sldLayoutId id="2147483778" r:id="rId13"/>
    <p:sldLayoutId id="2147483777" r:id="rId14"/>
    <p:sldLayoutId id="2147483780" r:id="rId15"/>
    <p:sldLayoutId id="2147483781" r:id="rId16"/>
    <p:sldLayoutId id="2147483782" r:id="rId17"/>
    <p:sldLayoutId id="2147483773" r:id="rId18"/>
    <p:sldLayoutId id="2147483902" r:id="rId1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1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1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FD5-E5F4-4847-A036-17F3EF627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기반 </a:t>
            </a:r>
            <a:r>
              <a:rPr lang="en-US" altLang="ko-KR" dirty="0"/>
              <a:t>OpenSSL </a:t>
            </a:r>
            <a:r>
              <a:rPr lang="ko-KR" altLang="en-US" dirty="0"/>
              <a:t>통신 시뮬레이션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86A3-3CFC-9056-3CE9-36690BD8D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2023.06.29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AAD0-9197-4434-5484-3E50387A09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김호중</a:t>
            </a:r>
            <a:r>
              <a:rPr lang="ko-KR" altLang="en-US" dirty="0"/>
              <a:t> </a:t>
            </a:r>
            <a:r>
              <a:rPr lang="en-US" altLang="ko-KR" dirty="0"/>
              <a:t>(hotteok@skuniv.ac.kr)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16FFD-8A55-735D-27C8-286D8E5AFD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640B-0C3A-27FC-E739-E2FE5A54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Deployment (1/2)</a:t>
            </a:r>
            <a:endParaRPr lang="ko-KR" alt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4849D15-B3D5-8EAC-1E81-031E5BF2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Pod</a:t>
            </a:r>
            <a:r>
              <a:rPr lang="ko-KR" altLang="en-US" dirty="0"/>
              <a:t>를 가지는 </a:t>
            </a:r>
            <a:r>
              <a:rPr lang="en-US" altLang="ko-KR" dirty="0"/>
              <a:t>Deployment </a:t>
            </a:r>
            <a:r>
              <a:rPr lang="ko-KR" altLang="en-US" dirty="0"/>
              <a:t>생성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33D70-2967-0A34-0D5A-020BA39C0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D627CB3-2CB3-DDB7-AD22-31B2CF9A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3670679"/>
            <a:ext cx="6496957" cy="2486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C72B17-AD6D-35CC-0BA4-4C14B12D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3" y="2356046"/>
            <a:ext cx="10736173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8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B3D5-7877-B1C5-72F3-A371EEC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Deployment (2/2)</a:t>
            </a:r>
            <a:endParaRPr lang="ko-KR" altLang="en-US" dirty="0"/>
          </a:p>
        </p:txBody>
      </p:sp>
      <p:sp>
        <p:nvSpPr>
          <p:cNvPr id="96" name="Content Placeholder 95">
            <a:extLst>
              <a:ext uri="{FF2B5EF4-FFF2-40B4-BE49-F238E27FC236}">
                <a16:creationId xmlns:a16="http://schemas.microsoft.com/office/drawing/2014/main" id="{8C1C0C27-B6AE-1137-D816-F2C2703B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Deployment</a:t>
            </a:r>
            <a:r>
              <a:rPr lang="ko-KR" altLang="en-US" dirty="0"/>
              <a:t>가 생성한 </a:t>
            </a:r>
            <a:r>
              <a:rPr lang="en-US" altLang="ko-KR" dirty="0" err="1"/>
              <a:t>ReplicaSet</a:t>
            </a:r>
            <a:r>
              <a:rPr lang="ko-KR" altLang="en-US" dirty="0"/>
              <a:t>이 </a:t>
            </a:r>
            <a:r>
              <a:rPr lang="en-US" altLang="ko-KR" dirty="0"/>
              <a:t>Pod</a:t>
            </a:r>
            <a:r>
              <a:rPr lang="ko-KR" altLang="en-US" dirty="0"/>
              <a:t>를 생성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33C1-50F7-99D2-58F0-B08E710CE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4187B22-7016-5654-A2B6-D46344A34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24"/>
          <a:stretch/>
        </p:blipFill>
        <p:spPr>
          <a:xfrm>
            <a:off x="2281382" y="3429000"/>
            <a:ext cx="7629236" cy="2766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78C0675-0D15-9E1B-2277-66603C559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24" b="73461"/>
          <a:stretch/>
        </p:blipFill>
        <p:spPr>
          <a:xfrm>
            <a:off x="2281382" y="2292912"/>
            <a:ext cx="7629236" cy="1136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818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CD8A-DCA6-A213-52FD-353F7A5A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Selfhealing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C91E6-F265-B55E-E7BA-5EC0343E6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D606C7-7EE0-E680-2559-3A9B3BD6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개의 </a:t>
            </a:r>
            <a:r>
              <a:rPr lang="en-US" altLang="ko-KR" dirty="0"/>
              <a:t>Pod</a:t>
            </a:r>
            <a:r>
              <a:rPr lang="ko-KR" altLang="en-US" dirty="0"/>
              <a:t>를 강제로 삭제 시</a:t>
            </a:r>
            <a:r>
              <a:rPr lang="en-US" altLang="ko-KR" dirty="0"/>
              <a:t>, </a:t>
            </a:r>
            <a:r>
              <a:rPr lang="ko-KR" altLang="en-US" dirty="0"/>
              <a:t>자동으로 삭제된 </a:t>
            </a:r>
            <a:r>
              <a:rPr lang="en-US" altLang="ko-KR" dirty="0"/>
              <a:t>Pod</a:t>
            </a:r>
            <a:r>
              <a:rPr lang="ko-KR" altLang="en-US" dirty="0"/>
              <a:t>복구</a:t>
            </a:r>
            <a:endParaRPr lang="en-US" altLang="ko-KR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3F103F9-1C50-626C-449A-E4EB79DE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14497"/>
            <a:ext cx="9919855" cy="324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ADD88B-0F4D-B863-B0FA-D1D311024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" t="5378" b="12608"/>
          <a:stretch/>
        </p:blipFill>
        <p:spPr>
          <a:xfrm>
            <a:off x="609599" y="2090894"/>
            <a:ext cx="6599125" cy="343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387FF3-57FB-76B1-9097-840A43705C63}"/>
              </a:ext>
            </a:extLst>
          </p:cNvPr>
          <p:cNvSpPr/>
          <p:nvPr/>
        </p:nvSpPr>
        <p:spPr>
          <a:xfrm>
            <a:off x="3749964" y="2090894"/>
            <a:ext cx="3048000" cy="173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CE7A1-1563-BEFD-4607-E1E1ADA4AF31}"/>
              </a:ext>
            </a:extLst>
          </p:cNvPr>
          <p:cNvSpPr/>
          <p:nvPr/>
        </p:nvSpPr>
        <p:spPr>
          <a:xfrm>
            <a:off x="979054" y="3568556"/>
            <a:ext cx="1052945" cy="3450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71C279-3621-11C2-FFA4-9E12536E1244}"/>
              </a:ext>
            </a:extLst>
          </p:cNvPr>
          <p:cNvSpPr/>
          <p:nvPr/>
        </p:nvSpPr>
        <p:spPr>
          <a:xfrm>
            <a:off x="979054" y="4193421"/>
            <a:ext cx="1052945" cy="345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E5DA5-0CF8-FDBC-5CFA-17240CB530B7}"/>
              </a:ext>
            </a:extLst>
          </p:cNvPr>
          <p:cNvSpPr/>
          <p:nvPr/>
        </p:nvSpPr>
        <p:spPr>
          <a:xfrm>
            <a:off x="6493164" y="3568556"/>
            <a:ext cx="812511" cy="3450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C8E57-FE78-E8FF-708A-CD98BD350072}"/>
              </a:ext>
            </a:extLst>
          </p:cNvPr>
          <p:cNvSpPr/>
          <p:nvPr/>
        </p:nvSpPr>
        <p:spPr>
          <a:xfrm>
            <a:off x="6493164" y="4193421"/>
            <a:ext cx="840510" cy="345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FF4FAC-B490-6026-CA21-2DCF5AFD47A7}"/>
              </a:ext>
            </a:extLst>
          </p:cNvPr>
          <p:cNvGrpSpPr/>
          <p:nvPr/>
        </p:nvGrpSpPr>
        <p:grpSpPr>
          <a:xfrm>
            <a:off x="2159017" y="3820854"/>
            <a:ext cx="9423383" cy="2414014"/>
            <a:chOff x="2159017" y="3822635"/>
            <a:chExt cx="9423383" cy="24140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B69314-35A2-CC61-333B-87491384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9017" y="3822635"/>
              <a:ext cx="9423383" cy="2414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47885-9BA8-AE80-6081-BA26ED8DD315}"/>
                </a:ext>
              </a:extLst>
            </p:cNvPr>
            <p:cNvSpPr/>
            <p:nvPr/>
          </p:nvSpPr>
          <p:spPr>
            <a:xfrm>
              <a:off x="2456873" y="4586437"/>
              <a:ext cx="1052945" cy="3450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1FAD18-CF14-25E6-004E-1A54D5C3E030}"/>
                </a:ext>
              </a:extLst>
            </p:cNvPr>
            <p:cNvSpPr/>
            <p:nvPr/>
          </p:nvSpPr>
          <p:spPr>
            <a:xfrm>
              <a:off x="7604117" y="4586436"/>
              <a:ext cx="840510" cy="3450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88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EBC8-FFC4-7AC3-7016-16227336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450597-2CC9-A4EB-5F87-89BF757E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Pod</a:t>
            </a:r>
            <a:r>
              <a:rPr lang="ko-KR" altLang="en-US" dirty="0"/>
              <a:t>에 대한 </a:t>
            </a:r>
            <a:r>
              <a:rPr lang="en-US" altLang="ko-KR" dirty="0"/>
              <a:t>Endpoint</a:t>
            </a:r>
            <a:r>
              <a:rPr lang="ko-KR" altLang="en-US" dirty="0"/>
              <a:t>를 가지고</a:t>
            </a:r>
            <a:r>
              <a:rPr lang="en-US" altLang="ko-KR" dirty="0"/>
              <a:t>, LB</a:t>
            </a:r>
            <a:r>
              <a:rPr lang="ko-KR" altLang="en-US" dirty="0"/>
              <a:t>를 담당하는 </a:t>
            </a:r>
            <a:r>
              <a:rPr lang="en-US" altLang="ko-KR" dirty="0"/>
              <a:t>Service</a:t>
            </a:r>
            <a:r>
              <a:rPr lang="ko-KR" altLang="en-US" dirty="0"/>
              <a:t>생성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C095-EB5C-D4EE-9C4E-83052E6C8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BB9D6E-1B2B-F7FB-E80C-994AD4C1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3837690"/>
            <a:ext cx="5420481" cy="2229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A1B41-87A6-9F9D-E112-ED83D817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40" y="2494478"/>
            <a:ext cx="9631119" cy="1343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43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1B68-783B-CA11-54EE-412E6DA1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HorizontalPodAutoscaler</a:t>
            </a:r>
            <a:r>
              <a:rPr lang="en-US" altLang="ko-KR" dirty="0"/>
              <a:t> (1/3)</a:t>
            </a:r>
            <a:endParaRPr lang="ko-KR" alt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D46D63B-EB1E-AC5C-67D8-E7D6A4C5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Pod</a:t>
            </a:r>
            <a:r>
              <a:rPr lang="ko-KR" altLang="en-US" dirty="0"/>
              <a:t>에 걸리는 부하에 따라 </a:t>
            </a:r>
            <a:r>
              <a:rPr lang="en-US" altLang="ko-KR" dirty="0"/>
              <a:t>Pod</a:t>
            </a:r>
            <a:r>
              <a:rPr lang="ko-KR" altLang="en-US" dirty="0"/>
              <a:t>개수를 조정하는 </a:t>
            </a:r>
            <a:r>
              <a:rPr lang="en-US" altLang="ko-KR" dirty="0"/>
              <a:t>HPA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AutoScaling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23A56-98AB-E946-B624-A5AB2A585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17E95-4A7C-A542-166C-E37B017F3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" r="223"/>
          <a:stretch/>
        </p:blipFill>
        <p:spPr>
          <a:xfrm>
            <a:off x="2496000" y="5381890"/>
            <a:ext cx="7200000" cy="912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F3524-D4D0-55D0-C09B-BBF31EEE8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"/>
          <a:stretch/>
        </p:blipFill>
        <p:spPr>
          <a:xfrm>
            <a:off x="2496000" y="4501176"/>
            <a:ext cx="7200000" cy="880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7367-9513-509A-9771-A669BDECB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"/>
          <a:stretch/>
        </p:blipFill>
        <p:spPr>
          <a:xfrm>
            <a:off x="2496000" y="3614034"/>
            <a:ext cx="7200000" cy="887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E2CAC3-4114-D803-2738-47A6A154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000" y="2476049"/>
            <a:ext cx="7200000" cy="988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FDD3A9-CCAC-D61B-A2AB-BF2A969BDBC5}"/>
              </a:ext>
            </a:extLst>
          </p:cNvPr>
          <p:cNvSpPr/>
          <p:nvPr/>
        </p:nvSpPr>
        <p:spPr>
          <a:xfrm>
            <a:off x="2496001" y="4501176"/>
            <a:ext cx="7200000" cy="880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9A35-370E-FADD-49CA-8C03FF0C1CE7}"/>
              </a:ext>
            </a:extLst>
          </p:cNvPr>
          <p:cNvSpPr txBox="1"/>
          <p:nvPr/>
        </p:nvSpPr>
        <p:spPr>
          <a:xfrm>
            <a:off x="7953272" y="5377545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First Deployment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694E2B-D6ED-8CD5-41C3-DED96861B3FE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 flipV="1">
            <a:off x="9696000" y="4057605"/>
            <a:ext cx="1" cy="88392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D614817-C8BD-3629-BB03-B8062CB02175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>
          <a:xfrm flipH="1">
            <a:off x="9696000" y="4941533"/>
            <a:ext cx="1" cy="896785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751DC-0C71-D38B-FE85-A09B80D1545C}"/>
              </a:ext>
            </a:extLst>
          </p:cNvPr>
          <p:cNvSpPr txBox="1"/>
          <p:nvPr/>
        </p:nvSpPr>
        <p:spPr>
          <a:xfrm>
            <a:off x="9947240" y="4756867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After HPA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FC44-D6BC-CF13-F7A3-545686DE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HorizontalPodAutoscaler</a:t>
            </a:r>
            <a:r>
              <a:rPr lang="en-US" altLang="ko-KR" dirty="0"/>
              <a:t> (2/3)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920-1141-928C-93CD-55F4B9AF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Pod</a:t>
            </a:r>
            <a:r>
              <a:rPr lang="ko-KR" altLang="en-US" dirty="0"/>
              <a:t>개수가 </a:t>
            </a:r>
            <a:r>
              <a:rPr lang="en-US" altLang="ko-KR" dirty="0"/>
              <a:t>3</a:t>
            </a:r>
            <a:r>
              <a:rPr lang="ko-KR" altLang="en-US" dirty="0"/>
              <a:t>개인 상태에서 </a:t>
            </a:r>
            <a:r>
              <a:rPr lang="en-US" altLang="ko-KR" dirty="0"/>
              <a:t>Client</a:t>
            </a:r>
            <a:r>
              <a:rPr lang="ko-KR" altLang="en-US" dirty="0"/>
              <a:t>접속으로 </a:t>
            </a:r>
            <a:r>
              <a:rPr lang="en-US" altLang="ko-KR" dirty="0"/>
              <a:t>CPU</a:t>
            </a:r>
            <a:r>
              <a:rPr lang="ko-KR" altLang="en-US" dirty="0"/>
              <a:t>부하 증가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707EC-3707-04EA-1A30-9C77046BB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CEDC0-820E-BB66-6071-0A5E7965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2137942"/>
            <a:ext cx="7920000" cy="2012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FF748-E26B-6350-3E04-601CAF15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4150249"/>
            <a:ext cx="7920000" cy="2071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FE27E-4480-929F-44FF-F664CDE66119}"/>
              </a:ext>
            </a:extLst>
          </p:cNvPr>
          <p:cNvSpPr/>
          <p:nvPr/>
        </p:nvSpPr>
        <p:spPr>
          <a:xfrm>
            <a:off x="7912729" y="2372008"/>
            <a:ext cx="823865" cy="1778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1761E-C920-D495-0D26-6B68A1950C98}"/>
              </a:ext>
            </a:extLst>
          </p:cNvPr>
          <p:cNvSpPr/>
          <p:nvPr/>
        </p:nvSpPr>
        <p:spPr>
          <a:xfrm>
            <a:off x="7912729" y="4443957"/>
            <a:ext cx="823865" cy="1778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D75A-FB7F-2C4F-09D0-2BDC1D39B22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324662" y="4150249"/>
            <a:ext cx="0" cy="293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AD9A-CDC2-234D-33EA-AB428D48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HorizontalPodAutoscaler</a:t>
            </a:r>
            <a:r>
              <a:rPr lang="en-US" altLang="ko-KR" dirty="0"/>
              <a:t> (3/3)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BD9B-6AF0-88BD-DA28-16EAA55C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HPA</a:t>
            </a:r>
            <a:r>
              <a:rPr lang="ko-KR" altLang="en-US" dirty="0"/>
              <a:t>가 </a:t>
            </a:r>
            <a:r>
              <a:rPr lang="en-US" altLang="ko-KR" dirty="0"/>
              <a:t>Deployment</a:t>
            </a:r>
            <a:r>
              <a:rPr lang="ko-KR" altLang="en-US" dirty="0"/>
              <a:t>를 조정하여 </a:t>
            </a:r>
            <a:r>
              <a:rPr lang="en-US" altLang="ko-KR" dirty="0"/>
              <a:t>Pod</a:t>
            </a:r>
            <a:r>
              <a:rPr lang="ko-KR" altLang="en-US" dirty="0"/>
              <a:t>를 추가적으로 생성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F3E5D-D04F-82D3-7AF1-E681A2292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66825D-8C4D-793D-29A2-D28E1CF242AB}"/>
              </a:ext>
            </a:extLst>
          </p:cNvPr>
          <p:cNvGrpSpPr/>
          <p:nvPr/>
        </p:nvGrpSpPr>
        <p:grpSpPr>
          <a:xfrm>
            <a:off x="1653309" y="2056209"/>
            <a:ext cx="8983773" cy="4206046"/>
            <a:chOff x="1653309" y="2056209"/>
            <a:chExt cx="8983773" cy="420604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285207-6A1C-2389-03E2-FCADEA265A3C}"/>
                </a:ext>
              </a:extLst>
            </p:cNvPr>
            <p:cNvSpPr/>
            <p:nvPr/>
          </p:nvSpPr>
          <p:spPr>
            <a:xfrm>
              <a:off x="1653309" y="2056209"/>
              <a:ext cx="8983773" cy="4206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D11B1BB-9876-BD1E-D284-0E38BB9DF356}"/>
                </a:ext>
              </a:extLst>
            </p:cNvPr>
            <p:cNvGrpSpPr/>
            <p:nvPr/>
          </p:nvGrpSpPr>
          <p:grpSpPr>
            <a:xfrm>
              <a:off x="1755341" y="2534420"/>
              <a:ext cx="8681318" cy="3200443"/>
              <a:chOff x="281222" y="1304565"/>
              <a:chExt cx="10584046" cy="3901901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E9FC70D-77E4-D1BD-053B-BD1BC45F3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41893"/>
              <a:stretch/>
            </p:blipFill>
            <p:spPr>
              <a:xfrm>
                <a:off x="281225" y="2611599"/>
                <a:ext cx="7373379" cy="12897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09029BF-51D3-6AD3-4352-DFF897B9ED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7" r="-1"/>
              <a:stretch/>
            </p:blipFill>
            <p:spPr>
              <a:xfrm>
                <a:off x="281222" y="3901359"/>
                <a:ext cx="10584042" cy="1305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6A07E325-4DCA-6694-57E6-CA6EA66CB2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417"/>
              <a:stretch/>
            </p:blipFill>
            <p:spPr>
              <a:xfrm>
                <a:off x="281226" y="1304565"/>
                <a:ext cx="10584042" cy="13146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FDB117-F5DA-018B-F107-E4B1252AF09F}"/>
                  </a:ext>
                </a:extLst>
              </p:cNvPr>
              <p:cNvSpPr/>
              <p:nvPr/>
            </p:nvSpPr>
            <p:spPr>
              <a:xfrm>
                <a:off x="3278909" y="3454400"/>
                <a:ext cx="2382982" cy="4469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B99EB5-C642-E916-8CEF-899FFA2C2737}"/>
                  </a:ext>
                </a:extLst>
              </p:cNvPr>
              <p:cNvSpPr/>
              <p:nvPr/>
            </p:nvSpPr>
            <p:spPr>
              <a:xfrm>
                <a:off x="9799783" y="2170545"/>
                <a:ext cx="554182" cy="4486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794CC5-DDB7-643C-0150-9503F52C1107}"/>
                  </a:ext>
                </a:extLst>
              </p:cNvPr>
              <p:cNvSpPr/>
              <p:nvPr/>
            </p:nvSpPr>
            <p:spPr>
              <a:xfrm>
                <a:off x="9799783" y="4757813"/>
                <a:ext cx="554182" cy="4486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2EF5A9F-7ADA-CD53-7DCD-69A95385E262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>
                <a:off x="10076874" y="2619198"/>
                <a:ext cx="0" cy="213861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B7B9DC7-657C-189D-E4AF-A197490B3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341" y="2161309"/>
            <a:ext cx="8681318" cy="394666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ED9AEE8-B19C-6B46-5977-F8859C04BEFD}"/>
              </a:ext>
            </a:extLst>
          </p:cNvPr>
          <p:cNvGrpSpPr/>
          <p:nvPr/>
        </p:nvGrpSpPr>
        <p:grpSpPr>
          <a:xfrm>
            <a:off x="1755338" y="2158443"/>
            <a:ext cx="8681318" cy="3946666"/>
            <a:chOff x="1749150" y="2161309"/>
            <a:chExt cx="8681318" cy="3946666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14726F0-FA5F-4F93-22BE-4E26C62B4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9150" y="2161309"/>
              <a:ext cx="8681318" cy="3946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57DBBC1-602F-4150-099D-27438CC95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9588" y="2825839"/>
              <a:ext cx="8620442" cy="325287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0EE6D30-416A-F6A6-B600-2ADD21564CE3}"/>
              </a:ext>
            </a:extLst>
          </p:cNvPr>
          <p:cNvGrpSpPr/>
          <p:nvPr/>
        </p:nvGrpSpPr>
        <p:grpSpPr>
          <a:xfrm>
            <a:off x="1664801" y="2074031"/>
            <a:ext cx="8880947" cy="4133964"/>
            <a:chOff x="1664801" y="2074031"/>
            <a:chExt cx="8880947" cy="413396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022B871-4BA8-2CEB-CAA6-5AC6063D4DD6}"/>
                </a:ext>
              </a:extLst>
            </p:cNvPr>
            <p:cNvGrpSpPr/>
            <p:nvPr/>
          </p:nvGrpSpPr>
          <p:grpSpPr>
            <a:xfrm>
              <a:off x="1664801" y="2074031"/>
              <a:ext cx="8880947" cy="4133964"/>
              <a:chOff x="1664801" y="2074031"/>
              <a:chExt cx="8880947" cy="413396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436B5E-FFC9-4686-B1DB-1FD416EC4998}"/>
                  </a:ext>
                </a:extLst>
              </p:cNvPr>
              <p:cNvSpPr/>
              <p:nvPr/>
            </p:nvSpPr>
            <p:spPr>
              <a:xfrm>
                <a:off x="1664801" y="2097933"/>
                <a:ext cx="6356569" cy="4103691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9747F4B-6E1C-12D3-5B25-D47F2E1B53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1970" t="8092" r="7173"/>
              <a:stretch/>
            </p:blipFill>
            <p:spPr>
              <a:xfrm>
                <a:off x="4534656" y="2480649"/>
                <a:ext cx="1810693" cy="36273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62622E8-A4EF-3B42-656E-638BBF4B9A9E}"/>
                  </a:ext>
                </a:extLst>
              </p:cNvPr>
              <p:cNvSpPr/>
              <p:nvPr/>
            </p:nvSpPr>
            <p:spPr>
              <a:xfrm>
                <a:off x="9789997" y="2097933"/>
                <a:ext cx="755751" cy="4103691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DA6BE19-32B1-3AD0-650B-72D0E2C14F34}"/>
                  </a:ext>
                </a:extLst>
              </p:cNvPr>
              <p:cNvSpPr/>
              <p:nvPr/>
            </p:nvSpPr>
            <p:spPr>
              <a:xfrm>
                <a:off x="8021370" y="2074031"/>
                <a:ext cx="1768624" cy="196833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E56A571-F2B5-B89D-030C-1FA57C77D13A}"/>
                  </a:ext>
                </a:extLst>
              </p:cNvPr>
              <p:cNvSpPr/>
              <p:nvPr/>
            </p:nvSpPr>
            <p:spPr>
              <a:xfrm>
                <a:off x="8021370" y="6021343"/>
                <a:ext cx="1768624" cy="186652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9B83C4C-2CB8-ABAA-01C1-B99E06195387}"/>
                </a:ext>
              </a:extLst>
            </p:cNvPr>
            <p:cNvSpPr/>
            <p:nvPr/>
          </p:nvSpPr>
          <p:spPr>
            <a:xfrm>
              <a:off x="8021370" y="2480649"/>
              <a:ext cx="1774480" cy="3627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58FFEAAC-9503-4A3F-9D60-8477E402E48A}"/>
                </a:ext>
              </a:extLst>
            </p:cNvPr>
            <p:cNvSpPr/>
            <p:nvPr/>
          </p:nvSpPr>
          <p:spPr>
            <a:xfrm>
              <a:off x="6553587" y="4038327"/>
              <a:ext cx="1317664" cy="451464"/>
            </a:xfrm>
            <a:prstGeom prst="rightArrow">
              <a:avLst>
                <a:gd name="adj1" fmla="val 50000"/>
                <a:gd name="adj2" fmla="val 74064"/>
              </a:avLst>
            </a:prstGeom>
            <a:solidFill>
              <a:srgbClr val="FFB7B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85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78404-4E65-C042-6DDC-4D2C1556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KubeAdmin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8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3857E1-351C-5C47-A7A8-060665A816EC}"/>
              </a:ext>
            </a:extLst>
          </p:cNvPr>
          <p:cNvSpPr/>
          <p:nvPr/>
        </p:nvSpPr>
        <p:spPr>
          <a:xfrm>
            <a:off x="335939" y="1466266"/>
            <a:ext cx="3061602" cy="9529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CB07E-40D2-FA5E-5D0D-D4986B37D271}"/>
              </a:ext>
            </a:extLst>
          </p:cNvPr>
          <p:cNvSpPr/>
          <p:nvPr/>
        </p:nvSpPr>
        <p:spPr>
          <a:xfrm>
            <a:off x="5702910" y="3147807"/>
            <a:ext cx="1503232" cy="17943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9B32EC-23D0-4625-BF9E-1EB39CC7A7C7}"/>
              </a:ext>
            </a:extLst>
          </p:cNvPr>
          <p:cNvSpPr/>
          <p:nvPr/>
        </p:nvSpPr>
        <p:spPr>
          <a:xfrm>
            <a:off x="7396458" y="1409127"/>
            <a:ext cx="4320000" cy="35330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FE779-E776-6FE7-8D79-4C7CE23BABFA}"/>
              </a:ext>
            </a:extLst>
          </p:cNvPr>
          <p:cNvSpPr/>
          <p:nvPr/>
        </p:nvSpPr>
        <p:spPr>
          <a:xfrm>
            <a:off x="335939" y="3429000"/>
            <a:ext cx="3061602" cy="21268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E5921D-71EA-FF22-EB95-F17379400380}"/>
              </a:ext>
            </a:extLst>
          </p:cNvPr>
          <p:cNvSpPr/>
          <p:nvPr/>
        </p:nvSpPr>
        <p:spPr>
          <a:xfrm>
            <a:off x="10637083" y="4474205"/>
            <a:ext cx="1080000" cy="468000"/>
          </a:xfrm>
          <a:prstGeom prst="rect">
            <a:avLst/>
          </a:prstGeom>
          <a:noFill/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192.168.1.205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192.168.1.206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F9795-D8C1-4114-E96D-00B349200AC7}"/>
              </a:ext>
            </a:extLst>
          </p:cNvPr>
          <p:cNvSpPr/>
          <p:nvPr/>
        </p:nvSpPr>
        <p:spPr>
          <a:xfrm>
            <a:off x="4008652" y="3147807"/>
            <a:ext cx="1503232" cy="17943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4FCD0-0736-36FE-C6C3-2F0383895617}"/>
              </a:ext>
            </a:extLst>
          </p:cNvPr>
          <p:cNvSpPr txBox="1"/>
          <p:nvPr/>
        </p:nvSpPr>
        <p:spPr>
          <a:xfrm>
            <a:off x="876740" y="3843091"/>
            <a:ext cx="1980000" cy="46166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Git Repository : </a:t>
            </a:r>
          </a:p>
          <a:p>
            <a:r>
              <a:rPr lang="en-US" altLang="ko-KR" sz="1200" dirty="0" err="1"/>
              <a:t>DevKimbob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TLS_SERVER.git</a:t>
            </a:r>
            <a:endParaRPr lang="ko-KR" alt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6CAE-FD8D-8144-8129-412F2D96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11AF-768D-62C3-DF2A-F24962D97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04961-FE52-3A9D-1876-88060E3DDA40}"/>
              </a:ext>
            </a:extLst>
          </p:cNvPr>
          <p:cNvSpPr/>
          <p:nvPr/>
        </p:nvSpPr>
        <p:spPr>
          <a:xfrm>
            <a:off x="335939" y="5555492"/>
            <a:ext cx="11381867" cy="61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73C4C-6219-E5FD-4574-BE08FF29E93C}"/>
              </a:ext>
            </a:extLst>
          </p:cNvPr>
          <p:cNvSpPr txBox="1"/>
          <p:nvPr/>
        </p:nvSpPr>
        <p:spPr>
          <a:xfrm>
            <a:off x="335939" y="5556182"/>
            <a:ext cx="3061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SKU Network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FCD62-CB48-6BA9-019D-D76539E52810}"/>
              </a:ext>
            </a:extLst>
          </p:cNvPr>
          <p:cNvSpPr txBox="1"/>
          <p:nvPr/>
        </p:nvSpPr>
        <p:spPr>
          <a:xfrm>
            <a:off x="335939" y="1457213"/>
            <a:ext cx="25419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Github</a:t>
            </a:r>
            <a:r>
              <a:rPr lang="en-US" altLang="ko-KR" sz="1600" dirty="0"/>
              <a:t> Remote Repository : 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https://github.com/</a:t>
            </a:r>
          </a:p>
          <a:p>
            <a:r>
              <a:rPr lang="en-US" altLang="ko-KR" sz="1200" dirty="0" err="1"/>
              <a:t>DevKimbob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TLS_SERVER.git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E4D45-47F5-DB9D-C22D-117C120AAA2C}"/>
              </a:ext>
            </a:extLst>
          </p:cNvPr>
          <p:cNvSpPr txBox="1"/>
          <p:nvPr/>
        </p:nvSpPr>
        <p:spPr>
          <a:xfrm>
            <a:off x="335939" y="3431690"/>
            <a:ext cx="291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Physical Machine xxx.xxx.xxx.135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EEA806-589F-B287-AE5C-4CA0C0F1B513}"/>
              </a:ext>
            </a:extLst>
          </p:cNvPr>
          <p:cNvSpPr txBox="1"/>
          <p:nvPr/>
        </p:nvSpPr>
        <p:spPr>
          <a:xfrm>
            <a:off x="455134" y="4519263"/>
            <a:ext cx="285206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/>
              <a:t>$ </a:t>
            </a:r>
            <a:r>
              <a:rPr lang="en-US" altLang="ko-KR" sz="1100" dirty="0" err="1"/>
              <a:t>openssl_kcmvp_client</a:t>
            </a:r>
            <a:r>
              <a:rPr lang="en-US" altLang="ko-KR" sz="1100" dirty="0"/>
              <a:t> xxx.xxx.xxx.142:10202</a:t>
            </a:r>
            <a:endParaRPr lang="ko-KR" alt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2AAEEA-CB5A-B974-AA36-F316F8FA7802}"/>
              </a:ext>
            </a:extLst>
          </p:cNvPr>
          <p:cNvSpPr/>
          <p:nvPr/>
        </p:nvSpPr>
        <p:spPr>
          <a:xfrm>
            <a:off x="4008652" y="4943837"/>
            <a:ext cx="7709154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067DC-CB4A-F2E3-5FAA-F8F2F23674DA}"/>
              </a:ext>
            </a:extLst>
          </p:cNvPr>
          <p:cNvSpPr txBox="1"/>
          <p:nvPr/>
        </p:nvSpPr>
        <p:spPr>
          <a:xfrm>
            <a:off x="4008652" y="4942749"/>
            <a:ext cx="291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Physical Machine xxx.xxx.xxx.142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05F0B-9A75-FDE2-B4AE-CB566FAD0F23}"/>
              </a:ext>
            </a:extLst>
          </p:cNvPr>
          <p:cNvSpPr txBox="1"/>
          <p:nvPr/>
        </p:nvSpPr>
        <p:spPr>
          <a:xfrm>
            <a:off x="5702910" y="3151074"/>
            <a:ext cx="150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Master Node </a:t>
            </a:r>
          </a:p>
          <a:p>
            <a:r>
              <a:rPr lang="en-US" altLang="ko-KR" sz="1200" dirty="0"/>
              <a:t>VM A. 192.168.1.200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2EC3B-A0A1-AFB3-70DD-5B13CAA3CC2B}"/>
              </a:ext>
            </a:extLst>
          </p:cNvPr>
          <p:cNvSpPr txBox="1"/>
          <p:nvPr/>
        </p:nvSpPr>
        <p:spPr>
          <a:xfrm>
            <a:off x="7395833" y="1407495"/>
            <a:ext cx="252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Worker Node Abstraction</a:t>
            </a:r>
          </a:p>
          <a:p>
            <a:r>
              <a:rPr lang="en-US" altLang="ko-KR" sz="1200" dirty="0"/>
              <a:t>VM B. Worker01 Node 192.168.1.205</a:t>
            </a:r>
          </a:p>
          <a:p>
            <a:r>
              <a:rPr lang="en-US" altLang="ko-KR" sz="1200" dirty="0"/>
              <a:t>VM C. Worker02 Node 192.168.1.206</a:t>
            </a:r>
            <a:endParaRPr lang="ko-KR" alt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A92988-7A1E-F84F-5973-42B928AE7575}"/>
              </a:ext>
            </a:extLst>
          </p:cNvPr>
          <p:cNvSpPr/>
          <p:nvPr/>
        </p:nvSpPr>
        <p:spPr>
          <a:xfrm>
            <a:off x="7396458" y="4474205"/>
            <a:ext cx="1080000" cy="4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LoadBalancer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192.168.1.202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5903DA-DB0B-A1A1-8871-01AB4C8CBFB7}"/>
              </a:ext>
            </a:extLst>
          </p:cNvPr>
          <p:cNvSpPr/>
          <p:nvPr/>
        </p:nvSpPr>
        <p:spPr>
          <a:xfrm>
            <a:off x="8476666" y="4474205"/>
            <a:ext cx="1080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LoadBalancer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192.168.1.203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0C625-7AAA-2E1E-8117-F2F505BACD1E}"/>
              </a:ext>
            </a:extLst>
          </p:cNvPr>
          <p:cNvSpPr/>
          <p:nvPr/>
        </p:nvSpPr>
        <p:spPr>
          <a:xfrm>
            <a:off x="9556874" y="4474205"/>
            <a:ext cx="1080000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LoadBalancer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192.168.1.204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7E9144-F249-7821-4AC4-CB89F293A95E}"/>
              </a:ext>
            </a:extLst>
          </p:cNvPr>
          <p:cNvSpPr txBox="1"/>
          <p:nvPr/>
        </p:nvSpPr>
        <p:spPr>
          <a:xfrm>
            <a:off x="4008027" y="3151074"/>
            <a:ext cx="150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Jenkins VM</a:t>
            </a:r>
          </a:p>
          <a:p>
            <a:r>
              <a:rPr lang="en-US" altLang="ko-KR" sz="1200" dirty="0"/>
              <a:t>VM D. 192.168.1.209</a:t>
            </a:r>
            <a:endParaRPr lang="ko-KR" alt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537C83-FA5B-1B72-322C-BA3BCB0D60DF}"/>
              </a:ext>
            </a:extLst>
          </p:cNvPr>
          <p:cNvSpPr/>
          <p:nvPr/>
        </p:nvSpPr>
        <p:spPr>
          <a:xfrm>
            <a:off x="4166329" y="3795690"/>
            <a:ext cx="1186947" cy="92494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Jenkins Container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6AA972-A224-501F-866E-6A27E351CC31}"/>
              </a:ext>
            </a:extLst>
          </p:cNvPr>
          <p:cNvSpPr/>
          <p:nvPr/>
        </p:nvSpPr>
        <p:spPr>
          <a:xfrm>
            <a:off x="7501619" y="2383795"/>
            <a:ext cx="1309296" cy="1716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Namespace : dev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842DF5-421E-8242-DC58-1AAE2352E965}"/>
              </a:ext>
            </a:extLst>
          </p:cNvPr>
          <p:cNvSpPr/>
          <p:nvPr/>
        </p:nvSpPr>
        <p:spPr>
          <a:xfrm>
            <a:off x="8881016" y="2383795"/>
            <a:ext cx="1309296" cy="1716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Namespace : 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5668F-86C6-C33D-482E-0F59CBCEBEBA}"/>
              </a:ext>
            </a:extLst>
          </p:cNvPr>
          <p:cNvSpPr/>
          <p:nvPr/>
        </p:nvSpPr>
        <p:spPr>
          <a:xfrm>
            <a:off x="10260413" y="2383795"/>
            <a:ext cx="1309296" cy="1716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Namespace : prod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341F1-C01A-CCF0-EB80-653546D55AFE}"/>
              </a:ext>
            </a:extLst>
          </p:cNvPr>
          <p:cNvSpPr/>
          <p:nvPr/>
        </p:nvSpPr>
        <p:spPr>
          <a:xfrm>
            <a:off x="7650847" y="2694530"/>
            <a:ext cx="1010840" cy="12862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Pod/Image :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TLS_Server:latest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Container Count :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16933E-CCFB-B0F5-68AC-8395E6E507D8}"/>
              </a:ext>
            </a:extLst>
          </p:cNvPr>
          <p:cNvSpPr/>
          <p:nvPr/>
        </p:nvSpPr>
        <p:spPr>
          <a:xfrm>
            <a:off x="9030244" y="2694530"/>
            <a:ext cx="1010840" cy="1286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Pod/Image :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TLS_Server:1.2.0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Container Count :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A34963-3B04-900D-E242-A077E5F0BFFC}"/>
              </a:ext>
            </a:extLst>
          </p:cNvPr>
          <p:cNvSpPr/>
          <p:nvPr/>
        </p:nvSpPr>
        <p:spPr>
          <a:xfrm>
            <a:off x="10409641" y="2694530"/>
            <a:ext cx="1010840" cy="1286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Pod/Image :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TLS_Server:1.1.0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Container Count : 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8E04D2-FEE6-D541-05CB-BE8D386CB9A3}"/>
              </a:ext>
            </a:extLst>
          </p:cNvPr>
          <p:cNvSpPr txBox="1"/>
          <p:nvPr/>
        </p:nvSpPr>
        <p:spPr>
          <a:xfrm>
            <a:off x="455134" y="4775768"/>
            <a:ext cx="285206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/>
              <a:t>$ </a:t>
            </a:r>
            <a:r>
              <a:rPr lang="en-US" altLang="ko-KR" sz="1100" dirty="0" err="1"/>
              <a:t>openssl_kcmvp_client</a:t>
            </a:r>
            <a:r>
              <a:rPr lang="en-US" altLang="ko-KR" sz="1100" dirty="0"/>
              <a:t> xxx.xxx.xxx.142:10203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7C30A0-8EB4-7570-CC51-E739997A92CE}"/>
              </a:ext>
            </a:extLst>
          </p:cNvPr>
          <p:cNvSpPr txBox="1"/>
          <p:nvPr/>
        </p:nvSpPr>
        <p:spPr>
          <a:xfrm>
            <a:off x="455134" y="5037378"/>
            <a:ext cx="285206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/>
              <a:t>$ </a:t>
            </a:r>
            <a:r>
              <a:rPr lang="en-US" altLang="ko-KR" sz="1100" dirty="0" err="1"/>
              <a:t>openssl_kcmvp_client</a:t>
            </a:r>
            <a:r>
              <a:rPr lang="en-US" altLang="ko-KR" sz="1100" dirty="0"/>
              <a:t> xxx.xxx.xxx.142:10204</a:t>
            </a:r>
            <a:endParaRPr lang="ko-KR" altLang="en-US" sz="1100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C60D6FD-EA3C-F9DF-2113-01A110DB6E00}"/>
              </a:ext>
            </a:extLst>
          </p:cNvPr>
          <p:cNvGrpSpPr/>
          <p:nvPr/>
        </p:nvGrpSpPr>
        <p:grpSpPr>
          <a:xfrm>
            <a:off x="5588609" y="5671193"/>
            <a:ext cx="0" cy="380511"/>
            <a:chOff x="5588609" y="5671193"/>
            <a:chExt cx="149250" cy="38051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F6A1236-5D7B-1FCA-2FD7-C922F46394DF}"/>
                </a:ext>
              </a:extLst>
            </p:cNvPr>
            <p:cNvSpPr/>
            <p:nvPr/>
          </p:nvSpPr>
          <p:spPr>
            <a:xfrm>
              <a:off x="5588609" y="5671193"/>
              <a:ext cx="149250" cy="1275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5CED5E3-7FFD-15C4-515E-E0430343542F}"/>
                </a:ext>
              </a:extLst>
            </p:cNvPr>
            <p:cNvSpPr/>
            <p:nvPr/>
          </p:nvSpPr>
          <p:spPr>
            <a:xfrm>
              <a:off x="5588609" y="5798810"/>
              <a:ext cx="149250" cy="1275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023FD27-D010-3FF4-B95C-FF9C7666914B}"/>
                </a:ext>
              </a:extLst>
            </p:cNvPr>
            <p:cNvSpPr/>
            <p:nvPr/>
          </p:nvSpPr>
          <p:spPr>
            <a:xfrm>
              <a:off x="5588609" y="5924122"/>
              <a:ext cx="149250" cy="1275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8C20E60-0D26-FD5B-5A99-07F0AA28E026}"/>
              </a:ext>
            </a:extLst>
          </p:cNvPr>
          <p:cNvCxnSpPr>
            <a:stCxn id="20" idx="3"/>
            <a:endCxn id="80" idx="1"/>
          </p:cNvCxnSpPr>
          <p:nvPr/>
        </p:nvCxnSpPr>
        <p:spPr>
          <a:xfrm>
            <a:off x="3307198" y="4650068"/>
            <a:ext cx="2281411" cy="1084916"/>
          </a:xfrm>
          <a:prstGeom prst="bentConnector3">
            <a:avLst>
              <a:gd name="adj1" fmla="val 25244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651EA5-0B64-C9CB-A381-DC5D4FB62BE0}"/>
              </a:ext>
            </a:extLst>
          </p:cNvPr>
          <p:cNvCxnSpPr>
            <a:cxnSpLocks/>
          </p:cNvCxnSpPr>
          <p:nvPr/>
        </p:nvCxnSpPr>
        <p:spPr>
          <a:xfrm>
            <a:off x="6784181" y="5556518"/>
            <a:ext cx="1343819" cy="0"/>
          </a:xfrm>
          <a:prstGeom prst="line">
            <a:avLst/>
          </a:prstGeom>
          <a:ln w="12700" cap="rnd">
            <a:gradFill>
              <a:gsLst>
                <a:gs pos="0">
                  <a:schemeClr val="tx1"/>
                </a:gs>
                <a:gs pos="10000">
                  <a:schemeClr val="bg1">
                    <a:lumMod val="75000"/>
                  </a:schemeClr>
                </a:gs>
                <a:gs pos="9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BDAAE7D-E960-2B98-B371-C55A3D4C7C71}"/>
              </a:ext>
            </a:extLst>
          </p:cNvPr>
          <p:cNvCxnSpPr>
            <a:stCxn id="52" idx="3"/>
            <a:endCxn id="83" idx="1"/>
          </p:cNvCxnSpPr>
          <p:nvPr/>
        </p:nvCxnSpPr>
        <p:spPr>
          <a:xfrm>
            <a:off x="3307198" y="4906573"/>
            <a:ext cx="2281411" cy="956028"/>
          </a:xfrm>
          <a:prstGeom prst="bentConnector3">
            <a:avLst>
              <a:gd name="adj1" fmla="val 18171"/>
            </a:avLst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91D39C8-4BB6-6DAD-281C-AC83A4672D29}"/>
              </a:ext>
            </a:extLst>
          </p:cNvPr>
          <p:cNvCxnSpPr>
            <a:stCxn id="53" idx="3"/>
            <a:endCxn id="84" idx="1"/>
          </p:cNvCxnSpPr>
          <p:nvPr/>
        </p:nvCxnSpPr>
        <p:spPr>
          <a:xfrm>
            <a:off x="3307198" y="5168183"/>
            <a:ext cx="2281411" cy="819730"/>
          </a:xfrm>
          <a:prstGeom prst="bentConnector3">
            <a:avLst>
              <a:gd name="adj1" fmla="val 11491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C9DFEC5-D760-41D4-F28E-FCF7499BF6FE}"/>
              </a:ext>
            </a:extLst>
          </p:cNvPr>
          <p:cNvCxnSpPr>
            <a:cxnSpLocks/>
            <a:stCxn id="80" idx="3"/>
            <a:endCxn id="33" idx="2"/>
          </p:cNvCxnSpPr>
          <p:nvPr/>
        </p:nvCxnSpPr>
        <p:spPr>
          <a:xfrm flipV="1">
            <a:off x="5588610" y="4942205"/>
            <a:ext cx="2347848" cy="792779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11C429C-7469-8BD2-F6DD-682463CE5AE5}"/>
              </a:ext>
            </a:extLst>
          </p:cNvPr>
          <p:cNvCxnSpPr>
            <a:cxnSpLocks/>
            <a:stCxn id="83" idx="3"/>
            <a:endCxn id="34" idx="2"/>
          </p:cNvCxnSpPr>
          <p:nvPr/>
        </p:nvCxnSpPr>
        <p:spPr>
          <a:xfrm flipV="1">
            <a:off x="5588610" y="4942205"/>
            <a:ext cx="3428056" cy="920396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CE41180-B54C-E4F0-1AE2-0E2217968552}"/>
              </a:ext>
            </a:extLst>
          </p:cNvPr>
          <p:cNvCxnSpPr>
            <a:cxnSpLocks/>
            <a:stCxn id="84" idx="3"/>
            <a:endCxn id="35" idx="2"/>
          </p:cNvCxnSpPr>
          <p:nvPr/>
        </p:nvCxnSpPr>
        <p:spPr>
          <a:xfrm flipV="1">
            <a:off x="5588610" y="4942205"/>
            <a:ext cx="4508264" cy="104570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80796AA-79DA-07DC-6461-3BBCD293C00B}"/>
              </a:ext>
            </a:extLst>
          </p:cNvPr>
          <p:cNvCxnSpPr>
            <a:stCxn id="33" idx="0"/>
            <a:endCxn id="47" idx="2"/>
          </p:cNvCxnSpPr>
          <p:nvPr/>
        </p:nvCxnSpPr>
        <p:spPr>
          <a:xfrm rot="5400000" flipH="1" flipV="1">
            <a:off x="7799664" y="4117603"/>
            <a:ext cx="493396" cy="21980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9B3FCB9-08BD-F493-786A-78BD4474002F}"/>
              </a:ext>
            </a:extLst>
          </p:cNvPr>
          <p:cNvCxnSpPr>
            <a:stCxn id="34" idx="0"/>
            <a:endCxn id="48" idx="2"/>
          </p:cNvCxnSpPr>
          <p:nvPr/>
        </p:nvCxnSpPr>
        <p:spPr>
          <a:xfrm rot="5400000" flipH="1" flipV="1">
            <a:off x="9029467" y="3968008"/>
            <a:ext cx="493396" cy="518998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D77E097-E395-878F-C548-0FBC8B5D138E}"/>
              </a:ext>
            </a:extLst>
          </p:cNvPr>
          <p:cNvCxnSpPr>
            <a:stCxn id="35" idx="0"/>
            <a:endCxn id="49" idx="2"/>
          </p:cNvCxnSpPr>
          <p:nvPr/>
        </p:nvCxnSpPr>
        <p:spPr>
          <a:xfrm rot="5400000" flipH="1" flipV="1">
            <a:off x="10259269" y="3818414"/>
            <a:ext cx="493396" cy="818187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F735871-AF79-D479-361F-0C0D6651889E}"/>
              </a:ext>
            </a:extLst>
          </p:cNvPr>
          <p:cNvSpPr/>
          <p:nvPr/>
        </p:nvSpPr>
        <p:spPr>
          <a:xfrm>
            <a:off x="5860546" y="3795690"/>
            <a:ext cx="1186947" cy="92494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88B9BC9-8756-A2B9-1375-DBB663BB6414}"/>
              </a:ext>
            </a:extLst>
          </p:cNvPr>
          <p:cNvCxnSpPr>
            <a:stCxn id="26" idx="1"/>
            <a:endCxn id="10" idx="2"/>
          </p:cNvCxnSpPr>
          <p:nvPr/>
        </p:nvCxnSpPr>
        <p:spPr>
          <a:xfrm rot="10800000" flipH="1">
            <a:off x="876740" y="2419250"/>
            <a:ext cx="990000" cy="1654675"/>
          </a:xfrm>
          <a:prstGeom prst="bentConnector4">
            <a:avLst>
              <a:gd name="adj1" fmla="val -71391"/>
              <a:gd name="adj2" fmla="val 56975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D0F6FC3-7D6D-0F09-6575-C31097822041}"/>
              </a:ext>
            </a:extLst>
          </p:cNvPr>
          <p:cNvCxnSpPr>
            <a:stCxn id="10" idx="3"/>
            <a:endCxn id="39" idx="1"/>
          </p:cNvCxnSpPr>
          <p:nvPr/>
        </p:nvCxnSpPr>
        <p:spPr>
          <a:xfrm>
            <a:off x="3397541" y="1942758"/>
            <a:ext cx="768788" cy="2315407"/>
          </a:xfrm>
          <a:prstGeom prst="bent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6741EA-8898-CAE2-B47E-91313E86EC9F}"/>
              </a:ext>
            </a:extLst>
          </p:cNvPr>
          <p:cNvCxnSpPr>
            <a:stCxn id="39" idx="3"/>
            <a:endCxn id="118" idx="1"/>
          </p:cNvCxnSpPr>
          <p:nvPr/>
        </p:nvCxnSpPr>
        <p:spPr>
          <a:xfrm>
            <a:off x="5353276" y="4258165"/>
            <a:ext cx="50727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0E918460-1800-3883-07EC-AAA48F04990D}"/>
              </a:ext>
            </a:extLst>
          </p:cNvPr>
          <p:cNvCxnSpPr>
            <a:cxnSpLocks/>
            <a:stCxn id="118" idx="3"/>
            <a:endCxn id="42" idx="0"/>
          </p:cNvCxnSpPr>
          <p:nvPr/>
        </p:nvCxnSpPr>
        <p:spPr>
          <a:xfrm flipV="1">
            <a:off x="7047493" y="2383795"/>
            <a:ext cx="1108774" cy="1874370"/>
          </a:xfrm>
          <a:prstGeom prst="bentConnector4">
            <a:avLst>
              <a:gd name="adj1" fmla="val 22749"/>
              <a:gd name="adj2" fmla="val 112196"/>
            </a:avLst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70E9C35-FA9F-82D6-B88C-1F7EA81734E6}"/>
              </a:ext>
            </a:extLst>
          </p:cNvPr>
          <p:cNvSpPr txBox="1"/>
          <p:nvPr/>
        </p:nvSpPr>
        <p:spPr>
          <a:xfrm>
            <a:off x="418747" y="278691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Git Push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1E29286-1695-BEEC-36B5-8056D222F9EF}"/>
              </a:ext>
            </a:extLst>
          </p:cNvPr>
          <p:cNvSpPr txBox="1"/>
          <p:nvPr/>
        </p:nvSpPr>
        <p:spPr>
          <a:xfrm>
            <a:off x="3781935" y="2074749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Git Webhook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D8CA15E-7A76-5325-ABB3-E817F81CEA63}"/>
              </a:ext>
            </a:extLst>
          </p:cNvPr>
          <p:cNvSpPr txBox="1"/>
          <p:nvPr/>
        </p:nvSpPr>
        <p:spPr>
          <a:xfrm>
            <a:off x="4124577" y="2778474"/>
            <a:ext cx="12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Image build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3A3BF21-857F-CA79-EAEF-FC8188C060E4}"/>
              </a:ext>
            </a:extLst>
          </p:cNvPr>
          <p:cNvSpPr txBox="1"/>
          <p:nvPr/>
        </p:nvSpPr>
        <p:spPr>
          <a:xfrm>
            <a:off x="5790461" y="277847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KubeDeploy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456EE0A-0149-0316-F171-D90FA4CE0D80}"/>
              </a:ext>
            </a:extLst>
          </p:cNvPr>
          <p:cNvSpPr txBox="1"/>
          <p:nvPr/>
        </p:nvSpPr>
        <p:spPr>
          <a:xfrm>
            <a:off x="6449456" y="2073817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Rollout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1F57F6-442A-9E7C-CA35-8005712D52B3}"/>
              </a:ext>
            </a:extLst>
          </p:cNvPr>
          <p:cNvSpPr/>
          <p:nvPr/>
        </p:nvSpPr>
        <p:spPr>
          <a:xfrm>
            <a:off x="5603846" y="880844"/>
            <a:ext cx="6220184" cy="412292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EE971-2890-9110-B68C-76F4554401D5}"/>
              </a:ext>
            </a:extLst>
          </p:cNvPr>
          <p:cNvSpPr txBox="1"/>
          <p:nvPr/>
        </p:nvSpPr>
        <p:spPr>
          <a:xfrm>
            <a:off x="5491866" y="552076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Kubernetes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Cluster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3811670-1C2A-6B6C-E511-F7C83DA8F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246" y="5731400"/>
            <a:ext cx="926156" cy="252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3687FA5-307E-2798-9AE6-6D81A4193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03" y="5483493"/>
            <a:ext cx="926154" cy="252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0784F45-B0E7-F380-0D9F-92DCD43A9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275" y="5610422"/>
            <a:ext cx="926154" cy="25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2D04C0C-DE78-EF04-F850-8F5AEC3A13BC}"/>
              </a:ext>
            </a:extLst>
          </p:cNvPr>
          <p:cNvSpPr/>
          <p:nvPr/>
        </p:nvSpPr>
        <p:spPr>
          <a:xfrm>
            <a:off x="7136309" y="5079344"/>
            <a:ext cx="3756239" cy="351499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4A072DF-418C-FB24-F44B-13156563326C}"/>
              </a:ext>
            </a:extLst>
          </p:cNvPr>
          <p:cNvSpPr txBox="1"/>
          <p:nvPr/>
        </p:nvSpPr>
        <p:spPr>
          <a:xfrm>
            <a:off x="7080332" y="5032784"/>
            <a:ext cx="1338828" cy="3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0.0.0.0:10202 -&gt; </a:t>
            </a:r>
          </a:p>
          <a:p>
            <a:r>
              <a:rPr lang="en-US" altLang="ko-KR" sz="1100" dirty="0">
                <a:solidFill>
                  <a:schemeClr val="accent2"/>
                </a:solidFill>
              </a:rPr>
              <a:t>192.168.1.202:8088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891A4A9-AA77-2F3E-63F6-6D7EC0D5BB63}"/>
              </a:ext>
            </a:extLst>
          </p:cNvPr>
          <p:cNvSpPr txBox="1"/>
          <p:nvPr/>
        </p:nvSpPr>
        <p:spPr>
          <a:xfrm>
            <a:off x="8349860" y="5032784"/>
            <a:ext cx="1338828" cy="3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4"/>
                </a:solidFill>
              </a:rPr>
              <a:t>0.0.0.0:10203 -&gt; </a:t>
            </a:r>
          </a:p>
          <a:p>
            <a:r>
              <a:rPr lang="en-US" altLang="ko-KR" sz="1100" dirty="0">
                <a:solidFill>
                  <a:schemeClr val="accent4"/>
                </a:solidFill>
              </a:rPr>
              <a:t>192.168.1.203:8088</a:t>
            </a:r>
            <a:endParaRPr lang="ko-KR" altLang="en-US" sz="1100" dirty="0">
              <a:solidFill>
                <a:schemeClr val="accent4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1B20EA-1877-F6B7-B69B-8A22A33B3A67}"/>
              </a:ext>
            </a:extLst>
          </p:cNvPr>
          <p:cNvSpPr txBox="1"/>
          <p:nvPr/>
        </p:nvSpPr>
        <p:spPr>
          <a:xfrm>
            <a:off x="9619388" y="5032784"/>
            <a:ext cx="1338828" cy="38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0.0.0.0:10204 -&gt;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192.168.1.204:8088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854DE9-6BC3-5230-5CCE-9347B52F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14" y="3846626"/>
            <a:ext cx="6193557" cy="1985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4549B-89A6-3692-AE32-5BA2B552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Management (1/3)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A5D5-8D04-B7B8-B198-85E4CB4C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 : </a:t>
            </a:r>
            <a:r>
              <a:rPr lang="ko-KR" altLang="en-US" dirty="0"/>
              <a:t>클러스터 내의 오브젝트를 묶어 논리적으로 분리하는 그룹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namespace</a:t>
            </a:r>
            <a:r>
              <a:rPr lang="ko-KR" altLang="en-US" dirty="0"/>
              <a:t>마다 다른 최대 리소스 사용량을 지정할 수 있음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 </a:t>
            </a:r>
            <a:r>
              <a:rPr lang="ko-KR" altLang="en-US" dirty="0" err="1"/>
              <a:t>미지정</a:t>
            </a:r>
            <a:r>
              <a:rPr lang="ko-KR" altLang="en-US" dirty="0"/>
              <a:t> 후 리소스 생성 시 </a:t>
            </a:r>
            <a:r>
              <a:rPr lang="en-US" altLang="ko-KR" dirty="0"/>
              <a:t>default namespace</a:t>
            </a:r>
            <a:r>
              <a:rPr lang="ko-KR" altLang="en-US" dirty="0"/>
              <a:t>에 생성</a:t>
            </a:r>
          </a:p>
          <a:p>
            <a:pPr lvl="1"/>
            <a:r>
              <a:rPr lang="ko-KR" altLang="en-US" dirty="0"/>
              <a:t>한 개의 클러스터에서 여러 목적을 위해 논리적으로 분리 가능</a:t>
            </a:r>
            <a:endParaRPr lang="en-US" altLang="ko-KR" dirty="0"/>
          </a:p>
          <a:p>
            <a:pPr lvl="2"/>
            <a:r>
              <a:rPr lang="en-US" altLang="ko-KR" dirty="0"/>
              <a:t>Development, Production, Testing, …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namespace</a:t>
            </a:r>
            <a:r>
              <a:rPr lang="ko-KR" altLang="en-US" dirty="0"/>
              <a:t>를 효율적으로 관리하는 방법이 필요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1EF5-646F-CDA0-DB79-EFAE1EA083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00D67-166C-21B4-14F6-F8A41370E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"/>
          <a:stretch/>
        </p:blipFill>
        <p:spPr>
          <a:xfrm>
            <a:off x="1421147" y="3846626"/>
            <a:ext cx="1999377" cy="1457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8969CE-6E46-4C10-8DC7-4A84E52FFC46}"/>
              </a:ext>
            </a:extLst>
          </p:cNvPr>
          <p:cNvSpPr/>
          <p:nvPr/>
        </p:nvSpPr>
        <p:spPr>
          <a:xfrm>
            <a:off x="1421148" y="5026883"/>
            <a:ext cx="1999376" cy="277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63901-410C-8C3A-0BBD-1D205E71A687}"/>
              </a:ext>
            </a:extLst>
          </p:cNvPr>
          <p:cNvSpPr/>
          <p:nvPr/>
        </p:nvSpPr>
        <p:spPr>
          <a:xfrm>
            <a:off x="1421148" y="4110897"/>
            <a:ext cx="1999376" cy="277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D7EE6-2F23-9B92-93E6-7F65A8E0527D}"/>
              </a:ext>
            </a:extLst>
          </p:cNvPr>
          <p:cNvSpPr/>
          <p:nvPr/>
        </p:nvSpPr>
        <p:spPr>
          <a:xfrm>
            <a:off x="5053575" y="4106387"/>
            <a:ext cx="309562" cy="54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13D1-DBE9-42CE-4805-5730EEA0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E24D-FE84-2445-D9DB-718174E3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</a:p>
          <a:p>
            <a:pPr lvl="1"/>
            <a:r>
              <a:rPr lang="en-US" altLang="ko-KR" dirty="0"/>
              <a:t>Container &amp; Pod</a:t>
            </a:r>
          </a:p>
          <a:p>
            <a:pPr lvl="1"/>
            <a:r>
              <a:rPr lang="en-US" altLang="ko-KR" dirty="0"/>
              <a:t>Node</a:t>
            </a:r>
          </a:p>
          <a:p>
            <a:endParaRPr lang="en-US" altLang="ko-KR" dirty="0"/>
          </a:p>
          <a:p>
            <a:r>
              <a:rPr lang="en-US" altLang="ko-KR" dirty="0" err="1"/>
              <a:t>Minikube</a:t>
            </a:r>
            <a:endParaRPr lang="en-US" altLang="ko-KR" dirty="0"/>
          </a:p>
          <a:p>
            <a:pPr lvl="1"/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Deployment</a:t>
            </a:r>
          </a:p>
          <a:p>
            <a:pPr lvl="2"/>
            <a:r>
              <a:rPr lang="en-US" altLang="ko-KR" dirty="0" err="1"/>
              <a:t>Selfhealing</a:t>
            </a:r>
            <a:endParaRPr lang="en-US" altLang="ko-KR" dirty="0"/>
          </a:p>
          <a:p>
            <a:pPr lvl="1"/>
            <a:r>
              <a:rPr lang="en-US" altLang="ko-KR" dirty="0"/>
              <a:t>Service : </a:t>
            </a:r>
            <a:r>
              <a:rPr lang="en-US" altLang="ko-KR" dirty="0" err="1"/>
              <a:t>NodePort</a:t>
            </a:r>
            <a:endParaRPr lang="en-US" altLang="ko-KR" dirty="0"/>
          </a:p>
          <a:p>
            <a:pPr lvl="1"/>
            <a:r>
              <a:rPr lang="en-US" altLang="ko-KR" dirty="0" err="1"/>
              <a:t>HorizontalPodAutoscale</a:t>
            </a:r>
            <a:endParaRPr lang="en-US" altLang="ko-KR" dirty="0"/>
          </a:p>
          <a:p>
            <a:pPr lvl="2"/>
            <a:r>
              <a:rPr lang="en-US" altLang="ko-KR" dirty="0" err="1"/>
              <a:t>AutoScaling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2637B-7986-B84C-7A26-5E2F90835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05450-6E9D-997C-F40A-CD37E3B3B84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KubeAdmin</a:t>
            </a:r>
            <a:endParaRPr lang="en-US" altLang="ko-KR" dirty="0"/>
          </a:p>
          <a:p>
            <a:pPr lvl="1"/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Cluster Management</a:t>
            </a:r>
          </a:p>
          <a:p>
            <a:pPr lvl="2"/>
            <a:r>
              <a:rPr lang="en-US" altLang="ko-KR" dirty="0" err="1"/>
              <a:t>Kustomize</a:t>
            </a:r>
            <a:endParaRPr lang="en-US" altLang="ko-KR" dirty="0"/>
          </a:p>
          <a:p>
            <a:pPr lvl="1"/>
            <a:r>
              <a:rPr lang="en-US" altLang="ko-KR" dirty="0"/>
              <a:t>Zero Downtime Deployment</a:t>
            </a:r>
          </a:p>
          <a:p>
            <a:pPr lvl="2"/>
            <a:r>
              <a:rPr lang="en-US" altLang="ko-KR" dirty="0"/>
              <a:t>Rolling Update</a:t>
            </a:r>
          </a:p>
          <a:p>
            <a:pPr lvl="1"/>
            <a:r>
              <a:rPr lang="en-US" altLang="ko-KR" dirty="0"/>
              <a:t>Service : </a:t>
            </a:r>
            <a:r>
              <a:rPr lang="en-US" altLang="ko-KR" dirty="0" err="1"/>
              <a:t>LoadBalancer</a:t>
            </a:r>
            <a:endParaRPr lang="en-US" altLang="ko-KR" dirty="0"/>
          </a:p>
          <a:p>
            <a:pPr lvl="2"/>
            <a:r>
              <a:rPr lang="en-US" altLang="ko-KR" dirty="0" err="1"/>
              <a:t>MetalLB</a:t>
            </a:r>
            <a:endParaRPr lang="en-US" altLang="ko-KR" dirty="0"/>
          </a:p>
          <a:p>
            <a:pPr lvl="1"/>
            <a:r>
              <a:rPr lang="en-US" altLang="ko-KR" dirty="0"/>
              <a:t>CI/CD</a:t>
            </a:r>
          </a:p>
          <a:p>
            <a:pPr lvl="2"/>
            <a:r>
              <a:rPr lang="en-US" altLang="ko-KR" dirty="0"/>
              <a:t>Jenkins,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Conclusion &amp;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0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AAFC29-4618-BCEA-73D5-23B8467A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23" y="2867412"/>
            <a:ext cx="2661781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304D2-2E1D-A9C8-E998-98FF26CF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37" y="2867412"/>
            <a:ext cx="2653867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F1EFE2-B8EF-EBC6-15AE-3C4B2116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326" y="2867412"/>
            <a:ext cx="2730892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02EA2-1A5A-E9C4-2D87-29647CA1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Management (2/3)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F4EE-09B9-242D-22B4-816B39F2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Kustomize</a:t>
            </a:r>
            <a:r>
              <a:rPr lang="en-US" altLang="ko-KR" dirty="0"/>
              <a:t> : </a:t>
            </a:r>
            <a:r>
              <a:rPr lang="ko-KR" altLang="en-US" dirty="0"/>
              <a:t>사용자 정의대로 </a:t>
            </a:r>
            <a:r>
              <a:rPr lang="en-US" altLang="ko-KR" dirty="0"/>
              <a:t>Kubernetes</a:t>
            </a:r>
            <a:r>
              <a:rPr lang="ko-KR" altLang="en-US" dirty="0"/>
              <a:t> 구성을 변경하는 도구</a:t>
            </a:r>
            <a:endParaRPr lang="en-US" altLang="ko-KR" dirty="0"/>
          </a:p>
          <a:p>
            <a:pPr lvl="1"/>
            <a:r>
              <a:rPr lang="ko-KR" altLang="en-US" dirty="0"/>
              <a:t>공통점이 있는 여러 파일을 관리하기 쉬움</a:t>
            </a:r>
            <a:endParaRPr lang="en-US" altLang="ko-KR" dirty="0"/>
          </a:p>
          <a:p>
            <a:pPr lvl="1"/>
            <a:r>
              <a:rPr lang="ko-KR" altLang="en-US" dirty="0"/>
              <a:t>반복적인 명시내용을 </a:t>
            </a:r>
            <a:r>
              <a:rPr lang="ko-KR" altLang="en-US" dirty="0" err="1"/>
              <a:t>줄여줌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DAD4-8E80-0E59-61A5-37AE3020C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BC00F8-3143-949D-589D-8599C4301479}"/>
              </a:ext>
            </a:extLst>
          </p:cNvPr>
          <p:cNvSpPr/>
          <p:nvPr/>
        </p:nvSpPr>
        <p:spPr>
          <a:xfrm>
            <a:off x="1732132" y="3236766"/>
            <a:ext cx="1141713" cy="3254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E8F981-6716-604D-721A-533C5F685A7E}"/>
              </a:ext>
            </a:extLst>
          </p:cNvPr>
          <p:cNvSpPr/>
          <p:nvPr/>
        </p:nvSpPr>
        <p:spPr>
          <a:xfrm>
            <a:off x="4853343" y="3236351"/>
            <a:ext cx="1141713" cy="3254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8265F5-07E0-A66B-284C-28C1BE5A7385}"/>
              </a:ext>
            </a:extLst>
          </p:cNvPr>
          <p:cNvSpPr/>
          <p:nvPr/>
        </p:nvSpPr>
        <p:spPr>
          <a:xfrm>
            <a:off x="7888557" y="3232976"/>
            <a:ext cx="1141713" cy="3254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A4C9A0-552D-0A8D-64D6-17CFBCBF477F}"/>
              </a:ext>
            </a:extLst>
          </p:cNvPr>
          <p:cNvSpPr/>
          <p:nvPr/>
        </p:nvSpPr>
        <p:spPr>
          <a:xfrm>
            <a:off x="1732132" y="4051726"/>
            <a:ext cx="1279051" cy="4241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2611F2-7D6C-9C46-6975-57CCD6F70BEC}"/>
              </a:ext>
            </a:extLst>
          </p:cNvPr>
          <p:cNvSpPr/>
          <p:nvPr/>
        </p:nvSpPr>
        <p:spPr>
          <a:xfrm>
            <a:off x="4853343" y="4051311"/>
            <a:ext cx="1279051" cy="4241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97CED6-1555-C9F9-8B75-E0FCBDE90BBA}"/>
              </a:ext>
            </a:extLst>
          </p:cNvPr>
          <p:cNvSpPr/>
          <p:nvPr/>
        </p:nvSpPr>
        <p:spPr>
          <a:xfrm>
            <a:off x="7888557" y="4047936"/>
            <a:ext cx="1279051" cy="4241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6B0434-FBF6-F691-7943-D431DAA7CA5D}"/>
              </a:ext>
            </a:extLst>
          </p:cNvPr>
          <p:cNvSpPr/>
          <p:nvPr/>
        </p:nvSpPr>
        <p:spPr>
          <a:xfrm>
            <a:off x="1857126" y="4592698"/>
            <a:ext cx="1297270" cy="4284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3AE5AF-6DDC-B496-80BF-E95CECB1DF7F}"/>
              </a:ext>
            </a:extLst>
          </p:cNvPr>
          <p:cNvSpPr/>
          <p:nvPr/>
        </p:nvSpPr>
        <p:spPr>
          <a:xfrm>
            <a:off x="4987303" y="4592698"/>
            <a:ext cx="1297270" cy="4284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587264-FD7A-0327-2582-E009EEF8439B}"/>
              </a:ext>
            </a:extLst>
          </p:cNvPr>
          <p:cNvSpPr/>
          <p:nvPr/>
        </p:nvSpPr>
        <p:spPr>
          <a:xfrm>
            <a:off x="8004586" y="4592698"/>
            <a:ext cx="1297270" cy="4284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B39F2-5CF7-F6B8-0B4C-E5FA6466B787}"/>
              </a:ext>
            </a:extLst>
          </p:cNvPr>
          <p:cNvSpPr/>
          <p:nvPr/>
        </p:nvSpPr>
        <p:spPr>
          <a:xfrm>
            <a:off x="1732132" y="3641968"/>
            <a:ext cx="1075546" cy="18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DF2596-A0C4-6F23-B139-72453B0696DD}"/>
              </a:ext>
            </a:extLst>
          </p:cNvPr>
          <p:cNvSpPr/>
          <p:nvPr/>
        </p:nvSpPr>
        <p:spPr>
          <a:xfrm>
            <a:off x="4853343" y="3641553"/>
            <a:ext cx="1075546" cy="18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ECBC45-094C-F615-26B1-DAFC8D450A95}"/>
              </a:ext>
            </a:extLst>
          </p:cNvPr>
          <p:cNvSpPr/>
          <p:nvPr/>
        </p:nvSpPr>
        <p:spPr>
          <a:xfrm>
            <a:off x="7888557" y="3638178"/>
            <a:ext cx="1075546" cy="18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13F7B7-5576-A27C-AF12-34D80CBAE9E1}"/>
              </a:ext>
            </a:extLst>
          </p:cNvPr>
          <p:cNvSpPr txBox="1"/>
          <p:nvPr/>
        </p:nvSpPr>
        <p:spPr>
          <a:xfrm>
            <a:off x="1843173" y="5932896"/>
            <a:ext cx="22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dev_deployment.yaml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4E979C-336C-54AE-4152-7092625CB731}"/>
              </a:ext>
            </a:extLst>
          </p:cNvPr>
          <p:cNvSpPr txBox="1"/>
          <p:nvPr/>
        </p:nvSpPr>
        <p:spPr>
          <a:xfrm>
            <a:off x="4881062" y="5932896"/>
            <a:ext cx="22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test_deployment.yaml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4D4D9B-EA89-E028-5FE9-5A3F2274E4C6}"/>
              </a:ext>
            </a:extLst>
          </p:cNvPr>
          <p:cNvSpPr txBox="1"/>
          <p:nvPr/>
        </p:nvSpPr>
        <p:spPr>
          <a:xfrm>
            <a:off x="7912200" y="5932896"/>
            <a:ext cx="23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prod_deployment.yaml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C5AD15A4-0F16-F9E2-CAE8-4B5A20F3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26" y="2627238"/>
            <a:ext cx="861534" cy="500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0F82C8-6753-2C5D-B320-F58F2C29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723" y="2651500"/>
            <a:ext cx="856966" cy="1562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5F10F-5B63-341D-FC66-72F089682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5" y="2872733"/>
            <a:ext cx="2454859" cy="269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3E12E4-2C3E-5B3E-2209-BD01C1814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737" y="4661192"/>
            <a:ext cx="2410047" cy="1328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0A12C2-DC2A-94DF-7E9C-74CC24796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03" y="3448690"/>
            <a:ext cx="2396951" cy="15577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02EA2-1A5A-E9C4-2D87-29647CA1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Management (3/3)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F4EE-09B9-242D-22B4-816B39F2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리소스에서 공통이 되는 설정을 모아 파일로 생성</a:t>
            </a:r>
            <a:endParaRPr lang="en-US" altLang="ko-KR" dirty="0"/>
          </a:p>
          <a:p>
            <a:r>
              <a:rPr lang="en-US" altLang="ko-KR" dirty="0" err="1"/>
              <a:t>kustomize.yaml</a:t>
            </a:r>
            <a:r>
              <a:rPr lang="ko-KR" altLang="en-US" dirty="0"/>
              <a:t>을 통해 각 상황에 따른 설정을 생성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DAD4-8E80-0E59-61A5-37AE3020C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FB26FA3C-2A66-316E-211B-A696CAD68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8354" y="528783"/>
            <a:ext cx="2077237" cy="1983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FB83A-C9E4-338E-794D-B1AD0152CCB8}"/>
              </a:ext>
            </a:extLst>
          </p:cNvPr>
          <p:cNvSpPr txBox="1"/>
          <p:nvPr/>
        </p:nvSpPr>
        <p:spPr>
          <a:xfrm>
            <a:off x="1420890" y="5004185"/>
            <a:ext cx="18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Deployment.yaml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4FD3F-6AB3-70F2-EE21-729D183C09F1}"/>
              </a:ext>
            </a:extLst>
          </p:cNvPr>
          <p:cNvSpPr txBox="1"/>
          <p:nvPr/>
        </p:nvSpPr>
        <p:spPr>
          <a:xfrm>
            <a:off x="5079326" y="4222583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kustomize.yaml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0BB-AB13-232C-49C6-F34A09C8545E}"/>
              </a:ext>
            </a:extLst>
          </p:cNvPr>
          <p:cNvSpPr txBox="1"/>
          <p:nvPr/>
        </p:nvSpPr>
        <p:spPr>
          <a:xfrm>
            <a:off x="5172016" y="5974489"/>
            <a:ext cx="144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Replicas.yaml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EB6CB-DB84-B684-B3DF-7BDFAAE81AB5}"/>
              </a:ext>
            </a:extLst>
          </p:cNvPr>
          <p:cNvSpPr txBox="1"/>
          <p:nvPr/>
        </p:nvSpPr>
        <p:spPr>
          <a:xfrm>
            <a:off x="8514642" y="5545142"/>
            <a:ext cx="22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new </a:t>
            </a:r>
            <a:r>
              <a:rPr lang="en-US" altLang="ko-KR" dirty="0" err="1"/>
              <a:t>Deployment.yaml</a:t>
            </a:r>
            <a:endParaRPr lang="ko-KR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FEA10D-FD39-0DAB-87AA-A709A9A91D7E}"/>
              </a:ext>
            </a:extLst>
          </p:cNvPr>
          <p:cNvSpPr/>
          <p:nvPr/>
        </p:nvSpPr>
        <p:spPr>
          <a:xfrm>
            <a:off x="3859822" y="3664784"/>
            <a:ext cx="650631" cy="48357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209F7B-519F-2E66-1D85-507DC05DB89F}"/>
              </a:ext>
            </a:extLst>
          </p:cNvPr>
          <p:cNvSpPr/>
          <p:nvPr/>
        </p:nvSpPr>
        <p:spPr>
          <a:xfrm>
            <a:off x="7289910" y="3664784"/>
            <a:ext cx="650631" cy="48357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3B9D85-6A20-7B1B-D18C-C46274DCA39E}"/>
              </a:ext>
            </a:extLst>
          </p:cNvPr>
          <p:cNvSpPr/>
          <p:nvPr/>
        </p:nvSpPr>
        <p:spPr>
          <a:xfrm>
            <a:off x="1228726" y="4013793"/>
            <a:ext cx="738188" cy="18369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963D9-446D-06AD-B5B7-CE048BF9B9AE}"/>
              </a:ext>
            </a:extLst>
          </p:cNvPr>
          <p:cNvSpPr/>
          <p:nvPr/>
        </p:nvSpPr>
        <p:spPr>
          <a:xfrm>
            <a:off x="4790500" y="5230965"/>
            <a:ext cx="738188" cy="18369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5C75E-0C7D-0677-49E2-675FB082B073}"/>
              </a:ext>
            </a:extLst>
          </p:cNvPr>
          <p:cNvSpPr/>
          <p:nvPr/>
        </p:nvSpPr>
        <p:spPr>
          <a:xfrm>
            <a:off x="1228725" y="3773730"/>
            <a:ext cx="990599" cy="18369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BB3135-8D8B-F4F6-99DA-2F3499C301E9}"/>
              </a:ext>
            </a:extLst>
          </p:cNvPr>
          <p:cNvSpPr/>
          <p:nvPr/>
        </p:nvSpPr>
        <p:spPr>
          <a:xfrm>
            <a:off x="4956723" y="3283534"/>
            <a:ext cx="651596" cy="63441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54A342-3A7D-879B-9D96-9052E7770D10}"/>
              </a:ext>
            </a:extLst>
          </p:cNvPr>
          <p:cNvSpPr/>
          <p:nvPr/>
        </p:nvSpPr>
        <p:spPr>
          <a:xfrm>
            <a:off x="4956723" y="2934731"/>
            <a:ext cx="651596" cy="311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3E029-2764-11A9-139F-B66869D546E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219324" y="3600743"/>
            <a:ext cx="2737399" cy="26483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7EB562-0CEB-1CB6-5DA0-BA6A32E39D2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608319" y="3568196"/>
            <a:ext cx="2881887" cy="3254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C370DF-22BE-3DF4-1982-C3B91B4BCFF5}"/>
              </a:ext>
            </a:extLst>
          </p:cNvPr>
          <p:cNvCxnSpPr>
            <a:cxnSpLocks/>
          </p:cNvCxnSpPr>
          <p:nvPr/>
        </p:nvCxnSpPr>
        <p:spPr>
          <a:xfrm>
            <a:off x="8504900" y="3726966"/>
            <a:ext cx="920325" cy="1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F46F19-E140-EC4D-4747-2BAFABA72C5F}"/>
              </a:ext>
            </a:extLst>
          </p:cNvPr>
          <p:cNvCxnSpPr>
            <a:cxnSpLocks/>
          </p:cNvCxnSpPr>
          <p:nvPr/>
        </p:nvCxnSpPr>
        <p:spPr>
          <a:xfrm>
            <a:off x="8504900" y="3609491"/>
            <a:ext cx="1591913" cy="1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A41BDF7-31BE-D4F7-1E7F-FD52ABE8F11D}"/>
              </a:ext>
            </a:extLst>
          </p:cNvPr>
          <p:cNvSpPr/>
          <p:nvPr/>
        </p:nvSpPr>
        <p:spPr>
          <a:xfrm>
            <a:off x="5954726" y="2890839"/>
            <a:ext cx="861534" cy="236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B334E9-91A0-2018-5215-B691E7DCCDDF}"/>
              </a:ext>
            </a:extLst>
          </p:cNvPr>
          <p:cNvSpPr/>
          <p:nvPr/>
        </p:nvSpPr>
        <p:spPr>
          <a:xfrm>
            <a:off x="8534763" y="3205034"/>
            <a:ext cx="1017509" cy="2703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DBC790-87A0-72E3-DFA8-0F3F39304180}"/>
              </a:ext>
            </a:extLst>
          </p:cNvPr>
          <p:cNvSpPr/>
          <p:nvPr/>
        </p:nvSpPr>
        <p:spPr>
          <a:xfrm>
            <a:off x="8531139" y="3972948"/>
            <a:ext cx="987584" cy="2598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03416D-A9FC-B171-8C08-6ADC45E9A7C2}"/>
              </a:ext>
            </a:extLst>
          </p:cNvPr>
          <p:cNvSpPr/>
          <p:nvPr/>
        </p:nvSpPr>
        <p:spPr>
          <a:xfrm>
            <a:off x="8531138" y="4333871"/>
            <a:ext cx="1097995" cy="3759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2443AB-A15B-8545-01E8-D8B28F1C62B7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>
            <a:off x="6816260" y="3009245"/>
            <a:ext cx="1718503" cy="3309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4BAD4D-E1AB-535A-94A1-733E70BAFAE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608319" y="3090426"/>
            <a:ext cx="2881887" cy="6018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5B0A5A-2958-1717-9EE0-559B615B6B5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5528688" y="3894479"/>
            <a:ext cx="2998431" cy="142833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3E0789-D278-FDA2-1FB4-6864909B0DA4}"/>
              </a:ext>
            </a:extLst>
          </p:cNvPr>
          <p:cNvSpPr/>
          <p:nvPr/>
        </p:nvSpPr>
        <p:spPr>
          <a:xfrm>
            <a:off x="8527119" y="3815573"/>
            <a:ext cx="826161" cy="15781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95465A-1DCA-0407-9142-1493B52285EF}"/>
              </a:ext>
            </a:extLst>
          </p:cNvPr>
          <p:cNvSpPr/>
          <p:nvPr/>
        </p:nvSpPr>
        <p:spPr>
          <a:xfrm>
            <a:off x="1962894" y="4620694"/>
            <a:ext cx="1576970" cy="1836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CB0B40-AED5-18E4-DEB7-EF76E28B6B88}"/>
              </a:ext>
            </a:extLst>
          </p:cNvPr>
          <p:cNvSpPr/>
          <p:nvPr/>
        </p:nvSpPr>
        <p:spPr>
          <a:xfrm>
            <a:off x="5549723" y="5816008"/>
            <a:ext cx="1576970" cy="1836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22FAD6-92B7-69CE-734F-EEB787344D5A}"/>
              </a:ext>
            </a:extLst>
          </p:cNvPr>
          <p:cNvSpPr/>
          <p:nvPr/>
        </p:nvSpPr>
        <p:spPr>
          <a:xfrm>
            <a:off x="9265307" y="5047271"/>
            <a:ext cx="1576970" cy="1836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56DFF4-DF0C-C274-315F-2F475057F519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3539864" y="4712541"/>
            <a:ext cx="2009859" cy="11953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5DB6F-892B-A9E8-7BC7-BFB713CBB17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7126693" y="5139118"/>
            <a:ext cx="2138614" cy="76873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35D7C4-041E-2798-F3A1-2E800BF8E06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966914" y="4105640"/>
            <a:ext cx="2823586" cy="121717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3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8B3B1F-8220-47B3-6933-7B39CEC7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31" y="4123495"/>
            <a:ext cx="7182852" cy="1819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9D178-59F0-A4BB-2A25-D32F3DC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Downtime Deployment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3633-FE4F-2985-C021-29EB1064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무중단</a:t>
            </a:r>
            <a:r>
              <a:rPr lang="ko-KR" altLang="en-US" dirty="0"/>
              <a:t> 배포</a:t>
            </a:r>
            <a:r>
              <a:rPr lang="en-US" altLang="ko-KR" dirty="0"/>
              <a:t>. </a:t>
            </a:r>
            <a:r>
              <a:rPr lang="ko-KR" altLang="en-US" dirty="0"/>
              <a:t>서버의 부담을 최소화하고</a:t>
            </a:r>
            <a:r>
              <a:rPr lang="en-US" altLang="ko-KR" dirty="0"/>
              <a:t>, </a:t>
            </a:r>
            <a:r>
              <a:rPr lang="ko-KR" altLang="en-US" dirty="0"/>
              <a:t>서비스가 중단되지 않는 배포방법</a:t>
            </a:r>
            <a:endParaRPr lang="en-US" altLang="ko-KR" dirty="0"/>
          </a:p>
          <a:p>
            <a:pPr lvl="1"/>
            <a:r>
              <a:rPr lang="en-US" altLang="ko-KR" dirty="0" err="1"/>
              <a:t>RollingUpdate</a:t>
            </a:r>
            <a:r>
              <a:rPr lang="en-US" altLang="ko-KR" dirty="0"/>
              <a:t>, Blue-Green, Canary </a:t>
            </a:r>
            <a:r>
              <a:rPr lang="ko-KR" altLang="en-US" dirty="0"/>
              <a:t>등의 방법이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spec.strategy.type</a:t>
            </a:r>
            <a:r>
              <a:rPr lang="en-US" altLang="ko-KR" dirty="0"/>
              <a:t>=Recreate</a:t>
            </a:r>
          </a:p>
          <a:p>
            <a:pPr lvl="1"/>
            <a:r>
              <a:rPr lang="ko-KR" altLang="en-US" dirty="0" err="1"/>
              <a:t>무중단</a:t>
            </a:r>
            <a:r>
              <a:rPr lang="ko-KR" altLang="en-US" dirty="0"/>
              <a:t> 배포를 고려하지 않음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파드를</a:t>
            </a:r>
            <a:r>
              <a:rPr lang="ko-KR" altLang="en-US" dirty="0"/>
              <a:t> 한 번에 중지하고 나서 새로 생성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CFA4-8639-98EC-28CB-AF5F9107E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6CF8B-4CE2-C023-90DE-680D0D28878A}"/>
              </a:ext>
            </a:extLst>
          </p:cNvPr>
          <p:cNvSpPr/>
          <p:nvPr/>
        </p:nvSpPr>
        <p:spPr>
          <a:xfrm>
            <a:off x="3454230" y="4472813"/>
            <a:ext cx="7182852" cy="147021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F557B-B522-2865-227E-76752E2D8218}"/>
              </a:ext>
            </a:extLst>
          </p:cNvPr>
          <p:cNvSpPr txBox="1"/>
          <p:nvPr/>
        </p:nvSpPr>
        <p:spPr>
          <a:xfrm>
            <a:off x="1655825" y="5026194"/>
            <a:ext cx="17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accent3"/>
                </a:solidFill>
              </a:rPr>
              <a:t>모두 한번에 중지 중</a:t>
            </a:r>
          </a:p>
        </p:txBody>
      </p:sp>
    </p:spTree>
    <p:extLst>
      <p:ext uri="{BB962C8B-B14F-4D97-AF65-F5344CB8AC3E}">
        <p14:creationId xmlns:p14="http://schemas.microsoft.com/office/powerpoint/2010/main" val="27045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A4067D-47CE-9CC1-C49D-AA0583837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825"/>
          <a:stretch/>
        </p:blipFill>
        <p:spPr>
          <a:xfrm>
            <a:off x="3437083" y="3712836"/>
            <a:ext cx="7311947" cy="2433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9D178-59F0-A4BB-2A25-D32F3DC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 Downtime Deployment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3633-FE4F-2985-C021-29EB1064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무중단</a:t>
            </a:r>
            <a:r>
              <a:rPr lang="ko-KR" altLang="en-US" dirty="0"/>
              <a:t> 배포</a:t>
            </a:r>
            <a:r>
              <a:rPr lang="en-US" altLang="ko-KR" dirty="0"/>
              <a:t>. </a:t>
            </a:r>
            <a:r>
              <a:rPr lang="ko-KR" altLang="en-US" dirty="0"/>
              <a:t>서버의 부담을 최소화하고</a:t>
            </a:r>
            <a:r>
              <a:rPr lang="en-US" altLang="ko-KR" dirty="0"/>
              <a:t>, </a:t>
            </a:r>
            <a:r>
              <a:rPr lang="ko-KR" altLang="en-US" dirty="0"/>
              <a:t>서비스가 중단되지 않는 배포방법</a:t>
            </a:r>
            <a:endParaRPr lang="en-US" altLang="ko-KR" dirty="0"/>
          </a:p>
          <a:p>
            <a:pPr lvl="1"/>
            <a:r>
              <a:rPr lang="en-US" altLang="ko-KR" dirty="0" err="1"/>
              <a:t>RollingUpdate</a:t>
            </a:r>
            <a:r>
              <a:rPr lang="en-US" altLang="ko-KR" dirty="0"/>
              <a:t>, Blue-Green, Canary </a:t>
            </a:r>
            <a:r>
              <a:rPr lang="ko-KR" altLang="en-US" dirty="0"/>
              <a:t>등의 방법이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spec.strategy.type</a:t>
            </a:r>
            <a:r>
              <a:rPr lang="en-US" altLang="ko-KR" dirty="0"/>
              <a:t>=</a:t>
            </a:r>
            <a:r>
              <a:rPr lang="en-US" altLang="ko-KR" dirty="0" err="1"/>
              <a:t>RollingUpdate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spec.strategy.rollingUpdate.maxSurge</a:t>
            </a:r>
            <a:r>
              <a:rPr lang="ko-KR" altLang="en-US" dirty="0"/>
              <a:t>에 명시한 비율만큼 점진적으로 추가 및 중지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CFA4-8639-98EC-28CB-AF5F9107E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93BC2-DCE5-A0F1-6EB6-86BD5292C402}"/>
              </a:ext>
            </a:extLst>
          </p:cNvPr>
          <p:cNvSpPr/>
          <p:nvPr/>
        </p:nvSpPr>
        <p:spPr>
          <a:xfrm>
            <a:off x="3437083" y="5410398"/>
            <a:ext cx="7311946" cy="166991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C5A42-734E-E366-9879-B0B77F923A0B}"/>
              </a:ext>
            </a:extLst>
          </p:cNvPr>
          <p:cNvSpPr/>
          <p:nvPr/>
        </p:nvSpPr>
        <p:spPr>
          <a:xfrm>
            <a:off x="3437083" y="5910838"/>
            <a:ext cx="7311946" cy="166991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7BF9C-B706-0FF3-93C6-8990A0C29FA6}"/>
              </a:ext>
            </a:extLst>
          </p:cNvPr>
          <p:cNvSpPr/>
          <p:nvPr/>
        </p:nvSpPr>
        <p:spPr>
          <a:xfrm>
            <a:off x="3437083" y="5744158"/>
            <a:ext cx="7311946" cy="1669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7344-7DF9-C29D-ADB8-4AC0D3E1701F}"/>
              </a:ext>
            </a:extLst>
          </p:cNvPr>
          <p:cNvSpPr/>
          <p:nvPr/>
        </p:nvSpPr>
        <p:spPr>
          <a:xfrm>
            <a:off x="3437083" y="5577278"/>
            <a:ext cx="7311946" cy="1669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A59A0-E1E8-7DB1-981F-2815919681BF}"/>
              </a:ext>
            </a:extLst>
          </p:cNvPr>
          <p:cNvSpPr/>
          <p:nvPr/>
        </p:nvSpPr>
        <p:spPr>
          <a:xfrm>
            <a:off x="3437083" y="5074066"/>
            <a:ext cx="7311946" cy="16699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E9599-4145-745A-8CCE-CD3E17E7E1D5}"/>
              </a:ext>
            </a:extLst>
          </p:cNvPr>
          <p:cNvSpPr/>
          <p:nvPr/>
        </p:nvSpPr>
        <p:spPr>
          <a:xfrm>
            <a:off x="3437083" y="4049955"/>
            <a:ext cx="7311946" cy="16699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A6F45-0828-B3D9-0C01-847420BFD7E0}"/>
              </a:ext>
            </a:extLst>
          </p:cNvPr>
          <p:cNvSpPr txBox="1"/>
          <p:nvPr/>
        </p:nvSpPr>
        <p:spPr>
          <a:xfrm>
            <a:off x="1205382" y="5838423"/>
            <a:ext cx="223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6"/>
                </a:solidFill>
              </a:rPr>
              <a:t>1</a:t>
            </a:r>
            <a:r>
              <a:rPr lang="ko-KR" altLang="en-US" sz="1400" b="1" dirty="0">
                <a:solidFill>
                  <a:schemeClr val="accent6"/>
                </a:solidFill>
              </a:rPr>
              <a:t>번째 순서로 중지 후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3306E-3D64-8226-3382-B60FB622E69F}"/>
              </a:ext>
            </a:extLst>
          </p:cNvPr>
          <p:cNvSpPr txBox="1"/>
          <p:nvPr/>
        </p:nvSpPr>
        <p:spPr>
          <a:xfrm>
            <a:off x="985770" y="5436181"/>
            <a:ext cx="245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/>
                </a:solidFill>
              </a:rPr>
              <a:t>2</a:t>
            </a:r>
            <a:r>
              <a:rPr lang="ko-KR" altLang="en-US" sz="1400" b="1" dirty="0">
                <a:solidFill>
                  <a:schemeClr val="accent4"/>
                </a:solidFill>
              </a:rPr>
              <a:t>번째 순서로 중지 후 추가 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62A34-7D2B-A44D-544E-B5E702A25225}"/>
              </a:ext>
            </a:extLst>
          </p:cNvPr>
          <p:cNvSpPr txBox="1"/>
          <p:nvPr/>
        </p:nvSpPr>
        <p:spPr>
          <a:xfrm>
            <a:off x="1604530" y="4994671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</a:rPr>
              <a:t>3</a:t>
            </a:r>
            <a:r>
              <a:rPr lang="ko-KR" altLang="en-US" sz="1400" b="1" dirty="0">
                <a:solidFill>
                  <a:schemeClr val="accent3"/>
                </a:solidFill>
              </a:rPr>
              <a:t>번째 순서로 중지 중</a:t>
            </a:r>
          </a:p>
        </p:txBody>
      </p:sp>
    </p:spTree>
    <p:extLst>
      <p:ext uri="{BB962C8B-B14F-4D97-AF65-F5344CB8AC3E}">
        <p14:creationId xmlns:p14="http://schemas.microsoft.com/office/powerpoint/2010/main" val="112518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DCE4E1-D41F-AC6A-C51A-7CCF17B8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748" y="4505372"/>
            <a:ext cx="1725543" cy="1596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19D25-1552-A542-A10E-EA9DD7388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30" y="2828474"/>
            <a:ext cx="8311340" cy="1493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7523C-C9E4-72F5-BE3E-1FFB64D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LoadBalancer</a:t>
            </a:r>
            <a:r>
              <a:rPr lang="en-US" altLang="ko-KR" dirty="0"/>
              <a:t> (1/3)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7085-3149-D254-633A-FCB149CD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클러스터 내부의 서비스를 외부로 노출시키기 위해 사용</a:t>
            </a:r>
            <a:endParaRPr lang="en-US" altLang="ko-KR" dirty="0"/>
          </a:p>
          <a:p>
            <a:r>
              <a:rPr lang="en-US" altLang="ko-KR" dirty="0" err="1"/>
              <a:t>MetalLB</a:t>
            </a:r>
            <a:r>
              <a:rPr lang="en-US" altLang="ko-KR" dirty="0"/>
              <a:t> : </a:t>
            </a:r>
            <a:r>
              <a:rPr lang="ko-KR" altLang="en-US" dirty="0"/>
              <a:t>온 </a:t>
            </a:r>
            <a:r>
              <a:rPr lang="ko-KR" altLang="en-US" dirty="0" err="1"/>
              <a:t>프레미스</a:t>
            </a:r>
            <a:r>
              <a:rPr lang="en-US" altLang="ko-KR" dirty="0"/>
              <a:t> Kubernetes</a:t>
            </a:r>
            <a:r>
              <a:rPr lang="ko-KR" altLang="en-US" dirty="0"/>
              <a:t> 환경에서 사용할 수 있는 </a:t>
            </a:r>
            <a:r>
              <a:rPr lang="ko-KR" altLang="en-US" dirty="0" err="1"/>
              <a:t>로드밸런서</a:t>
            </a:r>
            <a:endParaRPr lang="en-US" altLang="ko-KR" dirty="0"/>
          </a:p>
          <a:p>
            <a:pPr lvl="1"/>
            <a:r>
              <a:rPr lang="en-US" altLang="ko-KR" dirty="0"/>
              <a:t>L2 mode</a:t>
            </a:r>
            <a:r>
              <a:rPr lang="ko-KR" altLang="en-US" dirty="0"/>
              <a:t>시 </a:t>
            </a:r>
            <a:r>
              <a:rPr lang="en-US" altLang="ko-KR" dirty="0"/>
              <a:t>ARP</a:t>
            </a:r>
            <a:r>
              <a:rPr lang="ko-KR" altLang="en-US" dirty="0"/>
              <a:t>요청을 통해 </a:t>
            </a:r>
            <a:r>
              <a:rPr lang="en-US" altLang="ko-KR" dirty="0"/>
              <a:t>External-IP </a:t>
            </a:r>
            <a:r>
              <a:rPr lang="ko-KR" altLang="en-US" dirty="0"/>
              <a:t>할당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4451-DA1F-7DEC-0F31-5C1E05685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16C9E-346A-1610-2634-017C470E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44" y="5346789"/>
            <a:ext cx="2167712" cy="756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6BDC0D-A178-8C48-6598-A225B6A28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901" y="4894531"/>
            <a:ext cx="2276878" cy="1208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D60652-E9B2-49FA-508E-0432C20223F6}"/>
              </a:ext>
            </a:extLst>
          </p:cNvPr>
          <p:cNvSpPr txBox="1"/>
          <p:nvPr/>
        </p:nvSpPr>
        <p:spPr>
          <a:xfrm>
            <a:off x="2511364" y="6101689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/>
              <a:t>IPAddressPool.yaml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ABDD6-ECA3-79D9-EDE9-F9CDF638BBE8}"/>
              </a:ext>
            </a:extLst>
          </p:cNvPr>
          <p:cNvSpPr txBox="1"/>
          <p:nvPr/>
        </p:nvSpPr>
        <p:spPr>
          <a:xfrm>
            <a:off x="5145637" y="6101689"/>
            <a:ext cx="18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L2Advertisement.yaml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9D0E19-65EB-EE4D-4EA7-F18AB9BB51F3}"/>
              </a:ext>
            </a:extLst>
          </p:cNvPr>
          <p:cNvSpPr txBox="1"/>
          <p:nvPr/>
        </p:nvSpPr>
        <p:spPr>
          <a:xfrm>
            <a:off x="8107924" y="6101689"/>
            <a:ext cx="112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/>
              <a:t>Service.yaml</a:t>
            </a:r>
            <a:endParaRPr lang="ko-KR" alt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AE8CE-52D9-62E3-6523-8DD8AFBC25FE}"/>
              </a:ext>
            </a:extLst>
          </p:cNvPr>
          <p:cNvSpPr/>
          <p:nvPr/>
        </p:nvSpPr>
        <p:spPr>
          <a:xfrm>
            <a:off x="2196901" y="5915471"/>
            <a:ext cx="2276878" cy="186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ABDA0-C589-C0FB-5708-94CD27CBD348}"/>
              </a:ext>
            </a:extLst>
          </p:cNvPr>
          <p:cNvSpPr/>
          <p:nvPr/>
        </p:nvSpPr>
        <p:spPr>
          <a:xfrm>
            <a:off x="7806747" y="5200644"/>
            <a:ext cx="1725543" cy="207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C262FD-74D7-38D9-5240-C94E4CB0882D}"/>
              </a:ext>
            </a:extLst>
          </p:cNvPr>
          <p:cNvSpPr/>
          <p:nvPr/>
        </p:nvSpPr>
        <p:spPr>
          <a:xfrm>
            <a:off x="5172635" y="3863788"/>
            <a:ext cx="2993465" cy="457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D6901C48-56B0-CD8F-3ED8-34600F6D0CDC}"/>
              </a:ext>
            </a:extLst>
          </p:cNvPr>
          <p:cNvSpPr/>
          <p:nvPr/>
        </p:nvSpPr>
        <p:spPr>
          <a:xfrm>
            <a:off x="6238104" y="3634545"/>
            <a:ext cx="5041780" cy="2394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4FFEAB-5A49-9A35-89FB-0CA6680AC922}"/>
              </a:ext>
            </a:extLst>
          </p:cNvPr>
          <p:cNvSpPr/>
          <p:nvPr/>
        </p:nvSpPr>
        <p:spPr>
          <a:xfrm>
            <a:off x="5331211" y="3908613"/>
            <a:ext cx="1805756" cy="1858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7523C-C9E4-72F5-BE3E-1FFB64D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LoadBalancer</a:t>
            </a:r>
            <a:r>
              <a:rPr lang="en-US" altLang="ko-KR" dirty="0"/>
              <a:t> (2/3)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7085-3149-D254-633A-FCB149CD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할당 받은 </a:t>
            </a:r>
            <a:r>
              <a:rPr lang="en-US" altLang="ko-KR" dirty="0"/>
              <a:t>External-IP</a:t>
            </a:r>
            <a:r>
              <a:rPr lang="ko-KR" altLang="en-US" dirty="0"/>
              <a:t>를 이용하여 클러스터 외부에서 </a:t>
            </a:r>
            <a:r>
              <a:rPr lang="en-US" altLang="ko-KR" dirty="0"/>
              <a:t>Pod</a:t>
            </a:r>
            <a:r>
              <a:rPr lang="ko-KR" altLang="en-US" dirty="0"/>
              <a:t>에 접근 가능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4451-DA1F-7DEC-0F31-5C1E05685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79EAE4C-39A0-0B0E-8EF5-CCCDCA77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894565"/>
            <a:ext cx="5218628" cy="145097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AD23594F-B2CE-1D6D-64DE-2FCD071BA51B}"/>
              </a:ext>
            </a:extLst>
          </p:cNvPr>
          <p:cNvGrpSpPr/>
          <p:nvPr/>
        </p:nvGrpSpPr>
        <p:grpSpPr>
          <a:xfrm>
            <a:off x="4612884" y="2390554"/>
            <a:ext cx="6083999" cy="828000"/>
            <a:chOff x="4612884" y="2390554"/>
            <a:chExt cx="6083999" cy="828000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B27F53C-DF76-CD9F-CC40-D0A711D27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2884" y="2390554"/>
              <a:ext cx="6083999" cy="82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D2EFA1-DA8E-799B-2CA9-E748BB4DC1A2}"/>
                </a:ext>
              </a:extLst>
            </p:cNvPr>
            <p:cNvSpPr/>
            <p:nvPr/>
          </p:nvSpPr>
          <p:spPr>
            <a:xfrm>
              <a:off x="10524565" y="2935184"/>
              <a:ext cx="172318" cy="283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F4F05EC-C392-B960-E30D-4C19641A1DD5}"/>
              </a:ext>
            </a:extLst>
          </p:cNvPr>
          <p:cNvCxnSpPr>
            <a:cxnSpLocks/>
            <a:stCxn id="115" idx="3"/>
            <a:endCxn id="112" idx="0"/>
          </p:cNvCxnSpPr>
          <p:nvPr/>
        </p:nvCxnSpPr>
        <p:spPr>
          <a:xfrm>
            <a:off x="5821980" y="1974562"/>
            <a:ext cx="3074370" cy="661958"/>
          </a:xfrm>
          <a:prstGeom prst="bentConnector2">
            <a:avLst/>
          </a:prstGeom>
          <a:ln w="19050" cap="rnd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5078357-E364-93D6-70B7-EB0E178FD798}"/>
              </a:ext>
            </a:extLst>
          </p:cNvPr>
          <p:cNvSpPr txBox="1"/>
          <p:nvPr/>
        </p:nvSpPr>
        <p:spPr>
          <a:xfrm>
            <a:off x="6335092" y="1930775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forwards to 192.168.1.202:8088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A2C982-38C1-7B55-D80B-12428F0804FD}"/>
              </a:ext>
            </a:extLst>
          </p:cNvPr>
          <p:cNvSpPr txBox="1"/>
          <p:nvPr/>
        </p:nvSpPr>
        <p:spPr>
          <a:xfrm>
            <a:off x="1739657" y="2084559"/>
            <a:ext cx="2034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KCMVP Module Self Test </a:t>
            </a:r>
            <a:r>
              <a:rPr lang="en-US" altLang="ko-KR" sz="1100" b="1" dirty="0" err="1">
                <a:solidFill>
                  <a:srgbClr val="FF0000"/>
                </a:solidFill>
              </a:rPr>
              <a:t>Reuslt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8F4707-3AA7-9046-7B02-03D68CBE18BA}"/>
              </a:ext>
            </a:extLst>
          </p:cNvPr>
          <p:cNvSpPr/>
          <p:nvPr/>
        </p:nvSpPr>
        <p:spPr>
          <a:xfrm>
            <a:off x="609599" y="2363935"/>
            <a:ext cx="3074369" cy="273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20C3DE9-C20C-E6D9-AC21-66A0031AB919}"/>
              </a:ext>
            </a:extLst>
          </p:cNvPr>
          <p:cNvSpPr/>
          <p:nvPr/>
        </p:nvSpPr>
        <p:spPr>
          <a:xfrm>
            <a:off x="609600" y="2012313"/>
            <a:ext cx="1173480" cy="273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82C96C-DF2D-763A-81C0-37B396E4C9AF}"/>
              </a:ext>
            </a:extLst>
          </p:cNvPr>
          <p:cNvSpPr/>
          <p:nvPr/>
        </p:nvSpPr>
        <p:spPr>
          <a:xfrm>
            <a:off x="609600" y="2716678"/>
            <a:ext cx="2796540" cy="628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13F8213-DB60-3FE8-7E77-E1229F245CBF}"/>
              </a:ext>
            </a:extLst>
          </p:cNvPr>
          <p:cNvSpPr/>
          <p:nvPr/>
        </p:nvSpPr>
        <p:spPr>
          <a:xfrm>
            <a:off x="4612884" y="2533650"/>
            <a:ext cx="3586236" cy="6849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E478732-C7CF-C2CB-8C21-368C287B3082}"/>
              </a:ext>
            </a:extLst>
          </p:cNvPr>
          <p:cNvSpPr txBox="1"/>
          <p:nvPr/>
        </p:nvSpPr>
        <p:spPr>
          <a:xfrm>
            <a:off x="3647604" y="243126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Used Cipher Suite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E06600D-6149-5A03-D8BC-3EA990D78BA3}"/>
              </a:ext>
            </a:extLst>
          </p:cNvPr>
          <p:cNvSpPr txBox="1"/>
          <p:nvPr/>
        </p:nvSpPr>
        <p:spPr>
          <a:xfrm>
            <a:off x="3375834" y="3130544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Encrypted Communication </a:t>
            </a:r>
            <a:r>
              <a:rPr lang="en-US" altLang="ko-KR" sz="1100" b="1" dirty="0" err="1">
                <a:solidFill>
                  <a:srgbClr val="FF0000"/>
                </a:solidFill>
              </a:rPr>
              <a:t>Reuslt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D7E23F7-B704-815A-C27D-463A23BA013A}"/>
              </a:ext>
            </a:extLst>
          </p:cNvPr>
          <p:cNvSpPr/>
          <p:nvPr/>
        </p:nvSpPr>
        <p:spPr>
          <a:xfrm>
            <a:off x="9593580" y="2390553"/>
            <a:ext cx="1103304" cy="827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6C4D24-73A6-90CF-B747-EB1F15AEE289}"/>
              </a:ext>
            </a:extLst>
          </p:cNvPr>
          <p:cNvSpPr/>
          <p:nvPr/>
        </p:nvSpPr>
        <p:spPr>
          <a:xfrm>
            <a:off x="8196836" y="2834641"/>
            <a:ext cx="1392196" cy="3839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3BE060-3498-7E53-AF4E-DF49828EC9F0}"/>
              </a:ext>
            </a:extLst>
          </p:cNvPr>
          <p:cNvSpPr/>
          <p:nvPr/>
        </p:nvSpPr>
        <p:spPr>
          <a:xfrm>
            <a:off x="8199120" y="2636520"/>
            <a:ext cx="1394460" cy="1981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0E4D059-ABF9-F2C5-474A-20D367B11E0C}"/>
              </a:ext>
            </a:extLst>
          </p:cNvPr>
          <p:cNvSpPr/>
          <p:nvPr/>
        </p:nvSpPr>
        <p:spPr>
          <a:xfrm>
            <a:off x="6261930" y="2379486"/>
            <a:ext cx="305557" cy="166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0122340-02FE-DA4A-83C2-80B7B9B05656}"/>
              </a:ext>
            </a:extLst>
          </p:cNvPr>
          <p:cNvSpPr/>
          <p:nvPr/>
        </p:nvSpPr>
        <p:spPr>
          <a:xfrm>
            <a:off x="4609243" y="1894003"/>
            <a:ext cx="1212737" cy="1611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429936-B2F2-41D0-078C-C8AC4594A775}"/>
              </a:ext>
            </a:extLst>
          </p:cNvPr>
          <p:cNvSpPr txBox="1"/>
          <p:nvPr/>
        </p:nvSpPr>
        <p:spPr>
          <a:xfrm>
            <a:off x="1308998" y="3871949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Client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488181-03F2-FC9D-8090-51F2F0A7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6" y="3981555"/>
            <a:ext cx="1529351" cy="152935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9A7B520C-FAEA-5ABA-7215-2F95C1A7D974}"/>
              </a:ext>
            </a:extLst>
          </p:cNvPr>
          <p:cNvSpPr txBox="1"/>
          <p:nvPr/>
        </p:nvSpPr>
        <p:spPr>
          <a:xfrm>
            <a:off x="247233" y="5249296"/>
            <a:ext cx="285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./</a:t>
            </a:r>
            <a:r>
              <a:rPr lang="en-US" altLang="ko-KR" sz="1400" b="1" dirty="0" err="1">
                <a:solidFill>
                  <a:schemeClr val="accent4"/>
                </a:solidFill>
              </a:rPr>
              <a:t>openssl_kcmvp_client</a:t>
            </a:r>
            <a:r>
              <a:rPr lang="en-US" altLang="ko-KR" sz="1400" b="1" dirty="0">
                <a:solidFill>
                  <a:schemeClr val="accent4"/>
                </a:solidFill>
              </a:rPr>
              <a:t> &lt;IP&gt;:&lt;port&gt;</a:t>
            </a:r>
          </a:p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(xxx.xxx.xxx.142:10202)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62C9E22-9A88-F6F4-288C-9D25CAD36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27" y="3926752"/>
            <a:ext cx="1529351" cy="1529351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3AE822D2-C18A-5CEB-CA1C-D4F6A5BA38CF}"/>
              </a:ext>
            </a:extLst>
          </p:cNvPr>
          <p:cNvSpPr txBox="1"/>
          <p:nvPr/>
        </p:nvSpPr>
        <p:spPr>
          <a:xfrm>
            <a:off x="9968682" y="3871949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Pod</a:t>
            </a:r>
            <a:endParaRPr lang="ko-KR" altLang="en-US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8FC91D-8689-A654-F58A-7ED821EDB36B}"/>
              </a:ext>
            </a:extLst>
          </p:cNvPr>
          <p:cNvSpPr txBox="1"/>
          <p:nvPr/>
        </p:nvSpPr>
        <p:spPr>
          <a:xfrm>
            <a:off x="9304878" y="5141574"/>
            <a:ext cx="187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/>
              <a:t>openssl_kcmvp_server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listening on port 9800</a:t>
            </a:r>
            <a:endParaRPr lang="ko-KR" altLang="en-US" sz="1400" b="1" dirty="0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F0748A95-A2D6-1EC7-6133-2AFEDAC7BF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29" y="3981555"/>
            <a:ext cx="1529351" cy="1529351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F563AC17-1FDB-B6C2-0280-45134199D758}"/>
              </a:ext>
            </a:extLst>
          </p:cNvPr>
          <p:cNvSpPr txBox="1"/>
          <p:nvPr/>
        </p:nvSpPr>
        <p:spPr>
          <a:xfrm>
            <a:off x="5619476" y="3871949"/>
            <a:ext cx="12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K8s Cluster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2CBC35-13AB-8205-AD56-61B0A49BA4A9}"/>
              </a:ext>
            </a:extLst>
          </p:cNvPr>
          <p:cNvSpPr txBox="1"/>
          <p:nvPr/>
        </p:nvSpPr>
        <p:spPr>
          <a:xfrm>
            <a:off x="5315416" y="5249296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xxx.xxx.xxx.142:10202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-&gt; 192.168.1.202:8088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5AEE439F-6BCC-8D4E-631A-6E61533A8F2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56" y="4284925"/>
            <a:ext cx="922610" cy="92261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1DF528A-CBD0-3237-F5A8-89CC140C502D}"/>
              </a:ext>
            </a:extLst>
          </p:cNvPr>
          <p:cNvSpPr txBox="1"/>
          <p:nvPr/>
        </p:nvSpPr>
        <p:spPr>
          <a:xfrm>
            <a:off x="7729363" y="3871949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</a:rPr>
              <a:t>Service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AC1DA6-7853-8D17-342D-6D8BA5E6859B}"/>
              </a:ext>
            </a:extLst>
          </p:cNvPr>
          <p:cNvSpPr txBox="1"/>
          <p:nvPr/>
        </p:nvSpPr>
        <p:spPr>
          <a:xfrm>
            <a:off x="7335249" y="5141574"/>
            <a:ext cx="1657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</a:rPr>
              <a:t>192.168.1.202:8088</a:t>
            </a:r>
          </a:p>
          <a:p>
            <a:pPr algn="ctr"/>
            <a:r>
              <a:rPr lang="en-US" altLang="ko-KR" sz="1400" b="1" dirty="0">
                <a:solidFill>
                  <a:schemeClr val="accent5"/>
                </a:solidFill>
              </a:rPr>
              <a:t>-&gt; &lt;pod’s IP&gt;:9800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71ED0EB-3857-74D1-E188-AD0B6D25A556}"/>
              </a:ext>
            </a:extLst>
          </p:cNvPr>
          <p:cNvSpPr txBox="1"/>
          <p:nvPr/>
        </p:nvSpPr>
        <p:spPr>
          <a:xfrm>
            <a:off x="3419079" y="5238989"/>
            <a:ext cx="166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OpenSSL w/ KCMVP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710EF09-8790-E7F6-665D-A3FCF080FECD}"/>
              </a:ext>
            </a:extLst>
          </p:cNvPr>
          <p:cNvSpPr txBox="1"/>
          <p:nvPr/>
        </p:nvSpPr>
        <p:spPr>
          <a:xfrm>
            <a:off x="2469745" y="4628104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Req Pod’s Info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F352DBF-2272-B602-6016-667DD3CA9390}"/>
              </a:ext>
            </a:extLst>
          </p:cNvPr>
          <p:cNvSpPr txBox="1"/>
          <p:nvPr/>
        </p:nvSpPr>
        <p:spPr>
          <a:xfrm>
            <a:off x="2449735" y="4361123"/>
            <a:ext cx="3194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Receive Pod’s IP, Container Image, Name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842B6A2-C9C1-22BB-B4B7-95C636933CD5}"/>
              </a:ext>
            </a:extLst>
          </p:cNvPr>
          <p:cNvCxnSpPr>
            <a:cxnSpLocks/>
          </p:cNvCxnSpPr>
          <p:nvPr/>
        </p:nvCxnSpPr>
        <p:spPr>
          <a:xfrm flipH="1" flipV="1">
            <a:off x="2422813" y="4652620"/>
            <a:ext cx="6999816" cy="13068"/>
          </a:xfrm>
          <a:prstGeom prst="straightConnector1">
            <a:avLst/>
          </a:prstGeom>
          <a:ln w="28575" cap="rnd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A697D837-67F8-5417-196B-7F094324B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48" y="4726250"/>
            <a:ext cx="578894" cy="5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02" grpId="0"/>
      <p:bldP spid="103" grpId="0"/>
      <p:bldP spid="104" grpId="0" animBg="1"/>
      <p:bldP spid="105" grpId="0" animBg="1"/>
      <p:bldP spid="106" grpId="0" animBg="1"/>
      <p:bldP spid="108" grpId="0"/>
      <p:bldP spid="109" grpId="0"/>
      <p:bldP spid="112" grpId="0" animBg="1"/>
      <p:bldP spid="113" grpId="0" animBg="1"/>
      <p:bldP spid="115" grpId="0" animBg="1"/>
      <p:bldP spid="134" grpId="0"/>
      <p:bldP spid="139" grpId="0"/>
      <p:bldP spid="142" grpId="0"/>
      <p:bldP spid="143" grpId="0"/>
      <p:bldP spid="145" grpId="0"/>
      <p:bldP spid="146" grpId="0"/>
      <p:bldP spid="149" grpId="0"/>
      <p:bldP spid="150" grpId="0"/>
      <p:bldP spid="155" grpId="0"/>
      <p:bldP spid="156" grpId="0"/>
      <p:bldP spid="1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0D296BF5-285F-EBB1-E224-0CA51E34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894565"/>
            <a:ext cx="5218628" cy="1450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06F7880-CBBC-BA32-2114-CD5E1197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3458226"/>
            <a:ext cx="5218628" cy="1463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C626C45-5E4C-F3C6-5C76-1842D155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5027799"/>
            <a:ext cx="5218628" cy="1420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7523C-C9E4-72F5-BE3E-1FFB64D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LoadBalancer</a:t>
            </a:r>
            <a:r>
              <a:rPr lang="en-US" altLang="ko-KR" dirty="0"/>
              <a:t> (3/3)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7085-3149-D254-633A-FCB149CD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Service</a:t>
            </a:r>
            <a:r>
              <a:rPr lang="ko-KR" altLang="en-US" dirty="0"/>
              <a:t>의 </a:t>
            </a:r>
            <a:r>
              <a:rPr lang="en-US" altLang="ko-KR" dirty="0"/>
              <a:t>External-IP</a:t>
            </a:r>
            <a:r>
              <a:rPr lang="ko-KR" altLang="en-US" dirty="0"/>
              <a:t>로 접근하여 원하는 </a:t>
            </a:r>
            <a:r>
              <a:rPr lang="en-US" altLang="ko-KR" dirty="0"/>
              <a:t>Pod</a:t>
            </a:r>
            <a:r>
              <a:rPr lang="ko-KR" altLang="en-US" dirty="0"/>
              <a:t>에 접근 가능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4451-DA1F-7DEC-0F31-5C1E05685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BAA41B-22E0-FBA8-940A-ED0CB489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884" y="5527659"/>
            <a:ext cx="6026397" cy="8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59603F-069E-E815-DAA5-92AF115F6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884" y="3988085"/>
            <a:ext cx="6042945" cy="8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F2B1936-DEC5-B7B5-A0F8-3FD12EB88896}"/>
              </a:ext>
            </a:extLst>
          </p:cNvPr>
          <p:cNvGrpSpPr/>
          <p:nvPr/>
        </p:nvGrpSpPr>
        <p:grpSpPr>
          <a:xfrm>
            <a:off x="4612884" y="2390554"/>
            <a:ext cx="6083999" cy="828000"/>
            <a:chOff x="4612884" y="2390554"/>
            <a:chExt cx="6083999" cy="82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C6786A-B5A8-88DF-DAE9-DCEA23DCF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2884" y="2390554"/>
              <a:ext cx="6083999" cy="82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309A99-AB38-6AC1-7E90-4FB61340501E}"/>
                </a:ext>
              </a:extLst>
            </p:cNvPr>
            <p:cNvSpPr/>
            <p:nvPr/>
          </p:nvSpPr>
          <p:spPr>
            <a:xfrm>
              <a:off x="10524565" y="2935184"/>
              <a:ext cx="172318" cy="283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AB7A529-2E9D-7B0A-9F21-7B878FA3EB7D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5821980" y="1974562"/>
            <a:ext cx="3074370" cy="661958"/>
          </a:xfrm>
          <a:prstGeom prst="bentConnector2">
            <a:avLst/>
          </a:prstGeom>
          <a:ln w="19050" cap="rnd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5CB3485-F0D4-9D0D-C501-D66F92C3B06D}"/>
              </a:ext>
            </a:extLst>
          </p:cNvPr>
          <p:cNvSpPr txBox="1"/>
          <p:nvPr/>
        </p:nvSpPr>
        <p:spPr>
          <a:xfrm>
            <a:off x="6335092" y="1930775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/>
                </a:solidFill>
              </a:rPr>
              <a:t>forwards to 192.168.1.</a:t>
            </a:r>
            <a:r>
              <a:rPr lang="en-US" altLang="ko-KR" sz="1100" b="1" dirty="0">
                <a:solidFill>
                  <a:srgbClr val="FF0000"/>
                </a:solidFill>
              </a:rPr>
              <a:t>202</a:t>
            </a:r>
            <a:r>
              <a:rPr lang="en-US" altLang="ko-KR" sz="1100" b="1" dirty="0">
                <a:solidFill>
                  <a:schemeClr val="accent4"/>
                </a:solidFill>
              </a:rPr>
              <a:t>:8088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4CBAFB7-A3C2-AC7C-974A-55ACAFBD91FC}"/>
              </a:ext>
            </a:extLst>
          </p:cNvPr>
          <p:cNvCxnSpPr>
            <a:cxnSpLocks/>
            <a:stCxn id="13" idx="3"/>
            <a:endCxn id="60" idx="0"/>
          </p:cNvCxnSpPr>
          <p:nvPr/>
        </p:nvCxnSpPr>
        <p:spPr>
          <a:xfrm>
            <a:off x="5821980" y="3541174"/>
            <a:ext cx="2990550" cy="698445"/>
          </a:xfrm>
          <a:prstGeom prst="bentConnector2">
            <a:avLst/>
          </a:prstGeom>
          <a:ln w="19050" cap="rnd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EFD557-A1B8-5FB2-D3B0-30A26AFE7B26}"/>
              </a:ext>
            </a:extLst>
          </p:cNvPr>
          <p:cNvSpPr txBox="1"/>
          <p:nvPr/>
        </p:nvSpPr>
        <p:spPr>
          <a:xfrm>
            <a:off x="6296992" y="3503803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/>
                </a:solidFill>
              </a:rPr>
              <a:t>forwards to 192.168.1.</a:t>
            </a:r>
            <a:r>
              <a:rPr lang="en-US" altLang="ko-KR" sz="1100" b="1" dirty="0">
                <a:solidFill>
                  <a:srgbClr val="FF0000"/>
                </a:solidFill>
              </a:rPr>
              <a:t>203</a:t>
            </a:r>
            <a:r>
              <a:rPr lang="en-US" altLang="ko-KR" sz="1100" b="1" dirty="0">
                <a:solidFill>
                  <a:schemeClr val="accent4"/>
                </a:solidFill>
              </a:rPr>
              <a:t>:8088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B03776D-A880-4B35-DF51-E40836685442}"/>
              </a:ext>
            </a:extLst>
          </p:cNvPr>
          <p:cNvCxnSpPr>
            <a:cxnSpLocks/>
            <a:stCxn id="15" idx="3"/>
            <a:endCxn id="63" idx="0"/>
          </p:cNvCxnSpPr>
          <p:nvPr/>
        </p:nvCxnSpPr>
        <p:spPr>
          <a:xfrm>
            <a:off x="5821980" y="5103331"/>
            <a:ext cx="3013410" cy="669155"/>
          </a:xfrm>
          <a:prstGeom prst="bentConnector2">
            <a:avLst/>
          </a:prstGeom>
          <a:ln w="19050" cap="rnd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292D42-FB10-38D4-8B0D-1E3A44DDF9F5}"/>
              </a:ext>
            </a:extLst>
          </p:cNvPr>
          <p:cNvSpPr txBox="1"/>
          <p:nvPr/>
        </p:nvSpPr>
        <p:spPr>
          <a:xfrm>
            <a:off x="6335092" y="5057056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4"/>
                </a:solidFill>
              </a:rPr>
              <a:t>forwards to 192.168.1.</a:t>
            </a:r>
            <a:r>
              <a:rPr lang="en-US" altLang="ko-KR" sz="1100" b="1" dirty="0">
                <a:solidFill>
                  <a:srgbClr val="FF0000"/>
                </a:solidFill>
              </a:rPr>
              <a:t>204</a:t>
            </a:r>
            <a:r>
              <a:rPr lang="en-US" altLang="ko-KR" sz="1100" b="1" dirty="0">
                <a:solidFill>
                  <a:schemeClr val="accent4"/>
                </a:solidFill>
              </a:rPr>
              <a:t>:8088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3F2E8-1106-5D58-579D-07C88B8BAC0C}"/>
              </a:ext>
            </a:extLst>
          </p:cNvPr>
          <p:cNvSpPr/>
          <p:nvPr/>
        </p:nvSpPr>
        <p:spPr>
          <a:xfrm>
            <a:off x="4612884" y="2533650"/>
            <a:ext cx="3586236" cy="6849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82D8CC-BBF5-984F-2202-66BE504085E2}"/>
              </a:ext>
            </a:extLst>
          </p:cNvPr>
          <p:cNvSpPr/>
          <p:nvPr/>
        </p:nvSpPr>
        <p:spPr>
          <a:xfrm>
            <a:off x="9593580" y="2390553"/>
            <a:ext cx="1103304" cy="827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95A4-5DC5-DA05-69AC-B3E1B505A4D7}"/>
              </a:ext>
            </a:extLst>
          </p:cNvPr>
          <p:cNvSpPr/>
          <p:nvPr/>
        </p:nvSpPr>
        <p:spPr>
          <a:xfrm>
            <a:off x="8196836" y="2834641"/>
            <a:ext cx="1392196" cy="3839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5BB795-6D94-3999-D85B-10280F3C9EF8}"/>
              </a:ext>
            </a:extLst>
          </p:cNvPr>
          <p:cNvSpPr/>
          <p:nvPr/>
        </p:nvSpPr>
        <p:spPr>
          <a:xfrm>
            <a:off x="8199120" y="2636520"/>
            <a:ext cx="1394460" cy="1981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36DAFE-4CE3-08EE-76D6-1D5D39C61CDE}"/>
              </a:ext>
            </a:extLst>
          </p:cNvPr>
          <p:cNvSpPr/>
          <p:nvPr/>
        </p:nvSpPr>
        <p:spPr>
          <a:xfrm>
            <a:off x="4612884" y="4146550"/>
            <a:ext cx="3497869" cy="2381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2613D75-F049-2C51-B465-E98C8DCCC772}"/>
              </a:ext>
            </a:extLst>
          </p:cNvPr>
          <p:cNvSpPr/>
          <p:nvPr/>
        </p:nvSpPr>
        <p:spPr>
          <a:xfrm>
            <a:off x="9505215" y="3988086"/>
            <a:ext cx="1131868" cy="827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500661-BCBB-98CC-A1AB-669287D5A1E8}"/>
              </a:ext>
            </a:extLst>
          </p:cNvPr>
          <p:cNvSpPr/>
          <p:nvPr/>
        </p:nvSpPr>
        <p:spPr>
          <a:xfrm>
            <a:off x="4609243" y="4432174"/>
            <a:ext cx="4895972" cy="3839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B55032-5373-0117-7DC5-16BC3C0102B3}"/>
              </a:ext>
            </a:extLst>
          </p:cNvPr>
          <p:cNvSpPr/>
          <p:nvPr/>
        </p:nvSpPr>
        <p:spPr>
          <a:xfrm>
            <a:off x="8115300" y="4239619"/>
            <a:ext cx="1394460" cy="1981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C9432D-5C92-7F56-C439-045D61F983CC}"/>
              </a:ext>
            </a:extLst>
          </p:cNvPr>
          <p:cNvSpPr/>
          <p:nvPr/>
        </p:nvSpPr>
        <p:spPr>
          <a:xfrm>
            <a:off x="4612884" y="5690924"/>
            <a:ext cx="3497869" cy="6647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6F2CAA4-7C17-CAA4-AAB9-F44E761322C2}"/>
              </a:ext>
            </a:extLst>
          </p:cNvPr>
          <p:cNvSpPr/>
          <p:nvPr/>
        </p:nvSpPr>
        <p:spPr>
          <a:xfrm>
            <a:off x="9532619" y="5532460"/>
            <a:ext cx="1104463" cy="8231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8BD7ADE-B635-530D-D486-DD9C25CA8474}"/>
              </a:ext>
            </a:extLst>
          </p:cNvPr>
          <p:cNvSpPr/>
          <p:nvPr/>
        </p:nvSpPr>
        <p:spPr>
          <a:xfrm>
            <a:off x="8110754" y="5976548"/>
            <a:ext cx="1478278" cy="3791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43723B-84F7-81AB-E5CE-7D9DF17421F9}"/>
              </a:ext>
            </a:extLst>
          </p:cNvPr>
          <p:cNvSpPr/>
          <p:nvPr/>
        </p:nvSpPr>
        <p:spPr>
          <a:xfrm>
            <a:off x="8138160" y="5772486"/>
            <a:ext cx="1394460" cy="1981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9214C4-28C4-39A6-F210-A884263269A5}"/>
              </a:ext>
            </a:extLst>
          </p:cNvPr>
          <p:cNvSpPr/>
          <p:nvPr/>
        </p:nvSpPr>
        <p:spPr>
          <a:xfrm>
            <a:off x="6721972" y="2385510"/>
            <a:ext cx="280808" cy="16618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CCAF69-D76E-EFF0-6BC2-700D21CF5326}"/>
              </a:ext>
            </a:extLst>
          </p:cNvPr>
          <p:cNvSpPr/>
          <p:nvPr/>
        </p:nvSpPr>
        <p:spPr>
          <a:xfrm>
            <a:off x="6753271" y="3978869"/>
            <a:ext cx="363869" cy="17725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4CC8F2-AC93-E307-07C4-740D3B65F43E}"/>
              </a:ext>
            </a:extLst>
          </p:cNvPr>
          <p:cNvSpPr/>
          <p:nvPr/>
        </p:nvSpPr>
        <p:spPr>
          <a:xfrm>
            <a:off x="6730411" y="5514708"/>
            <a:ext cx="363869" cy="17725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FBBAC-2EDB-ADB8-0ED1-07FD1567356B}"/>
              </a:ext>
            </a:extLst>
          </p:cNvPr>
          <p:cNvSpPr txBox="1"/>
          <p:nvPr/>
        </p:nvSpPr>
        <p:spPr>
          <a:xfrm>
            <a:off x="8905341" y="2113255"/>
            <a:ext cx="1830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192.168.1.</a:t>
            </a:r>
            <a:r>
              <a:rPr lang="en-US" altLang="ko-KR" sz="1200" b="1" dirty="0">
                <a:solidFill>
                  <a:srgbClr val="FF0000"/>
                </a:solidFill>
              </a:rPr>
              <a:t>202</a:t>
            </a:r>
            <a:r>
              <a:rPr lang="en-US" altLang="ko-KR" sz="1200" b="1" dirty="0"/>
              <a:t> = Dev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Pods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A20C0-E9B3-B887-9FBE-1B9BC6F2700F}"/>
              </a:ext>
            </a:extLst>
          </p:cNvPr>
          <p:cNvSpPr txBox="1"/>
          <p:nvPr/>
        </p:nvSpPr>
        <p:spPr>
          <a:xfrm>
            <a:off x="8905341" y="3700297"/>
            <a:ext cx="1837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192.168.1.</a:t>
            </a:r>
            <a:r>
              <a:rPr lang="en-US" altLang="ko-KR" sz="1200" b="1" dirty="0">
                <a:solidFill>
                  <a:srgbClr val="FF0000"/>
                </a:solidFill>
              </a:rPr>
              <a:t>203</a:t>
            </a:r>
            <a:r>
              <a:rPr lang="en-US" altLang="ko-KR" sz="1200" b="1" dirty="0"/>
              <a:t> = Test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Pods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A3BFA-0565-19A1-CA97-BCD92B984751}"/>
              </a:ext>
            </a:extLst>
          </p:cNvPr>
          <p:cNvSpPr txBox="1"/>
          <p:nvPr/>
        </p:nvSpPr>
        <p:spPr>
          <a:xfrm>
            <a:off x="8905341" y="5242035"/>
            <a:ext cx="1885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192.168.1.</a:t>
            </a:r>
            <a:r>
              <a:rPr lang="en-US" altLang="ko-KR" sz="1200" b="1" dirty="0">
                <a:solidFill>
                  <a:srgbClr val="FF0000"/>
                </a:solidFill>
              </a:rPr>
              <a:t>204</a:t>
            </a:r>
            <a:r>
              <a:rPr lang="en-US" altLang="ko-KR" sz="1200" b="1" dirty="0"/>
              <a:t> = Prod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Pods</a:t>
            </a:r>
            <a:endParaRPr lang="ko-KR" altLang="en-US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398DC-6618-83F5-DBD2-937DE4AD768F}"/>
              </a:ext>
            </a:extLst>
          </p:cNvPr>
          <p:cNvSpPr/>
          <p:nvPr/>
        </p:nvSpPr>
        <p:spPr>
          <a:xfrm>
            <a:off x="4609243" y="1894003"/>
            <a:ext cx="1212737" cy="1611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ACE61-2297-168E-C8F7-390C417D5A77}"/>
              </a:ext>
            </a:extLst>
          </p:cNvPr>
          <p:cNvSpPr/>
          <p:nvPr/>
        </p:nvSpPr>
        <p:spPr>
          <a:xfrm>
            <a:off x="4609243" y="3460615"/>
            <a:ext cx="1212737" cy="1611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E69A5-5BC2-FB44-3645-8ED1F6F713E4}"/>
              </a:ext>
            </a:extLst>
          </p:cNvPr>
          <p:cNvSpPr/>
          <p:nvPr/>
        </p:nvSpPr>
        <p:spPr>
          <a:xfrm>
            <a:off x="4609243" y="5022772"/>
            <a:ext cx="1212737" cy="16111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3C554-6FBD-52F1-A8BF-FD705B10E82F}"/>
              </a:ext>
            </a:extLst>
          </p:cNvPr>
          <p:cNvSpPr/>
          <p:nvPr/>
        </p:nvSpPr>
        <p:spPr>
          <a:xfrm>
            <a:off x="619124" y="2042160"/>
            <a:ext cx="3678555" cy="11763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4B1EA3-560C-DE1F-412B-213F62B6DFCF}"/>
              </a:ext>
            </a:extLst>
          </p:cNvPr>
          <p:cNvSpPr/>
          <p:nvPr/>
        </p:nvSpPr>
        <p:spPr>
          <a:xfrm>
            <a:off x="619124" y="3601613"/>
            <a:ext cx="3678555" cy="11763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0002C-0C95-240E-A26D-467EA833AA39}"/>
              </a:ext>
            </a:extLst>
          </p:cNvPr>
          <p:cNvSpPr/>
          <p:nvPr/>
        </p:nvSpPr>
        <p:spPr>
          <a:xfrm>
            <a:off x="619124" y="5149848"/>
            <a:ext cx="3678555" cy="11763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F00B5-9EBA-02EA-56FA-CCC5EC93D747}"/>
              </a:ext>
            </a:extLst>
          </p:cNvPr>
          <p:cNvSpPr/>
          <p:nvPr/>
        </p:nvSpPr>
        <p:spPr>
          <a:xfrm>
            <a:off x="2143126" y="3192009"/>
            <a:ext cx="285750" cy="161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6AC013-642B-529C-CD1E-461F37201CBD}"/>
              </a:ext>
            </a:extLst>
          </p:cNvPr>
          <p:cNvSpPr/>
          <p:nvPr/>
        </p:nvSpPr>
        <p:spPr>
          <a:xfrm>
            <a:off x="2143126" y="4758732"/>
            <a:ext cx="328612" cy="161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06A0E-065F-945D-8292-3E183765EB14}"/>
              </a:ext>
            </a:extLst>
          </p:cNvPr>
          <p:cNvSpPr/>
          <p:nvPr/>
        </p:nvSpPr>
        <p:spPr>
          <a:xfrm>
            <a:off x="2143126" y="6291705"/>
            <a:ext cx="352424" cy="161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FC32-335F-0DDF-6895-8D66193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 (1/5)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604-4A0E-3BA7-DC25-19E561A8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Continuous</a:t>
            </a:r>
            <a:r>
              <a:rPr lang="ko-KR" altLang="en-US" dirty="0"/>
              <a:t> </a:t>
            </a:r>
            <a:r>
              <a:rPr lang="en-US" altLang="ko-KR" dirty="0"/>
              <a:t>Integration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Continuous</a:t>
            </a:r>
            <a:r>
              <a:rPr lang="ko-KR" altLang="en-US" dirty="0"/>
              <a:t> </a:t>
            </a:r>
            <a:r>
              <a:rPr lang="en-US" altLang="ko-KR" dirty="0"/>
              <a:t>Deployment</a:t>
            </a:r>
          </a:p>
          <a:p>
            <a:r>
              <a:rPr lang="ko-KR" altLang="en-US" dirty="0"/>
              <a:t>애플리케이션 개발 단계를 자동화하여 더욱 짧은 주기로 고객에게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Jenkins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배포를 자동화하는 자바기반 오픈소스 서버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: Git Repository </a:t>
            </a:r>
            <a:r>
              <a:rPr lang="ko-KR" altLang="en-US" dirty="0"/>
              <a:t>호스팅을 지원하는 웹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CI/CD </a:t>
            </a:r>
            <a:r>
              <a:rPr lang="ko-KR" altLang="en-US" dirty="0"/>
              <a:t>시나리오</a:t>
            </a:r>
            <a:endParaRPr lang="en-US" altLang="ko-KR" dirty="0"/>
          </a:p>
          <a:p>
            <a:pPr marL="1005840" lvl="1" indent="-457200"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 </a:t>
            </a:r>
            <a:r>
              <a:rPr lang="en-US" altLang="ko-KR" dirty="0"/>
              <a:t>Docker Image</a:t>
            </a:r>
            <a:r>
              <a:rPr lang="ko-KR" altLang="en-US" dirty="0"/>
              <a:t> 빌드에 필요한 소스코드를 </a:t>
            </a:r>
            <a:r>
              <a:rPr lang="en-US" altLang="ko-KR" dirty="0"/>
              <a:t>Push</a:t>
            </a:r>
          </a:p>
          <a:p>
            <a:pPr marL="1005840" lvl="1" indent="-457200"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 Webhook</a:t>
            </a:r>
            <a:r>
              <a:rPr lang="ko-KR" altLang="en-US" dirty="0"/>
              <a:t>을 통해 </a:t>
            </a:r>
            <a:r>
              <a:rPr lang="en-US" altLang="ko-KR" dirty="0"/>
              <a:t>Jenkins </a:t>
            </a:r>
            <a:r>
              <a:rPr lang="ko-KR" altLang="en-US" dirty="0"/>
              <a:t>서버에 실행 요청 전달</a:t>
            </a:r>
            <a:endParaRPr lang="en-US" altLang="ko-KR" dirty="0"/>
          </a:p>
          <a:p>
            <a:pPr marL="1005840" lvl="1" indent="-457200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를 활용하여 </a:t>
            </a:r>
            <a:r>
              <a:rPr lang="en-US" altLang="ko-KR" dirty="0"/>
              <a:t>Docker Image </a:t>
            </a:r>
            <a:r>
              <a:rPr lang="ko-KR" altLang="en-US" dirty="0"/>
              <a:t>빌드 및 </a:t>
            </a:r>
            <a:r>
              <a:rPr lang="en-US" altLang="ko-KR" dirty="0"/>
              <a:t>Docker Hub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</a:p>
          <a:p>
            <a:pPr marL="1005840" lvl="1" indent="-457200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를 활용하여 </a:t>
            </a:r>
            <a:r>
              <a:rPr lang="en-US" altLang="ko-KR" dirty="0"/>
              <a:t>Kubernetes</a:t>
            </a:r>
            <a:r>
              <a:rPr lang="ko-KR" altLang="en-US" dirty="0"/>
              <a:t> 클러스터에 접근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en-US" altLang="ko-KR" dirty="0"/>
              <a:t>Image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FC86-DFD6-8839-D93A-3F39C4AC9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3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FC32-335F-0DDF-6895-8D66193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 (2/5)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604-4A0E-3BA7-DC25-19E561A8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Kubernetes </a:t>
            </a:r>
            <a:r>
              <a:rPr lang="ko-KR" altLang="en-US" dirty="0"/>
              <a:t>클러스터의 </a:t>
            </a:r>
            <a:r>
              <a:rPr lang="en-US" altLang="ko-KR" dirty="0"/>
              <a:t>“dev” namespace</a:t>
            </a:r>
            <a:r>
              <a:rPr lang="ko-KR" altLang="en-US" dirty="0"/>
              <a:t>에 접근하여 현재 </a:t>
            </a:r>
            <a:r>
              <a:rPr lang="en-US" altLang="ko-KR" dirty="0"/>
              <a:t>Image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pPr marL="2194560" lvl="4" indent="0">
              <a:buNone/>
            </a:pPr>
            <a:r>
              <a:rPr lang="en-US" altLang="ko-KR" dirty="0"/>
              <a:t>			</a:t>
            </a:r>
          </a:p>
          <a:p>
            <a:pPr marL="2194560" lvl="4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current version : 1.3.0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버전을 담고 있는 환경변수 파일을 수정</a:t>
            </a:r>
            <a:endParaRPr lang="en-US" altLang="ko-KR" dirty="0"/>
          </a:p>
          <a:p>
            <a:endParaRPr lang="en-US" altLang="ko-KR" sz="3200" dirty="0"/>
          </a:p>
          <a:p>
            <a:endParaRPr lang="en-US" altLang="ko-KR" dirty="0"/>
          </a:p>
          <a:p>
            <a:pPr lvl="1"/>
            <a:r>
              <a:rPr lang="en-US" altLang="ko-KR" dirty="0"/>
              <a:t>updated version : 1.3.0 -&gt; 1.4.0</a:t>
            </a: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FC86-DFD6-8839-D93A-3F39C4AC9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1DE2C-34FE-3C8E-AD89-CFE3FC9A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48" y="1936542"/>
            <a:ext cx="6254978" cy="1720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3C8C34-EEB9-28F7-B93B-AA6D288F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9" y="4889412"/>
            <a:ext cx="4702402" cy="910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93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FC32-335F-0DDF-6895-8D66193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 (3/5)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604-4A0E-3BA7-DC25-19E561A8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Webhook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FC86-DFD6-8839-D93A-3F39C4AC9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E1240-D671-C9F6-7913-1E43F953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78" y="1856195"/>
            <a:ext cx="4186698" cy="1621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241AE-3125-1A29-FA31-F82E4D73B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78" y="4167669"/>
            <a:ext cx="3439005" cy="1543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96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51B5-630D-2EFF-DF70-BE78E94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FC32-335F-0DDF-6895-8D66193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 (4/5)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604-4A0E-3BA7-DC25-19E561A8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Jenkins</a:t>
            </a:r>
            <a:r>
              <a:rPr lang="ko-KR" altLang="en-US" dirty="0"/>
              <a:t> 자동 실행시작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결과 확인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FC86-DFD6-8839-D93A-3F39C4AC9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C1C69-EBBF-6F01-41B4-69B28551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6" y="1976437"/>
            <a:ext cx="6262688" cy="158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2D5F4-545A-5080-DE4F-160795AB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7" y="4694406"/>
            <a:ext cx="6262688" cy="14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B48513-D589-AB78-8FF4-3EC37569B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48" y="3131084"/>
            <a:ext cx="3429479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3869B6-0869-31BD-0369-5FAF7202D71E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2598303" y="2154949"/>
            <a:ext cx="240262" cy="305942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58FF88-73DE-5384-4E84-ABCAA9268831}"/>
              </a:ext>
            </a:extLst>
          </p:cNvPr>
          <p:cNvSpPr/>
          <p:nvPr/>
        </p:nvSpPr>
        <p:spPr>
          <a:xfrm>
            <a:off x="845820" y="3284220"/>
            <a:ext cx="685800" cy="2803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FC32-335F-0DDF-6895-8D66193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 (5/5)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2604-4A0E-3BA7-DC25-19E561A8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Kubernetes </a:t>
            </a:r>
            <a:r>
              <a:rPr lang="ko-KR" altLang="en-US" dirty="0"/>
              <a:t>클러스터의 </a:t>
            </a:r>
            <a:r>
              <a:rPr lang="en-US" altLang="ko-KR" dirty="0"/>
              <a:t>“dev” namespace</a:t>
            </a:r>
            <a:r>
              <a:rPr lang="ko-KR" altLang="en-US" dirty="0"/>
              <a:t>에 접근하여 변경된 버전 확인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FC86-DFD6-8839-D93A-3F39C4AC9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51697-0140-16E5-CF8E-594BD5EF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544" y="1992916"/>
            <a:ext cx="6246041" cy="1735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AF622-59EA-3030-2638-4CD7C2257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075" y="3946923"/>
            <a:ext cx="6254978" cy="1719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32F1B6-9D6F-F18B-F441-C71E381CF680}"/>
              </a:ext>
            </a:extLst>
          </p:cNvPr>
          <p:cNvSpPr/>
          <p:nvPr/>
        </p:nvSpPr>
        <p:spPr>
          <a:xfrm>
            <a:off x="981075" y="4090987"/>
            <a:ext cx="5777865" cy="1276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EC57A-862C-33FA-6191-D0FE37AA2D17}"/>
              </a:ext>
            </a:extLst>
          </p:cNvPr>
          <p:cNvSpPr/>
          <p:nvPr/>
        </p:nvSpPr>
        <p:spPr>
          <a:xfrm>
            <a:off x="981075" y="5511858"/>
            <a:ext cx="5777865" cy="1547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78C452-3970-5A07-EAFB-CFE6CAAF3AB7}"/>
              </a:ext>
            </a:extLst>
          </p:cNvPr>
          <p:cNvSpPr/>
          <p:nvPr/>
        </p:nvSpPr>
        <p:spPr>
          <a:xfrm>
            <a:off x="981075" y="2147779"/>
            <a:ext cx="6246041" cy="12812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86D6FB-1AD8-47E8-8EB1-B2C020D5C596}"/>
              </a:ext>
            </a:extLst>
          </p:cNvPr>
          <p:cNvSpPr/>
          <p:nvPr/>
        </p:nvSpPr>
        <p:spPr>
          <a:xfrm>
            <a:off x="981075" y="3583863"/>
            <a:ext cx="6186488" cy="14406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A0E1F9-A3F1-057B-E58E-2C1C5BC440AD}"/>
              </a:ext>
            </a:extLst>
          </p:cNvPr>
          <p:cNvSpPr/>
          <p:nvPr/>
        </p:nvSpPr>
        <p:spPr>
          <a:xfrm>
            <a:off x="1707897" y="3383181"/>
            <a:ext cx="1797218" cy="224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94D9A-FEEE-5865-1B56-21578378B0FC}"/>
              </a:ext>
            </a:extLst>
          </p:cNvPr>
          <p:cNvSpPr/>
          <p:nvPr/>
        </p:nvSpPr>
        <p:spPr>
          <a:xfrm>
            <a:off x="1707897" y="5318260"/>
            <a:ext cx="1797218" cy="224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0ACAAB-442D-9AE7-13B8-A8B4D506D0E3}"/>
              </a:ext>
            </a:extLst>
          </p:cNvPr>
          <p:cNvSpPr/>
          <p:nvPr/>
        </p:nvSpPr>
        <p:spPr>
          <a:xfrm rot="16200000">
            <a:off x="2277894" y="4271698"/>
            <a:ext cx="657225" cy="48894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CD66-0961-A080-18DB-73C5BDBF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6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A2CB83-DE4D-48EC-CC9D-D55B5151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Summary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859E-939F-6601-156F-9A006C21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Master Node</a:t>
            </a:r>
            <a:r>
              <a:rPr lang="ko-KR" altLang="en-US" dirty="0"/>
              <a:t>에 대한 가용성</a:t>
            </a:r>
            <a:endParaRPr lang="en-US" altLang="ko-KR" dirty="0"/>
          </a:p>
          <a:p>
            <a:pPr lvl="1"/>
            <a:r>
              <a:rPr lang="en-US" altLang="ko-KR" dirty="0"/>
              <a:t>Master Node Failure</a:t>
            </a:r>
            <a:r>
              <a:rPr lang="ko-KR" altLang="en-US" dirty="0"/>
              <a:t>에 대한 대비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에 대한 </a:t>
            </a:r>
            <a:r>
              <a:rPr lang="ko-KR" altLang="en-US" dirty="0" err="1"/>
              <a:t>로드밸런싱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Pod</a:t>
            </a:r>
            <a:r>
              <a:rPr lang="ko-KR" altLang="en-US" dirty="0"/>
              <a:t> 스케줄링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의 사용 가능 리소스가 다를 경우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Namespace</a:t>
            </a:r>
            <a:r>
              <a:rPr lang="ko-KR" altLang="en-US" dirty="0"/>
              <a:t>의 구현목적이 다를 경우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클러스터 백업</a:t>
            </a:r>
            <a:endParaRPr lang="en-US" altLang="ko-KR" dirty="0"/>
          </a:p>
          <a:p>
            <a:pPr lvl="1"/>
            <a:r>
              <a:rPr lang="ko-KR" altLang="en-US" dirty="0"/>
              <a:t>클러스터의 상태를 </a:t>
            </a:r>
            <a:r>
              <a:rPr lang="en-US" altLang="ko-KR" dirty="0"/>
              <a:t>snapshot</a:t>
            </a:r>
            <a:r>
              <a:rPr lang="ko-KR" altLang="en-US" dirty="0"/>
              <a:t>의 형태로 관리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로그 시각화</a:t>
            </a:r>
            <a:endParaRPr lang="en-US" altLang="ko-KR" dirty="0"/>
          </a:p>
          <a:p>
            <a:pPr lvl="1"/>
            <a:r>
              <a:rPr lang="en-US" altLang="ko-KR" dirty="0"/>
              <a:t>Grafana</a:t>
            </a:r>
            <a:r>
              <a:rPr lang="ko-KR" altLang="en-US" dirty="0"/>
              <a:t>와 같은 애플리케이션 응용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5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74DF-85A0-752D-183F-5582C6AD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AFD0-C5EB-47A8-8CD9-FCB393CC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환경에서나 실행하기 위해 필요한 모든 요소를 포함하는 </a:t>
            </a:r>
            <a:r>
              <a:rPr lang="en-US" altLang="ko-KR" dirty="0"/>
              <a:t>SW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ko-KR" altLang="en-US" dirty="0"/>
              <a:t>호스트 </a:t>
            </a:r>
            <a:r>
              <a:rPr lang="en-US" altLang="ko-KR" dirty="0"/>
              <a:t>OS</a:t>
            </a:r>
            <a:r>
              <a:rPr lang="ko-KR" altLang="en-US" dirty="0"/>
              <a:t>의 리소스를 논리적으로 분리시켜 각자 독립적인 공간을 부여</a:t>
            </a:r>
            <a:endParaRPr lang="en-US" altLang="ko-KR" dirty="0"/>
          </a:p>
          <a:p>
            <a:pPr lvl="1"/>
            <a:r>
              <a:rPr lang="en-US" altLang="ko-KR" dirty="0"/>
              <a:t>namespaces,</a:t>
            </a:r>
            <a:r>
              <a:rPr lang="ko-KR" altLang="en-US" dirty="0"/>
              <a:t> </a:t>
            </a:r>
            <a:r>
              <a:rPr lang="en-US" altLang="ko-KR" dirty="0" err="1"/>
              <a:t>cgroups</a:t>
            </a:r>
            <a:endParaRPr lang="en-US" altLang="ko-KR" dirty="0"/>
          </a:p>
          <a:p>
            <a:r>
              <a:rPr lang="ko-KR" altLang="en-US" dirty="0"/>
              <a:t>하드웨어를 구현하는 가상화 기반 실행환경보다 오버헤드가 적음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97A8B-B42A-291D-46EB-659404236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CF8FB0-3EA1-1C67-6C8A-2947EF1167B1}"/>
              </a:ext>
            </a:extLst>
          </p:cNvPr>
          <p:cNvGrpSpPr/>
          <p:nvPr/>
        </p:nvGrpSpPr>
        <p:grpSpPr>
          <a:xfrm>
            <a:off x="2100000" y="3679728"/>
            <a:ext cx="7992000" cy="2693559"/>
            <a:chOff x="1912691" y="3679728"/>
            <a:chExt cx="7992000" cy="26935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58D83-4153-5DB0-3606-F414780260BF}"/>
                </a:ext>
              </a:extLst>
            </p:cNvPr>
            <p:cNvSpPr/>
            <p:nvPr/>
          </p:nvSpPr>
          <p:spPr>
            <a:xfrm>
              <a:off x="1912691" y="5422899"/>
              <a:ext cx="3420000" cy="58105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Hardware</a:t>
              </a:r>
              <a:endParaRPr lang="ko-KR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3513E1-8029-3F8E-B446-D9BAF3CAAEE2}"/>
                </a:ext>
              </a:extLst>
            </p:cNvPr>
            <p:cNvSpPr/>
            <p:nvPr/>
          </p:nvSpPr>
          <p:spPr>
            <a:xfrm>
              <a:off x="1912691" y="4841842"/>
              <a:ext cx="1620000" cy="5810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Type1 Hypervisor</a:t>
              </a:r>
              <a:endParaRPr lang="ko-KR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2D5355-ABAF-AD4F-A458-4DE4B6EA2846}"/>
                </a:ext>
              </a:extLst>
            </p:cNvPr>
            <p:cNvSpPr/>
            <p:nvPr/>
          </p:nvSpPr>
          <p:spPr>
            <a:xfrm>
              <a:off x="3712691" y="4841842"/>
              <a:ext cx="1620000" cy="5810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OS</a:t>
              </a:r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A09773-DED9-BA3D-E223-DD2CE756D9BB}"/>
                </a:ext>
              </a:extLst>
            </p:cNvPr>
            <p:cNvSpPr/>
            <p:nvPr/>
          </p:nvSpPr>
          <p:spPr>
            <a:xfrm>
              <a:off x="3712691" y="4260785"/>
              <a:ext cx="1620000" cy="5810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Type2 Hypervisor</a:t>
              </a:r>
              <a:endParaRPr lang="ko-KR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BE9CE3-DAFE-4E1C-CB43-020CEA1C0F9B}"/>
                </a:ext>
              </a:extLst>
            </p:cNvPr>
            <p:cNvSpPr/>
            <p:nvPr/>
          </p:nvSpPr>
          <p:spPr>
            <a:xfrm>
              <a:off x="3712691" y="3679728"/>
              <a:ext cx="792000" cy="581057"/>
            </a:xfrm>
            <a:prstGeom prst="rect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50000">
                  <a:srgbClr val="D3DAE9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</a:p>
            <a:p>
              <a:pPr algn="ctr"/>
              <a:r>
                <a:rPr lang="en-US" altLang="ko-KR" dirty="0"/>
                <a:t>OS</a:t>
              </a:r>
              <a:endParaRPr lang="ko-KR" alt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B9614B-5F1C-BDA3-3E19-50351521B233}"/>
                </a:ext>
              </a:extLst>
            </p:cNvPr>
            <p:cNvSpPr/>
            <p:nvPr/>
          </p:nvSpPr>
          <p:spPr>
            <a:xfrm>
              <a:off x="1912691" y="4260783"/>
              <a:ext cx="792000" cy="581057"/>
            </a:xfrm>
            <a:prstGeom prst="rect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50000">
                  <a:srgbClr val="D3DAE9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</a:p>
            <a:p>
              <a:pPr algn="ctr"/>
              <a:r>
                <a:rPr lang="en-US" altLang="ko-KR" dirty="0"/>
                <a:t>OS</a:t>
              </a:r>
              <a:endParaRPr lang="ko-KR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B65960-60D6-76BA-1470-F0AC5525E1A3}"/>
                </a:ext>
              </a:extLst>
            </p:cNvPr>
            <p:cNvSpPr/>
            <p:nvPr/>
          </p:nvSpPr>
          <p:spPr>
            <a:xfrm>
              <a:off x="6484691" y="5422899"/>
              <a:ext cx="3420000" cy="58105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Hardware</a:t>
              </a:r>
              <a:endParaRPr lang="ko-KR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E109F4-0EEE-7090-D3C2-73794356311F}"/>
                </a:ext>
              </a:extLst>
            </p:cNvPr>
            <p:cNvSpPr/>
            <p:nvPr/>
          </p:nvSpPr>
          <p:spPr>
            <a:xfrm>
              <a:off x="6484691" y="4841842"/>
              <a:ext cx="3420000" cy="5810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OS</a:t>
              </a:r>
              <a:endParaRPr lang="ko-KR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6188A-2F4D-2113-89BE-4136C1FD5CCE}"/>
                </a:ext>
              </a:extLst>
            </p:cNvPr>
            <p:cNvSpPr/>
            <p:nvPr/>
          </p:nvSpPr>
          <p:spPr>
            <a:xfrm>
              <a:off x="6484691" y="4260785"/>
              <a:ext cx="3420000" cy="5810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 Engine</a:t>
              </a:r>
              <a:endParaRPr lang="ko-KR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4F098F-D067-F4F2-6D96-C9A512048CB1}"/>
                </a:ext>
              </a:extLst>
            </p:cNvPr>
            <p:cNvSpPr/>
            <p:nvPr/>
          </p:nvSpPr>
          <p:spPr>
            <a:xfrm>
              <a:off x="6484691" y="3679728"/>
              <a:ext cx="1116000" cy="581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</a:t>
              </a:r>
              <a:endParaRPr lang="ko-KR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225F6-358A-C081-D6F0-BB84552C6D70}"/>
                </a:ext>
              </a:extLst>
            </p:cNvPr>
            <p:cNvSpPr/>
            <p:nvPr/>
          </p:nvSpPr>
          <p:spPr>
            <a:xfrm>
              <a:off x="8788691" y="3679728"/>
              <a:ext cx="1116000" cy="581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</a:t>
              </a:r>
              <a:endParaRPr lang="ko-KR" alt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DB44D3-E966-E6F2-E140-789A078279CC}"/>
                </a:ext>
              </a:extLst>
            </p:cNvPr>
            <p:cNvSpPr/>
            <p:nvPr/>
          </p:nvSpPr>
          <p:spPr>
            <a:xfrm>
              <a:off x="7636691" y="3679728"/>
              <a:ext cx="1116000" cy="581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6B6724-5813-7EA7-4BEF-B762AEF7D9BE}"/>
                </a:ext>
              </a:extLst>
            </p:cNvPr>
            <p:cNvSpPr txBox="1"/>
            <p:nvPr/>
          </p:nvSpPr>
          <p:spPr>
            <a:xfrm>
              <a:off x="2736871" y="6003955"/>
              <a:ext cx="1771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Virtual Machines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B8FD58-FD38-89F0-DF81-A4388CBEEB69}"/>
                </a:ext>
              </a:extLst>
            </p:cNvPr>
            <p:cNvSpPr txBox="1"/>
            <p:nvPr/>
          </p:nvSpPr>
          <p:spPr>
            <a:xfrm>
              <a:off x="7599465" y="6003955"/>
              <a:ext cx="119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Containers</a:t>
              </a:r>
              <a:endParaRPr lang="ko-KR" alt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04E230-6309-4A8B-1BCF-D325BE49C36D}"/>
                </a:ext>
              </a:extLst>
            </p:cNvPr>
            <p:cNvSpPr/>
            <p:nvPr/>
          </p:nvSpPr>
          <p:spPr>
            <a:xfrm>
              <a:off x="4540691" y="3679728"/>
              <a:ext cx="792000" cy="581057"/>
            </a:xfrm>
            <a:prstGeom prst="rect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50000">
                  <a:srgbClr val="D3DAE9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</a:p>
            <a:p>
              <a:pPr algn="ctr"/>
              <a:r>
                <a:rPr lang="en-US" altLang="ko-KR" dirty="0"/>
                <a:t>OS</a:t>
              </a:r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ACDA4B-5F97-BE87-3833-3841D54CDF9D}"/>
                </a:ext>
              </a:extLst>
            </p:cNvPr>
            <p:cNvSpPr/>
            <p:nvPr/>
          </p:nvSpPr>
          <p:spPr>
            <a:xfrm>
              <a:off x="2740691" y="4260784"/>
              <a:ext cx="792000" cy="581057"/>
            </a:xfrm>
            <a:prstGeom prst="rect">
              <a:avLst/>
            </a:prstGeom>
            <a:gradFill>
              <a:gsLst>
                <a:gs pos="50000">
                  <a:schemeClr val="accent6">
                    <a:lumMod val="40000"/>
                    <a:lumOff val="60000"/>
                  </a:schemeClr>
                </a:gs>
                <a:gs pos="50000">
                  <a:srgbClr val="D3DAE9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  <a:br>
                <a:rPr lang="en-US" altLang="ko-KR" dirty="0"/>
              </a:br>
              <a:r>
                <a:rPr lang="en-US" altLang="ko-KR" dirty="0"/>
                <a:t>OS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9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32A72F-2C91-073F-1AF3-E0B052D5F0EF}"/>
              </a:ext>
            </a:extLst>
          </p:cNvPr>
          <p:cNvSpPr/>
          <p:nvPr/>
        </p:nvSpPr>
        <p:spPr>
          <a:xfrm>
            <a:off x="6945426" y="3429000"/>
            <a:ext cx="4762480" cy="1553871"/>
          </a:xfrm>
          <a:prstGeom prst="rect">
            <a:avLst/>
          </a:prstGeom>
          <a:solidFill>
            <a:srgbClr val="F9EDE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E5465-3477-08A6-2879-C2747C52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 &amp; </a:t>
            </a:r>
            <a:r>
              <a:rPr lang="en-US" altLang="ko-KR" dirty="0" err="1"/>
              <a:t>Cgroups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D35A5-6E80-62F0-417F-661E5EB9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Namespace</a:t>
            </a:r>
          </a:p>
          <a:p>
            <a:pPr lvl="1"/>
            <a:r>
              <a:rPr lang="ko-KR" altLang="en-US" dirty="0"/>
              <a:t>리소스의 논리적인 분리</a:t>
            </a:r>
            <a:endParaRPr lang="en-US" altLang="ko-KR" dirty="0"/>
          </a:p>
          <a:p>
            <a:pPr lvl="1"/>
            <a:r>
              <a:rPr lang="ko-KR" altLang="en-US" dirty="0"/>
              <a:t>각각의 </a:t>
            </a:r>
            <a:r>
              <a:rPr lang="en-US" altLang="ko-KR" dirty="0"/>
              <a:t>Ns</a:t>
            </a:r>
            <a:r>
              <a:rPr lang="ko-KR" altLang="en-US" dirty="0"/>
              <a:t>는 서로의 리소스에 접근불가</a:t>
            </a:r>
            <a:endParaRPr lang="en-US" altLang="ko-KR" dirty="0"/>
          </a:p>
          <a:p>
            <a:pPr lvl="1"/>
            <a:r>
              <a:rPr lang="ko-KR" altLang="en-US" dirty="0"/>
              <a:t>리소스의 접근가능 범위를 제한</a:t>
            </a:r>
            <a:endParaRPr lang="en-US" altLang="ko-KR" dirty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 </a:t>
            </a:r>
            <a:r>
              <a:rPr lang="en-US" altLang="ko-KR" dirty="0"/>
              <a:t>namespace, network namespace, …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Cgroups</a:t>
            </a:r>
            <a:endParaRPr lang="en-US" altLang="ko-KR" dirty="0"/>
          </a:p>
          <a:p>
            <a:pPr lvl="1"/>
            <a:r>
              <a:rPr lang="en-US" altLang="ko-KR" dirty="0"/>
              <a:t>a.k.a. Control groups</a:t>
            </a:r>
          </a:p>
          <a:p>
            <a:pPr lvl="1"/>
            <a:r>
              <a:rPr lang="ko-KR" altLang="en-US" dirty="0"/>
              <a:t>프로세스들에게 리소스 할당 및 관리</a:t>
            </a:r>
            <a:endParaRPr lang="en-US" altLang="ko-KR" dirty="0"/>
          </a:p>
          <a:p>
            <a:pPr lvl="1"/>
            <a:r>
              <a:rPr lang="ko-KR" altLang="en-US" dirty="0"/>
              <a:t>리소스의 사용가능 범위를 제한</a:t>
            </a:r>
          </a:p>
          <a:p>
            <a:pPr lvl="1"/>
            <a:r>
              <a:rPr lang="en-US" altLang="ko-KR" dirty="0"/>
              <a:t>CPU, memory, disk I/O, …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5B38C-B21B-0D65-F880-2734586E6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89DF7-00BA-ED77-0CD0-2D3319C87289}"/>
              </a:ext>
            </a:extLst>
          </p:cNvPr>
          <p:cNvSpPr/>
          <p:nvPr/>
        </p:nvSpPr>
        <p:spPr>
          <a:xfrm>
            <a:off x="6945426" y="1630072"/>
            <a:ext cx="4762480" cy="1693828"/>
          </a:xfrm>
          <a:prstGeom prst="rect">
            <a:avLst/>
          </a:prstGeom>
          <a:solidFill>
            <a:srgbClr val="F1F7E5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C6E0BF-26F8-C91F-08F0-6F216F56B141}"/>
              </a:ext>
            </a:extLst>
          </p:cNvPr>
          <p:cNvSpPr/>
          <p:nvPr/>
        </p:nvSpPr>
        <p:spPr>
          <a:xfrm>
            <a:off x="8647704" y="2184743"/>
            <a:ext cx="1357924" cy="773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Container B Namespace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731FD-DE2D-8AA1-742B-F63CBCA4F980}"/>
              </a:ext>
            </a:extLst>
          </p:cNvPr>
          <p:cNvSpPr txBox="1"/>
          <p:nvPr/>
        </p:nvSpPr>
        <p:spPr>
          <a:xfrm>
            <a:off x="8563990" y="1627791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Docker Engine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447D1-81B3-878A-AB68-66C05886BE89}"/>
              </a:ext>
            </a:extLst>
          </p:cNvPr>
          <p:cNvSpPr/>
          <p:nvPr/>
        </p:nvSpPr>
        <p:spPr>
          <a:xfrm>
            <a:off x="10153532" y="2184743"/>
            <a:ext cx="1357924" cy="773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Container C Namespace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40ECB3-76C0-FDF1-3A9A-CC010C96F389}"/>
              </a:ext>
            </a:extLst>
          </p:cNvPr>
          <p:cNvSpPr/>
          <p:nvPr/>
        </p:nvSpPr>
        <p:spPr>
          <a:xfrm>
            <a:off x="7141876" y="2184743"/>
            <a:ext cx="1357924" cy="773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Container A Namespace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E414EE9B-60C7-F08C-9C0B-18D956024BC5}"/>
              </a:ext>
            </a:extLst>
          </p:cNvPr>
          <p:cNvSpPr/>
          <p:nvPr/>
        </p:nvSpPr>
        <p:spPr>
          <a:xfrm>
            <a:off x="8647704" y="3694478"/>
            <a:ext cx="1357924" cy="773859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cgroups</a:t>
            </a:r>
            <a:r>
              <a:rPr lang="en-US" altLang="ko-KR" sz="1600" dirty="0">
                <a:solidFill>
                  <a:schemeClr val="tx1"/>
                </a:solidFill>
              </a:rPr>
              <a:t> 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34A3037-9828-AE7F-D861-B124915ECF7E}"/>
              </a:ext>
            </a:extLst>
          </p:cNvPr>
          <p:cNvSpPr/>
          <p:nvPr/>
        </p:nvSpPr>
        <p:spPr>
          <a:xfrm>
            <a:off x="10153532" y="3694478"/>
            <a:ext cx="1357924" cy="773859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cgroups</a:t>
            </a:r>
            <a:r>
              <a:rPr lang="en-US" altLang="ko-KR" sz="1600" dirty="0">
                <a:solidFill>
                  <a:schemeClr val="tx1"/>
                </a:solidFill>
              </a:rPr>
              <a:t> 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347AE832-AC2A-986A-A778-EB5C78DB32B2}"/>
              </a:ext>
            </a:extLst>
          </p:cNvPr>
          <p:cNvSpPr/>
          <p:nvPr/>
        </p:nvSpPr>
        <p:spPr>
          <a:xfrm>
            <a:off x="7141876" y="3694478"/>
            <a:ext cx="1357924" cy="773859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cgroups</a:t>
            </a:r>
            <a:r>
              <a:rPr lang="en-US" altLang="ko-KR" sz="1600" dirty="0">
                <a:solidFill>
                  <a:schemeClr val="tx1"/>
                </a:solidFill>
              </a:rPr>
              <a:t> 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093863-BBC6-8AD8-C907-A386C6A3DE41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820838" y="2958602"/>
            <a:ext cx="0" cy="735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5A8426-3827-8745-3800-875D0208D24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9326666" y="2958602"/>
            <a:ext cx="0" cy="735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26B85-AE88-990F-FB15-93F33D8BF7B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0832494" y="2958602"/>
            <a:ext cx="0" cy="735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230215-D40C-DEF3-6BB6-8BA3E2B82ED9}"/>
              </a:ext>
            </a:extLst>
          </p:cNvPr>
          <p:cNvSpPr/>
          <p:nvPr/>
        </p:nvSpPr>
        <p:spPr>
          <a:xfrm>
            <a:off x="6945426" y="5090570"/>
            <a:ext cx="4762480" cy="3651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CPU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FBDA0E-6085-7B72-18BC-E1E3BE3791B6}"/>
              </a:ext>
            </a:extLst>
          </p:cNvPr>
          <p:cNvSpPr/>
          <p:nvPr/>
        </p:nvSpPr>
        <p:spPr>
          <a:xfrm>
            <a:off x="7384228" y="5090570"/>
            <a:ext cx="340658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405CE5-5F2D-365C-4146-630C92C6A277}"/>
              </a:ext>
            </a:extLst>
          </p:cNvPr>
          <p:cNvSpPr/>
          <p:nvPr/>
        </p:nvSpPr>
        <p:spPr>
          <a:xfrm>
            <a:off x="8137567" y="5090570"/>
            <a:ext cx="606362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4B2650-13C3-CAE8-99FB-A1EE8238EB0D}"/>
              </a:ext>
            </a:extLst>
          </p:cNvPr>
          <p:cNvSpPr/>
          <p:nvPr/>
        </p:nvSpPr>
        <p:spPr>
          <a:xfrm>
            <a:off x="11208582" y="5090570"/>
            <a:ext cx="151049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88E088-8E3A-2C44-8C96-599E60F4D3E5}"/>
              </a:ext>
            </a:extLst>
          </p:cNvPr>
          <p:cNvCxnSpPr>
            <a:cxnSpLocks/>
            <a:stCxn id="33" idx="0"/>
            <a:endCxn id="17" idx="2"/>
          </p:cNvCxnSpPr>
          <p:nvPr/>
        </p:nvCxnSpPr>
        <p:spPr>
          <a:xfrm flipV="1">
            <a:off x="7554557" y="4468337"/>
            <a:ext cx="266281" cy="62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50299-5318-EECC-F497-32D875CD3C00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H="1" flipV="1">
            <a:off x="10832494" y="4468337"/>
            <a:ext cx="451613" cy="62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15D0FDD-8EFB-748A-29AC-2B86CA693AE3}"/>
              </a:ext>
            </a:extLst>
          </p:cNvPr>
          <p:cNvSpPr/>
          <p:nvPr/>
        </p:nvSpPr>
        <p:spPr>
          <a:xfrm>
            <a:off x="6945426" y="5560795"/>
            <a:ext cx="4762480" cy="3651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Memory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D4CE93-897E-D24F-C8A7-1F205DF8DF85}"/>
              </a:ext>
            </a:extLst>
          </p:cNvPr>
          <p:cNvSpPr/>
          <p:nvPr/>
        </p:nvSpPr>
        <p:spPr>
          <a:xfrm>
            <a:off x="7678074" y="5560795"/>
            <a:ext cx="340658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72DC2E-374D-CEC5-715F-C3F2B11CBFC7}"/>
              </a:ext>
            </a:extLst>
          </p:cNvPr>
          <p:cNvSpPr/>
          <p:nvPr/>
        </p:nvSpPr>
        <p:spPr>
          <a:xfrm>
            <a:off x="9877424" y="5560795"/>
            <a:ext cx="145639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ED808C-3B34-1C88-EAE5-BAE5D2D70A56}"/>
              </a:ext>
            </a:extLst>
          </p:cNvPr>
          <p:cNvSpPr/>
          <p:nvPr/>
        </p:nvSpPr>
        <p:spPr>
          <a:xfrm>
            <a:off x="10753270" y="5560795"/>
            <a:ext cx="606362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DC4BF0-1CFE-C305-38D1-B721BE8814B3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7820838" y="4468337"/>
            <a:ext cx="27565" cy="1092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FBF1E1-221B-87DD-5AB6-36670ADF5606}"/>
              </a:ext>
            </a:extLst>
          </p:cNvPr>
          <p:cNvCxnSpPr>
            <a:stCxn id="52" idx="0"/>
            <a:endCxn id="15" idx="2"/>
          </p:cNvCxnSpPr>
          <p:nvPr/>
        </p:nvCxnSpPr>
        <p:spPr>
          <a:xfrm flipH="1" flipV="1">
            <a:off x="9326666" y="4468337"/>
            <a:ext cx="623578" cy="1092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5DF1FB-57F5-05AF-9E21-0716DA6A3B87}"/>
              </a:ext>
            </a:extLst>
          </p:cNvPr>
          <p:cNvCxnSpPr>
            <a:stCxn id="53" idx="0"/>
            <a:endCxn id="16" idx="2"/>
          </p:cNvCxnSpPr>
          <p:nvPr/>
        </p:nvCxnSpPr>
        <p:spPr>
          <a:xfrm flipH="1" flipV="1">
            <a:off x="10832494" y="4468337"/>
            <a:ext cx="223957" cy="1092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3424B0-C1BB-FE34-2AA2-FD0235E2C6CB}"/>
              </a:ext>
            </a:extLst>
          </p:cNvPr>
          <p:cNvSpPr txBox="1"/>
          <p:nvPr/>
        </p:nvSpPr>
        <p:spPr>
          <a:xfrm>
            <a:off x="8933449" y="4596909"/>
            <a:ext cx="786434" cy="369332"/>
          </a:xfrm>
          <a:prstGeom prst="rect">
            <a:avLst/>
          </a:prstGeom>
          <a:solidFill>
            <a:srgbClr val="F9EDED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DF70F2-0808-3F53-7200-CC304DE32124}"/>
              </a:ext>
            </a:extLst>
          </p:cNvPr>
          <p:cNvCxnSpPr>
            <a:cxnSpLocks/>
            <a:stCxn id="34" idx="0"/>
            <a:endCxn id="15" idx="2"/>
          </p:cNvCxnSpPr>
          <p:nvPr/>
        </p:nvCxnSpPr>
        <p:spPr>
          <a:xfrm flipV="1">
            <a:off x="8440748" y="4468337"/>
            <a:ext cx="885918" cy="62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D2A9-A35D-8B0A-26C3-D04EB4EE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2F82-52EE-3809-892B-0F9764F9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에서 생성</a:t>
            </a:r>
            <a:r>
              <a:rPr lang="en-US" altLang="ko-KR" dirty="0"/>
              <a:t>,</a:t>
            </a:r>
            <a:r>
              <a:rPr lang="ko-KR" altLang="en-US" dirty="0"/>
              <a:t> 관리할 수 있는 배포 가능한 가장 작은 컴퓨팅 단위</a:t>
            </a:r>
            <a:endParaRPr lang="en-US" altLang="ko-KR" dirty="0"/>
          </a:p>
          <a:p>
            <a:r>
              <a:rPr lang="ko-KR" altLang="en-US" dirty="0"/>
              <a:t>하나 이상의 컨테이너의 그룹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04684-5D2D-A624-A279-A76752928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AB82FB-A656-110E-6C7C-9F39025EAFDE}"/>
              </a:ext>
            </a:extLst>
          </p:cNvPr>
          <p:cNvGrpSpPr/>
          <p:nvPr/>
        </p:nvGrpSpPr>
        <p:grpSpPr>
          <a:xfrm>
            <a:off x="962764" y="2915170"/>
            <a:ext cx="10266472" cy="3074665"/>
            <a:chOff x="1046771" y="3004817"/>
            <a:chExt cx="10266472" cy="3074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E7DE13-3498-836A-CB44-46DE6E827502}"/>
                </a:ext>
              </a:extLst>
            </p:cNvPr>
            <p:cNvSpPr/>
            <p:nvPr/>
          </p:nvSpPr>
          <p:spPr>
            <a:xfrm>
              <a:off x="1046771" y="3004817"/>
              <a:ext cx="10266472" cy="3074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Node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F7B171-D9C1-2E44-9FC8-E03978040FC3}"/>
                </a:ext>
              </a:extLst>
            </p:cNvPr>
            <p:cNvSpPr/>
            <p:nvPr/>
          </p:nvSpPr>
          <p:spPr>
            <a:xfrm>
              <a:off x="1118862" y="3429000"/>
              <a:ext cx="3307816" cy="2581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Deployment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7B711-9BAB-42F7-6367-9F4EB8CEA848}"/>
                </a:ext>
              </a:extLst>
            </p:cNvPr>
            <p:cNvSpPr/>
            <p:nvPr/>
          </p:nvSpPr>
          <p:spPr>
            <a:xfrm>
              <a:off x="1218284" y="3853139"/>
              <a:ext cx="3101228" cy="20593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</a:rPr>
                <a:t>Replicaset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9BFF06-0632-AC08-50BD-40B611B004DD}"/>
                </a:ext>
              </a:extLst>
            </p:cNvPr>
            <p:cNvSpPr/>
            <p:nvPr/>
          </p:nvSpPr>
          <p:spPr>
            <a:xfrm>
              <a:off x="1322613" y="4211068"/>
              <a:ext cx="2892571" cy="1585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11EC39-1EC7-5FD2-B26E-FBBF1F55E108}"/>
                </a:ext>
              </a:extLst>
            </p:cNvPr>
            <p:cNvSpPr/>
            <p:nvPr/>
          </p:nvSpPr>
          <p:spPr>
            <a:xfrm>
              <a:off x="4526100" y="3429000"/>
              <a:ext cx="3307816" cy="2581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Deployment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BBB39-6116-D06A-5C32-F9607B97A275}"/>
                </a:ext>
              </a:extLst>
            </p:cNvPr>
            <p:cNvSpPr/>
            <p:nvPr/>
          </p:nvSpPr>
          <p:spPr>
            <a:xfrm>
              <a:off x="4625522" y="3853139"/>
              <a:ext cx="3101228" cy="20593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</a:rPr>
                <a:t>Replicaset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932DF6-8CDA-F738-56DE-5694F04CA5F2}"/>
                </a:ext>
              </a:extLst>
            </p:cNvPr>
            <p:cNvSpPr/>
            <p:nvPr/>
          </p:nvSpPr>
          <p:spPr>
            <a:xfrm>
              <a:off x="4729850" y="4211068"/>
              <a:ext cx="2892571" cy="1585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DC4832-5BC3-5494-A052-9CAAFA4289B4}"/>
                </a:ext>
              </a:extLst>
            </p:cNvPr>
            <p:cNvSpPr/>
            <p:nvPr/>
          </p:nvSpPr>
          <p:spPr>
            <a:xfrm>
              <a:off x="4850700" y="4636453"/>
              <a:ext cx="1174375" cy="10507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Container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2A99A8-9454-C331-063A-D352DE5D3B3F}"/>
                </a:ext>
              </a:extLst>
            </p:cNvPr>
            <p:cNvSpPr/>
            <p:nvPr/>
          </p:nvSpPr>
          <p:spPr>
            <a:xfrm>
              <a:off x="6327198" y="4636453"/>
              <a:ext cx="1174375" cy="10507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Container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67415A-2CFE-56C8-4B93-2118498E8815}"/>
                </a:ext>
              </a:extLst>
            </p:cNvPr>
            <p:cNvSpPr/>
            <p:nvPr/>
          </p:nvSpPr>
          <p:spPr>
            <a:xfrm>
              <a:off x="7933338" y="3429000"/>
              <a:ext cx="3307816" cy="2581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Deployment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3851F4-9A4D-71E5-671F-26C033DA8115}"/>
                </a:ext>
              </a:extLst>
            </p:cNvPr>
            <p:cNvSpPr/>
            <p:nvPr/>
          </p:nvSpPr>
          <p:spPr>
            <a:xfrm>
              <a:off x="8032760" y="3853139"/>
              <a:ext cx="3101228" cy="20593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</a:rPr>
                <a:t>Replicaset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D90FAA-E75E-018B-3EAA-9A126743D738}"/>
                </a:ext>
              </a:extLst>
            </p:cNvPr>
            <p:cNvSpPr/>
            <p:nvPr/>
          </p:nvSpPr>
          <p:spPr>
            <a:xfrm>
              <a:off x="8137089" y="4211068"/>
              <a:ext cx="1416073" cy="1585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7AAA713-D874-D86A-BF7B-E040B0A4972C}"/>
                </a:ext>
              </a:extLst>
            </p:cNvPr>
            <p:cNvSpPr/>
            <p:nvPr/>
          </p:nvSpPr>
          <p:spPr>
            <a:xfrm>
              <a:off x="8257938" y="4636453"/>
              <a:ext cx="1174375" cy="493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Container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01DF34-4692-A8B1-A842-E64CAD3702D0}"/>
                </a:ext>
              </a:extLst>
            </p:cNvPr>
            <p:cNvSpPr/>
            <p:nvPr/>
          </p:nvSpPr>
          <p:spPr>
            <a:xfrm>
              <a:off x="8257938" y="5193591"/>
              <a:ext cx="1174375" cy="493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Container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58FDEB-8485-08FF-EC60-BF333A373845}"/>
                </a:ext>
              </a:extLst>
            </p:cNvPr>
            <p:cNvSpPr/>
            <p:nvPr/>
          </p:nvSpPr>
          <p:spPr>
            <a:xfrm>
              <a:off x="9613587" y="4211068"/>
              <a:ext cx="1416073" cy="1585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Pod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E2CF44-56B7-4363-513B-B6B238BBFE57}"/>
                </a:ext>
              </a:extLst>
            </p:cNvPr>
            <p:cNvSpPr/>
            <p:nvPr/>
          </p:nvSpPr>
          <p:spPr>
            <a:xfrm>
              <a:off x="9734436" y="4636453"/>
              <a:ext cx="1174375" cy="493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Container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61151C-31B2-9057-031F-ECEDDD5D3531}"/>
                </a:ext>
              </a:extLst>
            </p:cNvPr>
            <p:cNvSpPr/>
            <p:nvPr/>
          </p:nvSpPr>
          <p:spPr>
            <a:xfrm>
              <a:off x="9734436" y="5193591"/>
              <a:ext cx="1174375" cy="493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Container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BF4B87-18D1-2EEA-1BE5-EAFA6092783C}"/>
                </a:ext>
              </a:extLst>
            </p:cNvPr>
            <p:cNvSpPr/>
            <p:nvPr/>
          </p:nvSpPr>
          <p:spPr>
            <a:xfrm>
              <a:off x="1451203" y="4636453"/>
              <a:ext cx="2643133" cy="10507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Container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9115-C64A-F619-1BBA-3099BCC4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3699-ECDB-8CCF-8D59-B1153AE6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Pod</a:t>
            </a:r>
            <a:r>
              <a:rPr lang="ko-KR" altLang="en-US" dirty="0"/>
              <a:t>가 배포될</a:t>
            </a:r>
            <a:r>
              <a:rPr lang="en-US" altLang="ko-KR" dirty="0"/>
              <a:t> </a:t>
            </a:r>
            <a:r>
              <a:rPr lang="ko-KR" altLang="en-US" dirty="0"/>
              <a:t>물리적</a:t>
            </a:r>
            <a:r>
              <a:rPr lang="en-US" altLang="ko-KR" dirty="0"/>
              <a:t>/</a:t>
            </a:r>
            <a:r>
              <a:rPr lang="ko-KR" altLang="en-US" dirty="0"/>
              <a:t>논리적으로 분리된 물리서버</a:t>
            </a:r>
            <a:r>
              <a:rPr lang="en-US" altLang="ko-KR" dirty="0"/>
              <a:t>/</a:t>
            </a:r>
            <a:r>
              <a:rPr lang="ko-KR" altLang="en-US" dirty="0"/>
              <a:t>가상머신</a:t>
            </a:r>
            <a:endParaRPr lang="en-US" altLang="ko-KR" dirty="0"/>
          </a:p>
          <a:p>
            <a:r>
              <a:rPr lang="ko-KR" altLang="en-US" dirty="0"/>
              <a:t>구조의 단순화와 가용성을 위해 </a:t>
            </a:r>
            <a:r>
              <a:rPr lang="en-US" altLang="ko-KR" dirty="0"/>
              <a:t>Master Node</a:t>
            </a:r>
            <a:r>
              <a:rPr lang="ko-KR" altLang="en-US" dirty="0"/>
              <a:t>와 </a:t>
            </a:r>
            <a:r>
              <a:rPr lang="en-US" altLang="ko-KR" dirty="0"/>
              <a:t>Worker Node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control plane</a:t>
            </a:r>
            <a:r>
              <a:rPr lang="ko-KR" altLang="en-US" dirty="0"/>
              <a:t>을 실행하여 클러스터 전체를 구성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en-US" altLang="ko-KR" dirty="0"/>
              <a:t>Worker Node : </a:t>
            </a:r>
            <a:r>
              <a:rPr lang="ko-KR" altLang="en-US" dirty="0"/>
              <a:t>사용자가 정의한 </a:t>
            </a:r>
            <a:r>
              <a:rPr lang="en-US" altLang="ko-KR" dirty="0"/>
              <a:t>Pod</a:t>
            </a:r>
            <a:r>
              <a:rPr lang="ko-KR" altLang="en-US" dirty="0"/>
              <a:t>를 실행하여 원하는 서비스를 제공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36D98-FDE6-075D-6C36-BFFF80AC9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F0830D-EF0E-CD18-C697-C2CDC36086B5}"/>
              </a:ext>
            </a:extLst>
          </p:cNvPr>
          <p:cNvGrpSpPr/>
          <p:nvPr/>
        </p:nvGrpSpPr>
        <p:grpSpPr>
          <a:xfrm>
            <a:off x="3136753" y="3517200"/>
            <a:ext cx="5918493" cy="2598374"/>
            <a:chOff x="3136753" y="3525589"/>
            <a:chExt cx="5918493" cy="25983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5E241A-B419-DE72-34DE-34D6AB8BB550}"/>
                </a:ext>
              </a:extLst>
            </p:cNvPr>
            <p:cNvSpPr/>
            <p:nvPr/>
          </p:nvSpPr>
          <p:spPr>
            <a:xfrm>
              <a:off x="3136753" y="3525589"/>
              <a:ext cx="2520000" cy="2598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Master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7FFA75-FE1B-DDAA-FD3A-DD83B4C8D337}"/>
                </a:ext>
              </a:extLst>
            </p:cNvPr>
            <p:cNvSpPr/>
            <p:nvPr/>
          </p:nvSpPr>
          <p:spPr>
            <a:xfrm>
              <a:off x="3315495" y="3967992"/>
              <a:ext cx="2162516" cy="202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Control Plane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BF3BC0-6AFB-AB64-4493-C5D2C39075FA}"/>
                </a:ext>
              </a:extLst>
            </p:cNvPr>
            <p:cNvSpPr/>
            <p:nvPr/>
          </p:nvSpPr>
          <p:spPr>
            <a:xfrm>
              <a:off x="4582306" y="4910285"/>
              <a:ext cx="715652" cy="3849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API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84D157-BC46-5DE5-EF9F-0DD1B7358C0C}"/>
                </a:ext>
              </a:extLst>
            </p:cNvPr>
            <p:cNvSpPr/>
            <p:nvPr/>
          </p:nvSpPr>
          <p:spPr>
            <a:xfrm>
              <a:off x="4582306" y="5473742"/>
              <a:ext cx="715652" cy="3849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sched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071D91-A825-4202-B4B2-4BD5D6D45074}"/>
                </a:ext>
              </a:extLst>
            </p:cNvPr>
            <p:cNvSpPr/>
            <p:nvPr/>
          </p:nvSpPr>
          <p:spPr>
            <a:xfrm>
              <a:off x="3495547" y="5473742"/>
              <a:ext cx="715652" cy="3849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etcd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F8D1C9-61CB-7DDB-2249-859F784C27EE}"/>
                </a:ext>
              </a:extLst>
            </p:cNvPr>
            <p:cNvSpPr/>
            <p:nvPr/>
          </p:nvSpPr>
          <p:spPr>
            <a:xfrm>
              <a:off x="4582306" y="4346827"/>
              <a:ext cx="715652" cy="3849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ccm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F78A86-F451-BEB8-3AF5-CDCEF003849E}"/>
                </a:ext>
              </a:extLst>
            </p:cNvPr>
            <p:cNvSpPr/>
            <p:nvPr/>
          </p:nvSpPr>
          <p:spPr>
            <a:xfrm>
              <a:off x="3495547" y="4346827"/>
              <a:ext cx="715652" cy="3849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66F0B5-D0FB-5544-0C03-8BC09E87A8D1}"/>
                </a:ext>
              </a:extLst>
            </p:cNvPr>
            <p:cNvSpPr/>
            <p:nvPr/>
          </p:nvSpPr>
          <p:spPr>
            <a:xfrm>
              <a:off x="6535246" y="3525589"/>
              <a:ext cx="2520000" cy="25983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Worker 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7D3E68-4D59-694C-03DC-B2C6924B2533}"/>
                </a:ext>
              </a:extLst>
            </p:cNvPr>
            <p:cNvSpPr/>
            <p:nvPr/>
          </p:nvSpPr>
          <p:spPr>
            <a:xfrm>
              <a:off x="7980799" y="4784450"/>
              <a:ext cx="715652" cy="384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30F64F-5208-2A10-2BF4-8945B167ED5E}"/>
                </a:ext>
              </a:extLst>
            </p:cNvPr>
            <p:cNvSpPr/>
            <p:nvPr/>
          </p:nvSpPr>
          <p:spPr>
            <a:xfrm>
              <a:off x="7980799" y="5431797"/>
              <a:ext cx="715652" cy="384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6F36A9-46B8-4ABE-E97E-6DFAB8C21AC8}"/>
                </a:ext>
              </a:extLst>
            </p:cNvPr>
            <p:cNvSpPr/>
            <p:nvPr/>
          </p:nvSpPr>
          <p:spPr>
            <a:xfrm>
              <a:off x="6894040" y="5431797"/>
              <a:ext cx="715652" cy="384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0C7DF8-D975-D8DD-0B04-68C730AD3496}"/>
                </a:ext>
              </a:extLst>
            </p:cNvPr>
            <p:cNvSpPr/>
            <p:nvPr/>
          </p:nvSpPr>
          <p:spPr>
            <a:xfrm>
              <a:off x="7980799" y="4137102"/>
              <a:ext cx="715652" cy="384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kube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proxy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144EBB-DEF3-8324-B27C-50FB154553F7}"/>
                </a:ext>
              </a:extLst>
            </p:cNvPr>
            <p:cNvSpPr/>
            <p:nvPr/>
          </p:nvSpPr>
          <p:spPr>
            <a:xfrm>
              <a:off x="6894040" y="4137102"/>
              <a:ext cx="715652" cy="384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kubelet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F501ED-53A1-2112-6F33-82BC3D95AAC0}"/>
                </a:ext>
              </a:extLst>
            </p:cNvPr>
            <p:cNvSpPr/>
            <p:nvPr/>
          </p:nvSpPr>
          <p:spPr>
            <a:xfrm>
              <a:off x="6894040" y="4784450"/>
              <a:ext cx="715652" cy="384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Minikube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7A2E5200-9BD8-88F4-0B09-40F84AF6E533}"/>
              </a:ext>
            </a:extLst>
          </p:cNvPr>
          <p:cNvSpPr/>
          <p:nvPr/>
        </p:nvSpPr>
        <p:spPr>
          <a:xfrm>
            <a:off x="335939" y="2363870"/>
            <a:ext cx="5495635" cy="2563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3E8BC-301D-8D7E-9321-3816DF10C35A}"/>
              </a:ext>
            </a:extLst>
          </p:cNvPr>
          <p:cNvSpPr/>
          <p:nvPr/>
        </p:nvSpPr>
        <p:spPr>
          <a:xfrm>
            <a:off x="6222171" y="532628"/>
            <a:ext cx="5495635" cy="37586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1E87727-C71B-9F8B-78A8-D99F877BC3AD}"/>
              </a:ext>
            </a:extLst>
          </p:cNvPr>
          <p:cNvSpPr/>
          <p:nvPr/>
        </p:nvSpPr>
        <p:spPr>
          <a:xfrm>
            <a:off x="6222171" y="4291258"/>
            <a:ext cx="5495635" cy="6356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EC1469C-CA0E-09F6-1553-9B7C41D5BB12}"/>
              </a:ext>
            </a:extLst>
          </p:cNvPr>
          <p:cNvSpPr/>
          <p:nvPr/>
        </p:nvSpPr>
        <p:spPr>
          <a:xfrm>
            <a:off x="6222171" y="4922452"/>
            <a:ext cx="5495635" cy="6356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9A7FB20-0E75-7111-2123-E0E0AD6EDE89}"/>
              </a:ext>
            </a:extLst>
          </p:cNvPr>
          <p:cNvSpPr/>
          <p:nvPr/>
        </p:nvSpPr>
        <p:spPr>
          <a:xfrm>
            <a:off x="335939" y="4920482"/>
            <a:ext cx="5495635" cy="6356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CF8504C-58C1-4ACB-8C62-FB2C2DBB4F92}"/>
              </a:ext>
            </a:extLst>
          </p:cNvPr>
          <p:cNvSpPr/>
          <p:nvPr/>
        </p:nvSpPr>
        <p:spPr>
          <a:xfrm>
            <a:off x="335939" y="5555492"/>
            <a:ext cx="11381867" cy="6356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3846E2E-33C3-064D-E988-E481D35DCAD6}"/>
              </a:ext>
            </a:extLst>
          </p:cNvPr>
          <p:cNvCxnSpPr>
            <a:stCxn id="147" idx="3"/>
            <a:endCxn id="153" idx="1"/>
          </p:cNvCxnSpPr>
          <p:nvPr/>
        </p:nvCxnSpPr>
        <p:spPr>
          <a:xfrm>
            <a:off x="1626149" y="3077231"/>
            <a:ext cx="2867159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FD7856-7E46-9A18-8AF9-482D2575CD00}"/>
              </a:ext>
            </a:extLst>
          </p:cNvPr>
          <p:cNvCxnSpPr>
            <a:stCxn id="135" idx="3"/>
            <a:endCxn id="150" idx="1"/>
          </p:cNvCxnSpPr>
          <p:nvPr/>
        </p:nvCxnSpPr>
        <p:spPr>
          <a:xfrm>
            <a:off x="1626149" y="3763576"/>
            <a:ext cx="2867159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1091D6D-A006-04B5-380D-F91208C8CE0A}"/>
              </a:ext>
            </a:extLst>
          </p:cNvPr>
          <p:cNvCxnSpPr>
            <a:stCxn id="138" idx="3"/>
            <a:endCxn id="151" idx="1"/>
          </p:cNvCxnSpPr>
          <p:nvPr/>
        </p:nvCxnSpPr>
        <p:spPr>
          <a:xfrm>
            <a:off x="1626149" y="4449921"/>
            <a:ext cx="2867159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190F390-027A-D56E-617C-D8547F7D1BD4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6733681" y="1563267"/>
            <a:ext cx="2171252" cy="5776950"/>
          </a:xfrm>
          <a:prstGeom prst="bentConnector3">
            <a:avLst>
              <a:gd name="adj1" fmla="val 110528"/>
            </a:avLst>
          </a:prstGeom>
          <a:ln w="38100">
            <a:gradFill>
              <a:gsLst>
                <a:gs pos="66000">
                  <a:schemeClr val="accent6"/>
                </a:gs>
                <a:gs pos="100000">
                  <a:schemeClr val="accent6">
                    <a:alpha val="5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FD330ED-3BD7-1760-42D8-AE81DD788302}"/>
              </a:ext>
            </a:extLst>
          </p:cNvPr>
          <p:cNvCxnSpPr>
            <a:cxnSpLocks/>
          </p:cNvCxnSpPr>
          <p:nvPr/>
        </p:nvCxnSpPr>
        <p:spPr>
          <a:xfrm>
            <a:off x="8765827" y="2414969"/>
            <a:ext cx="0" cy="907201"/>
          </a:xfrm>
          <a:prstGeom prst="straightConnector1">
            <a:avLst/>
          </a:prstGeom>
          <a:ln w="28575">
            <a:solidFill>
              <a:srgbClr val="FDD3F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D2BB21E-6082-F9C3-902A-8C484063BB55}"/>
              </a:ext>
            </a:extLst>
          </p:cNvPr>
          <p:cNvCxnSpPr>
            <a:cxnSpLocks/>
          </p:cNvCxnSpPr>
          <p:nvPr/>
        </p:nvCxnSpPr>
        <p:spPr>
          <a:xfrm>
            <a:off x="9397982" y="2126084"/>
            <a:ext cx="437524" cy="1196086"/>
          </a:xfrm>
          <a:prstGeom prst="bentConnector2">
            <a:avLst/>
          </a:prstGeom>
          <a:ln w="28575">
            <a:solidFill>
              <a:srgbClr val="FDD3F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8CA93E9-BDAC-E85D-1561-868F8AE3D7F1}"/>
              </a:ext>
            </a:extLst>
          </p:cNvPr>
          <p:cNvCxnSpPr>
            <a:cxnSpLocks/>
          </p:cNvCxnSpPr>
          <p:nvPr/>
        </p:nvCxnSpPr>
        <p:spPr>
          <a:xfrm rot="5400000">
            <a:off x="9276863" y="2392550"/>
            <a:ext cx="2057660" cy="194632"/>
          </a:xfrm>
          <a:prstGeom prst="bentConnector2">
            <a:avLst/>
          </a:prstGeom>
          <a:ln w="28575">
            <a:solidFill>
              <a:srgbClr val="FFCD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F0660C3-7270-3B2A-D926-569DEBAB38C8}"/>
              </a:ext>
            </a:extLst>
          </p:cNvPr>
          <p:cNvCxnSpPr>
            <a:cxnSpLocks/>
          </p:cNvCxnSpPr>
          <p:nvPr/>
        </p:nvCxnSpPr>
        <p:spPr>
          <a:xfrm rot="5400000">
            <a:off x="8736949" y="1944996"/>
            <a:ext cx="2057660" cy="1274460"/>
          </a:xfrm>
          <a:prstGeom prst="bentConnector2">
            <a:avLst/>
          </a:prstGeom>
          <a:ln w="28575">
            <a:solidFill>
              <a:srgbClr val="FFCD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5F7EE91-20D1-B94A-AF07-B6B7000B0B1A}"/>
              </a:ext>
            </a:extLst>
          </p:cNvPr>
          <p:cNvCxnSpPr>
            <a:cxnSpLocks/>
            <a:stCxn id="5" idx="2"/>
            <a:endCxn id="20" idx="3"/>
          </p:cNvCxnSpPr>
          <p:nvPr/>
        </p:nvCxnSpPr>
        <p:spPr>
          <a:xfrm rot="5400000">
            <a:off x="9082128" y="1609967"/>
            <a:ext cx="1377452" cy="126431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5AAD2D0-1EB1-F8D3-868A-64192D2454FE}"/>
              </a:ext>
            </a:extLst>
          </p:cNvPr>
          <p:cNvCxnSpPr>
            <a:cxnSpLocks/>
          </p:cNvCxnSpPr>
          <p:nvPr/>
        </p:nvCxnSpPr>
        <p:spPr>
          <a:xfrm rot="5400000">
            <a:off x="8538723" y="1155754"/>
            <a:ext cx="1374284" cy="235428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EDC8C7-7F81-6E66-5717-1F5C379A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9E100-281C-3FD3-06FC-AFE63A256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D80BCE-37A0-17F1-298B-6D48CC8B9C44}"/>
              </a:ext>
            </a:extLst>
          </p:cNvPr>
          <p:cNvSpPr/>
          <p:nvPr/>
        </p:nvSpPr>
        <p:spPr>
          <a:xfrm>
            <a:off x="7193972" y="3322170"/>
            <a:ext cx="875047" cy="577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Master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62C04-0AA1-D0EF-0F43-20D34E5AEF09}"/>
              </a:ext>
            </a:extLst>
          </p:cNvPr>
          <p:cNvSpPr/>
          <p:nvPr/>
        </p:nvSpPr>
        <p:spPr>
          <a:xfrm>
            <a:off x="7199125" y="2638794"/>
            <a:ext cx="875047" cy="577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Pod1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CEB947-BB5D-2471-A5C7-0F9D73B765F6}"/>
              </a:ext>
            </a:extLst>
          </p:cNvPr>
          <p:cNvSpPr/>
          <p:nvPr/>
        </p:nvSpPr>
        <p:spPr>
          <a:xfrm>
            <a:off x="8263651" y="2641962"/>
            <a:ext cx="875047" cy="577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Pod2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B3752-7AA4-E53E-9FD8-927BB9FA78D0}"/>
              </a:ext>
            </a:extLst>
          </p:cNvPr>
          <p:cNvSpPr/>
          <p:nvPr/>
        </p:nvSpPr>
        <p:spPr>
          <a:xfrm>
            <a:off x="9333330" y="2638793"/>
            <a:ext cx="875047" cy="577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Pod3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2B0BE-6D00-67B2-624D-D6B9EE8975CB}"/>
              </a:ext>
            </a:extLst>
          </p:cNvPr>
          <p:cNvSpPr txBox="1"/>
          <p:nvPr/>
        </p:nvSpPr>
        <p:spPr>
          <a:xfrm>
            <a:off x="6205404" y="523575"/>
            <a:ext cx="3298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K8s Cluster (</a:t>
            </a:r>
            <a:r>
              <a:rPr lang="en-US" altLang="ko-KR" sz="1600" dirty="0" err="1"/>
              <a:t>Minikube</a:t>
            </a:r>
            <a:r>
              <a:rPr lang="en-US" altLang="ko-KR" sz="1600" dirty="0"/>
              <a:t>) : 192.168.49.2</a:t>
            </a:r>
            <a:endParaRPr lang="ko-KR" alt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308162-3897-E830-0F40-6F1FC3962E84}"/>
              </a:ext>
            </a:extLst>
          </p:cNvPr>
          <p:cNvSpPr/>
          <p:nvPr/>
        </p:nvSpPr>
        <p:spPr>
          <a:xfrm>
            <a:off x="8263651" y="3322170"/>
            <a:ext cx="875047" cy="577771"/>
          </a:xfrm>
          <a:prstGeom prst="rect">
            <a:avLst/>
          </a:prstGeom>
          <a:solidFill>
            <a:srgbClr val="FDF1E9"/>
          </a:solidFill>
          <a:ln w="28575">
            <a:solidFill>
              <a:srgbClr val="FBE5D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Worker</a:t>
            </a:r>
          </a:p>
          <a:p>
            <a:pPr algn="ctr"/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PodN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E2057-6EA7-EAC8-07BD-250036662882}"/>
              </a:ext>
            </a:extLst>
          </p:cNvPr>
          <p:cNvSpPr/>
          <p:nvPr/>
        </p:nvSpPr>
        <p:spPr>
          <a:xfrm>
            <a:off x="9333330" y="3322170"/>
            <a:ext cx="875047" cy="577771"/>
          </a:xfrm>
          <a:prstGeom prst="rect">
            <a:avLst/>
          </a:prstGeom>
          <a:solidFill>
            <a:srgbClr val="FDF1E9"/>
          </a:solidFill>
          <a:ln w="28575">
            <a:solidFill>
              <a:srgbClr val="FBE5D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Worker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PodN+1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4218BA-1D46-6257-3219-6C490261E03E}"/>
              </a:ext>
            </a:extLst>
          </p:cNvPr>
          <p:cNvSpPr txBox="1"/>
          <p:nvPr/>
        </p:nvSpPr>
        <p:spPr>
          <a:xfrm>
            <a:off x="6222171" y="4304370"/>
            <a:ext cx="303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VM B. Kubernetes 192.168.17.128</a:t>
            </a:r>
            <a:endParaRPr lang="ko-KR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1764-73A0-AD57-F8F5-4361C3D087F1}"/>
              </a:ext>
            </a:extLst>
          </p:cNvPr>
          <p:cNvSpPr/>
          <p:nvPr/>
        </p:nvSpPr>
        <p:spPr>
          <a:xfrm>
            <a:off x="8069019" y="975625"/>
            <a:ext cx="1264311" cy="577771"/>
          </a:xfrm>
          <a:prstGeom prst="rect">
            <a:avLst/>
          </a:prstGeom>
          <a:solidFill>
            <a:srgbClr val="F2D8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Deployment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EA879-C8B2-8302-DEEB-5589DAE3E61E}"/>
              </a:ext>
            </a:extLst>
          </p:cNvPr>
          <p:cNvSpPr/>
          <p:nvPr/>
        </p:nvSpPr>
        <p:spPr>
          <a:xfrm>
            <a:off x="6346885" y="975625"/>
            <a:ext cx="1264311" cy="577771"/>
          </a:xfrm>
          <a:prstGeom prst="rect">
            <a:avLst/>
          </a:prstGeom>
          <a:solidFill>
            <a:srgbClr val="F0EB0B">
              <a:alpha val="20000"/>
            </a:srgb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D70691-020C-9BE7-901A-14EC3720D397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7611196" y="1264511"/>
            <a:ext cx="457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16650F-B5A7-0B8F-FEED-16C039E14E3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8701175" y="1553396"/>
            <a:ext cx="0" cy="283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87FB5C2-D4BF-891D-BB88-218ABB480AA1}"/>
              </a:ext>
            </a:extLst>
          </p:cNvPr>
          <p:cNvCxnSpPr>
            <a:stCxn id="7" idx="1"/>
            <a:endCxn id="19" idx="0"/>
          </p:cNvCxnSpPr>
          <p:nvPr/>
        </p:nvCxnSpPr>
        <p:spPr>
          <a:xfrm rot="10800000" flipV="1">
            <a:off x="7636649" y="2126084"/>
            <a:ext cx="432370" cy="512710"/>
          </a:xfrm>
          <a:prstGeom prst="bentConnector2">
            <a:avLst/>
          </a:prstGeom>
          <a:ln w="28575">
            <a:solidFill>
              <a:srgbClr val="F20ED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B94980-4244-E93F-B7D6-4AF6E1B2219D}"/>
              </a:ext>
            </a:extLst>
          </p:cNvPr>
          <p:cNvCxnSpPr>
            <a:cxnSpLocks/>
          </p:cNvCxnSpPr>
          <p:nvPr/>
        </p:nvCxnSpPr>
        <p:spPr>
          <a:xfrm>
            <a:off x="8636523" y="2414969"/>
            <a:ext cx="0" cy="226993"/>
          </a:xfrm>
          <a:prstGeom prst="straightConnector1">
            <a:avLst/>
          </a:prstGeom>
          <a:ln w="28575">
            <a:solidFill>
              <a:srgbClr val="F20ED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87CE173-0EDA-4A2F-FE9C-6FE029A9E111}"/>
              </a:ext>
            </a:extLst>
          </p:cNvPr>
          <p:cNvCxnSpPr>
            <a:cxnSpLocks/>
          </p:cNvCxnSpPr>
          <p:nvPr/>
        </p:nvCxnSpPr>
        <p:spPr>
          <a:xfrm>
            <a:off x="9259442" y="2126084"/>
            <a:ext cx="437524" cy="512709"/>
          </a:xfrm>
          <a:prstGeom prst="bentConnector2">
            <a:avLst/>
          </a:prstGeom>
          <a:ln w="28575">
            <a:solidFill>
              <a:srgbClr val="F20ED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6A2D72-8F83-1248-F8F9-2778310792C0}"/>
              </a:ext>
            </a:extLst>
          </p:cNvPr>
          <p:cNvCxnSpPr>
            <a:cxnSpLocks/>
          </p:cNvCxnSpPr>
          <p:nvPr/>
        </p:nvCxnSpPr>
        <p:spPr>
          <a:xfrm rot="5400000">
            <a:off x="9618552" y="2050861"/>
            <a:ext cx="1374283" cy="19463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52CCCE6-A0AA-A8F2-C569-0FC7EC8E9C50}"/>
              </a:ext>
            </a:extLst>
          </p:cNvPr>
          <p:cNvSpPr/>
          <p:nvPr/>
        </p:nvSpPr>
        <p:spPr>
          <a:xfrm>
            <a:off x="9770853" y="975625"/>
            <a:ext cx="1264311" cy="577771"/>
          </a:xfrm>
          <a:prstGeom prst="rect">
            <a:avLst/>
          </a:prstGeom>
          <a:solidFill>
            <a:srgbClr val="FFD3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0E9F1-7173-EF3F-E045-6894309FC793}"/>
              </a:ext>
            </a:extLst>
          </p:cNvPr>
          <p:cNvSpPr/>
          <p:nvPr/>
        </p:nvSpPr>
        <p:spPr>
          <a:xfrm>
            <a:off x="8069019" y="1837198"/>
            <a:ext cx="1264311" cy="577771"/>
          </a:xfrm>
          <a:prstGeom prst="rect">
            <a:avLst/>
          </a:prstGeom>
          <a:solidFill>
            <a:srgbClr val="FFD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ReplicaSet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620D9-DC41-BFE1-191B-6FCD6644F10F}"/>
              </a:ext>
            </a:extLst>
          </p:cNvPr>
          <p:cNvSpPr txBox="1"/>
          <p:nvPr/>
        </p:nvSpPr>
        <p:spPr>
          <a:xfrm>
            <a:off x="8027701" y="3897963"/>
            <a:ext cx="2396041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Autoscaling/</a:t>
            </a:r>
            <a:r>
              <a:rPr lang="en-US" altLang="ko-KR" dirty="0" err="1">
                <a:solidFill>
                  <a:srgbClr val="C00000"/>
                </a:solidFill>
              </a:rPr>
              <a:t>Selfhealing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47A7E2-82D1-0038-3CE1-C9CDB18D4DAC}"/>
              </a:ext>
            </a:extLst>
          </p:cNvPr>
          <p:cNvSpPr txBox="1"/>
          <p:nvPr/>
        </p:nvSpPr>
        <p:spPr>
          <a:xfrm>
            <a:off x="8096622" y="5246835"/>
            <a:ext cx="3621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/>
              <a:t>Vmware</a:t>
            </a:r>
            <a:r>
              <a:rPr lang="en-US" altLang="ko-KR" sz="1400" dirty="0"/>
              <a:t> 0.0.0.0:30080-&gt;192.168.17.128:30080</a:t>
            </a:r>
            <a:endParaRPr lang="ko-KR" altLang="en-US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CF669A9-057B-BAD9-EA7A-42F53128A08E}"/>
              </a:ext>
            </a:extLst>
          </p:cNvPr>
          <p:cNvSpPr txBox="1"/>
          <p:nvPr/>
        </p:nvSpPr>
        <p:spPr>
          <a:xfrm>
            <a:off x="6222171" y="4940547"/>
            <a:ext cx="291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Physical Machine xxx.xxx.xxx.142</a:t>
            </a:r>
            <a:endParaRPr lang="ko-KR" altLang="en-US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6CFBF75-F99B-906E-FCD6-F64916CC4CE9}"/>
              </a:ext>
            </a:extLst>
          </p:cNvPr>
          <p:cNvSpPr txBox="1"/>
          <p:nvPr/>
        </p:nvSpPr>
        <p:spPr>
          <a:xfrm>
            <a:off x="8463132" y="4610128"/>
            <a:ext cx="325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/>
              <a:t>Iptable</a:t>
            </a:r>
            <a:r>
              <a:rPr lang="en-US" altLang="ko-KR" sz="1400" dirty="0"/>
              <a:t> 0.0.0.0:30080-&gt;192.168.49.2:9800</a:t>
            </a:r>
            <a:endParaRPr lang="ko-KR" altLang="en-US" sz="14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AE87D12-8C64-7FEC-6F39-B1B330AF3CC5}"/>
              </a:ext>
            </a:extLst>
          </p:cNvPr>
          <p:cNvSpPr/>
          <p:nvPr/>
        </p:nvSpPr>
        <p:spPr>
          <a:xfrm>
            <a:off x="751102" y="3474690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3F795D0-240A-025F-B2C1-3D2F11B3B5C0}"/>
              </a:ext>
            </a:extLst>
          </p:cNvPr>
          <p:cNvSpPr/>
          <p:nvPr/>
        </p:nvSpPr>
        <p:spPr>
          <a:xfrm>
            <a:off x="1815628" y="3474690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3BFF97E-386E-1AB9-F3D2-E95303E3C8D5}"/>
              </a:ext>
            </a:extLst>
          </p:cNvPr>
          <p:cNvSpPr/>
          <p:nvPr/>
        </p:nvSpPr>
        <p:spPr>
          <a:xfrm>
            <a:off x="2880154" y="3474690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892A4CF-299E-EBCF-BEE6-B0D620365362}"/>
              </a:ext>
            </a:extLst>
          </p:cNvPr>
          <p:cNvSpPr/>
          <p:nvPr/>
        </p:nvSpPr>
        <p:spPr>
          <a:xfrm>
            <a:off x="751102" y="4161035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4F8C3B0-A232-FAE1-D281-420D78734240}"/>
              </a:ext>
            </a:extLst>
          </p:cNvPr>
          <p:cNvSpPr/>
          <p:nvPr/>
        </p:nvSpPr>
        <p:spPr>
          <a:xfrm>
            <a:off x="1815628" y="4161035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CE51A06-EEFB-BAEB-2577-47AB1B9BF568}"/>
              </a:ext>
            </a:extLst>
          </p:cNvPr>
          <p:cNvSpPr/>
          <p:nvPr/>
        </p:nvSpPr>
        <p:spPr>
          <a:xfrm>
            <a:off x="2880154" y="4161035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24810A5-04DC-11CA-F7BC-F1D5B0D4C39E}"/>
              </a:ext>
            </a:extLst>
          </p:cNvPr>
          <p:cNvSpPr/>
          <p:nvPr/>
        </p:nvSpPr>
        <p:spPr>
          <a:xfrm>
            <a:off x="751102" y="2788345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D7EDBF1-EDDF-31C6-7AED-5E234403092E}"/>
              </a:ext>
            </a:extLst>
          </p:cNvPr>
          <p:cNvSpPr/>
          <p:nvPr/>
        </p:nvSpPr>
        <p:spPr>
          <a:xfrm>
            <a:off x="1815628" y="2788345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0D78FB-63AC-70EF-A9B2-EF2E53ECC3B6}"/>
              </a:ext>
            </a:extLst>
          </p:cNvPr>
          <p:cNvSpPr/>
          <p:nvPr/>
        </p:nvSpPr>
        <p:spPr>
          <a:xfrm>
            <a:off x="2880154" y="2788345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F7DBB7B-CDFF-25A9-10ED-D61AF9378DF7}"/>
              </a:ext>
            </a:extLst>
          </p:cNvPr>
          <p:cNvSpPr/>
          <p:nvPr/>
        </p:nvSpPr>
        <p:spPr>
          <a:xfrm>
            <a:off x="4493308" y="3474690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D502801-5C92-8916-C4F7-3326385EFFF1}"/>
              </a:ext>
            </a:extLst>
          </p:cNvPr>
          <p:cNvSpPr/>
          <p:nvPr/>
        </p:nvSpPr>
        <p:spPr>
          <a:xfrm>
            <a:off x="4493308" y="4161035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2DF8DFC-ED0F-35DE-4197-21C7041ACB03}"/>
              </a:ext>
            </a:extLst>
          </p:cNvPr>
          <p:cNvSpPr/>
          <p:nvPr/>
        </p:nvSpPr>
        <p:spPr>
          <a:xfrm>
            <a:off x="4493308" y="2788345"/>
            <a:ext cx="875047" cy="57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7A72FBA-D29D-05E7-5134-34080C863BA4}"/>
              </a:ext>
            </a:extLst>
          </p:cNvPr>
          <p:cNvSpPr txBox="1"/>
          <p:nvPr/>
        </p:nvSpPr>
        <p:spPr>
          <a:xfrm>
            <a:off x="3890055" y="259012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703308A-6F9A-69EC-4FD9-257E7A161670}"/>
              </a:ext>
            </a:extLst>
          </p:cNvPr>
          <p:cNvSpPr txBox="1"/>
          <p:nvPr/>
        </p:nvSpPr>
        <p:spPr>
          <a:xfrm>
            <a:off x="3890055" y="3290471"/>
            <a:ext cx="4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1E87F0-1073-873B-7DA0-D10C6730753A}"/>
              </a:ext>
            </a:extLst>
          </p:cNvPr>
          <p:cNvSpPr txBox="1"/>
          <p:nvPr/>
        </p:nvSpPr>
        <p:spPr>
          <a:xfrm>
            <a:off x="3890055" y="3978570"/>
            <a:ext cx="46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FEC8A2E-E19F-4147-ECC7-03D29C5F9C38}"/>
              </a:ext>
            </a:extLst>
          </p:cNvPr>
          <p:cNvSpPr txBox="1"/>
          <p:nvPr/>
        </p:nvSpPr>
        <p:spPr>
          <a:xfrm>
            <a:off x="335939" y="2354817"/>
            <a:ext cx="4018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VM A. Load Generator Client 192.168.150.128</a:t>
            </a:r>
            <a:endParaRPr lang="ko-KR" altLang="en-US" sz="16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8C50BF0-6119-6E3B-ABDD-2834EFDB5F2D}"/>
              </a:ext>
            </a:extLst>
          </p:cNvPr>
          <p:cNvSpPr txBox="1"/>
          <p:nvPr/>
        </p:nvSpPr>
        <p:spPr>
          <a:xfrm>
            <a:off x="335939" y="4940547"/>
            <a:ext cx="2916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Physical Machine xxx.xxx.xxx.135</a:t>
            </a:r>
            <a:endParaRPr lang="ko-KR" altLang="en-US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96B31FF-329B-C582-F558-484CDE7AA540}"/>
              </a:ext>
            </a:extLst>
          </p:cNvPr>
          <p:cNvSpPr txBox="1"/>
          <p:nvPr/>
        </p:nvSpPr>
        <p:spPr>
          <a:xfrm>
            <a:off x="335939" y="5569052"/>
            <a:ext cx="12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SKU Network</a:t>
            </a:r>
            <a:endParaRPr lang="ko-KR" altLang="en-US" sz="1600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FB9C508-056E-69D8-7EBA-8E000B024770}"/>
              </a:ext>
            </a:extLst>
          </p:cNvPr>
          <p:cNvCxnSpPr>
            <a:cxnSpLocks/>
          </p:cNvCxnSpPr>
          <p:nvPr/>
        </p:nvCxnSpPr>
        <p:spPr>
          <a:xfrm flipV="1">
            <a:off x="10707782" y="4901748"/>
            <a:ext cx="0" cy="635620"/>
          </a:xfrm>
          <a:prstGeom prst="straightConnector1">
            <a:avLst/>
          </a:prstGeom>
          <a:ln w="38100">
            <a:solidFill>
              <a:srgbClr val="70AD47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A6BB4E6-A0DB-AD45-1717-8EC5CB042F27}"/>
              </a:ext>
            </a:extLst>
          </p:cNvPr>
          <p:cNvCxnSpPr>
            <a:cxnSpLocks/>
          </p:cNvCxnSpPr>
          <p:nvPr/>
        </p:nvCxnSpPr>
        <p:spPr>
          <a:xfrm flipV="1">
            <a:off x="10707782" y="4273545"/>
            <a:ext cx="0" cy="628203"/>
          </a:xfrm>
          <a:prstGeom prst="straightConnector1">
            <a:avLst/>
          </a:prstGeom>
          <a:ln w="38100">
            <a:solidFill>
              <a:srgbClr val="70AD47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3B27FB5-D2F7-B961-4DDB-ADB6263819FE}"/>
              </a:ext>
            </a:extLst>
          </p:cNvPr>
          <p:cNvCxnSpPr>
            <a:cxnSpLocks/>
          </p:cNvCxnSpPr>
          <p:nvPr/>
        </p:nvCxnSpPr>
        <p:spPr>
          <a:xfrm flipV="1">
            <a:off x="10707782" y="1553396"/>
            <a:ext cx="0" cy="2720149"/>
          </a:xfrm>
          <a:prstGeom prst="straightConnector1">
            <a:avLst/>
          </a:prstGeom>
          <a:ln w="38100">
            <a:solidFill>
              <a:srgbClr val="70AD47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24F257-ED2B-F4A1-9E95-A31D9DBD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42" y="5771882"/>
            <a:ext cx="1540649" cy="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_2021_ppt">
  <a:themeElements>
    <a:clrScheme name="PIN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n_2021_ppt" id="{EB83E558-6886-420A-92E9-8461A419A075}" vid="{3C2D6CF5-FF57-4EEC-AACE-B2656DF28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pin_2021_ppt</Template>
  <TotalTime>4474</TotalTime>
  <Words>1326</Words>
  <Application>Microsoft Office PowerPoint</Application>
  <PresentationFormat>Widescreen</PresentationFormat>
  <Paragraphs>386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HY헤드라인M</vt:lpstr>
      <vt:lpstr>맑은 고딕</vt:lpstr>
      <vt:lpstr>Arial</vt:lpstr>
      <vt:lpstr>Calibri</vt:lpstr>
      <vt:lpstr>pin_2021_ppt</vt:lpstr>
      <vt:lpstr>Kubernetes 기반 OpenSSL 통신 시뮬레이션</vt:lpstr>
      <vt:lpstr>Table of Contents</vt:lpstr>
      <vt:lpstr>Kubernetes</vt:lpstr>
      <vt:lpstr>Container</vt:lpstr>
      <vt:lpstr>Namespace &amp; Cgroups</vt:lpstr>
      <vt:lpstr>Pod</vt:lpstr>
      <vt:lpstr>Node</vt:lpstr>
      <vt:lpstr>Minikube</vt:lpstr>
      <vt:lpstr>Overview</vt:lpstr>
      <vt:lpstr>Deployment (1/2)</vt:lpstr>
      <vt:lpstr>Deployment (2/2)</vt:lpstr>
      <vt:lpstr>Selfhealing</vt:lpstr>
      <vt:lpstr>Service</vt:lpstr>
      <vt:lpstr>HorizontalPodAutoscaler (1/3)</vt:lpstr>
      <vt:lpstr>HorizontalPodAutoscaler (2/3)</vt:lpstr>
      <vt:lpstr>HorizontalPodAutoscaler (3/3)</vt:lpstr>
      <vt:lpstr>KubeAdmin</vt:lpstr>
      <vt:lpstr>Overview</vt:lpstr>
      <vt:lpstr>Cluster Management (1/3)</vt:lpstr>
      <vt:lpstr>Cluster Management (2/3)</vt:lpstr>
      <vt:lpstr>Cluster Management (3/3)</vt:lpstr>
      <vt:lpstr>Zero Downtime Deployment (1/2)</vt:lpstr>
      <vt:lpstr>Zero Downtime Deployment (2/2)</vt:lpstr>
      <vt:lpstr>LoadBalancer (1/3)</vt:lpstr>
      <vt:lpstr>LoadBalancer (2/3)</vt:lpstr>
      <vt:lpstr>LoadBalancer (3/3)</vt:lpstr>
      <vt:lpstr>CI/CD (1/5)</vt:lpstr>
      <vt:lpstr>CI/CD (2/5)</vt:lpstr>
      <vt:lpstr>CI/CD (3/5)</vt:lpstr>
      <vt:lpstr>CI/CD (4/5)</vt:lpstr>
      <vt:lpstr>CI/CD (5/5)</vt:lpstr>
      <vt:lpstr>Conclusion &amp; Summary</vt:lpstr>
      <vt:lpstr>Conclusion &amp;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PinKimbob</cp:lastModifiedBy>
  <cp:revision>106</cp:revision>
  <dcterms:created xsi:type="dcterms:W3CDTF">2022-04-01T01:27:21Z</dcterms:created>
  <dcterms:modified xsi:type="dcterms:W3CDTF">2023-06-29T07:45:25Z</dcterms:modified>
</cp:coreProperties>
</file>