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9.xml" ContentType="application/vnd.openxmlformats-officedocument.presentationml.notesSlide+xml"/>
  <Override PartName="/ppt/tags/tag7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9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4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0.xml" ContentType="application/vnd.openxmlformats-officedocument.presentationml.notesSlide+xml"/>
  <Override PartName="/ppt/tags/tag110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11.xml" ContentType="application/vnd.openxmlformats-officedocument.presentationml.tags+xml"/>
  <Override PartName="/ppt/notesSlides/notesSlide48.xml" ContentType="application/vnd.openxmlformats-officedocument.presentationml.notesSlide+xml"/>
  <Override PartName="/ppt/tags/tag112.xml" ContentType="application/vnd.openxmlformats-officedocument.presentationml.tags+xml"/>
  <Override PartName="/ppt/notesSlides/notesSlide49.xml" ContentType="application/vnd.openxmlformats-officedocument.presentationml.notesSlide+xml"/>
  <Override PartName="/ppt/tags/tag113.xml" ContentType="application/vnd.openxmlformats-officedocument.presentationml.tags+xml"/>
  <Override PartName="/ppt/notesSlides/notesSlide50.xml" ContentType="application/vnd.openxmlformats-officedocument.presentationml.notesSlide+xml"/>
  <Override PartName="/ppt/tags/tag114.xml" ContentType="application/vnd.openxmlformats-officedocument.presentationml.tags+xml"/>
  <Override PartName="/ppt/notesSlides/notesSlide51.xml" ContentType="application/vnd.openxmlformats-officedocument.presentationml.notesSlide+xml"/>
  <Override PartName="/ppt/tags/tag115.xml" ContentType="application/vnd.openxmlformats-officedocument.presentationml.tags+xml"/>
  <Override PartName="/ppt/notesSlides/notesSlide52.xml" ContentType="application/vnd.openxmlformats-officedocument.presentationml.notesSlide+xml"/>
  <Override PartName="/ppt/tags/tag116.xml" ContentType="application/vnd.openxmlformats-officedocument.presentationml.tags+xml"/>
  <Override PartName="/ppt/notesSlides/notesSlide53.xml" ContentType="application/vnd.openxmlformats-officedocument.presentationml.notesSlide+xml"/>
  <Override PartName="/ppt/tags/tag117.xml" ContentType="application/vnd.openxmlformats-officedocument.presentationml.tags+xml"/>
  <Override PartName="/ppt/notesSlides/notesSlide54.xml" ContentType="application/vnd.openxmlformats-officedocument.presentationml.notesSlide+xml"/>
  <Override PartName="/ppt/tags/tag118.xml" ContentType="application/vnd.openxmlformats-officedocument.presentationml.tags+xml"/>
  <Override PartName="/ppt/notesSlides/notesSlide55.xml" ContentType="application/vnd.openxmlformats-officedocument.presentationml.notesSlide+xml"/>
  <Override PartName="/ppt/tags/tag119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6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63.xml" ContentType="application/vnd.openxmlformats-officedocument.presentationml.notesSlide+xml"/>
  <Override PartName="/ppt/tags/tag132.xml" ContentType="application/vnd.openxmlformats-officedocument.presentationml.tags+xml"/>
  <Override PartName="/ppt/notesSlides/notesSlide64.xml" ContentType="application/vnd.openxmlformats-officedocument.presentationml.notesSlide+xml"/>
  <Override PartName="/ppt/tags/tag133.xml" ContentType="application/vnd.openxmlformats-officedocument.presentationml.tags+xml"/>
  <Override PartName="/ppt/notesSlides/notesSlide65.xml" ContentType="application/vnd.openxmlformats-officedocument.presentationml.notesSlide+xml"/>
  <Override PartName="/ppt/tags/tag134.xml" ContentType="application/vnd.openxmlformats-officedocument.presentationml.tags+xml"/>
  <Override PartName="/ppt/notesSlides/notesSlide66.xml" ContentType="application/vnd.openxmlformats-officedocument.presentationml.notesSlide+xml"/>
  <Override PartName="/ppt/tags/tag135.xml" ContentType="application/vnd.openxmlformats-officedocument.presentationml.tags+xml"/>
  <Override PartName="/ppt/notesSlides/notesSlide67.xml" ContentType="application/vnd.openxmlformats-officedocument.presentationml.notesSlide+xml"/>
  <Override PartName="/ppt/tags/tag136.xml" ContentType="application/vnd.openxmlformats-officedocument.presentationml.tags+xml"/>
  <Override PartName="/ppt/notesSlides/notesSlide68.xml" ContentType="application/vnd.openxmlformats-officedocument.presentationml.notesSlide+xml"/>
  <Override PartName="/ppt/tags/tag137.xml" ContentType="application/vnd.openxmlformats-officedocument.presentationml.tags+xml"/>
  <Override PartName="/ppt/notesSlides/notesSlide69.xml" ContentType="application/vnd.openxmlformats-officedocument.presentationml.notesSlide+xml"/>
  <Override PartName="/ppt/tags/tag138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139.xml" ContentType="application/vnd.openxmlformats-officedocument.presentationml.tags+xml"/>
  <Override PartName="/ppt/notesSlides/notesSlide7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7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74.xml" ContentType="application/vnd.openxmlformats-officedocument.presentationml.notesSlide+xml"/>
  <Override PartName="/ppt/tags/tag145.xml" ContentType="application/vnd.openxmlformats-officedocument.presentationml.tags+xml"/>
  <Override PartName="/ppt/notesSlides/notesSlide75.xml" ContentType="application/vnd.openxmlformats-officedocument.presentationml.notesSlide+xml"/>
  <Override PartName="/ppt/tags/tag146.xml" ContentType="application/vnd.openxmlformats-officedocument.presentationml.tags+xml"/>
  <Override PartName="/ppt/notesSlides/notesSlide76.xml" ContentType="application/vnd.openxmlformats-officedocument.presentationml.notesSlide+xml"/>
  <Override PartName="/ppt/tags/tag147.xml" ContentType="application/vnd.openxmlformats-officedocument.presentationml.tags+xml"/>
  <Override PartName="/ppt/notesSlides/notesSlide77.xml" ContentType="application/vnd.openxmlformats-officedocument.presentationml.notesSlide+xml"/>
  <Override PartName="/ppt/tags/tag148.xml" ContentType="application/vnd.openxmlformats-officedocument.presentationml.tags+xml"/>
  <Override PartName="/ppt/notesSlides/notesSlide78.xml" ContentType="application/vnd.openxmlformats-officedocument.presentationml.notesSlide+xml"/>
  <Override PartName="/ppt/tags/tag149.xml" ContentType="application/vnd.openxmlformats-officedocument.presentationml.tags+xml"/>
  <Override PartName="/ppt/notesSlides/notesSlide79.xml" ContentType="application/vnd.openxmlformats-officedocument.presentationml.notesSlide+xml"/>
  <Override PartName="/ppt/tags/tag150.xml" ContentType="application/vnd.openxmlformats-officedocument.presentationml.tags+xml"/>
  <Override PartName="/ppt/notesSlides/notesSlide80.xml" ContentType="application/vnd.openxmlformats-officedocument.presentationml.notesSlide+xml"/>
  <Override PartName="/ppt/tags/tag151.xml" ContentType="application/vnd.openxmlformats-officedocument.presentationml.tags+xml"/>
  <Override PartName="/ppt/notesSlides/notesSlide81.xml" ContentType="application/vnd.openxmlformats-officedocument.presentationml.notesSlide+xml"/>
  <Override PartName="/ppt/tags/tag152.xml" ContentType="application/vnd.openxmlformats-officedocument.presentationml.tags+xml"/>
  <Override PartName="/ppt/notesSlides/notesSlide82.xml" ContentType="application/vnd.openxmlformats-officedocument.presentationml.notesSlide+xml"/>
  <Override PartName="/ppt/tags/tag153.xml" ContentType="application/vnd.openxmlformats-officedocument.presentationml.tags+xml"/>
  <Override PartName="/ppt/notesSlides/notesSlide83.xml" ContentType="application/vnd.openxmlformats-officedocument.presentationml.notesSlide+xml"/>
  <Override PartName="/ppt/tags/tag154.xml" ContentType="application/vnd.openxmlformats-officedocument.presentationml.tags+xml"/>
  <Override PartName="/ppt/notesSlides/notesSlide84.xml" ContentType="application/vnd.openxmlformats-officedocument.presentationml.notesSlide+xml"/>
  <Override PartName="/ppt/tags/tag155.xml" ContentType="application/vnd.openxmlformats-officedocument.presentationml.tags+xml"/>
  <Override PartName="/ppt/notesSlides/notesSlide85.xml" ContentType="application/vnd.openxmlformats-officedocument.presentationml.notesSlide+xml"/>
  <Override PartName="/ppt/tags/tag156.xml" ContentType="application/vnd.openxmlformats-officedocument.presentationml.tags+xml"/>
  <Override PartName="/ppt/notesSlides/notesSlide86.xml" ContentType="application/vnd.openxmlformats-officedocument.presentationml.notesSlide+xml"/>
  <Override PartName="/ppt/tags/tag157.xml" ContentType="application/vnd.openxmlformats-officedocument.presentationml.tags+xml"/>
  <Override PartName="/ppt/notesSlides/notesSlide87.xml" ContentType="application/vnd.openxmlformats-officedocument.presentationml.notesSlide+xml"/>
  <Override PartName="/ppt/tags/tag158.xml" ContentType="application/vnd.openxmlformats-officedocument.presentationml.tags+xml"/>
  <Override PartName="/ppt/notesSlides/notesSlide88.xml" ContentType="application/vnd.openxmlformats-officedocument.presentationml.notesSlide+xml"/>
  <Override PartName="/ppt/tags/tag159.xml" ContentType="application/vnd.openxmlformats-officedocument.presentationml.tags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tags/tag160.xml" ContentType="application/vnd.openxmlformats-officedocument.presentationml.tags+xml"/>
  <Override PartName="/ppt/notesSlides/notesSlide91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tags/tag170.xml" ContentType="application/vnd.openxmlformats-officedocument.presentationml.tags+xml"/>
  <Override PartName="/ppt/notesSlides/notesSlide94.xml" ContentType="application/vnd.openxmlformats-officedocument.presentationml.notesSlide+xml"/>
  <Override PartName="/ppt/tags/tag171.xml" ContentType="application/vnd.openxmlformats-officedocument.presentationml.tags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01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02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0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10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05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06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07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08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109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10.xml" ContentType="application/vnd.openxmlformats-officedocument.presentationml.notesSlide+xml"/>
  <Override PartName="/ppt/tags/tag247.xml" ContentType="application/vnd.openxmlformats-officedocument.presentationml.tags+xml"/>
  <Override PartName="/ppt/notesSlides/notesSlide111.xml" ContentType="application/vnd.openxmlformats-officedocument.presentationml.notesSlide+xml"/>
  <Override PartName="/ppt/tags/tag248.xml" ContentType="application/vnd.openxmlformats-officedocument.presentationml.tags+xml"/>
  <Override PartName="/ppt/notesSlides/notesSlide112.xml" ContentType="application/vnd.openxmlformats-officedocument.presentationml.notesSlide+xml"/>
  <Override PartName="/ppt/tags/tag249.xml" ContentType="application/vnd.openxmlformats-officedocument.presentationml.tags+xml"/>
  <Override PartName="/ppt/notesSlides/notesSlide113.xml" ContentType="application/vnd.openxmlformats-officedocument.presentationml.notesSlide+xml"/>
  <Override PartName="/ppt/tags/tag250.xml" ContentType="application/vnd.openxmlformats-officedocument.presentationml.tags+xml"/>
  <Override PartName="/ppt/notesSlides/notesSlide114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15.xml" ContentType="application/vnd.openxmlformats-officedocument.presentationml.notesSlide+xml"/>
  <Override PartName="/ppt/tags/tag259.xml" ContentType="application/vnd.openxmlformats-officedocument.presentationml.tags+xml"/>
  <Override PartName="/ppt/notesSlides/notesSlide116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1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118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1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2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21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22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2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2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25.xml" ContentType="application/vnd.openxmlformats-officedocument.presentationml.notesSlide+xml"/>
  <Override PartName="/ppt/tags/tag291.xml" ContentType="application/vnd.openxmlformats-officedocument.presentationml.tags+xml"/>
  <Override PartName="/ppt/notesSlides/notesSlide126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2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2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29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30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31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39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140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41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142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143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44.xml" ContentType="application/vnd.openxmlformats-officedocument.presentationml.notesSlide+xml"/>
  <Override PartName="/ppt/tags/tag318.xml" ContentType="application/vnd.openxmlformats-officedocument.presentationml.tags+xml"/>
  <Override PartName="/ppt/notesSlides/notesSlide145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46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1"/>
  </p:notesMasterIdLst>
  <p:handoutMasterIdLst>
    <p:handoutMasterId r:id="rId152"/>
  </p:handout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542" r:id="rId11"/>
    <p:sldId id="543" r:id="rId12"/>
    <p:sldId id="369" r:id="rId13"/>
    <p:sldId id="443" r:id="rId14"/>
    <p:sldId id="371" r:id="rId15"/>
    <p:sldId id="544" r:id="rId16"/>
    <p:sldId id="545" r:id="rId17"/>
    <p:sldId id="372" r:id="rId18"/>
    <p:sldId id="373" r:id="rId19"/>
    <p:sldId id="374" r:id="rId20"/>
    <p:sldId id="375" r:id="rId21"/>
    <p:sldId id="376" r:id="rId22"/>
    <p:sldId id="557" r:id="rId23"/>
    <p:sldId id="562" r:id="rId24"/>
    <p:sldId id="561" r:id="rId25"/>
    <p:sldId id="558" r:id="rId26"/>
    <p:sldId id="560" r:id="rId27"/>
    <p:sldId id="559" r:id="rId28"/>
    <p:sldId id="379" r:id="rId29"/>
    <p:sldId id="444" r:id="rId30"/>
    <p:sldId id="381" r:id="rId31"/>
    <p:sldId id="445" r:id="rId32"/>
    <p:sldId id="383" r:id="rId33"/>
    <p:sldId id="446" r:id="rId34"/>
    <p:sldId id="385" r:id="rId35"/>
    <p:sldId id="447" r:id="rId36"/>
    <p:sldId id="387" r:id="rId37"/>
    <p:sldId id="448" r:id="rId38"/>
    <p:sldId id="563" r:id="rId39"/>
    <p:sldId id="458" r:id="rId40"/>
    <p:sldId id="524" r:id="rId41"/>
    <p:sldId id="460" r:id="rId42"/>
    <p:sldId id="461" r:id="rId43"/>
    <p:sldId id="462" r:id="rId44"/>
    <p:sldId id="463" r:id="rId45"/>
    <p:sldId id="564" r:id="rId46"/>
    <p:sldId id="465" r:id="rId47"/>
    <p:sldId id="466" r:id="rId48"/>
    <p:sldId id="467" r:id="rId49"/>
    <p:sldId id="468" r:id="rId50"/>
    <p:sldId id="469" r:id="rId51"/>
    <p:sldId id="470" r:id="rId52"/>
    <p:sldId id="572" r:id="rId53"/>
    <p:sldId id="471" r:id="rId54"/>
    <p:sldId id="472" r:id="rId55"/>
    <p:sldId id="474" r:id="rId56"/>
    <p:sldId id="525" r:id="rId57"/>
    <p:sldId id="475" r:id="rId58"/>
    <p:sldId id="566" r:id="rId59"/>
    <p:sldId id="477" r:id="rId60"/>
    <p:sldId id="567" r:id="rId61"/>
    <p:sldId id="568" r:id="rId62"/>
    <p:sldId id="480" r:id="rId63"/>
    <p:sldId id="481" r:id="rId64"/>
    <p:sldId id="546" r:id="rId65"/>
    <p:sldId id="548" r:id="rId66"/>
    <p:sldId id="530" r:id="rId67"/>
    <p:sldId id="547" r:id="rId68"/>
    <p:sldId id="486" r:id="rId69"/>
    <p:sldId id="531" r:id="rId70"/>
    <p:sldId id="532" r:id="rId71"/>
    <p:sldId id="533" r:id="rId72"/>
    <p:sldId id="569" r:id="rId73"/>
    <p:sldId id="549" r:id="rId74"/>
    <p:sldId id="491" r:id="rId75"/>
    <p:sldId id="492" r:id="rId76"/>
    <p:sldId id="550" r:id="rId77"/>
    <p:sldId id="494" r:id="rId78"/>
    <p:sldId id="495" r:id="rId79"/>
    <p:sldId id="551" r:id="rId80"/>
    <p:sldId id="497" r:id="rId81"/>
    <p:sldId id="498" r:id="rId82"/>
    <p:sldId id="500" r:id="rId83"/>
    <p:sldId id="552" r:id="rId84"/>
    <p:sldId id="501" r:id="rId85"/>
    <p:sldId id="553" r:id="rId86"/>
    <p:sldId id="503" r:id="rId87"/>
    <p:sldId id="554" r:id="rId88"/>
    <p:sldId id="506" r:id="rId89"/>
    <p:sldId id="540" r:id="rId90"/>
    <p:sldId id="541" r:id="rId91"/>
    <p:sldId id="508" r:id="rId92"/>
    <p:sldId id="509" r:id="rId93"/>
    <p:sldId id="510" r:id="rId94"/>
    <p:sldId id="511" r:id="rId95"/>
    <p:sldId id="512" r:id="rId96"/>
    <p:sldId id="513" r:id="rId97"/>
    <p:sldId id="514" r:id="rId98"/>
    <p:sldId id="515" r:id="rId99"/>
    <p:sldId id="518" r:id="rId100"/>
    <p:sldId id="570" r:id="rId101"/>
    <p:sldId id="571" r:id="rId102"/>
    <p:sldId id="519" r:id="rId103"/>
    <p:sldId id="520" r:id="rId104"/>
    <p:sldId id="521" r:id="rId105"/>
    <p:sldId id="522" r:id="rId106"/>
    <p:sldId id="523" r:id="rId107"/>
    <p:sldId id="394" r:id="rId108"/>
    <p:sldId id="395" r:id="rId109"/>
    <p:sldId id="396" r:id="rId110"/>
    <p:sldId id="397" r:id="rId111"/>
    <p:sldId id="398" r:id="rId112"/>
    <p:sldId id="399" r:id="rId113"/>
    <p:sldId id="402" r:id="rId114"/>
    <p:sldId id="451" r:id="rId115"/>
    <p:sldId id="452" r:id="rId116"/>
    <p:sldId id="403" r:id="rId117"/>
    <p:sldId id="404" r:id="rId118"/>
    <p:sldId id="405" r:id="rId119"/>
    <p:sldId id="453" r:id="rId120"/>
    <p:sldId id="454" r:id="rId121"/>
    <p:sldId id="408" r:id="rId122"/>
    <p:sldId id="409" r:id="rId123"/>
    <p:sldId id="413" r:id="rId124"/>
    <p:sldId id="414" r:id="rId125"/>
    <p:sldId id="415" r:id="rId126"/>
    <p:sldId id="417" r:id="rId127"/>
    <p:sldId id="418" r:id="rId128"/>
    <p:sldId id="419" r:id="rId129"/>
    <p:sldId id="420" r:id="rId130"/>
    <p:sldId id="421" r:id="rId131"/>
    <p:sldId id="424" r:id="rId132"/>
    <p:sldId id="455" r:id="rId133"/>
    <p:sldId id="456" r:id="rId134"/>
    <p:sldId id="573" r:id="rId135"/>
    <p:sldId id="574" r:id="rId136"/>
    <p:sldId id="575" r:id="rId137"/>
    <p:sldId id="576" r:id="rId138"/>
    <p:sldId id="577" r:id="rId139"/>
    <p:sldId id="579" r:id="rId140"/>
    <p:sldId id="434" r:id="rId141"/>
    <p:sldId id="435" r:id="rId142"/>
    <p:sldId id="436" r:id="rId143"/>
    <p:sldId id="437" r:id="rId144"/>
    <p:sldId id="438" r:id="rId145"/>
    <p:sldId id="439" r:id="rId146"/>
    <p:sldId id="440" r:id="rId147"/>
    <p:sldId id="441" r:id="rId148"/>
    <p:sldId id="442" r:id="rId149"/>
    <p:sldId id="580" r:id="rId1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865" autoAdjust="0"/>
  </p:normalViewPr>
  <p:slideViewPr>
    <p:cSldViewPr snapToGrid="0">
      <p:cViewPr varScale="1">
        <p:scale>
          <a:sx n="129" d="100"/>
          <a:sy n="129" d="100"/>
        </p:scale>
        <p:origin x="1184" y="19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DF70C4-D2BE-D646-96E2-530753D59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9B918-85AF-8940-8A85-D7E29549D8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5EC66-1B74-A941-99F2-AEA8372B8513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F0D38-F95D-F343-8E29-2AD44CDAE6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21B7B-28D5-EA40-A3D1-334D3E7896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16043-7F20-2449-B757-22395B66E2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11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101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106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107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108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109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110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111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112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114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115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116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117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118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119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120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121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122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123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124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125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126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127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128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129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130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131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132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247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175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136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066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137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77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335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139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281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140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141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142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143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144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145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146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147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148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17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18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19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21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22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23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26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28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32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34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74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75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10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93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100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‹Nº›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‹Nº›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9.e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oleObject" Target="../embeddings/oleObject27.bin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notesSlide" Target="../notesSlides/notesSlide101.xml"/><Relationship Id="rId2" Type="http://schemas.openxmlformats.org/officeDocument/2006/relationships/tags" Target="../tags/tag173.xml"/><Relationship Id="rId16" Type="http://schemas.openxmlformats.org/officeDocument/2006/relationships/image" Target="../media/image24.wmf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6.xml"/><Relationship Id="rId15" Type="http://schemas.openxmlformats.org/officeDocument/2006/relationships/oleObject" Target="../embeddings/oleObject28.bin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23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notesSlide" Target="../notesSlides/notesSlide103.xm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26" Type="http://schemas.openxmlformats.org/officeDocument/2006/relationships/notesSlide" Target="../notesSlides/notesSlide105.xml"/><Relationship Id="rId3" Type="http://schemas.openxmlformats.org/officeDocument/2006/relationships/tags" Target="../tags/tag205.xml"/><Relationship Id="rId21" Type="http://schemas.openxmlformats.org/officeDocument/2006/relationships/tags" Target="../tags/tag223.xml"/><Relationship Id="rId7" Type="http://schemas.openxmlformats.org/officeDocument/2006/relationships/tags" Target="../tags/tag209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0" Type="http://schemas.openxmlformats.org/officeDocument/2006/relationships/tags" Target="../tags/tag222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5" Type="http://schemas.openxmlformats.org/officeDocument/2006/relationships/tags" Target="../tags/tag207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10" Type="http://schemas.openxmlformats.org/officeDocument/2006/relationships/tags" Target="../tags/tag212.xml"/><Relationship Id="rId19" Type="http://schemas.openxmlformats.org/officeDocument/2006/relationships/tags" Target="../tags/tag221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Relationship Id="rId22" Type="http://schemas.openxmlformats.org/officeDocument/2006/relationships/tags" Target="../tags/tag224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oleObject" Target="../embeddings/oleObject29.bin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notesSlide" Target="../notesSlides/notesSlide106.xml"/><Relationship Id="rId2" Type="http://schemas.openxmlformats.org/officeDocument/2006/relationships/tags" Target="../tags/tag228.xml"/><Relationship Id="rId16" Type="http://schemas.openxmlformats.org/officeDocument/2006/relationships/image" Target="../media/image24.wmf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31.xml"/><Relationship Id="rId15" Type="http://schemas.openxmlformats.org/officeDocument/2006/relationships/oleObject" Target="../embeddings/oleObject30.bin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23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39.xml"/><Relationship Id="rId7" Type="http://schemas.openxmlformats.org/officeDocument/2006/relationships/image" Target="../media/image25.wmf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oleObject" Target="../embeddings/oleObject31.bin"/><Relationship Id="rId5" Type="http://schemas.openxmlformats.org/officeDocument/2006/relationships/notesSlide" Target="../notesSlides/notesSlide10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0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9.emf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28.wmf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oleObject" Target="../embeddings/oleObject34.bin"/><Relationship Id="rId5" Type="http://schemas.openxmlformats.org/officeDocument/2006/relationships/notesSlide" Target="../notesSlides/notesSlide109.xml"/><Relationship Id="rId4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6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7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8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9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image" Target="../media/image34.wmf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oleObject" Target="../embeddings/oleObject40.bin"/><Relationship Id="rId5" Type="http://schemas.openxmlformats.org/officeDocument/2006/relationships/tags" Target="../tags/tag255.xml"/><Relationship Id="rId10" Type="http://schemas.openxmlformats.org/officeDocument/2006/relationships/notesSlide" Target="../notesSlides/notesSlide115.xml"/><Relationship Id="rId4" Type="http://schemas.openxmlformats.org/officeDocument/2006/relationships/tags" Target="../tags/tag254.xml"/><Relationship Id="rId9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notesSlide" Target="../notesSlides/notesSlide11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tags" Target="../tags/tag264.xml"/><Relationship Id="rId7" Type="http://schemas.openxmlformats.org/officeDocument/2006/relationships/image" Target="../media/image36.emf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11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40.xml"/><Relationship Id="rId7" Type="http://schemas.openxmlformats.org/officeDocument/2006/relationships/oleObject" Target="../embeddings/oleObject9.bin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tags" Target="../tags/tag267.xml"/><Relationship Id="rId7" Type="http://schemas.openxmlformats.org/officeDocument/2006/relationships/image" Target="../media/image38.wmf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oleObject" Target="../embeddings/oleObject44.bin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7.bin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120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9.bin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12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7" Type="http://schemas.openxmlformats.org/officeDocument/2006/relationships/image" Target="../media/image42.wmf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oleObject" Target="../embeddings/oleObject50.bin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tags" Target="../tags/tag277.xml"/><Relationship Id="rId7" Type="http://schemas.openxmlformats.org/officeDocument/2006/relationships/notesSlide" Target="../notesSlides/notesSlide123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wmf"/><Relationship Id="rId5" Type="http://schemas.openxmlformats.org/officeDocument/2006/relationships/tags" Target="../tags/tag279.xml"/><Relationship Id="rId10" Type="http://schemas.openxmlformats.org/officeDocument/2006/relationships/oleObject" Target="../embeddings/oleObject52.bin"/><Relationship Id="rId4" Type="http://schemas.openxmlformats.org/officeDocument/2006/relationships/tags" Target="../tags/tag278.xml"/><Relationship Id="rId9" Type="http://schemas.openxmlformats.org/officeDocument/2006/relationships/image" Target="../media/image43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4.bin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3.bin"/><Relationship Id="rId4" Type="http://schemas.openxmlformats.org/officeDocument/2006/relationships/notesSlide" Target="../notesSlides/notesSlide124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notesSlide" Target="../notesSlides/notesSlide125.xml"/><Relationship Id="rId5" Type="http://schemas.openxmlformats.org/officeDocument/2006/relationships/tags" Target="../tags/tag28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1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6.bin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5.bin"/><Relationship Id="rId4" Type="http://schemas.openxmlformats.org/officeDocument/2006/relationships/notesSlide" Target="../notesSlides/notesSlide12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8.bin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7.bin"/><Relationship Id="rId4" Type="http://schemas.openxmlformats.org/officeDocument/2006/relationships/notesSlide" Target="../notesSlides/notesSlide1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0.emf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0.bin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9.bin"/><Relationship Id="rId4" Type="http://schemas.openxmlformats.org/officeDocument/2006/relationships/notesSlide" Target="../notesSlides/notesSlide129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2.bin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1.bin"/><Relationship Id="rId4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4.bin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3.bin"/><Relationship Id="rId4" Type="http://schemas.openxmlformats.org/officeDocument/2006/relationships/notesSlide" Target="../notesSlides/notesSlide131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66.bin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13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139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8.bin"/><Relationship Id="rId4" Type="http://schemas.openxmlformats.org/officeDocument/2006/relationships/notesSlide" Target="../notesSlides/notesSlide140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notesSlide" Target="../notesSlides/notesSlide14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7" Type="http://schemas.openxmlformats.org/officeDocument/2006/relationships/image" Target="../media/image63.wmf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oleObject" Target="../embeddings/oleObject69.bin"/><Relationship Id="rId5" Type="http://schemas.openxmlformats.org/officeDocument/2006/relationships/notesSlide" Target="../notesSlides/notesSlide142.xml"/><Relationship Id="rId4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4" Type="http://schemas.openxmlformats.org/officeDocument/2006/relationships/notesSlide" Target="../notesSlides/notesSlide14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7" Type="http://schemas.openxmlformats.org/officeDocument/2006/relationships/image" Target="../media/image64.wmf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oleObject" Target="../embeddings/oleObject70.bin"/><Relationship Id="rId5" Type="http://schemas.openxmlformats.org/officeDocument/2006/relationships/notesSlide" Target="../notesSlides/notesSlide144.xml"/><Relationship Id="rId4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8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71.bin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tags" Target="../tags/tag321.xml"/><Relationship Id="rId7" Type="http://schemas.openxmlformats.org/officeDocument/2006/relationships/image" Target="../media/image66.wmf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oleObject" Target="../embeddings/oleObject72.bin"/><Relationship Id="rId5" Type="http://schemas.openxmlformats.org/officeDocument/2006/relationships/notesSlide" Target="../notesSlides/notesSlide14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7.w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5" Type="http://schemas.openxmlformats.org/officeDocument/2006/relationships/notesSlide" Target="../notesSlides/notesSlide147.xml"/><Relationship Id="rId4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53.xml"/><Relationship Id="rId7" Type="http://schemas.openxmlformats.org/officeDocument/2006/relationships/oleObject" Target="../embeddings/oleObject13.bin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5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6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65.xml"/><Relationship Id="rId7" Type="http://schemas.openxmlformats.org/officeDocument/2006/relationships/oleObject" Target="../embeddings/oleObject16.bin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emf"/><Relationship Id="rId4" Type="http://schemas.openxmlformats.org/officeDocument/2006/relationships/tags" Target="../tags/tag66.xml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16.wmf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oleObject" Target="../embeddings/oleObject18.bin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71.xml"/><Relationship Id="rId15" Type="http://schemas.openxmlformats.org/officeDocument/2006/relationships/image" Target="../media/image17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18.wmf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9.wmf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20.wmf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9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105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2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9.e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16.wmf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oleObject" Target="../embeddings/oleObject25.bin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notesSlide" Target="../notesSlides/notesSlide92.xml"/><Relationship Id="rId5" Type="http://schemas.openxmlformats.org/officeDocument/2006/relationships/tags" Target="../tags/tag165.xml"/><Relationship Id="rId15" Type="http://schemas.openxmlformats.org/officeDocument/2006/relationships/image" Target="../media/image17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oleObject" Target="../embeddings/oleObject26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: ARM® Edition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Sarah L. Harris and David Money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85388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</p:txBody>
      </p:sp>
    </p:spTree>
    <p:extLst>
      <p:ext uri="{BB962C8B-B14F-4D97-AF65-F5344CB8AC3E}">
        <p14:creationId xmlns:p14="http://schemas.microsoft.com/office/powerpoint/2010/main" val="2174095292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complement of the 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sum of the complements.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77536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complement of the 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sum of the complements.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Dual: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77536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0054652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838800" imgH="714240" progId="Visio.Drawing.6">
                  <p:embed/>
                </p:oleObj>
              </mc:Choice>
              <mc:Fallback>
                <p:oleObj name="VISIO" r:id="rId13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7852716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838800" imgH="714240" progId="Visio.Drawing.6">
                  <p:embed/>
                </p:oleObj>
              </mc:Choice>
              <mc:Fallback>
                <p:oleObj name="VISIO" r:id="rId15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3777697903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(A+BD)C</a:t>
            </a:r>
          </a:p>
          <a:p>
            <a:pPr marL="0" indent="0">
              <a:buNone/>
            </a:pPr>
            <a:r>
              <a:rPr lang="en-US" i="1" dirty="0"/>
              <a:t> 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 Example 1</a:t>
            </a:r>
          </a:p>
        </p:txBody>
      </p:sp>
    </p:spTree>
    <p:extLst>
      <p:ext uri="{BB962C8B-B14F-4D97-AF65-F5344CB8AC3E}">
        <p14:creationId xmlns:p14="http://schemas.microsoft.com/office/powerpoint/2010/main" val="294881947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(A+BD)C</a:t>
            </a:r>
          </a:p>
          <a:p>
            <a:pPr marL="0" indent="0">
              <a:buNone/>
            </a:pPr>
            <a:r>
              <a:rPr lang="en-US" i="1" dirty="0"/>
              <a:t>   = (A+BD)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 Example 1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1" y="1850571"/>
            <a:ext cx="9361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45976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22710" y="1926770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45976" y="18723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2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18659" y="2492829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318659" y="2427516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36272" y="306977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194" y="36576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1764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(ACE+D) + B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 Example 2</a:t>
            </a:r>
          </a:p>
        </p:txBody>
      </p:sp>
    </p:spTree>
    <p:extLst>
      <p:ext uri="{BB962C8B-B14F-4D97-AF65-F5344CB8AC3E}">
        <p14:creationId xmlns:p14="http://schemas.microsoft.com/office/powerpoint/2010/main" val="2047346794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(ACE+D) + B</a:t>
            </a:r>
          </a:p>
          <a:p>
            <a:pPr marL="0" indent="0">
              <a:buNone/>
            </a:pPr>
            <a:r>
              <a:rPr lang="en-US" i="1" dirty="0"/>
              <a:t>   = (ACE+D) • B</a:t>
            </a:r>
          </a:p>
          <a:p>
            <a:pPr marL="0" indent="0">
              <a:buNone/>
            </a:pPr>
            <a:r>
              <a:rPr lang="en-US" i="1" dirty="0"/>
              <a:t>   = (ACE•D)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(ACD + DE) • B</a:t>
            </a:r>
          </a:p>
          <a:p>
            <a:pPr marL="0" indent="0">
              <a:buNone/>
            </a:pPr>
            <a:r>
              <a:rPr lang="en-US" i="1" dirty="0"/>
              <a:t> 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 Example 2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0" y="1850571"/>
            <a:ext cx="1045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98380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63473" y="1926770"/>
            <a:ext cx="4136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98171" y="2492829"/>
            <a:ext cx="47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1" y="2438403"/>
            <a:ext cx="62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856018" y="3069768"/>
            <a:ext cx="375548" cy="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525482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309266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573680" y="2492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443842" y="30697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828794" y="2982693"/>
            <a:ext cx="4027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766466" y="3069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49270" y="365759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71894" y="365760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754200" y="42454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064296" y="42454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779815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41167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366376" y="48550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574452" y="24309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318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838800" imgH="714240" progId="Visio.Drawing.6">
                  <p:embed/>
                </p:oleObj>
              </mc:Choice>
              <mc:Fallback>
                <p:oleObj name="VISIO" r:id="rId13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838800" imgH="714240" progId="Visio.Drawing.6">
                  <p:embed/>
                </p:oleObj>
              </mc:Choice>
              <mc:Fallback>
                <p:oleObj name="VISIO" r:id="rId15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081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415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88979" y="425631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3695193"/>
              </p:ext>
            </p:extLst>
          </p:nvPr>
        </p:nvGraphicFramePr>
        <p:xfrm>
          <a:off x="1828800" y="22098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85880" imgH="371520" progId="Visio.Drawing.6">
                  <p:embed/>
                </p:oleObj>
              </mc:Choice>
              <mc:Fallback>
                <p:oleObj name="VISIO" r:id="rId6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708836"/>
              </p:ext>
            </p:extLst>
          </p:nvPr>
        </p:nvGraphicFramePr>
        <p:xfrm>
          <a:off x="1828800" y="48006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685880" imgH="371520" progId="Visio.Drawing.6">
                  <p:embed/>
                </p:oleObj>
              </mc:Choice>
              <mc:Fallback>
                <p:oleObj name="VISIO" r:id="rId8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1195031"/>
              </p:ext>
            </p:extLst>
          </p:nvPr>
        </p:nvGraphicFramePr>
        <p:xfrm>
          <a:off x="2133600" y="23622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07240" imgH="714240" progId="Visio.Drawing.6">
                  <p:embed/>
                </p:oleObj>
              </mc:Choice>
              <mc:Fallback>
                <p:oleObj name="VISIO" r:id="rId5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996139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</p:spTree>
    <p:extLst>
      <p:ext uri="{BB962C8B-B14F-4D97-AF65-F5344CB8AC3E}">
        <p14:creationId xmlns:p14="http://schemas.microsoft.com/office/powerpoint/2010/main" val="1196961950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5333448"/>
              </p:ext>
            </p:extLst>
          </p:nvPr>
        </p:nvGraphicFramePr>
        <p:xfrm>
          <a:off x="2057400" y="24018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018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Rules</a:t>
            </a: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35960" imgH="2709000" progId="Visio.Drawing.6">
                  <p:embed/>
                </p:oleObj>
              </mc:Choice>
              <mc:Fallback>
                <p:oleObj name="VISIO" r:id="rId4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1240923"/>
              </p:ext>
            </p:extLst>
          </p:nvPr>
        </p:nvGraphicFramePr>
        <p:xfrm>
          <a:off x="2362200" y="914400"/>
          <a:ext cx="415058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35960" imgH="2709000" progId="Visio.Drawing.6">
                  <p:embed/>
                </p:oleObj>
              </mc:Choice>
              <mc:Fallback>
                <p:oleObj name="VISIO" r:id="rId4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4150587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242936"/>
              </p:ext>
            </p:extLst>
          </p:nvPr>
        </p:nvGraphicFramePr>
        <p:xfrm>
          <a:off x="2362200" y="914400"/>
          <a:ext cx="4114800" cy="498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35960" imgH="2709000" progId="Visio.Drawing.6">
                  <p:embed/>
                </p:oleObj>
              </mc:Choice>
              <mc:Fallback>
                <p:oleObj name="VISIO" r:id="rId4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4114800" cy="498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047017"/>
              </p:ext>
            </p:extLst>
          </p:nvPr>
        </p:nvGraphicFramePr>
        <p:xfrm>
          <a:off x="2362200" y="914400"/>
          <a:ext cx="40877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35960" imgH="2709000" progId="Visio.Drawing.6">
                  <p:embed/>
                </p:oleObj>
              </mc:Choice>
              <mc:Fallback>
                <p:oleObj name="VISIO" r:id="rId4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40877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Example: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ABC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1107293"/>
              </p:ext>
            </p:extLst>
          </p:nvPr>
        </p:nvGraphicFramePr>
        <p:xfrm>
          <a:off x="1981200" y="2209800"/>
          <a:ext cx="535624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041640" imgH="1914480" progId="Visio.Drawing.6">
                  <p:embed/>
                </p:oleObj>
              </mc:Choice>
              <mc:Fallback>
                <p:oleObj name="VISIO" r:id="rId11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535624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From Logic to Gates</a:t>
            </a: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Schematics Rules</a:t>
            </a: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472803"/>
              </p:ext>
            </p:extLst>
          </p:nvPr>
        </p:nvGraphicFramePr>
        <p:xfrm>
          <a:off x="1136754" y="35464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20840" imgH="915480" progId="Visio.Drawing.6">
                  <p:embed/>
                </p:oleObj>
              </mc:Choice>
              <mc:Fallback>
                <p:oleObj name="VISIO" r:id="rId5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5464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 Rules (cont.)</a:t>
            </a: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0914943"/>
              </p:ext>
            </p:extLst>
          </p:nvPr>
        </p:nvGraphicFramePr>
        <p:xfrm>
          <a:off x="4495800" y="12954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017624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05800" imgH="1177920" progId="Visio.Drawing.6">
                  <p:embed/>
                </p:oleObj>
              </mc:Choice>
              <mc:Fallback>
                <p:oleObj name="VISIO" r:id="rId8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7200" y="990600"/>
            <a:ext cx="7315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Example: </a:t>
            </a:r>
            <a:r>
              <a:rPr lang="en-US" b="1"/>
              <a:t>Priority Circuit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Output asserted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corresponding to most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/>
              <a:t>     significant TRUE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0477092"/>
              </p:ext>
            </p:extLst>
          </p:nvPr>
        </p:nvGraphicFramePr>
        <p:xfrm>
          <a:off x="4495800" y="1341437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41437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0681320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05800" imgH="1177920" progId="Visio.Drawing.6">
                  <p:embed/>
                </p:oleObj>
              </mc:Choice>
              <mc:Fallback>
                <p:oleObj name="VISIO" r:id="rId8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4572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b="1" dirty="0"/>
              <a:t>Priority Circuit</a:t>
            </a:r>
          </a:p>
          <a:p>
            <a:pPr marL="0" indent="0">
              <a:buNone/>
            </a:pPr>
            <a:r>
              <a:rPr lang="en-US" sz="2400" dirty="0"/>
              <a:t>     Output asserted </a:t>
            </a:r>
          </a:p>
          <a:p>
            <a:pPr marL="0" indent="0">
              <a:buNone/>
            </a:pPr>
            <a:r>
              <a:rPr lang="en-US" sz="2400" dirty="0"/>
              <a:t>     corresponding to most </a:t>
            </a:r>
          </a:p>
          <a:p>
            <a:pPr marL="0" indent="0">
              <a:buNone/>
            </a:pPr>
            <a:r>
              <a:rPr lang="en-US" sz="2400" dirty="0"/>
              <a:t>     significant TRUE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73440" imgH="2105640" progId="Visio.Drawing.6">
                  <p:embed/>
                </p:oleObj>
              </mc:Choice>
              <mc:Fallback>
                <p:oleObj name="VISIO" r:id="rId5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200240" imgH="1154520" progId="Visio.Drawing.6">
                  <p:embed/>
                </p:oleObj>
              </mc:Choice>
              <mc:Fallback>
                <p:oleObj name="VISIO" r:id="rId7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Priority Circuit Hardware</a:t>
            </a: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73440" imgH="2105640" progId="Visio.Drawing.6">
                  <p:embed/>
                </p:oleObj>
              </mc:Choice>
              <mc:Fallback>
                <p:oleObj name="VISIO" r:id="rId5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913040" imgH="884520" progId="Visio.Drawing.6">
                  <p:embed/>
                </p:oleObj>
              </mc:Choice>
              <mc:Fallback>
                <p:oleObj name="VISIO" r:id="rId7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Don’t Cares</a:t>
            </a: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889520" imgH="1274760" progId="Visio.Drawing.6">
                  <p:embed/>
                </p:oleObj>
              </mc:Choice>
              <mc:Fallback>
                <p:oleObj name="VISIO" r:id="rId6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Maps (K-Maps)</a:t>
            </a: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3408782"/>
              </p:ext>
            </p:extLst>
          </p:nvPr>
        </p:nvGraphicFramePr>
        <p:xfrm>
          <a:off x="3771900" y="2974731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46000" imgH="1060200" progId="Visio.Drawing.6">
                  <p:embed/>
                </p:oleObj>
              </mc:Choice>
              <mc:Fallback>
                <p:oleObj name="VISIO" r:id="rId8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974731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3079009"/>
              </p:ext>
            </p:extLst>
          </p:nvPr>
        </p:nvGraphicFramePr>
        <p:xfrm>
          <a:off x="1485900" y="3127131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48960" imgH="1174680" progId="Visio.Drawing.6">
                  <p:embed/>
                </p:oleObj>
              </mc:Choice>
              <mc:Fallback>
                <p:oleObj name="VISIO" r:id="rId10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27131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expression, include only literals whose true and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                                                   Y</a:t>
            </a:r>
            <a:r>
              <a:rPr lang="en-US" sz="2400" b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latin typeface="+mj-lt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6101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3815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</a:t>
            </a: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9524972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46000" imgH="1060200" progId="Visio.Drawing.6">
                  <p:embed/>
                </p:oleObj>
              </mc:Choice>
              <mc:Fallback>
                <p:oleObj name="VISIO" r:id="rId5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4456541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017880" imgH="1368000" progId="Visio.Drawing.6">
                  <p:embed/>
                </p:oleObj>
              </mc:Choice>
              <mc:Fallback>
                <p:oleObj name="VISIO" r:id="rId7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3-Input K-Map</a:t>
            </a: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Complement: </a:t>
            </a:r>
            <a:r>
              <a:rPr lang="en-US" dirty="0"/>
              <a:t>variable with a bar over it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C</a:t>
            </a:r>
          </a:p>
          <a:p>
            <a:r>
              <a:rPr lang="en-US" b="1" dirty="0"/>
              <a:t>Literal: </a:t>
            </a:r>
            <a:r>
              <a:rPr lang="en-US" dirty="0"/>
              <a:t>variable or its complement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C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/>
              <a:t>Implicant</a:t>
            </a:r>
            <a:r>
              <a:rPr lang="en-US" b="1" dirty="0"/>
              <a:t>: </a:t>
            </a:r>
            <a:r>
              <a:rPr lang="en-US" dirty="0"/>
              <a:t>product of literals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rgbClr val="0070C0"/>
                </a:solidFill>
              </a:rPr>
              <a:t>ABC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AC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BC</a:t>
            </a:r>
          </a:p>
          <a:p>
            <a:r>
              <a:rPr lang="en-US" sz="3600" b="1" dirty="0"/>
              <a:t>Prime </a:t>
            </a:r>
            <a:r>
              <a:rPr lang="en-US" sz="3600" b="1" dirty="0" err="1"/>
              <a:t>implicant</a:t>
            </a:r>
            <a:r>
              <a:rPr lang="en-US" sz="3600" b="1" dirty="0"/>
              <a:t>:</a:t>
            </a:r>
            <a:r>
              <a:rPr lang="en-US" dirty="0"/>
              <a:t> </a:t>
            </a:r>
            <a:r>
              <a:rPr lang="en-US" dirty="0" err="1"/>
              <a:t>implicant</a:t>
            </a:r>
            <a:r>
              <a:rPr lang="en-US" dirty="0"/>
              <a:t> corresponding to the largest circle in a K-map</a:t>
            </a:r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471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408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89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27586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37793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28193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Definitions</a:t>
            </a: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Every 1 must be circled at least once</a:t>
            </a:r>
          </a:p>
          <a:p>
            <a:r>
              <a:rPr lang="en-US" dirty="0"/>
              <a:t>Each circle must span a power of 2 (i.e. 1, 2, 4) squares in each direction</a:t>
            </a:r>
          </a:p>
          <a:p>
            <a:r>
              <a:rPr lang="en-US" dirty="0"/>
              <a:t>Each circle must be as large as possible</a:t>
            </a:r>
          </a:p>
          <a:p>
            <a:r>
              <a:rPr lang="en-US" dirty="0"/>
              <a:t>A circle may wrap around the edges</a:t>
            </a:r>
          </a:p>
          <a:p>
            <a:r>
              <a:rPr lang="en-US" dirty="0"/>
              <a:t>A “don't care” (X) is circled only if it helps minimize the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AB + AB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91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80390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product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TRUE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ORing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sum (OR) of products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320" imgH="1988280" progId="Visio.Drawing.6">
                  <p:embed/>
                </p:oleObj>
              </mc:Choice>
              <mc:Fallback>
                <p:oleObj name="VISIO" r:id="rId5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7-segments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0C04F9-A5AB-C34E-8F7D-B62D22B7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40" y="1011276"/>
            <a:ext cx="2115519" cy="25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217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7-segments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0C04F9-A5AB-C34E-8F7D-B62D22B7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0" y="1027902"/>
            <a:ext cx="2115519" cy="2565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489308-5A6C-CC42-8FA1-3FE98914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5" y="3983362"/>
            <a:ext cx="7729577" cy="14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86763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7-segments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0C04F9-A5AB-C34E-8F7D-B62D22B7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0" y="1027902"/>
            <a:ext cx="2115519" cy="2565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489308-5A6C-CC42-8FA1-3FE98914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5" y="3983362"/>
            <a:ext cx="7729577" cy="14667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E3CA58-5DB4-4343-922E-C017F7311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40" y="906690"/>
            <a:ext cx="457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5724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7-segments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0C04F9-A5AB-C34E-8F7D-B62D22B7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0" y="1027902"/>
            <a:ext cx="2115519" cy="2565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489308-5A6C-CC42-8FA1-3FE98914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5" y="3983362"/>
            <a:ext cx="7729577" cy="14667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E3CA58-5DB4-4343-922E-C017F7311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40" y="906690"/>
            <a:ext cx="457200" cy="2971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43D3AF-378D-2E4E-9E91-368CEB4A8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410" y="943072"/>
            <a:ext cx="342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74149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7-segments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0C04F9-A5AB-C34E-8F7D-B62D22B7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0" y="1027902"/>
            <a:ext cx="2115519" cy="2565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489308-5A6C-CC42-8FA1-3FE98914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5" y="3983362"/>
            <a:ext cx="7729577" cy="14667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E3CA58-5DB4-4343-922E-C017F7311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40" y="906690"/>
            <a:ext cx="457200" cy="2971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43D3AF-378D-2E4E-9E91-368CEB4A8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410" y="943072"/>
            <a:ext cx="3429000" cy="2971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D4273A-A76E-474C-A2EE-E5FC27700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00" y="1228031"/>
            <a:ext cx="2413847" cy="26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45085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7-segments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0C04F9-A5AB-C34E-8F7D-B62D22B7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40" y="1027902"/>
            <a:ext cx="2115519" cy="2565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489308-5A6C-CC42-8FA1-3FE98914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55" y="3983362"/>
            <a:ext cx="7729577" cy="14667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E3CA58-5DB4-4343-922E-C017F7311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40" y="906690"/>
            <a:ext cx="457200" cy="2971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43D3AF-378D-2E4E-9E91-368CEB4A8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410" y="943072"/>
            <a:ext cx="3429000" cy="2971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431537-86F5-1847-AA34-753767FCA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90" y="1027902"/>
            <a:ext cx="2535908" cy="30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92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59496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94960" imgH="844560" progId="Visio.Drawing.6">
                  <p:embed/>
                </p:oleObj>
              </mc:Choice>
              <mc:Fallback>
                <p:oleObj name="VISIO" r:id="rId5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010137"/>
              </p:ext>
            </p:extLst>
          </p:nvPr>
        </p:nvGraphicFramePr>
        <p:xfrm>
          <a:off x="2640197" y="2743200"/>
          <a:ext cx="337960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5560" imgH="1603080" progId="Visio.Drawing.6">
                  <p:embed/>
                </p:oleObj>
              </mc:Choice>
              <mc:Fallback>
                <p:oleObj name="VISIO" r:id="rId5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197" y="2743200"/>
                        <a:ext cx="337960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Delay: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202692"/>
              </p:ext>
            </p:extLst>
          </p:nvPr>
        </p:nvGraphicFramePr>
        <p:xfrm>
          <a:off x="2590800" y="2251003"/>
          <a:ext cx="3836555" cy="35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8320" imgH="1631880" progId="Visio.Drawing.6">
                  <p:embed/>
                </p:oleObj>
              </mc:Choice>
              <mc:Fallback>
                <p:oleObj name="VISIO" r:id="rId5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51003"/>
                        <a:ext cx="3836555" cy="35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066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Contamination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Reasons why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0160" imgH="1178640" progId="Visio.Drawing.6">
                  <p:embed/>
                </p:oleObj>
              </mc:Choice>
              <mc:Fallback>
                <p:oleObj name="VISIO" r:id="rId6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Critical (Long) &amp; Short Paths</a:t>
            </a: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512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When a single input change causes an output to change multiple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Glitches</a:t>
            </a: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406076"/>
              </p:ext>
            </p:extLst>
          </p:nvPr>
        </p:nvGraphicFramePr>
        <p:xfrm>
          <a:off x="2133600" y="1905000"/>
          <a:ext cx="4006702" cy="38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43080" imgH="2057400" progId="Visio.Drawing.6">
                  <p:embed/>
                </p:oleObj>
              </mc:Choice>
              <mc:Fallback>
                <p:oleObj name="VISIO" r:id="rId6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006702" cy="38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</a:t>
            </a: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2820117"/>
              </p:ext>
            </p:extLst>
          </p:nvPr>
        </p:nvGraphicFramePr>
        <p:xfrm>
          <a:off x="1981200" y="838200"/>
          <a:ext cx="4918677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29080" imgH="2750400" progId="Visio.Drawing.6">
                  <p:embed/>
                </p:oleObj>
              </mc:Choice>
              <mc:Fallback>
                <p:oleObj name="VISIO" r:id="rId4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4918677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9740718"/>
              </p:ext>
            </p:extLst>
          </p:nvPr>
        </p:nvGraphicFramePr>
        <p:xfrm>
          <a:off x="2743200" y="9906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46000" imgH="1314360" progId="Visio.Drawing.6">
                  <p:embed/>
                </p:oleObj>
              </mc:Choice>
              <mc:Fallback>
                <p:oleObj name="VISIO" r:id="rId6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264853"/>
              </p:ext>
            </p:extLst>
          </p:nvPr>
        </p:nvGraphicFramePr>
        <p:xfrm>
          <a:off x="2133600" y="3602037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286000" imgH="1015200" progId="Visio.Drawing.6">
                  <p:embed/>
                </p:oleObj>
              </mc:Choice>
              <mc:Fallback>
                <p:oleObj name="VISIO" r:id="rId8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02037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Fixing the Glitch</a:t>
            </a: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Glitches don’t cause problems because of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synchronous design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conventions (see Chapter 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It’s important to </a:t>
            </a:r>
            <a:r>
              <a:rPr lang="en-US" sz="3200" b="1" dirty="0">
                <a:latin typeface="+mj-lt"/>
                <a:cs typeface="Arial" charset="0"/>
              </a:rPr>
              <a:t>recognize</a:t>
            </a:r>
            <a:r>
              <a:rPr lang="en-US" sz="3200" dirty="0">
                <a:latin typeface="+mj-lt"/>
                <a:cs typeface="Arial" charset="0"/>
              </a:rPr>
              <a:t> a glitch: in simulations or on oscilloscope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Why Understand Glitches?</a:t>
            </a: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: ARM® Edition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Sarah L. Harris and David Money Harris</a:t>
            </a:r>
          </a:p>
        </p:txBody>
      </p:sp>
    </p:spTree>
    <p:extLst>
      <p:ext uri="{BB962C8B-B14F-4D97-AF65-F5344CB8AC3E}">
        <p14:creationId xmlns:p14="http://schemas.microsoft.com/office/powerpoint/2010/main" val="40261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sum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11800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94960" imgH="844560" progId="Visio.Drawing.6">
                  <p:embed/>
                </p:oleObj>
              </mc:Choice>
              <mc:Fallback>
                <p:oleObj name="VISIO" r:id="rId5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(0, 2)</a:t>
            </a: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744595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sum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ANDing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maxterms</a:t>
            </a:r>
            <a:r>
              <a:rPr lang="en-US" sz="2800" dirty="0">
                <a:latin typeface="+mj-lt"/>
                <a:cs typeface="Arial" charset="0"/>
              </a:rPr>
              <a:t> where output is </a:t>
            </a:r>
            <a:r>
              <a:rPr lang="en-US" sz="28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11800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94960" imgH="844560" progId="Visio.Drawing.6">
                  <p:embed/>
                </p:oleObj>
              </mc:Choice>
              <mc:Fallback>
                <p:oleObj name="VISIO" r:id="rId7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2876998"/>
              </p:ext>
            </p:extLst>
          </p:nvPr>
        </p:nvGraphicFramePr>
        <p:xfrm>
          <a:off x="4343400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32600" imgH="752040" progId="Visio.Drawing.6">
                  <p:embed/>
                </p:oleObj>
              </mc:Choice>
              <mc:Fallback>
                <p:oleObj name="VISIO" r:id="rId7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419600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 are going to the cafeteria for lunch</a:t>
            </a:r>
          </a:p>
          <a:p>
            <a:pPr lvl="1"/>
            <a:r>
              <a:rPr lang="en-US"/>
              <a:t>You won’t eat lunch (E) </a:t>
            </a:r>
          </a:p>
          <a:p>
            <a:pPr lvl="1"/>
            <a:r>
              <a:rPr lang="en-US"/>
              <a:t>If it’s not open (O) or</a:t>
            </a:r>
          </a:p>
          <a:p>
            <a:pPr lvl="1"/>
            <a:r>
              <a:rPr lang="en-US"/>
              <a:t>If they only serve corndogs (C)</a:t>
            </a:r>
          </a:p>
          <a:p>
            <a:r>
              <a:rPr lang="en-US"/>
              <a:t>Write a truth table for determining if you will eat lunch (E).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(E) </a:t>
            </a:r>
          </a:p>
          <a:p>
            <a:pPr lvl="1"/>
            <a:r>
              <a:rPr lang="en-US" dirty="0"/>
              <a:t>If it’s not open (O) or</a:t>
            </a:r>
          </a:p>
          <a:p>
            <a:pPr lvl="1"/>
            <a:r>
              <a:rPr lang="en-US" dirty="0"/>
              <a:t>If they only serve corndogs (C)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9801324"/>
              </p:ext>
            </p:extLst>
          </p:nvPr>
        </p:nvGraphicFramePr>
        <p:xfrm>
          <a:off x="4335463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32600" imgH="752040" progId="Visio.Drawing.6">
                  <p:embed/>
                </p:oleObj>
              </mc:Choice>
              <mc:Fallback>
                <p:oleObj name="VISIO" r:id="rId7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19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57200" y="0"/>
            <a:ext cx="7010400" cy="889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SOP &amp; POS Form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56388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9321570"/>
              </p:ext>
            </p:extLst>
          </p:nvPr>
        </p:nvGraphicFramePr>
        <p:xfrm>
          <a:off x="1371600" y="1371600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280880" imgH="737640" progId="Visio.Drawing.6">
                  <p:embed/>
                </p:oleObj>
              </mc:Choice>
              <mc:Fallback>
                <p:oleObj name="VISIO" r:id="rId7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42381878"/>
              </p:ext>
            </p:extLst>
          </p:nvPr>
        </p:nvGraphicFramePr>
        <p:xfrm>
          <a:off x="1371600" y="373380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287720" imgH="757080" progId="Visio.Drawing.6">
                  <p:embed/>
                </p:oleObj>
              </mc:Choice>
              <mc:Fallback>
                <p:oleObj name="VISIO" r:id="rId9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Multilevel Combinational Logic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 err="1"/>
              <a:t>Karnaugh</a:t>
            </a:r>
            <a:r>
              <a:rPr lang="en-US" b="1" dirty="0"/>
              <a:t>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 :: Topics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1467628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7720" imgH="757080" progId="Visio.Drawing.6">
                  <p:embed/>
                </p:oleObj>
              </mc:Choice>
              <mc:Fallback>
                <p:oleObj name="VISIO" r:id="rId12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667334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80880" imgH="752040" progId="Visio.Drawing.6">
                  <p:embed/>
                </p:oleObj>
              </mc:Choice>
              <mc:Fallback>
                <p:oleObj name="VISIO" r:id="rId14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15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696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058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914400" y="9906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>
              <a:solidFill>
                <a:srgbClr val="0070C0"/>
              </a:solidFill>
            </a:endParaRPr>
          </a:p>
          <a:p>
            <a:endParaRPr lang="en-US" sz="2400" b="1">
              <a:solidFill>
                <a:srgbClr val="0070C0"/>
              </a:solidFill>
            </a:endParaRPr>
          </a:p>
          <a:p>
            <a:endParaRPr lang="en-US" sz="2400" b="1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>
                <a:solidFill>
                  <a:srgbClr val="0070C0"/>
                </a:solidFill>
              </a:rPr>
              <a:t>POS – product-of-sums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1430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32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80335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91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88899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681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28679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195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83514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91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8899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320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338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864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/>
              <a:t>Timing specification</a:t>
            </a:r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Identity Theorem</a:t>
            </a: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12440" imgH="332640" progId="Visio.Drawing.6">
                  <p:embed/>
                </p:oleObj>
              </mc:Choice>
              <mc:Fallback>
                <p:oleObj name="VISIO" r:id="rId7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Identity Theorem</a:t>
            </a: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Basic Boolean Theorems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5552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451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23879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313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788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09600" y="1143000"/>
            <a:ext cx="7620000" cy="4953000"/>
          </a:xfrm>
        </p:spPr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Internal: n1</a:t>
            </a:r>
          </a:p>
          <a:p>
            <a:r>
              <a:rPr lang="en-US" dirty="0"/>
              <a:t>Circuit elements</a:t>
            </a:r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en-US" dirty="0"/>
              <a:t>Each a circuit</a:t>
            </a:r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90080" imgH="847080" progId="Visio.Drawing.6">
                  <p:embed/>
                </p:oleObj>
              </mc:Choice>
              <mc:Fallback>
                <p:oleObj name="VISIO" r:id="rId5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Circuits</a:t>
            </a: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5133" y="5257800"/>
            <a:ext cx="5444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How do we prove these are true?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86147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822192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6135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Prove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1: </a:t>
            </a:r>
            <a:r>
              <a:rPr lang="en-US" sz="3200" dirty="0"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2: </a:t>
            </a:r>
            <a:r>
              <a:rPr lang="en-US" sz="3200" dirty="0">
                <a:cs typeface="Arial" charset="0"/>
              </a:rPr>
              <a:t>Use other theorems and axioms to simplify the equation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cs typeface="Arial" charset="0"/>
              </a:rPr>
              <a:t>Make one side of the equation look like the other</a:t>
            </a: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6553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Proof by Perfect Induction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Also called: </a:t>
            </a:r>
            <a:r>
              <a:rPr lang="en-US" sz="3200" b="1" dirty="0">
                <a:latin typeface="+mj-lt"/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two expressions produce the same value for every possible input combination, the expressions are equal</a:t>
            </a:r>
          </a:p>
        </p:txBody>
      </p:sp>
    </p:spTree>
    <p:extLst>
      <p:ext uri="{BB962C8B-B14F-4D97-AF65-F5344CB8AC3E}">
        <p14:creationId xmlns:p14="http://schemas.microsoft.com/office/powerpoint/2010/main" val="339813181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Example: Proof by Perfect Induction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34500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 BC	     CB</a:t>
            </a:r>
          </a:p>
        </p:txBody>
      </p:sp>
    </p:spTree>
    <p:extLst>
      <p:ext uri="{BB962C8B-B14F-4D97-AF65-F5344CB8AC3E}">
        <p14:creationId xmlns:p14="http://schemas.microsoft.com/office/powerpoint/2010/main" val="292932543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0         0</a:t>
            </a:r>
          </a:p>
          <a:p>
            <a:r>
              <a:rPr lang="en-US" sz="2400" dirty="0"/>
              <a:t>1         1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5064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Example: Proof by Perfect Induction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 BC	     CB</a:t>
            </a:r>
          </a:p>
        </p:txBody>
      </p:sp>
    </p:spTree>
    <p:extLst>
      <p:ext uri="{BB962C8B-B14F-4D97-AF65-F5344CB8AC3E}">
        <p14:creationId xmlns:p14="http://schemas.microsoft.com/office/powerpoint/2010/main" val="411779714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5149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86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840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T7: Associativity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44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023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T8: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Distributivity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77118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8269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6938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582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Using other theorems and axioms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966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 err="1"/>
              <a:t>Memoryless</a:t>
            </a:r>
            <a:endParaRPr lang="en-US" sz="2400" dirty="0"/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3894380"/>
              </p:ext>
            </p:extLst>
          </p:nvPr>
        </p:nvGraphicFramePr>
        <p:xfrm>
          <a:off x="2461419" y="4230688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230688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Types of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81454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	0</a:t>
            </a:r>
          </a:p>
          <a:p>
            <a:r>
              <a:rPr lang="en-US" sz="2400" dirty="0"/>
              <a:t>1         	0</a:t>
            </a:r>
          </a:p>
          <a:p>
            <a:r>
              <a:rPr lang="en-US" sz="2400" dirty="0"/>
              <a:t>1         	1</a:t>
            </a:r>
          </a:p>
          <a:p>
            <a:r>
              <a:rPr lang="en-US" sz="2400" dirty="0"/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</p:spTree>
    <p:extLst>
      <p:ext uri="{BB962C8B-B14F-4D97-AF65-F5344CB8AC3E}">
        <p14:creationId xmlns:p14="http://schemas.microsoft.com/office/powerpoint/2010/main" val="66739010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	0</a:t>
            </a:r>
          </a:p>
          <a:p>
            <a:r>
              <a:rPr lang="en-US" sz="2400" dirty="0"/>
              <a:t>1         	0</a:t>
            </a:r>
          </a:p>
          <a:p>
            <a:r>
              <a:rPr lang="en-US" sz="2400" dirty="0"/>
              <a:t>1         	1</a:t>
            </a:r>
          </a:p>
          <a:p>
            <a:r>
              <a:rPr lang="en-US" sz="2400" dirty="0"/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558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2700" y="3583632"/>
            <a:ext cx="339790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3800" y="3583632"/>
            <a:ext cx="1023776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903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Prove true using other axioms and theorems.</a:t>
            </a:r>
          </a:p>
        </p:txBody>
      </p:sp>
    </p:spTree>
    <p:extLst>
      <p:ext uri="{BB962C8B-B14F-4D97-AF65-F5344CB8AC3E}">
        <p14:creationId xmlns:p14="http://schemas.microsoft.com/office/powerpoint/2010/main" val="357029059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Prove true using other axioms and theorems.</a:t>
            </a:r>
          </a:p>
          <a:p>
            <a:r>
              <a:rPr lang="en-US" sz="2800" dirty="0">
                <a:latin typeface="+mj-lt"/>
                <a:cs typeface="Arial" charset="0"/>
              </a:rPr>
              <a:t>B•(B+C)	= B•B + B•C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</a:t>
            </a:r>
            <a:r>
              <a:rPr lang="en-US" sz="2800" dirty="0" err="1">
                <a:latin typeface="+mj-lt"/>
                <a:cs typeface="Arial" charset="0"/>
              </a:rPr>
              <a:t>Idempotency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B•(1 + C)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			T1: Identity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2476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T10: Combining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using other axioms and theorems: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3318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1853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T10: Combining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B•C + B•C	= B•(C+C)     T8: </a:t>
            </a:r>
            <a:r>
              <a:rPr lang="en-US" sz="3200" dirty="0" err="1">
                <a:latin typeface="+mj-lt"/>
                <a:cs typeface="Arial" charset="0"/>
              </a:rPr>
              <a:t>Distributivity</a:t>
            </a: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B•(</a:t>
            </a:r>
            <a:r>
              <a:rPr lang="en-US" sz="3200" b="1" dirty="0"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 	   T5’: Complements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		   T1: 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375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3375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89560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8666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T11: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55863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205232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41808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773680"/>
            <a:ext cx="7391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using (1) perfect induction or (2) other axioms and theorems.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4172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01705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86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3988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573" y="4713982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56079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2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85800" y="10668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9907821"/>
              </p:ext>
            </p:extLst>
          </p:nvPr>
        </p:nvGraphicFramePr>
        <p:xfrm>
          <a:off x="3468687" y="3657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34840" imgH="549000" progId="Visio.Drawing.6">
                  <p:embed/>
                </p:oleObj>
              </mc:Choice>
              <mc:Fallback>
                <p:oleObj name="VISIO" r:id="rId5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3657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Rules of Combinational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6742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Warning: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	OR (+) distributes over AND (•)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2903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43387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886980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Times New Roman" panose="02020603050405020304" pitchFamily="18" charset="0"/>
              </a:rPr>
              <a:t>Axioms and theorems are useful for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simplifying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equations.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5603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an Equation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143000"/>
            <a:ext cx="7772400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076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an Equation 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7772400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3079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an Equation 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7772400" cy="532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       Also called </a:t>
            </a:r>
            <a:r>
              <a:rPr lang="en-US" sz="2800" b="1" i="1" dirty="0"/>
              <a:t>minimizing</a:t>
            </a:r>
            <a:r>
              <a:rPr lang="en-US" sz="2800" i="1" dirty="0"/>
              <a:t> the equation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9881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136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331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136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Proving the “Simplification” Theorem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“Simplification” theorem</a:t>
            </a:r>
          </a:p>
          <a:p>
            <a:r>
              <a:rPr lang="en-US" sz="3200" dirty="0">
                <a:latin typeface="+mj-lt"/>
                <a:cs typeface="Arial" charset="0"/>
              </a:rPr>
              <a:t>     PA + A = P + A</a:t>
            </a:r>
          </a:p>
          <a:p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Method 1: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PA + A 	= PA + (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AP)      </a:t>
            </a:r>
            <a:r>
              <a:rPr lang="en-US" sz="2200" b="1" dirty="0">
                <a:latin typeface="+mj-lt"/>
                <a:cs typeface="Arial" charset="0"/>
              </a:rPr>
              <a:t>T9’ Covering</a:t>
            </a: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PA</a:t>
            </a:r>
            <a:r>
              <a:rPr lang="en-US" sz="2200" dirty="0">
                <a:latin typeface="Times New Roman" pitchFamily="18" charset="0"/>
                <a:cs typeface="Arial" charset="0"/>
              </a:rPr>
              <a:t> + A	     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T6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P(A + A)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 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b="1" dirty="0">
                <a:latin typeface="+mj-lt"/>
                <a:cs typeface="Arial" charset="0"/>
              </a:rPr>
              <a:t>T8 </a:t>
            </a: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(1)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	       </a:t>
            </a:r>
            <a:r>
              <a:rPr lang="en-US" sz="2200" b="1" dirty="0">
                <a:latin typeface="+mj-lt"/>
                <a:cs typeface="Arial" charset="0"/>
              </a:rPr>
              <a:t>T5’ Complements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 + A		</a:t>
            </a:r>
            <a:r>
              <a:rPr lang="en-US" sz="2200" dirty="0">
                <a:latin typeface="+mj-lt"/>
                <a:cs typeface="Arial" charset="0"/>
              </a:rPr>
              <a:t>       </a:t>
            </a:r>
            <a:r>
              <a:rPr lang="en-US" sz="2200" b="1" dirty="0">
                <a:latin typeface="+mj-lt"/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0001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89548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32327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3481" y="300990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63231" y="340785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74682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8413" y="381426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9260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“Simplification” theorem</a:t>
            </a:r>
          </a:p>
          <a:p>
            <a:r>
              <a:rPr lang="en-US" sz="3200" dirty="0">
                <a:latin typeface="+mj-lt"/>
                <a:cs typeface="Arial" charset="0"/>
              </a:rPr>
              <a:t>     PA + A = P + A</a:t>
            </a:r>
          </a:p>
          <a:p>
            <a:r>
              <a:rPr lang="en-US" sz="3200" dirty="0">
                <a:latin typeface="Times New Roman" pitchFamily="18" charset="0"/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Method 2: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PA + A 	= (A + A)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>
                <a:latin typeface="+mj-lt"/>
                <a:cs typeface="Arial" charset="0"/>
              </a:rPr>
              <a:t>T8’ </a:t>
            </a: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1(A + P)	</a:t>
            </a:r>
            <a:r>
              <a:rPr lang="en-US" sz="2200" dirty="0">
                <a:latin typeface="+mj-lt"/>
                <a:cs typeface="Arial" charset="0"/>
              </a:rPr>
              <a:t>      </a:t>
            </a:r>
            <a:r>
              <a:rPr lang="en-US" sz="2200" b="1" dirty="0">
                <a:latin typeface="+mj-lt"/>
                <a:cs typeface="Arial" charset="0"/>
              </a:rPr>
              <a:t> T5’ Complements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P       	       </a:t>
            </a:r>
            <a:r>
              <a:rPr lang="en-US" sz="2200" b="1" dirty="0">
                <a:latin typeface="+mj-lt"/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5540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Proving the “Simplification” Theorem</a:t>
            </a:r>
          </a:p>
        </p:txBody>
      </p:sp>
    </p:spTree>
    <p:extLst>
      <p:ext uri="{BB962C8B-B14F-4D97-AF65-F5344CB8AC3E}">
        <p14:creationId xmlns:p14="http://schemas.microsoft.com/office/powerpoint/2010/main" val="14432366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9969951"/>
              </p:ext>
            </p:extLst>
          </p:nvPr>
        </p:nvGraphicFramePr>
        <p:xfrm>
          <a:off x="2362200" y="3240405"/>
          <a:ext cx="419100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47040" imgH="805320" progId="Visio.Drawing.6">
                  <p:embed/>
                </p:oleObj>
              </mc:Choice>
              <mc:Fallback>
                <p:oleObj name="VISIO" r:id="rId5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40405"/>
                        <a:ext cx="4191000" cy="270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T11: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07977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1399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7648" y="207975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Prove using other theorems and axioms:</a:t>
            </a:r>
          </a:p>
        </p:txBody>
      </p:sp>
    </p:spTree>
    <p:extLst>
      <p:ext uri="{BB962C8B-B14F-4D97-AF65-F5344CB8AC3E}">
        <p14:creationId xmlns:p14="http://schemas.microsoft.com/office/powerpoint/2010/main" val="423541366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T11: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96318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231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08889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Prove using other theorems and axioms: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B•C + B•D + C•D 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(CDB+CDB)		</a:t>
            </a:r>
            <a:r>
              <a:rPr lang="en-US" sz="2200" b="1" dirty="0">
                <a:latin typeface="+mj-lt"/>
                <a:cs typeface="Arial" charset="0"/>
              </a:rPr>
              <a:t>T10: Combining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BCD+BCD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BCD + BD + BCD 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(BC + BCD) + (BD + BCD)	</a:t>
            </a:r>
            <a:r>
              <a:rPr lang="en-US" sz="2200" b="1" dirty="0">
                <a:latin typeface="+mj-lt"/>
                <a:cs typeface="Arial" charset="0"/>
              </a:rPr>
              <a:t>T7: Associativity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BC + BD				</a:t>
            </a:r>
            <a:r>
              <a:rPr lang="en-US" sz="2200" b="1" dirty="0">
                <a:latin typeface="+mj-lt"/>
                <a:cs typeface="Arial" charset="0"/>
              </a:rPr>
              <a:t>T9’: Covering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093683" y="307678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31674" y="346625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8056" y="348318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1674" y="388961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8136" y="388961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91817" y="428753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84121" y="429599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1612" y="4685473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46592" y="46939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1674" y="510034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9093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25169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83544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609462"/>
            <a:ext cx="1651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55785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4197244912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199" y="1722437"/>
            <a:ext cx="69668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	Y = A		T10: Combining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or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)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(1)		T5’: Complements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		T1: Identity</a:t>
            </a:r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19068" y="41872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55785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42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(T8, T8’)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618793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ABC)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268756369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ABC)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AB(</a:t>
            </a:r>
            <a:r>
              <a:rPr lang="en-US" dirty="0"/>
              <a:t>1 + </a:t>
            </a:r>
            <a:r>
              <a:rPr lang="en-US" i="1" dirty="0"/>
              <a:t>C</a:t>
            </a:r>
            <a:r>
              <a:rPr lang="en-US" dirty="0"/>
              <a:t>))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(1))			T2’: Null Element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)			T1: Identity</a:t>
            </a:r>
          </a:p>
          <a:p>
            <a:pPr>
              <a:buFontTx/>
              <a:buNone/>
            </a:pPr>
            <a:r>
              <a:rPr lang="en-US" dirty="0"/>
              <a:t>	   = (</a:t>
            </a:r>
            <a:r>
              <a:rPr lang="en-US" i="1" dirty="0"/>
              <a:t>AA</a:t>
            </a:r>
            <a:r>
              <a:rPr lang="en-US" dirty="0"/>
              <a:t>)</a:t>
            </a:r>
            <a:r>
              <a:rPr lang="en-US" i="1" dirty="0"/>
              <a:t>B	</a:t>
            </a:r>
            <a:r>
              <a:rPr lang="en-US" dirty="0"/>
              <a:t>		T7: Associativity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AB</a:t>
            </a:r>
            <a:r>
              <a:rPr lang="en-US" dirty="0"/>
              <a:t>				T3: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2593761312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Covering (T9’)		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accent1"/>
                </a:solidFill>
              </a:rPr>
              <a:t>   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chemeClr val="accent1"/>
                </a:solidFill>
              </a:rPr>
              <a:t>   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endParaRPr lang="en-US" sz="28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chemeClr val="accent1"/>
                </a:solidFill>
              </a:rPr>
              <a:t>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Minterm</a:t>
            </a:r>
            <a:r>
              <a:rPr lang="en-US" sz="2800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chemeClr val="accent1"/>
                </a:solidFill>
              </a:rPr>
              <a:t>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Maxterm</a:t>
            </a:r>
            <a:r>
              <a:rPr lang="en-US" sz="2800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   </a:t>
            </a:r>
            <a:r>
              <a:rPr lang="en-US" sz="2800" b="1" i="1" dirty="0">
                <a:solidFill>
                  <a:schemeClr val="accent1"/>
                </a:solidFill>
              </a:rPr>
              <a:t>(A+B+C)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(A+B+C)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39683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66800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47800" y="1600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5469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4780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514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24000" y="3429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05000" y="3429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4478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574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4419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146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766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86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334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A’BC + A’	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A’ = A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1829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A’BC + A’	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A’ = A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   </a:t>
            </a:r>
            <a:r>
              <a:rPr lang="en-US" dirty="0"/>
              <a:t>= A’			T9’ Covering: X + XY = 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dirty="0"/>
              <a:t>       = A’(BC + 1)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A’(1)			T2’: Null Element</a:t>
            </a:r>
          </a:p>
          <a:p>
            <a:pPr>
              <a:buFontTx/>
              <a:buNone/>
            </a:pPr>
            <a:r>
              <a:rPr lang="en-US" dirty="0"/>
              <a:t>       =</a:t>
            </a:r>
            <a:r>
              <a:rPr lang="en-US" i="1" dirty="0"/>
              <a:t> </a:t>
            </a:r>
            <a:r>
              <a:rPr lang="en-US" dirty="0"/>
              <a:t>A’			T1: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02164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AB’C + ABC + A’BC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39985358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Duplication			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0269" y="2628124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AB’C + ABC + A’BC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      </a:t>
            </a:r>
            <a:r>
              <a:rPr lang="en-US" sz="2800" dirty="0"/>
              <a:t>= AB’C + </a:t>
            </a:r>
            <a:r>
              <a:rPr lang="en-US" sz="2800" b="1" dirty="0"/>
              <a:t>ABC + ABC</a:t>
            </a:r>
            <a:r>
              <a:rPr lang="en-US" sz="2800" dirty="0"/>
              <a:t> + A’BC	T3’: </a:t>
            </a:r>
            <a:r>
              <a:rPr lang="en-US" sz="2800" dirty="0" err="1"/>
              <a:t>Idempotency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= (AB’C+ABC) + (ABC+A’BC)	T7’: Associativity</a:t>
            </a:r>
          </a:p>
          <a:p>
            <a:pPr marL="0" indent="0">
              <a:buNone/>
            </a:pPr>
            <a:r>
              <a:rPr lang="en-US" sz="2800" dirty="0"/>
              <a:t>      = AC + BC			T10: Combining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74212708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(T8, T8’)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00938" y="2609462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AB + BC +B’D’ + AC’D’</a:t>
            </a:r>
          </a:p>
          <a:p>
            <a:pPr marL="0" indent="0">
              <a:buNone/>
            </a:pPr>
            <a:r>
              <a:rPr lang="en-US" sz="2000" b="1" dirty="0"/>
              <a:t>Method 1:</a:t>
            </a:r>
          </a:p>
          <a:p>
            <a:pPr marL="0" indent="0">
              <a:buNone/>
            </a:pPr>
            <a:r>
              <a:rPr lang="en-US" sz="2000" dirty="0"/>
              <a:t>     Y = AB + BC + B’D’ + (ABC’D’ + AB’C’D’)		T10: Combining</a:t>
            </a:r>
          </a:p>
          <a:p>
            <a:pPr marL="0" indent="0">
              <a:buNone/>
            </a:pPr>
            <a:r>
              <a:rPr lang="en-US" sz="2000" dirty="0"/>
              <a:t>       = (AB + ABC’D’) + BC + (B’D’ + AB’C’D’) 		T6: Commutativity</a:t>
            </a:r>
          </a:p>
          <a:p>
            <a:pPr marL="0" indent="0">
              <a:buNone/>
            </a:pPr>
            <a:r>
              <a:rPr lang="en-US" sz="2000" dirty="0"/>
              <a:t>						T7: Associativity</a:t>
            </a:r>
          </a:p>
          <a:p>
            <a:pPr marL="0" indent="0">
              <a:buNone/>
            </a:pPr>
            <a:r>
              <a:rPr lang="en-US" sz="2000" dirty="0"/>
              <a:t>       = AB + BC + B’D’				T9: Covering</a:t>
            </a:r>
          </a:p>
          <a:p>
            <a:pPr marL="0" indent="0">
              <a:buNone/>
            </a:pPr>
            <a:r>
              <a:rPr lang="en-US" sz="2000" b="1" dirty="0"/>
              <a:t>Method 2:</a:t>
            </a:r>
          </a:p>
          <a:p>
            <a:pPr marL="0" indent="0">
              <a:buNone/>
            </a:pPr>
            <a:r>
              <a:rPr lang="en-US" sz="2000" dirty="0"/>
              <a:t>     Y = </a:t>
            </a:r>
            <a:r>
              <a:rPr lang="en-US" sz="2000" b="1" dirty="0"/>
              <a:t>AB</a:t>
            </a:r>
            <a:r>
              <a:rPr lang="en-US" sz="2000" dirty="0"/>
              <a:t> + BC + </a:t>
            </a:r>
            <a:r>
              <a:rPr lang="en-US" sz="2000" b="1" dirty="0"/>
              <a:t>B’D</a:t>
            </a:r>
            <a:r>
              <a:rPr lang="en-US" sz="2000" dirty="0"/>
              <a:t>’ + AC’D’ + </a:t>
            </a:r>
            <a:r>
              <a:rPr lang="en-US" sz="2000" b="1" dirty="0"/>
              <a:t>AD’</a:t>
            </a:r>
            <a:r>
              <a:rPr lang="en-US" sz="2000" dirty="0"/>
              <a:t>			T11: Consensus</a:t>
            </a:r>
          </a:p>
          <a:p>
            <a:pPr marL="0" indent="0">
              <a:buNone/>
            </a:pPr>
            <a:r>
              <a:rPr lang="en-US" sz="2000" dirty="0"/>
              <a:t>        = AB + BC + B’D’ + AD’ 			T9: Covering</a:t>
            </a:r>
          </a:p>
          <a:p>
            <a:pPr marL="0" indent="0">
              <a:buNone/>
            </a:pPr>
            <a:r>
              <a:rPr lang="en-US" sz="2000" dirty="0"/>
              <a:t>        = AB </a:t>
            </a:r>
            <a:r>
              <a:rPr lang="en-US" sz="2000"/>
              <a:t>+ BC + B’D’</a:t>
            </a:r>
            <a:r>
              <a:rPr lang="en-US" sz="2000" dirty="0"/>
              <a:t>				T11: Consensus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45350977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(T8, T8’)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Duplication	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PA + A = P +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01312" y="4782312"/>
            <a:ext cx="172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06165185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  	= A + XZ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BCDE		substitution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+ ABC + BCDE	T9’: Covering</a:t>
            </a:r>
          </a:p>
          <a:p>
            <a:pPr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5989578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66520" imgH="808560" progId="Visio.Drawing.6">
                  <p:embed/>
                </p:oleObj>
              </mc:Choice>
              <mc:Fallback>
                <p:oleObj name="VISIO" r:id="rId6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  	= A + XZ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BCDE		substitution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+ ABC + BCDE	T9’: Covering</a:t>
            </a:r>
          </a:p>
          <a:p>
            <a:pPr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857" y="3722914"/>
            <a:ext cx="2481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called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multiplying out</a:t>
            </a:r>
          </a:p>
          <a:p>
            <a:r>
              <a:rPr lang="en-US" sz="2000" dirty="0"/>
              <a:t>an expression to get</a:t>
            </a:r>
          </a:p>
          <a:p>
            <a:r>
              <a:rPr lang="en-US" sz="2000" dirty="0"/>
              <a:t>sum-of-products (SOP) form.</a:t>
            </a:r>
          </a:p>
        </p:txBody>
      </p:sp>
    </p:spTree>
    <p:extLst>
      <p:ext uri="{BB962C8B-B14F-4D97-AF65-F5344CB8AC3E}">
        <p14:creationId xmlns:p14="http://schemas.microsoft.com/office/powerpoint/2010/main" val="231023737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599" y="1066800"/>
            <a:ext cx="7728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sum-of-products (SOP)</a:t>
            </a:r>
            <a:r>
              <a:rPr lang="en-US" sz="3600" dirty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SOP form: 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NOT</a:t>
            </a:r>
            <a:r>
              <a:rPr lang="en-US" sz="3600" dirty="0"/>
              <a:t> SOP form: 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SOP form: Z = A + BC + DE’F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Multiplying Out: SOP Form</a:t>
            </a:r>
          </a:p>
        </p:txBody>
      </p:sp>
    </p:spTree>
    <p:extLst>
      <p:ext uri="{BB962C8B-B14F-4D97-AF65-F5344CB8AC3E}">
        <p14:creationId xmlns:p14="http://schemas.microsoft.com/office/powerpoint/2010/main" val="265258658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570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(A + C + D + E)(A +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	substitution (X=(C+D+E), Z=B)</a:t>
            </a:r>
          </a:p>
          <a:p>
            <a:pPr marL="0" indent="0">
              <a:buNone/>
            </a:pPr>
            <a:r>
              <a:rPr lang="en-US" sz="2000" dirty="0"/>
              <a:t>   	= A + XZ	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(C+D+E)B			substitution</a:t>
            </a:r>
          </a:p>
          <a:p>
            <a:pPr marL="0" indent="0">
              <a:buNone/>
            </a:pPr>
            <a:r>
              <a:rPr lang="en-US" sz="2000" dirty="0"/>
              <a:t>	= A + BC + BD + BE	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AA+AB+AC+BC+AD+BD+AE+BE 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</a:t>
            </a:r>
            <a:r>
              <a:rPr lang="en-US" sz="2000" dirty="0"/>
              <a:t>+AB+AC+AD+AE+BC+BD+BE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BC + BD + BE		T9’: Covering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9237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Multiplying Out: SOP Form</a:t>
            </a:r>
          </a:p>
        </p:txBody>
      </p:sp>
    </p:spTree>
    <p:extLst>
      <p:ext uri="{BB962C8B-B14F-4D97-AF65-F5344CB8AC3E}">
        <p14:creationId xmlns:p14="http://schemas.microsoft.com/office/powerpoint/2010/main" val="1301955639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3810000" cy="49530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POS – product-of-sums</a:t>
            </a:r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7424713"/>
              </p:ext>
            </p:extLst>
          </p:nvPr>
        </p:nvGraphicFramePr>
        <p:xfrm>
          <a:off x="1143000" y="40386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7720" imgH="757080" progId="Visio.Drawing.6">
                  <p:embed/>
                </p:oleObj>
              </mc:Choice>
              <mc:Fallback>
                <p:oleObj name="VISIO" r:id="rId12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1725809"/>
              </p:ext>
            </p:extLst>
          </p:nvPr>
        </p:nvGraphicFramePr>
        <p:xfrm>
          <a:off x="1066800" y="13716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80880" imgH="752040" progId="Visio.Drawing.6">
                  <p:embed/>
                </p:oleObj>
              </mc:Choice>
              <mc:Fallback>
                <p:oleObj name="VISIO" r:id="rId14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4648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000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9914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24400" y="2209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5626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SOP &amp; POS Form</a:t>
            </a:r>
          </a:p>
        </p:txBody>
      </p:sp>
    </p:spTree>
    <p:extLst>
      <p:ext uri="{BB962C8B-B14F-4D97-AF65-F5344CB8AC3E}">
        <p14:creationId xmlns:p14="http://schemas.microsoft.com/office/powerpoint/2010/main" val="1871982739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599" y="1066800"/>
            <a:ext cx="7728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product-of-sums (POS)</a:t>
            </a:r>
            <a:r>
              <a:rPr lang="en-US" sz="3600" dirty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POS form: 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NOT</a:t>
            </a:r>
            <a:r>
              <a:rPr lang="en-US" sz="3600" dirty="0"/>
              <a:t> POS form: 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POS form: Z = A(B+C)(D+E’)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2212827462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(A + B’CDE)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(A+B’)(A+C)(A+D)(A+E) 		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1856793842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4364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Y = AB + C’DE + 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W = AB, X = C’,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(W+XZ) + F		   	substitution W = AB, X = C’, Z = DE</a:t>
            </a:r>
          </a:p>
          <a:p>
            <a:pPr marL="0" indent="0">
              <a:buNone/>
            </a:pPr>
            <a:r>
              <a:rPr lang="en-US" sz="2000" dirty="0"/>
              <a:t> 	= (W+X)(W+Z) + F 	  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(AB+C’)(AB+DE)+F   		substitution</a:t>
            </a:r>
          </a:p>
          <a:p>
            <a:pPr marL="0" indent="0">
              <a:buNone/>
            </a:pPr>
            <a:r>
              <a:rPr lang="en-US" sz="2000" dirty="0"/>
              <a:t>	= (A+C’)(B+C’)(AB+D)(AB+E)+F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(A+C’)(B+C’)(A+D)(B+D)(A+E)(B+E)+F	             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(A+C’+F)(B+C’+F)(A+D+F)(B+D+F)(A+E+F)(B+E+F)   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57590992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16971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01527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3228945"/>
            <a:ext cx="738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complements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47318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80279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Theorem: Dual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94588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02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21810</TotalTime>
  <Words>7552</Words>
  <Application>Microsoft Macintosh PowerPoint</Application>
  <PresentationFormat>Presentación en pantalla (4:3)</PresentationFormat>
  <Paragraphs>1431</Paragraphs>
  <Slides>149</Slides>
  <Notes>147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149</vt:i4>
      </vt:variant>
    </vt:vector>
  </HeadingPairs>
  <TitlesOfParts>
    <vt:vector size="154" baseType="lpstr">
      <vt:lpstr>Arial</vt:lpstr>
      <vt:lpstr>Calibri</vt:lpstr>
      <vt:lpstr>Times New Roman</vt:lpstr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Sum-of-Products Form</vt:lpstr>
      <vt:lpstr>Sum-of-Products Form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SOP &amp; POS Form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Viktor Andres Tapia Vasquez</cp:lastModifiedBy>
  <cp:revision>98</cp:revision>
  <cp:lastPrinted>2018-01-21T21:56:28Z</cp:lastPrinted>
  <dcterms:created xsi:type="dcterms:W3CDTF">2012-08-07T04:56:47Z</dcterms:created>
  <dcterms:modified xsi:type="dcterms:W3CDTF">2023-08-01T11:51:40Z</dcterms:modified>
</cp:coreProperties>
</file>