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5.xml" ContentType="application/vnd.openxmlformats-officedocument.presentationml.notesSlide+xml"/>
  <Override PartName="/ppt/tags/tag83.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3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2.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3.xml" ContentType="application/vnd.openxmlformats-officedocument.presentationml.notesSlide+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notesSlides/notesSlide35.xml" ContentType="application/vnd.openxmlformats-officedocument.presentationml.notesSlide+xml"/>
  <Override PartName="/ppt/tags/tag117.xml" ContentType="application/vnd.openxmlformats-officedocument.presentationml.tags+xml"/>
  <Override PartName="/ppt/notesSlides/notesSlide3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37.xml" ContentType="application/vnd.openxmlformats-officedocument.presentationml.notesSlide+xml"/>
  <Override PartName="/ppt/tags/tag120.xml" ContentType="application/vnd.openxmlformats-officedocument.presentationml.tags+xml"/>
  <Override PartName="/ppt/notesSlides/notesSlide38.xml" ContentType="application/vnd.openxmlformats-officedocument.presentationml.notesSlide+xml"/>
  <Override PartName="/ppt/tags/tag121.xml" ContentType="application/vnd.openxmlformats-officedocument.presentationml.tags+xml"/>
  <Override PartName="/ppt/notesSlides/notesSlide39.xml" ContentType="application/vnd.openxmlformats-officedocument.presentationml.notesSlide+xml"/>
  <Override PartName="/ppt/tags/tag122.xml" ContentType="application/vnd.openxmlformats-officedocument.presentationml.tags+xml"/>
  <Override PartName="/ppt/notesSlides/notesSlide4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42.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3.xml" ContentType="application/vnd.openxmlformats-officedocument.presentationml.notesSlide+xml"/>
  <Override PartName="/ppt/tags/tag13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34.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61" r:id="rId3"/>
    <p:sldId id="458" r:id="rId4"/>
    <p:sldId id="459" r:id="rId5"/>
    <p:sldId id="460" r:id="rId6"/>
    <p:sldId id="461" r:id="rId7"/>
    <p:sldId id="462" r:id="rId8"/>
    <p:sldId id="463" r:id="rId9"/>
    <p:sldId id="585" r:id="rId10"/>
    <p:sldId id="586" r:id="rId11"/>
    <p:sldId id="468" r:id="rId12"/>
    <p:sldId id="469" r:id="rId13"/>
    <p:sldId id="560" r:id="rId14"/>
    <p:sldId id="472" r:id="rId15"/>
    <p:sldId id="473" r:id="rId16"/>
    <p:sldId id="475" r:id="rId17"/>
    <p:sldId id="476" r:id="rId18"/>
    <p:sldId id="477" r:id="rId19"/>
    <p:sldId id="478" r:id="rId20"/>
    <p:sldId id="479" r:id="rId21"/>
    <p:sldId id="561" r:id="rId22"/>
    <p:sldId id="481" r:id="rId23"/>
    <p:sldId id="562" r:id="rId24"/>
    <p:sldId id="484" r:id="rId25"/>
    <p:sldId id="485" r:id="rId26"/>
    <p:sldId id="486" r:id="rId27"/>
    <p:sldId id="608" r:id="rId28"/>
    <p:sldId id="487" r:id="rId29"/>
    <p:sldId id="488" r:id="rId30"/>
    <p:sldId id="489" r:id="rId31"/>
    <p:sldId id="563" r:id="rId32"/>
    <p:sldId id="564" r:id="rId33"/>
    <p:sldId id="587" r:id="rId34"/>
    <p:sldId id="588" r:id="rId35"/>
    <p:sldId id="497" r:id="rId36"/>
    <p:sldId id="498" r:id="rId37"/>
    <p:sldId id="499" r:id="rId38"/>
    <p:sldId id="500" r:id="rId39"/>
    <p:sldId id="501" r:id="rId40"/>
    <p:sldId id="502" r:id="rId41"/>
    <p:sldId id="503" r:id="rId42"/>
    <p:sldId id="589" r:id="rId43"/>
    <p:sldId id="590" r:id="rId44"/>
    <p:sldId id="591" r:id="rId45"/>
    <p:sldId id="510" r:id="rId46"/>
    <p:sldId id="512" r:id="rId47"/>
    <p:sldId id="517" r:id="rId48"/>
    <p:sldId id="609" r:id="rId4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32" autoAdjust="0"/>
    <p:restoredTop sz="94737" autoAdjust="0"/>
  </p:normalViewPr>
  <p:slideViewPr>
    <p:cSldViewPr>
      <p:cViewPr varScale="1">
        <p:scale>
          <a:sx n="149" d="100"/>
          <a:sy n="149" d="100"/>
        </p:scale>
        <p:origin x="928"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9AF9F41-DFFF-4E42-A44F-FA79B69C5048}" type="datetimeFigureOut">
              <a:rPr lang="en-US" smtClean="0"/>
              <a:t>8/1/23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E5D1E057-D27D-9142-A72D-EA2CE7F8E220}" type="slidenum">
              <a:rPr lang="en-US" smtClean="0"/>
              <a:t>‹Nº›</a:t>
            </a:fld>
            <a:endParaRPr lang="en-US"/>
          </a:p>
        </p:txBody>
      </p:sp>
    </p:spTree>
    <p:extLst>
      <p:ext uri="{BB962C8B-B14F-4D97-AF65-F5344CB8AC3E}">
        <p14:creationId xmlns:p14="http://schemas.microsoft.com/office/powerpoint/2010/main" val="831829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ABD5E47-F045-4C01-A154-66E3997AD169}" type="datetimeFigureOut">
              <a:rPr lang="en-US" smtClean="0"/>
              <a:t>8/1/23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C3EC52C-64D1-4EF5-AC14-14AF6A3FC30C}" type="slidenum">
              <a:rPr lang="en-US" smtClean="0"/>
              <a:t>‹Nº›</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11</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12</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13</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14</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15</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16</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17</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18</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19</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20</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21</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22</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23</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24</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25</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26</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27</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4100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28</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29</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30</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31</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32</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33</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34</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35</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36</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37</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38</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39</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40</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41</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42</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43</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44</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45</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46</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47</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5928846"/>
            <a:ext cx="9144000" cy="929154"/>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919089"/>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972064"/>
            <a:ext cx="990600" cy="8859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‹Nº›</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5928846"/>
            <a:ext cx="9144000" cy="929154"/>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144000" cy="919089"/>
          </a:xfrm>
          <a:prstGeom prst="rect">
            <a:avLst/>
          </a:prstGeom>
          <a:solidFill>
            <a:srgbClr val="231F20"/>
          </a:solid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972064"/>
            <a:ext cx="990600" cy="8859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‹Nº›</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‹Nº›</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‹Nº›</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‹Nº›</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‹Nº›</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‹Nº›</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‹Nº›</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‹Nº›</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8/1/23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‹Nº›</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notesSlide" Target="../notesSlides/notesSlide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11" Type="http://schemas.openxmlformats.org/officeDocument/2006/relationships/image" Target="../media/image12.wmf"/><Relationship Id="rId5" Type="http://schemas.openxmlformats.org/officeDocument/2006/relationships/tags" Target="../tags/tag32.xml"/><Relationship Id="rId10" Type="http://schemas.openxmlformats.org/officeDocument/2006/relationships/oleObject" Target="../embeddings/oleObject8.bin"/><Relationship Id="rId4" Type="http://schemas.openxmlformats.org/officeDocument/2006/relationships/tags" Target="../tags/tag31.xml"/><Relationship Id="rId9"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tags" Target="../tags/tag37.xml"/><Relationship Id="rId7" Type="http://schemas.openxmlformats.org/officeDocument/2006/relationships/oleObject" Target="../embeddings/oleObject10.bin"/><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41.xml"/><Relationship Id="rId7" Type="http://schemas.openxmlformats.org/officeDocument/2006/relationships/oleObject" Target="../embeddings/oleObject11.bin"/><Relationship Id="rId12" Type="http://schemas.openxmlformats.org/officeDocument/2006/relationships/image" Target="../media/image17.w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12.xml"/><Relationship Id="rId11" Type="http://schemas.openxmlformats.org/officeDocument/2006/relationships/oleObject" Target="../embeddings/oleObject13.bin"/><Relationship Id="rId5" Type="http://schemas.openxmlformats.org/officeDocument/2006/relationships/slideLayout" Target="../slideLayouts/slideLayout2.xml"/><Relationship Id="rId10" Type="http://schemas.openxmlformats.org/officeDocument/2006/relationships/image" Target="../media/image16.wmf"/><Relationship Id="rId4" Type="http://schemas.openxmlformats.org/officeDocument/2006/relationships/tags" Target="../tags/tag42.xml"/><Relationship Id="rId9"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8.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oleObject" Target="../embeddings/oleObject14.bin"/><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tags" Target="../tags/tag48.xml"/><Relationship Id="rId7" Type="http://schemas.openxmlformats.org/officeDocument/2006/relationships/oleObject" Target="../embeddings/oleObject15.bin"/><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52.xml"/><Relationship Id="rId7" Type="http://schemas.openxmlformats.org/officeDocument/2006/relationships/image" Target="../media/image20.w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oleObject" Target="../embeddings/oleObject16.bin"/><Relationship Id="rId11" Type="http://schemas.openxmlformats.org/officeDocument/2006/relationships/image" Target="../media/image21.wmf"/><Relationship Id="rId5" Type="http://schemas.openxmlformats.org/officeDocument/2006/relationships/notesSlide" Target="../notesSlides/notesSlide15.xml"/><Relationship Id="rId10" Type="http://schemas.openxmlformats.org/officeDocument/2006/relationships/oleObject" Target="../embeddings/oleObject18.bin"/><Relationship Id="rId4" Type="http://schemas.openxmlformats.org/officeDocument/2006/relationships/slideLayout" Target="../slideLayouts/slideLayout2.xml"/><Relationship Id="rId9"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55.xml"/><Relationship Id="rId7" Type="http://schemas.openxmlformats.org/officeDocument/2006/relationships/image" Target="../media/image22.wmf"/><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oleObject" Target="../embeddings/oleObject19.bin"/><Relationship Id="rId5" Type="http://schemas.openxmlformats.org/officeDocument/2006/relationships/notesSlide" Target="../notesSlides/notesSlide16.xml"/><Relationship Id="rId4" Type="http://schemas.openxmlformats.org/officeDocument/2006/relationships/slideLayout" Target="../slideLayouts/slideLayout2.xml"/><Relationship Id="rId9"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4.emf"/><Relationship Id="rId5" Type="http://schemas.openxmlformats.org/officeDocument/2006/relationships/oleObject" Target="../embeddings/oleObject21.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25.wmf"/><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oleObject" Target="../embeddings/oleObject22.bin"/><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26.wmf"/><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oleObject" Target="../embeddings/oleObject23.bin"/><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27.wmf"/><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oleObject" Target="../embeddings/oleObject24.bin"/><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71.xml"/><Relationship Id="rId7" Type="http://schemas.openxmlformats.org/officeDocument/2006/relationships/oleObject" Target="../embeddings/oleObject25.bin"/><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22.xml"/><Relationship Id="rId5" Type="http://schemas.openxmlformats.org/officeDocument/2006/relationships/slideLayout" Target="../slideLayouts/slideLayout2.xml"/><Relationship Id="rId10" Type="http://schemas.openxmlformats.org/officeDocument/2006/relationships/image" Target="../media/image29.wmf"/><Relationship Id="rId4" Type="http://schemas.openxmlformats.org/officeDocument/2006/relationships/tags" Target="../tags/tag72.xml"/><Relationship Id="rId9"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2.wmf"/><Relationship Id="rId3" Type="http://schemas.openxmlformats.org/officeDocument/2006/relationships/tags" Target="../tags/tag77.xml"/><Relationship Id="rId7" Type="http://schemas.openxmlformats.org/officeDocument/2006/relationships/notesSlide" Target="../notesSlides/notesSlide24.xml"/><Relationship Id="rId12" Type="http://schemas.openxmlformats.org/officeDocument/2006/relationships/oleObject" Target="../embeddings/oleObject29.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2.xml"/><Relationship Id="rId11" Type="http://schemas.openxmlformats.org/officeDocument/2006/relationships/image" Target="../media/image31.wmf"/><Relationship Id="rId5" Type="http://schemas.openxmlformats.org/officeDocument/2006/relationships/tags" Target="../tags/tag79.xml"/><Relationship Id="rId10" Type="http://schemas.openxmlformats.org/officeDocument/2006/relationships/oleObject" Target="../embeddings/oleObject28.bin"/><Relationship Id="rId4" Type="http://schemas.openxmlformats.org/officeDocument/2006/relationships/tags" Target="../tags/tag78.xml"/><Relationship Id="rId9"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33.wmf"/><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oleObject" Target="../embeddings/oleObject30.bin"/><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8.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34.wmf"/><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oleObject" Target="../embeddings/oleObject31.bin"/><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35.wmf"/><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oleObject" Target="../embeddings/oleObject32.bin"/><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36.wmf"/><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oleObject" Target="../embeddings/oleObject33.bin"/><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37.w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oleObject" Target="../embeddings/oleObject34.bin"/><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37.wmf"/><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oleObject" Target="../embeddings/oleObject35.bin"/><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oleObject" Target="../embeddings/oleObject36.bin"/><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notesSlide" Target="../notesSlides/notesSlide3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slideLayout" Target="../slideLayouts/slideLayout2.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image" Target="../media/image37.wmf"/></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111.xml"/><Relationship Id="rId7"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37.wmf"/><Relationship Id="rId4" Type="http://schemas.openxmlformats.org/officeDocument/2006/relationships/tags" Target="../tags/tag112.xml"/><Relationship Id="rId9"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15.xml"/><Relationship Id="rId5" Type="http://schemas.openxmlformats.org/officeDocument/2006/relationships/image" Target="../media/image38.w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16.xml"/><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17.xml"/><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slideLayout" Target="../slideLayouts/slideLayout2.xml"/><Relationship Id="rId7" Type="http://schemas.openxmlformats.org/officeDocument/2006/relationships/oleObject" Target="../embeddings/oleObject42.bin"/><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41.wmf"/><Relationship Id="rId5" Type="http://schemas.openxmlformats.org/officeDocument/2006/relationships/oleObject" Target="../embeddings/oleObject41.bin"/><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21.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2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oleObject" Target="../embeddings/oleObject43.bin"/></Relationships>
</file>

<file path=ppt/slides/_rels/slide4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tags" Target="../tags/tag125.xml"/><Relationship Id="rId7" Type="http://schemas.openxmlformats.org/officeDocument/2006/relationships/oleObject" Target="../embeddings/oleObject44.bin"/><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43.emf"/><Relationship Id="rId5" Type="http://schemas.openxmlformats.org/officeDocument/2006/relationships/oleObject" Target="../embeddings/oleObject45.bin"/><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44.emf"/><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33.xml"/><Relationship Id="rId5" Type="http://schemas.openxmlformats.org/officeDocument/2006/relationships/image" Target="../media/image46.emf"/><Relationship Id="rId4" Type="http://schemas.openxmlformats.org/officeDocument/2006/relationships/image" Target="../media/image45.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tags" Target="../tags/tag9.xml"/><Relationship Id="rId7" Type="http://schemas.openxmlformats.org/officeDocument/2006/relationships/oleObject" Target="../embeddings/oleObject1.bin"/><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oleObject" Target="../embeddings/oleObject3.bin"/><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6.w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oleObject" Target="../embeddings/oleObject2.bin"/><Relationship Id="rId5" Type="http://schemas.openxmlformats.org/officeDocument/2006/relationships/tags" Target="../tags/tag15.xml"/><Relationship Id="rId10" Type="http://schemas.openxmlformats.org/officeDocument/2006/relationships/notesSlide" Target="../notesSlides/notesSlide6.xml"/><Relationship Id="rId4" Type="http://schemas.openxmlformats.org/officeDocument/2006/relationships/tags" Target="../tags/tag14.xml"/><Relationship Id="rId9" Type="http://schemas.openxmlformats.org/officeDocument/2006/relationships/slideLayout" Target="../slideLayouts/slideLayout2.xml"/><Relationship Id="rId1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8.w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oleObject" Target="../embeddings/oleObject4.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10.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oleObject" Target="../embeddings/oleObject6.bin"/><Relationship Id="rId5" Type="http://schemas.openxmlformats.org/officeDocument/2006/relationships/tags" Target="../tags/tag26.xml"/><Relationship Id="rId10" Type="http://schemas.openxmlformats.org/officeDocument/2006/relationships/image" Target="../media/image9.wmf"/><Relationship Id="rId4" Type="http://schemas.openxmlformats.org/officeDocument/2006/relationships/tags" Target="../tags/tag25.xml"/><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Chapter 3</a:t>
            </a:r>
          </a:p>
        </p:txBody>
      </p:sp>
      <p:sp>
        <p:nvSpPr>
          <p:cNvPr id="6" name="TextBox 5"/>
          <p:cNvSpPr txBox="1"/>
          <p:nvPr/>
        </p:nvSpPr>
        <p:spPr>
          <a:xfrm>
            <a:off x="609600" y="2743200"/>
            <a:ext cx="8077200" cy="492443"/>
          </a:xfrm>
          <a:prstGeom prst="rect">
            <a:avLst/>
          </a:prstGeom>
          <a:noFill/>
        </p:spPr>
        <p:txBody>
          <a:bodyPr wrap="square" rtlCol="0">
            <a:spAutoFit/>
          </a:bodyPr>
          <a:lstStyle/>
          <a:p>
            <a:r>
              <a:rPr lang="en-US" sz="2600" b="1" i="1" dirty="0"/>
              <a:t>Digital Design and Computer Architecture</a:t>
            </a:r>
            <a:r>
              <a:rPr lang="en-US" sz="2600" b="1" dirty="0"/>
              <a:t>: ARM® Edition</a:t>
            </a:r>
          </a:p>
        </p:txBody>
      </p:sp>
      <p:cxnSp>
        <p:nvCxnSpPr>
          <p:cNvPr id="7" name="Straight Connector 6"/>
          <p:cNvCxnSpPr/>
          <p:nvPr/>
        </p:nvCxnSpPr>
        <p:spPr>
          <a:xfrm>
            <a:off x="609600" y="3226713"/>
            <a:ext cx="8077200" cy="893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226713"/>
            <a:ext cx="4724400" cy="430887"/>
          </a:xfrm>
          <a:prstGeom prst="rect">
            <a:avLst/>
          </a:prstGeom>
          <a:noFill/>
        </p:spPr>
        <p:txBody>
          <a:bodyPr wrap="square" rtlCol="0">
            <a:spAutoFit/>
          </a:bodyPr>
          <a:lstStyle/>
          <a:p>
            <a:r>
              <a:rPr lang="en-US" sz="2200" dirty="0"/>
              <a:t>Sarah L. Harris and David Money Harris</a:t>
            </a:r>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1"/>
            </p:custDataLst>
            <p:extLst>
              <p:ext uri="{D42A27DB-BD31-4B8C-83A1-F6EECF244321}">
                <p14:modId xmlns:p14="http://schemas.microsoft.com/office/powerpoint/2010/main" val="1468728704"/>
              </p:ext>
            </p:extLst>
          </p:nvPr>
        </p:nvGraphicFramePr>
        <p:xfrm>
          <a:off x="3962400" y="916532"/>
          <a:ext cx="5943600" cy="2664868"/>
        </p:xfrm>
        <a:graphic>
          <a:graphicData uri="http://schemas.openxmlformats.org/presentationml/2006/ole">
            <mc:AlternateContent xmlns:mc="http://schemas.openxmlformats.org/markup-compatibility/2006">
              <mc:Choice xmlns:v="urn:schemas-microsoft-com:vml" Requires="v">
                <p:oleObj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962400" y="916532"/>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2"/>
            </p:custDataLst>
          </p:nvPr>
        </p:nvSpPr>
        <p:spPr bwMode="auto">
          <a:xfrm>
            <a:off x="1524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742950" lvl="1" indent="-285750">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0,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0: </a:t>
            </a:r>
          </a:p>
          <a:p>
            <a:pPr lvl="1"/>
            <a:r>
              <a:rPr lang="en-US" sz="3200" b="1" dirty="0">
                <a:solidFill>
                  <a:schemeClr val="accent1"/>
                </a:solidFill>
                <a:latin typeface="+mj-lt"/>
                <a:cs typeface="Arial" charset="0"/>
              </a:rPr>
              <a:t>   </a:t>
            </a:r>
            <a:r>
              <a:rPr lang="en-US" sz="3200" dirty="0">
                <a:latin typeface="+mj-lt"/>
                <a:cs typeface="Arial" charset="0"/>
              </a:rPr>
              <a:t>then </a:t>
            </a:r>
            <a:r>
              <a:rPr lang="en-US" sz="3200" i="1" dirty="0">
                <a:latin typeface="+mj-lt"/>
                <a:cs typeface="Arial" charset="0"/>
              </a:rPr>
              <a:t>Q</a:t>
            </a:r>
            <a:r>
              <a:rPr lang="en-US" sz="3200" dirty="0">
                <a:latin typeface="+mj-lt"/>
                <a:cs typeface="Arial" charset="0"/>
              </a:rPr>
              <a:t> = </a:t>
            </a:r>
            <a:r>
              <a:rPr lang="en-US" sz="3200" i="1" dirty="0" err="1">
                <a:latin typeface="+mj-lt"/>
                <a:cs typeface="Arial" charset="0"/>
              </a:rPr>
              <a:t>Q</a:t>
            </a:r>
            <a:r>
              <a:rPr lang="en-US" sz="3200" i="1" baseline="-25000" dirty="0" err="1">
                <a:latin typeface="+mj-lt"/>
                <a:cs typeface="Arial" charset="0"/>
              </a:rPr>
              <a:t>prev</a:t>
            </a:r>
            <a:endParaRPr lang="en-US" sz="3200" i="1" baseline="-25000" dirty="0">
              <a:latin typeface="+mj-lt"/>
              <a:cs typeface="Arial" charset="0"/>
            </a:endParaRPr>
          </a:p>
          <a:p>
            <a:pPr lvl="1"/>
            <a:r>
              <a:rPr lang="en-US" sz="3200" b="1" dirty="0">
                <a:solidFill>
                  <a:srgbClr val="C00000"/>
                </a:solidFill>
                <a:latin typeface="+mj-lt"/>
                <a:cs typeface="Arial" charset="0"/>
              </a:rPr>
              <a:t>   Memory!</a:t>
            </a:r>
          </a:p>
          <a:p>
            <a:pPr marL="742950" lvl="1" indent="-285750">
              <a:buFontTx/>
              <a:buChar char="–"/>
            </a:pPr>
            <a:endParaRPr lang="en-US" sz="3200" dirty="0">
              <a:latin typeface="+mj-lt"/>
              <a:cs typeface="Arial" charset="0"/>
            </a:endParaRPr>
          </a:p>
          <a:p>
            <a:pPr lvl="1"/>
            <a:endParaRPr lang="en-US" sz="3200" dirty="0">
              <a:latin typeface="+mj-lt"/>
              <a:cs typeface="Arial" charset="0"/>
            </a:endParaRPr>
          </a:p>
          <a:p>
            <a:pPr marL="742950" lvl="1" indent="-285750">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1,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1: </a:t>
            </a:r>
          </a:p>
          <a:p>
            <a:pPr lvl="1"/>
            <a:r>
              <a:rPr lang="en-US" sz="3200" b="1" dirty="0">
                <a:solidFill>
                  <a:schemeClr val="accent1"/>
                </a:solidFill>
                <a:latin typeface="+mj-lt"/>
                <a:cs typeface="Arial" charset="0"/>
              </a:rPr>
              <a:t>   </a:t>
            </a:r>
            <a:r>
              <a:rPr lang="en-US" sz="3200" dirty="0">
                <a:latin typeface="+mj-lt"/>
                <a:cs typeface="Arial" charset="0"/>
              </a:rPr>
              <a:t>then </a:t>
            </a:r>
            <a:r>
              <a:rPr lang="en-US" sz="3200" i="1" dirty="0">
                <a:latin typeface="+mj-lt"/>
                <a:cs typeface="Arial" charset="0"/>
              </a:rPr>
              <a:t>Q</a:t>
            </a:r>
            <a:r>
              <a:rPr lang="en-US" sz="3200" dirty="0">
                <a:latin typeface="+mj-lt"/>
                <a:cs typeface="Arial" charset="0"/>
              </a:rPr>
              <a:t> = 0, </a:t>
            </a:r>
            <a:r>
              <a:rPr lang="en-US" sz="3200" i="1" dirty="0">
                <a:latin typeface="+mj-lt"/>
                <a:cs typeface="Arial" charset="0"/>
              </a:rPr>
              <a:t>Q</a:t>
            </a:r>
            <a:r>
              <a:rPr lang="en-US" sz="3200" dirty="0">
                <a:latin typeface="+mj-lt"/>
                <a:cs typeface="Arial" charset="0"/>
              </a:rPr>
              <a:t> = 0</a:t>
            </a:r>
            <a:endParaRPr lang="en-US" sz="3200" i="1" dirty="0">
              <a:latin typeface="+mj-lt"/>
              <a:cs typeface="Times New Roman" pitchFamily="18" charset="0"/>
            </a:endParaRPr>
          </a:p>
          <a:p>
            <a:pPr lvl="1"/>
            <a:r>
              <a:rPr lang="en-US" sz="3200" b="1" dirty="0">
                <a:solidFill>
                  <a:srgbClr val="C00000"/>
                </a:solidFill>
                <a:latin typeface="+mj-lt"/>
                <a:cs typeface="Arial" charset="0"/>
              </a:rPr>
              <a:t>   Invalid State</a:t>
            </a:r>
          </a:p>
          <a:p>
            <a:pPr lvl="1"/>
            <a:r>
              <a:rPr lang="en-US" sz="3200" i="1" dirty="0">
                <a:latin typeface="+mj-lt"/>
                <a:cs typeface="Arial" charset="0"/>
              </a:rPr>
              <a:t>   </a:t>
            </a:r>
            <a:r>
              <a:rPr lang="en-US" sz="3200" i="1" dirty="0">
                <a:solidFill>
                  <a:srgbClr val="C00000"/>
                </a:solidFill>
                <a:latin typeface="+mj-lt"/>
                <a:cs typeface="Arial" charset="0"/>
              </a:rPr>
              <a:t>Q </a:t>
            </a:r>
            <a:r>
              <a:rPr lang="en-US" sz="3200" dirty="0">
                <a:solidFill>
                  <a:srgbClr val="C00000"/>
                </a:solidFill>
                <a:latin typeface="+mj-lt"/>
                <a:cs typeface="Arial" charset="0"/>
              </a:rPr>
              <a:t>≠ NOT </a:t>
            </a:r>
            <a:r>
              <a:rPr lang="en-US" sz="3200" i="1" dirty="0">
                <a:solidFill>
                  <a:srgbClr val="C00000"/>
                </a:solidFill>
                <a:latin typeface="+mj-lt"/>
                <a:cs typeface="Arial" charset="0"/>
              </a:rPr>
              <a:t>Q</a:t>
            </a:r>
            <a:endParaRPr lang="en-US" sz="3200" b="1" dirty="0">
              <a:solidFill>
                <a:srgbClr val="C00000"/>
              </a:solidFill>
              <a:latin typeface="+mj-lt"/>
              <a:cs typeface="Arial" charset="0"/>
            </a:endParaRPr>
          </a:p>
          <a:p>
            <a:pPr marL="742950" lvl="1" indent="-285750">
              <a:buFontTx/>
              <a:buChar char="–"/>
            </a:pPr>
            <a:endParaRPr lang="en-US" sz="2000" dirty="0">
              <a:latin typeface="+mj-lt"/>
              <a:cs typeface="Arial" charset="0"/>
            </a:endParaRPr>
          </a:p>
          <a:p>
            <a:pPr marL="742950" lvl="1" indent="-285750"/>
            <a:endParaRPr lang="en-US" sz="2000" dirty="0">
              <a:latin typeface="+mj-lt"/>
              <a:cs typeface="Arial" charset="0"/>
            </a:endParaRPr>
          </a:p>
          <a:p>
            <a:pPr marL="742950" lvl="1" indent="-285750"/>
            <a:endParaRPr lang="en-US" sz="2000" dirty="0">
              <a:latin typeface="+mj-lt"/>
              <a:cs typeface="Arial" charset="0"/>
            </a:endParaRPr>
          </a:p>
        </p:txBody>
      </p:sp>
      <p:sp>
        <p:nvSpPr>
          <p:cNvPr id="974857" name="Line 9"/>
          <p:cNvSpPr>
            <a:spLocks noChangeShapeType="1"/>
          </p:cNvSpPr>
          <p:nvPr>
            <p:custDataLst>
              <p:tags r:id="rId3"/>
            </p:custDataLst>
          </p:nvPr>
        </p:nvSpPr>
        <p:spPr bwMode="auto">
          <a:xfrm>
            <a:off x="2971800" y="4038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SR Latch Analysis</a:t>
            </a: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4270872376"/>
              </p:ext>
            </p:extLst>
          </p:nvPr>
        </p:nvGraphicFramePr>
        <p:xfrm>
          <a:off x="3962400" y="3733800"/>
          <a:ext cx="2514600" cy="2106196"/>
        </p:xfrm>
        <a:graphic>
          <a:graphicData uri="http://schemas.openxmlformats.org/presentationml/2006/ole">
            <mc:AlternateContent xmlns:mc="http://schemas.openxmlformats.org/markup-compatibility/2006">
              <mc:Choice xmlns:v="urn:schemas-microsoft-com:vml" Requires="v">
                <p:oleObj name="VISIO" r:id="rId10" imgW="1057895" imgH="885396" progId="Visio.Drawing.6">
                  <p:embed/>
                </p:oleObj>
              </mc:Choice>
              <mc:Fallback>
                <p:oleObj name="VISIO" r:id="rId10" imgW="1057895" imgH="885396"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37338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5"/>
            </p:custDataLst>
          </p:nvPr>
        </p:nvSpPr>
        <p:spPr bwMode="auto">
          <a:xfrm>
            <a:off x="2556989" y="5011034"/>
            <a:ext cx="152400" cy="0"/>
          </a:xfrm>
          <a:prstGeom prst="line">
            <a:avLst/>
          </a:prstGeom>
          <a:noFill/>
          <a:ln w="952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Box 7"/>
          <p:cNvSpPr txBox="1"/>
          <p:nvPr/>
        </p:nvSpPr>
        <p:spPr>
          <a:xfrm>
            <a:off x="8305800" y="1676400"/>
            <a:ext cx="304800" cy="400110"/>
          </a:xfrm>
          <a:prstGeom prst="rect">
            <a:avLst/>
          </a:prstGeom>
          <a:noFill/>
        </p:spPr>
        <p:txBody>
          <a:bodyPr wrap="square" rtlCol="0">
            <a:spAutoFit/>
          </a:bodyPr>
          <a:lstStyle/>
          <a:p>
            <a:r>
              <a:rPr lang="de-DE" sz="2000" dirty="0">
                <a:solidFill>
                  <a:srgbClr val="0606BA"/>
                </a:solidFill>
                <a:latin typeface="Ariel"/>
              </a:rPr>
              <a:t>1</a:t>
            </a:r>
            <a:endParaRPr lang="en-US" sz="2000" dirty="0">
              <a:solidFill>
                <a:srgbClr val="0606BA"/>
              </a:solidFill>
              <a:latin typeface="Ariel"/>
            </a:endParaRPr>
          </a:p>
        </p:txBody>
      </p:sp>
      <p:sp>
        <p:nvSpPr>
          <p:cNvPr id="10" name="Rectangle 9"/>
          <p:cNvSpPr/>
          <p:nvPr/>
        </p:nvSpPr>
        <p:spPr>
          <a:xfrm>
            <a:off x="914400" y="2133600"/>
            <a:ext cx="3200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5800" y="4419600"/>
            <a:ext cx="3200400" cy="990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741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1"/>
            </p:custDataLst>
            <p:extLst>
              <p:ext uri="{D42A27DB-BD31-4B8C-83A1-F6EECF244321}">
                <p14:modId xmlns:p14="http://schemas.microsoft.com/office/powerpoint/2010/main" val="3255824957"/>
              </p:ext>
            </p:extLst>
          </p:nvPr>
        </p:nvGraphicFramePr>
        <p:xfrm>
          <a:off x="6019800" y="2667000"/>
          <a:ext cx="2743200" cy="2655888"/>
        </p:xfrm>
        <a:graphic>
          <a:graphicData uri="http://schemas.openxmlformats.org/presentationml/2006/ole">
            <mc:AlternateContent xmlns:mc="http://schemas.openxmlformats.org/markup-compatibility/2006">
              <mc:Choice xmlns:v="urn:schemas-microsoft-com:vml" Requires="v">
                <p:oleObj name="VISIO" r:id="rId5" imgW="885960" imgH="857880" progId="Visio.Drawing.6">
                  <p:embed/>
                </p:oleObj>
              </mc:Choice>
              <mc:Fallback>
                <p:oleObj name="VISIO" r:id="rId5" imgW="885960" imgH="8578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667000"/>
                        <a:ext cx="2743200" cy="2655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2"/>
            </p:custDataLst>
          </p:nvPr>
        </p:nvSpPr>
        <p:spPr bwMode="auto">
          <a:xfrm>
            <a:off x="3810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SR stands for Set/Reset Latch</a:t>
            </a:r>
          </a:p>
          <a:p>
            <a:pPr marL="742950" lvl="1" indent="-285750">
              <a:buFontTx/>
              <a:buChar char="–"/>
            </a:pPr>
            <a:r>
              <a:rPr lang="en-US" sz="2600" dirty="0">
                <a:latin typeface="+mj-lt"/>
                <a:cs typeface="Arial" charset="0"/>
              </a:rPr>
              <a:t>Stores one bit of state (</a:t>
            </a:r>
            <a:r>
              <a:rPr lang="en-US" sz="2600" i="1" dirty="0">
                <a:latin typeface="+mj-lt"/>
                <a:cs typeface="Arial" charset="0"/>
              </a:rPr>
              <a:t>Q</a:t>
            </a:r>
            <a:r>
              <a:rPr lang="en-US" sz="2600" dirty="0">
                <a:latin typeface="+mj-lt"/>
                <a:cs typeface="Arial" charset="0"/>
              </a:rPr>
              <a:t>)</a:t>
            </a:r>
          </a:p>
          <a:p>
            <a:pPr marL="342900" indent="-342900">
              <a:buFontTx/>
              <a:buChar char="•"/>
            </a:pPr>
            <a:r>
              <a:rPr lang="en-US" sz="3200" dirty="0">
                <a:latin typeface="+mj-lt"/>
                <a:cs typeface="Arial" charset="0"/>
              </a:rPr>
              <a:t>Control what value is being stored with </a:t>
            </a:r>
            <a:r>
              <a:rPr lang="en-US" sz="3200" i="1" dirty="0">
                <a:latin typeface="+mj-lt"/>
                <a:cs typeface="Arial" charset="0"/>
              </a:rPr>
              <a:t>S</a:t>
            </a:r>
            <a:r>
              <a:rPr lang="en-US" sz="3200" dirty="0">
                <a:latin typeface="+mj-lt"/>
                <a:cs typeface="Arial" charset="0"/>
              </a:rPr>
              <a:t>, </a:t>
            </a:r>
            <a:r>
              <a:rPr lang="en-US" sz="3200" i="1" dirty="0">
                <a:latin typeface="+mj-lt"/>
                <a:cs typeface="Arial" charset="0"/>
              </a:rPr>
              <a:t>R</a:t>
            </a:r>
            <a:r>
              <a:rPr lang="en-US" sz="3200" dirty="0">
                <a:latin typeface="+mj-lt"/>
                <a:cs typeface="Arial" charset="0"/>
              </a:rPr>
              <a:t> inputs</a:t>
            </a:r>
          </a:p>
          <a:p>
            <a:pPr marL="742950" lvl="1" indent="-285750">
              <a:buFontTx/>
              <a:buChar char="–"/>
            </a:pPr>
            <a:r>
              <a:rPr lang="en-US" sz="3200" b="1" dirty="0">
                <a:solidFill>
                  <a:schemeClr val="accent1"/>
                </a:solidFill>
                <a:latin typeface="+mj-lt"/>
                <a:cs typeface="Arial" charset="0"/>
              </a:rPr>
              <a:t>Set: </a:t>
            </a:r>
            <a:r>
              <a:rPr lang="en-US" sz="3200" dirty="0">
                <a:latin typeface="+mj-lt"/>
                <a:cs typeface="Arial" charset="0"/>
              </a:rPr>
              <a:t>Make the output 1 </a:t>
            </a:r>
          </a:p>
          <a:p>
            <a:pPr lvl="1"/>
            <a:r>
              <a:rPr lang="en-US" sz="3200" dirty="0">
                <a:latin typeface="+mj-lt"/>
                <a:cs typeface="Arial" charset="0"/>
              </a:rPr>
              <a:t>   (</a:t>
            </a:r>
            <a:r>
              <a:rPr lang="en-US" sz="3200" i="1" dirty="0">
                <a:latin typeface="+mj-lt"/>
                <a:cs typeface="Arial" charset="0"/>
              </a:rPr>
              <a:t>S </a:t>
            </a:r>
            <a:r>
              <a:rPr lang="en-US" sz="3200" dirty="0">
                <a:latin typeface="+mj-lt"/>
                <a:cs typeface="Arial" charset="0"/>
              </a:rPr>
              <a:t>= 1, </a:t>
            </a:r>
            <a:r>
              <a:rPr lang="en-US" sz="3200" i="1" dirty="0">
                <a:latin typeface="+mj-lt"/>
                <a:cs typeface="Arial" charset="0"/>
              </a:rPr>
              <a:t>R </a:t>
            </a:r>
            <a:r>
              <a:rPr lang="en-US" sz="3200" dirty="0">
                <a:latin typeface="+mj-lt"/>
                <a:cs typeface="Arial" charset="0"/>
              </a:rPr>
              <a:t>= 0, </a:t>
            </a:r>
            <a:r>
              <a:rPr lang="en-US" sz="3200" i="1" dirty="0">
                <a:latin typeface="+mj-lt"/>
                <a:cs typeface="Arial" charset="0"/>
              </a:rPr>
              <a:t>Q</a:t>
            </a:r>
            <a:r>
              <a:rPr lang="en-US" sz="3200" dirty="0">
                <a:latin typeface="+mj-lt"/>
                <a:cs typeface="Arial" charset="0"/>
              </a:rPr>
              <a:t> = </a:t>
            </a:r>
            <a:r>
              <a:rPr lang="en-US" sz="3200" b="1" dirty="0">
                <a:solidFill>
                  <a:schemeClr val="accent1"/>
                </a:solidFill>
                <a:latin typeface="+mj-lt"/>
                <a:cs typeface="Arial" charset="0"/>
              </a:rPr>
              <a:t>1</a:t>
            </a:r>
            <a:r>
              <a:rPr lang="en-US" sz="3200" dirty="0">
                <a:latin typeface="+mj-lt"/>
                <a:cs typeface="Arial" charset="0"/>
              </a:rPr>
              <a:t>)</a:t>
            </a:r>
          </a:p>
          <a:p>
            <a:pPr marL="742950" lvl="1" indent="-285750">
              <a:buFontTx/>
              <a:buChar char="–"/>
            </a:pPr>
            <a:r>
              <a:rPr lang="en-US" sz="3200" b="1" dirty="0">
                <a:solidFill>
                  <a:schemeClr val="accent1"/>
                </a:solidFill>
                <a:latin typeface="+mj-lt"/>
                <a:cs typeface="Arial" charset="0"/>
              </a:rPr>
              <a:t>Reset: </a:t>
            </a:r>
            <a:r>
              <a:rPr lang="en-US" sz="3200" dirty="0">
                <a:latin typeface="+mj-lt"/>
                <a:cs typeface="Arial" charset="0"/>
              </a:rPr>
              <a:t>Make the output 0 </a:t>
            </a:r>
          </a:p>
          <a:p>
            <a:pPr lvl="1"/>
            <a:r>
              <a:rPr lang="en-US" sz="3200" dirty="0">
                <a:latin typeface="+mj-lt"/>
                <a:cs typeface="Arial" charset="0"/>
              </a:rPr>
              <a:t>   (</a:t>
            </a:r>
            <a:r>
              <a:rPr lang="en-US" sz="3200" i="1" dirty="0">
                <a:latin typeface="+mj-lt"/>
                <a:cs typeface="Arial" charset="0"/>
              </a:rPr>
              <a:t>S </a:t>
            </a:r>
            <a:r>
              <a:rPr lang="en-US" sz="3200" dirty="0">
                <a:latin typeface="+mj-lt"/>
                <a:cs typeface="Arial" charset="0"/>
              </a:rPr>
              <a:t>= 0, </a:t>
            </a:r>
            <a:r>
              <a:rPr lang="en-US" sz="3200" i="1" dirty="0">
                <a:latin typeface="+mj-lt"/>
                <a:cs typeface="Arial" charset="0"/>
              </a:rPr>
              <a:t>R </a:t>
            </a:r>
            <a:r>
              <a:rPr lang="en-US" sz="3200" dirty="0">
                <a:latin typeface="+mj-lt"/>
                <a:cs typeface="Arial" charset="0"/>
              </a:rPr>
              <a:t>= 1, </a:t>
            </a:r>
            <a:r>
              <a:rPr lang="en-US" sz="3200" i="1" dirty="0">
                <a:latin typeface="+mj-lt"/>
                <a:cs typeface="Arial" charset="0"/>
              </a:rPr>
              <a:t>Q</a:t>
            </a:r>
            <a:r>
              <a:rPr lang="en-US" sz="3200" dirty="0">
                <a:latin typeface="+mj-lt"/>
                <a:cs typeface="Arial" charset="0"/>
              </a:rPr>
              <a:t> = </a:t>
            </a:r>
            <a:r>
              <a:rPr lang="en-US" sz="3200" b="1" dirty="0">
                <a:solidFill>
                  <a:schemeClr val="accent1"/>
                </a:solidFill>
                <a:latin typeface="+mj-lt"/>
                <a:cs typeface="Arial" charset="0"/>
              </a:rPr>
              <a:t>0</a:t>
            </a:r>
            <a:r>
              <a:rPr lang="en-US" sz="3200" dirty="0">
                <a:latin typeface="+mj-lt"/>
                <a:cs typeface="Arial" charset="0"/>
              </a:rPr>
              <a:t>)</a:t>
            </a:r>
          </a:p>
          <a:p>
            <a:pPr marL="342900" indent="-342900">
              <a:buFontTx/>
              <a:buChar char="•"/>
            </a:pPr>
            <a:r>
              <a:rPr lang="en-US" sz="3200" b="1" dirty="0">
                <a:solidFill>
                  <a:srgbClr val="C00000"/>
                </a:solidFill>
                <a:latin typeface="+mj-lt"/>
                <a:cs typeface="Arial" charset="0"/>
              </a:rPr>
              <a:t>Avoid invalid state </a:t>
            </a:r>
          </a:p>
          <a:p>
            <a:r>
              <a:rPr lang="en-US" sz="3200" b="1" dirty="0">
                <a:solidFill>
                  <a:srgbClr val="C00000"/>
                </a:solidFill>
                <a:latin typeface="+mj-lt"/>
                <a:cs typeface="Arial" charset="0"/>
              </a:rPr>
              <a:t>	(when </a:t>
            </a:r>
            <a:r>
              <a:rPr lang="en-US" sz="3200" b="1" i="1" dirty="0">
                <a:solidFill>
                  <a:srgbClr val="C00000"/>
                </a:solidFill>
                <a:latin typeface="+mj-lt"/>
                <a:cs typeface="Arial" charset="0"/>
              </a:rPr>
              <a:t>S</a:t>
            </a:r>
            <a:r>
              <a:rPr lang="en-US" sz="3200" b="1" dirty="0">
                <a:solidFill>
                  <a:srgbClr val="C00000"/>
                </a:solidFill>
                <a:latin typeface="+mj-lt"/>
                <a:cs typeface="Arial" charset="0"/>
              </a:rPr>
              <a:t> = </a:t>
            </a:r>
            <a:r>
              <a:rPr lang="en-US" sz="3200" b="1" i="1" dirty="0">
                <a:solidFill>
                  <a:srgbClr val="C00000"/>
                </a:solidFill>
                <a:latin typeface="+mj-lt"/>
                <a:cs typeface="Arial" charset="0"/>
              </a:rPr>
              <a:t>R</a:t>
            </a:r>
            <a:r>
              <a:rPr lang="en-US" sz="3200" b="1" dirty="0">
                <a:solidFill>
                  <a:srgbClr val="C00000"/>
                </a:solidFill>
                <a:latin typeface="+mj-lt"/>
                <a:cs typeface="Arial" charset="0"/>
              </a:rPr>
              <a:t> = 1)</a:t>
            </a:r>
          </a:p>
          <a:p>
            <a:pPr marL="342900" indent="-342900"/>
            <a:endParaRPr lang="en-US" sz="2400" b="1" i="1" baseline="-25000" dirty="0">
              <a:solidFill>
                <a:srgbClr val="FF3300"/>
              </a:solidFill>
              <a:latin typeface="+mj-lt"/>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SR Latch Symbol</a:t>
            </a:r>
          </a:p>
        </p:txBody>
      </p:sp>
    </p:spTree>
    <p:extLst>
      <p:ext uri="{BB962C8B-B14F-4D97-AF65-F5344CB8AC3E}">
        <p14:creationId xmlns:p14="http://schemas.microsoft.com/office/powerpoint/2010/main" val="33835523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1"/>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name="VISIO" r:id="rId7" imgW="885960" imgH="913680" progId="Visio.Drawing.6">
                  <p:embed/>
                </p:oleObj>
              </mc:Choice>
              <mc:Fallback>
                <p:oleObj name="VISIO" r:id="rId7" imgW="885960" imgH="913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3"/>
            </p:custDataLst>
          </p:nvPr>
        </p:nvSpPr>
        <p:spPr bwMode="auto">
          <a:xfrm>
            <a:off x="685800" y="1066800"/>
            <a:ext cx="83820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Two 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p>
          <a:p>
            <a:pPr marL="742950" lvl="1" indent="-285750">
              <a:buFontTx/>
              <a:buChar char="–"/>
            </a:pPr>
            <a:r>
              <a:rPr lang="en-US" sz="2600" b="1" i="1" dirty="0">
                <a:solidFill>
                  <a:schemeClr val="accent1"/>
                </a:solidFill>
                <a:latin typeface="+mj-lt"/>
                <a:cs typeface="Arial" charset="0"/>
              </a:rPr>
              <a:t>CLK</a:t>
            </a:r>
            <a:r>
              <a:rPr lang="en-US" sz="2600" b="1" dirty="0">
                <a:solidFill>
                  <a:schemeClr val="accent1"/>
                </a:solidFill>
                <a:latin typeface="+mj-lt"/>
                <a:cs typeface="Arial" charset="0"/>
              </a:rPr>
              <a:t>:</a:t>
            </a:r>
            <a:r>
              <a:rPr lang="en-US" sz="2600" dirty="0">
                <a:solidFill>
                  <a:schemeClr val="accent1"/>
                </a:solidFill>
                <a:latin typeface="+mj-lt"/>
                <a:cs typeface="Arial" charset="0"/>
              </a:rPr>
              <a:t> </a:t>
            </a:r>
            <a:r>
              <a:rPr lang="en-US" sz="2600" dirty="0">
                <a:latin typeface="+mj-lt"/>
                <a:cs typeface="Arial" charset="0"/>
              </a:rPr>
              <a:t>controls </a:t>
            </a:r>
            <a:r>
              <a:rPr lang="en-US" sz="2600" i="1" dirty="0">
                <a:latin typeface="+mj-lt"/>
                <a:cs typeface="Arial" charset="0"/>
              </a:rPr>
              <a:t>when</a:t>
            </a:r>
            <a:r>
              <a:rPr lang="en-US" sz="2600" dirty="0">
                <a:latin typeface="+mj-lt"/>
                <a:cs typeface="Arial" charset="0"/>
              </a:rPr>
              <a:t> the output changes</a:t>
            </a:r>
          </a:p>
          <a:p>
            <a:pPr marL="742950" lvl="1" indent="-285750">
              <a:buFontTx/>
              <a:buChar char="–"/>
            </a:pPr>
            <a:r>
              <a:rPr lang="en-US" sz="2600" b="1" i="1" dirty="0">
                <a:solidFill>
                  <a:schemeClr val="accent1"/>
                </a:solidFill>
                <a:latin typeface="+mj-lt"/>
                <a:cs typeface="Arial" charset="0"/>
              </a:rPr>
              <a:t>D</a:t>
            </a:r>
            <a:r>
              <a:rPr lang="en-US" sz="2600" dirty="0">
                <a:latin typeface="+mj-lt"/>
                <a:cs typeface="Arial" charset="0"/>
              </a:rPr>
              <a:t> (the data input): controls </a:t>
            </a:r>
            <a:r>
              <a:rPr lang="en-US" sz="2600" i="1" dirty="0">
                <a:latin typeface="+mj-lt"/>
                <a:cs typeface="Arial" charset="0"/>
              </a:rPr>
              <a:t>what</a:t>
            </a:r>
            <a:r>
              <a:rPr lang="en-US" sz="2600" dirty="0">
                <a:latin typeface="+mj-lt"/>
                <a:cs typeface="Arial" charset="0"/>
              </a:rPr>
              <a:t> the output changes to</a:t>
            </a:r>
          </a:p>
          <a:p>
            <a:pPr marL="342900" indent="-342900">
              <a:buFontTx/>
              <a:buChar char="•"/>
            </a:pPr>
            <a:r>
              <a:rPr lang="en-US" sz="3200" dirty="0">
                <a:latin typeface="+mj-lt"/>
                <a:cs typeface="Arial" charset="0"/>
              </a:rPr>
              <a:t>Function</a:t>
            </a:r>
          </a:p>
          <a:p>
            <a:pPr marL="742950" lvl="1" indent="-285750">
              <a:buFontTx/>
              <a:buChar char="–"/>
            </a:pPr>
            <a:r>
              <a:rPr lang="en-US" sz="2600" dirty="0">
                <a:latin typeface="+mj-lt"/>
                <a:cs typeface="Arial" charset="0"/>
              </a:rPr>
              <a:t>When </a:t>
            </a:r>
            <a:r>
              <a:rPr lang="en-US" sz="2600" b="1" i="1" dirty="0">
                <a:latin typeface="+mj-lt"/>
                <a:cs typeface="Arial" charset="0"/>
              </a:rPr>
              <a:t>CLK</a:t>
            </a:r>
            <a:r>
              <a:rPr lang="en-US" sz="2600" b="1" dirty="0">
                <a:latin typeface="+mj-lt"/>
                <a:cs typeface="Arial" charset="0"/>
              </a:rPr>
              <a:t> = 1</a:t>
            </a:r>
            <a:r>
              <a:rPr lang="en-US" sz="2600" dirty="0">
                <a:latin typeface="+mj-lt"/>
                <a:cs typeface="Arial" charset="0"/>
              </a:rPr>
              <a:t>, </a:t>
            </a:r>
          </a:p>
          <a:p>
            <a:pPr lvl="1"/>
            <a:r>
              <a:rPr lang="en-US" sz="2600" i="1" dirty="0">
                <a:latin typeface="+mj-lt"/>
                <a:cs typeface="Arial" charset="0"/>
              </a:rPr>
              <a:t>   D</a:t>
            </a:r>
            <a:r>
              <a:rPr lang="en-US" sz="2600" dirty="0">
                <a:latin typeface="+mj-lt"/>
                <a:cs typeface="Arial" charset="0"/>
              </a:rPr>
              <a:t> passes through to </a:t>
            </a:r>
            <a:r>
              <a:rPr lang="en-US" sz="2600" i="1" dirty="0">
                <a:latin typeface="+mj-lt"/>
                <a:cs typeface="Arial" charset="0"/>
              </a:rPr>
              <a:t>Q </a:t>
            </a:r>
            <a:r>
              <a:rPr lang="en-US" sz="2600" dirty="0">
                <a:latin typeface="+mj-lt"/>
                <a:cs typeface="Arial" charset="0"/>
              </a:rPr>
              <a:t>(</a:t>
            </a:r>
            <a:r>
              <a:rPr lang="en-US" sz="2600" i="1" dirty="0">
                <a:latin typeface="+mj-lt"/>
                <a:cs typeface="Arial" charset="0"/>
              </a:rPr>
              <a:t>transparent</a:t>
            </a:r>
            <a:r>
              <a:rPr lang="en-US" sz="2600" dirty="0">
                <a:latin typeface="+mj-lt"/>
                <a:cs typeface="Arial" charset="0"/>
              </a:rPr>
              <a:t>)</a:t>
            </a:r>
            <a:endParaRPr lang="en-US" sz="2600" i="1" dirty="0">
              <a:latin typeface="+mj-lt"/>
              <a:cs typeface="Arial" charset="0"/>
            </a:endParaRPr>
          </a:p>
          <a:p>
            <a:pPr marL="742950" lvl="1" indent="-285750">
              <a:buFontTx/>
              <a:buChar char="–"/>
            </a:pPr>
            <a:r>
              <a:rPr lang="en-US" sz="2600" dirty="0">
                <a:latin typeface="+mj-lt"/>
                <a:cs typeface="Arial" charset="0"/>
              </a:rPr>
              <a:t>When </a:t>
            </a:r>
            <a:r>
              <a:rPr lang="en-US" sz="2600" b="1" i="1" dirty="0">
                <a:latin typeface="+mj-lt"/>
                <a:cs typeface="Arial" charset="0"/>
              </a:rPr>
              <a:t>CLK</a:t>
            </a:r>
            <a:r>
              <a:rPr lang="en-US" sz="2600" b="1" dirty="0">
                <a:latin typeface="+mj-lt"/>
                <a:cs typeface="Arial" charset="0"/>
              </a:rPr>
              <a:t> = 0</a:t>
            </a:r>
            <a:r>
              <a:rPr lang="en-US" sz="2600" dirty="0">
                <a:latin typeface="+mj-lt"/>
                <a:cs typeface="Arial" charset="0"/>
              </a:rPr>
              <a:t>, </a:t>
            </a:r>
          </a:p>
          <a:p>
            <a:pPr lvl="1"/>
            <a:r>
              <a:rPr lang="en-US" sz="2600" i="1" dirty="0">
                <a:latin typeface="+mj-lt"/>
                <a:cs typeface="Arial" charset="0"/>
              </a:rPr>
              <a:t>   Q</a:t>
            </a:r>
            <a:r>
              <a:rPr lang="en-US" sz="2600" dirty="0">
                <a:latin typeface="+mj-lt"/>
                <a:cs typeface="Arial" charset="0"/>
              </a:rPr>
              <a:t> holds its previous value (</a:t>
            </a:r>
            <a:r>
              <a:rPr lang="en-US" sz="2600" i="1" dirty="0">
                <a:latin typeface="+mj-lt"/>
                <a:cs typeface="Arial" charset="0"/>
              </a:rPr>
              <a:t>opaque</a:t>
            </a:r>
            <a:r>
              <a:rPr lang="en-US" sz="2600" dirty="0">
                <a:latin typeface="+mj-lt"/>
                <a:cs typeface="Arial" charset="0"/>
              </a:rPr>
              <a:t>)</a:t>
            </a:r>
            <a:endParaRPr lang="en-US" sz="2600" i="1" baseline="-25000" dirty="0">
              <a:latin typeface="+mj-lt"/>
              <a:cs typeface="Arial" charset="0"/>
            </a:endParaRPr>
          </a:p>
          <a:p>
            <a:pPr marL="342900" indent="-342900">
              <a:buFontTx/>
              <a:buChar char="•"/>
            </a:pPr>
            <a:r>
              <a:rPr lang="en-US" sz="3200" dirty="0">
                <a:latin typeface="+mj-lt"/>
                <a:cs typeface="Arial" charset="0"/>
              </a:rPr>
              <a:t>Avoids invalid case when </a:t>
            </a:r>
          </a:p>
          <a:p>
            <a:r>
              <a:rPr lang="en-US" sz="3200" i="1" dirty="0">
                <a:latin typeface="+mj-lt"/>
                <a:cs typeface="Arial" charset="0"/>
              </a:rPr>
              <a:t>   Q </a:t>
            </a:r>
            <a:r>
              <a:rPr lang="en-US" sz="3200" dirty="0">
                <a:latin typeface="+mj-lt"/>
                <a:cs typeface="Arial" charset="0"/>
              </a:rPr>
              <a:t>≠ NOT </a:t>
            </a:r>
            <a:r>
              <a:rPr lang="en-US" sz="3200" i="1" dirty="0">
                <a:latin typeface="+mj-lt"/>
                <a:cs typeface="Arial" charset="0"/>
              </a:rPr>
              <a:t>Q</a:t>
            </a:r>
          </a:p>
        </p:txBody>
      </p:sp>
      <p:sp>
        <p:nvSpPr>
          <p:cNvPr id="959495" name="Line 7"/>
          <p:cNvSpPr>
            <a:spLocks noChangeShapeType="1"/>
          </p:cNvSpPr>
          <p:nvPr>
            <p:custDataLst>
              <p:tags r:id="rId4"/>
            </p:custDataLst>
          </p:nvPr>
        </p:nvSpPr>
        <p:spPr bwMode="auto">
          <a:xfrm>
            <a:off x="2590800" y="50292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D Latch</a:t>
            </a:r>
          </a:p>
        </p:txBody>
      </p:sp>
    </p:spTree>
    <p:extLst>
      <p:ext uri="{BB962C8B-B14F-4D97-AF65-F5344CB8AC3E}">
        <p14:creationId xmlns:p14="http://schemas.microsoft.com/office/powerpoint/2010/main" val="5275685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1"/>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name="VISIO" r:id="rId7" imgW="1836720" imgH="657360" progId="Visio.Drawing.6">
                  <p:embed/>
                </p:oleObj>
              </mc:Choice>
              <mc:Fallback>
                <p:oleObj name="VISIO" r:id="rId7" imgW="1836720" imgH="6573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name="VISIO" r:id="rId9" imgW="491760" imgH="603000" progId="Visio.Drawing.6">
                  <p:embed/>
                </p:oleObj>
              </mc:Choice>
              <mc:Fallback>
                <p:oleObj name="VISIO" r:id="rId9" imgW="49176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3"/>
            </p:custDataLst>
            <p:extLst>
              <p:ext uri="{D42A27DB-BD31-4B8C-83A1-F6EECF244321}">
                <p14:modId xmlns:p14="http://schemas.microsoft.com/office/powerpoint/2010/main" val="2803635112"/>
              </p:ext>
            </p:extLst>
          </p:nvPr>
        </p:nvGraphicFramePr>
        <p:xfrm>
          <a:off x="1562100" y="3506787"/>
          <a:ext cx="6019800" cy="1979613"/>
        </p:xfrm>
        <a:graphic>
          <a:graphicData uri="http://schemas.openxmlformats.org/presentationml/2006/ole">
            <mc:AlternateContent xmlns:mc="http://schemas.openxmlformats.org/markup-compatibility/2006">
              <mc:Choice xmlns:v="urn:schemas-microsoft-com:vml" Requires="v">
                <p:oleObj name="VISIO" r:id="rId11" imgW="1857240" imgH="637920" progId="Visio.Drawing.6">
                  <p:embed/>
                </p:oleObj>
              </mc:Choice>
              <mc:Fallback>
                <p:oleObj name="VISIO" r:id="rId11" imgW="1857240" imgH="63792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2100" y="3506787"/>
                        <a:ext cx="6019800" cy="1979613"/>
                      </a:xfrm>
                      <a:prstGeom prst="rect">
                        <a:avLst/>
                      </a:prstGeom>
                    </p:spPr>
                  </p:pic>
                </p:oleObj>
              </mc:Fallback>
            </mc:AlternateContent>
          </a:graphicData>
        </a:graphic>
      </p:graphicFrame>
      <p:sp>
        <p:nvSpPr>
          <p:cNvPr id="960514"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D Latch Internal Circuit</a:t>
            </a:r>
          </a:p>
        </p:txBody>
      </p:sp>
      <p:sp>
        <p:nvSpPr>
          <p:cNvPr id="7" name="Rectangle 6"/>
          <p:cNvSpPr/>
          <p:nvPr/>
        </p:nvSpPr>
        <p:spPr>
          <a:xfrm>
            <a:off x="3657600" y="4572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343400" y="4572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105400" y="4572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791200" y="4572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553200" y="4572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657600" y="4953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343400" y="4953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105400" y="4953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791200" y="4953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553200" y="4953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657600" y="4191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343400" y="4191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105400" y="4191000"/>
            <a:ext cx="457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791200" y="4191000"/>
            <a:ext cx="76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53200" y="4191000"/>
            <a:ext cx="91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312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0" nodeType="clickEffect">
                                  <p:stCondLst>
                                    <p:cond delay="0"/>
                                  </p:stCondLst>
                                  <p:childTnLst>
                                    <p:animEffect transition="out" filter="dissolv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0" nodeType="clickEffect">
                                  <p:stCondLst>
                                    <p:cond delay="0"/>
                                  </p:stCondLst>
                                  <p:childTnLst>
                                    <p:animEffect transition="out" filter="dissolv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0" nodeType="clickEffect">
                                  <p:stCondLst>
                                    <p:cond delay="0"/>
                                  </p:stCondLst>
                                  <p:childTnLst>
                                    <p:animEffect transition="out" filter="dissolv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0" nodeType="clickEffect">
                                  <p:stCondLst>
                                    <p:cond delay="0"/>
                                  </p:stCondLst>
                                  <p:childTnLst>
                                    <p:animEffect transition="out" filter="dissolv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0" nodeType="clickEffect">
                                  <p:stCondLst>
                                    <p:cond delay="0"/>
                                  </p:stCondLst>
                                  <p:childTnLst>
                                    <p:animEffect transition="out" filter="dissolv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0" nodeType="clickEffect">
                                  <p:stCondLst>
                                    <p:cond delay="0"/>
                                  </p:stCondLst>
                                  <p:childTnLst>
                                    <p:animEffect transition="out" filter="dissolv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grpId="0" nodeType="clickEffect">
                                  <p:stCondLst>
                                    <p:cond delay="0"/>
                                  </p:stCondLst>
                                  <p:childTnLst>
                                    <p:animEffect transition="out" filter="dissolv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1"/>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name="VISIO" r:id="rId6" imgW="963360" imgH="914400" progId="Visio.Drawing.6">
                  <p:embed/>
                </p:oleObj>
              </mc:Choice>
              <mc:Fallback>
                <p:oleObj name="VISIO" r:id="rId6" imgW="963360" imgH="914400" progId="Visio.Drawing.6">
                  <p:embed/>
                  <p:pic>
                    <p:nvPicPr>
                      <p:cNvPr id="0" name=""/>
                      <p:cNvPicPr>
                        <a:picLocks noChangeAspect="1" noChangeArrowheads="1"/>
                      </p:cNvPicPr>
                      <p:nvPr/>
                    </p:nvPicPr>
                    <p:blipFill>
                      <a:blip r:embed="rId7"/>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3"/>
            </p:custDataLst>
          </p:nvPr>
        </p:nvSpPr>
        <p:spPr bwMode="auto">
          <a:xfrm>
            <a:off x="381000" y="990600"/>
            <a:ext cx="6019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b="1" dirty="0">
                <a:solidFill>
                  <a:schemeClr val="accent1"/>
                </a:solidFill>
                <a:latin typeface="+mj-lt"/>
                <a:cs typeface="Arial" charset="0"/>
              </a:rPr>
              <a:t>Inputs:</a:t>
            </a:r>
            <a:r>
              <a:rPr lang="en-US" sz="3200" dirty="0">
                <a:solidFill>
                  <a:schemeClr val="accent1"/>
                </a:solidFill>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p>
          <a:p>
            <a:pPr marL="342900" indent="-342900">
              <a:buFontTx/>
              <a:buChar char="•"/>
            </a:pPr>
            <a:r>
              <a:rPr lang="en-US" sz="3200" b="1" dirty="0">
                <a:solidFill>
                  <a:schemeClr val="accent1"/>
                </a:solidFill>
                <a:latin typeface="+mj-lt"/>
                <a:cs typeface="Arial" charset="0"/>
              </a:rPr>
              <a:t>Function</a:t>
            </a:r>
          </a:p>
          <a:p>
            <a:pPr marL="742950" lvl="1" indent="-285750">
              <a:buFontTx/>
              <a:buChar char="–"/>
            </a:pPr>
            <a:r>
              <a:rPr lang="en-US" sz="2500" dirty="0">
                <a:latin typeface="+mj-lt"/>
                <a:cs typeface="Arial" charset="0"/>
              </a:rPr>
              <a:t>Samples </a:t>
            </a:r>
            <a:r>
              <a:rPr lang="en-US" sz="2500" i="1" dirty="0">
                <a:latin typeface="+mj-lt"/>
                <a:cs typeface="Arial" charset="0"/>
              </a:rPr>
              <a:t>D</a:t>
            </a:r>
            <a:r>
              <a:rPr lang="en-US" sz="2500" dirty="0">
                <a:latin typeface="+mj-lt"/>
                <a:cs typeface="Arial" charset="0"/>
              </a:rPr>
              <a:t> on rising edge of </a:t>
            </a:r>
            <a:r>
              <a:rPr lang="en-US" sz="2500" i="1" dirty="0">
                <a:latin typeface="+mj-lt"/>
                <a:cs typeface="Arial" charset="0"/>
              </a:rPr>
              <a:t>CLK</a:t>
            </a:r>
          </a:p>
          <a:p>
            <a:pPr marL="1143000" lvl="2" indent="-228600">
              <a:buFontTx/>
              <a:buChar char="•"/>
            </a:pPr>
            <a:r>
              <a:rPr lang="en-US" sz="2500" dirty="0">
                <a:latin typeface="+mj-lt"/>
                <a:cs typeface="Arial" charset="0"/>
              </a:rPr>
              <a:t>When </a:t>
            </a:r>
            <a:r>
              <a:rPr lang="en-US" sz="2500" i="1" dirty="0">
                <a:latin typeface="+mj-lt"/>
                <a:cs typeface="Arial" charset="0"/>
              </a:rPr>
              <a:t>CLK</a:t>
            </a:r>
            <a:r>
              <a:rPr lang="en-US" sz="2500" dirty="0">
                <a:latin typeface="+mj-lt"/>
                <a:cs typeface="Arial" charset="0"/>
              </a:rPr>
              <a:t> rises from 0 to 1, </a:t>
            </a:r>
            <a:r>
              <a:rPr lang="en-US" sz="2500" i="1" dirty="0">
                <a:latin typeface="+mj-lt"/>
                <a:cs typeface="Arial" charset="0"/>
              </a:rPr>
              <a:t>D</a:t>
            </a:r>
            <a:r>
              <a:rPr lang="en-US" sz="2500" dirty="0">
                <a:latin typeface="+mj-lt"/>
                <a:cs typeface="Arial" charset="0"/>
              </a:rPr>
              <a:t> passes through to </a:t>
            </a:r>
            <a:r>
              <a:rPr lang="en-US" sz="2500" i="1" dirty="0">
                <a:latin typeface="+mj-lt"/>
                <a:cs typeface="Arial" charset="0"/>
              </a:rPr>
              <a:t>Q</a:t>
            </a:r>
          </a:p>
          <a:p>
            <a:pPr marL="1143000" lvl="2" indent="-228600">
              <a:buFontTx/>
              <a:buChar char="•"/>
            </a:pPr>
            <a:r>
              <a:rPr lang="en-US" sz="2500" dirty="0">
                <a:latin typeface="+mj-lt"/>
                <a:cs typeface="Arial" charset="0"/>
              </a:rPr>
              <a:t>Otherwise, </a:t>
            </a:r>
            <a:r>
              <a:rPr lang="en-US" sz="2500" i="1" dirty="0">
                <a:latin typeface="+mj-lt"/>
                <a:cs typeface="Arial" charset="0"/>
              </a:rPr>
              <a:t>Q</a:t>
            </a:r>
            <a:r>
              <a:rPr lang="en-US" sz="2500" dirty="0">
                <a:latin typeface="+mj-lt"/>
                <a:cs typeface="Arial" charset="0"/>
              </a:rPr>
              <a:t> holds its previous value</a:t>
            </a:r>
          </a:p>
          <a:p>
            <a:pPr marL="742950" lvl="1" indent="-285750">
              <a:buFontTx/>
              <a:buChar char="–"/>
            </a:pPr>
            <a:r>
              <a:rPr lang="en-US" sz="2500" i="1" dirty="0">
                <a:latin typeface="+mj-lt"/>
                <a:cs typeface="Arial" charset="0"/>
              </a:rPr>
              <a:t>Q </a:t>
            </a:r>
            <a:r>
              <a:rPr lang="en-US" sz="2500" dirty="0">
                <a:latin typeface="+mj-lt"/>
                <a:cs typeface="Arial" charset="0"/>
              </a:rPr>
              <a:t>changes only on rising edge of </a:t>
            </a:r>
            <a:r>
              <a:rPr lang="en-US" sz="2500" i="1" dirty="0">
                <a:latin typeface="+mj-lt"/>
                <a:cs typeface="Arial" charset="0"/>
              </a:rPr>
              <a:t>CLK</a:t>
            </a:r>
          </a:p>
          <a:p>
            <a:pPr marL="342900" indent="-342900">
              <a:buFontTx/>
              <a:buChar char="•"/>
            </a:pPr>
            <a:r>
              <a:rPr lang="en-US" sz="3200" dirty="0">
                <a:latin typeface="+mj-lt"/>
                <a:cs typeface="Arial" charset="0"/>
              </a:rPr>
              <a:t>Called </a:t>
            </a:r>
            <a:r>
              <a:rPr lang="en-US" sz="3200" i="1" dirty="0">
                <a:latin typeface="+mj-lt"/>
                <a:cs typeface="Arial" charset="0"/>
              </a:rPr>
              <a:t>edge-triggered</a:t>
            </a:r>
            <a:endParaRPr lang="en-US" sz="3200" dirty="0">
              <a:latin typeface="+mj-lt"/>
              <a:cs typeface="Arial" charset="0"/>
            </a:endParaRPr>
          </a:p>
          <a:p>
            <a:pPr marL="342900" indent="-342900">
              <a:buFontTx/>
              <a:buChar char="•"/>
            </a:pPr>
            <a:r>
              <a:rPr lang="en-US" sz="3200" dirty="0">
                <a:latin typeface="+mj-lt"/>
                <a:cs typeface="Arial" charset="0"/>
              </a:rPr>
              <a:t>Activated on the clock edge</a:t>
            </a:r>
          </a:p>
          <a:p>
            <a:pPr marL="342900" indent="-342900"/>
            <a:endParaRPr lang="en-US" sz="2400" i="1" baseline="-25000"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D Flip-Flop</a:t>
            </a:r>
          </a:p>
        </p:txBody>
      </p:sp>
    </p:spTree>
    <p:extLst>
      <p:ext uri="{BB962C8B-B14F-4D97-AF65-F5344CB8AC3E}">
        <p14:creationId xmlns:p14="http://schemas.microsoft.com/office/powerpoint/2010/main" val="1720931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1"/>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name="VISIO" r:id="rId7" imgW="1400040" imgH="1085760" progId="Visio.Drawing.6">
                  <p:embed/>
                </p:oleObj>
              </mc:Choice>
              <mc:Fallback>
                <p:oleObj name="VISIO" r:id="rId7" imgW="1400040" imgH="10857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3"/>
            </p:custDataLst>
          </p:nvPr>
        </p:nvSpPr>
        <p:spPr bwMode="auto">
          <a:xfrm>
            <a:off x="3810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Two back-to-back latches (L1 and L2) controlled by complementary clocks</a:t>
            </a:r>
          </a:p>
          <a:p>
            <a:pPr marL="342900" indent="-342900">
              <a:spcBef>
                <a:spcPct val="20000"/>
              </a:spcBef>
              <a:buFontTx/>
              <a:buChar char="•"/>
            </a:pPr>
            <a:r>
              <a:rPr lang="en-US" sz="2400" dirty="0">
                <a:latin typeface="+mj-lt"/>
                <a:cs typeface="Arial" charset="0"/>
              </a:rPr>
              <a:t>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 0</a:t>
            </a:r>
          </a:p>
          <a:p>
            <a:pPr marL="742950" lvl="1" indent="-285750">
              <a:spcBef>
                <a:spcPct val="20000"/>
              </a:spcBef>
              <a:buFontTx/>
              <a:buChar char="–"/>
            </a:pPr>
            <a:r>
              <a:rPr lang="en-US" sz="2000" dirty="0">
                <a:latin typeface="+mj-lt"/>
                <a:cs typeface="Arial" charset="0"/>
              </a:rPr>
              <a:t>L1 is transparent</a:t>
            </a:r>
          </a:p>
          <a:p>
            <a:pPr marL="742950" lvl="1" indent="-285750">
              <a:spcBef>
                <a:spcPct val="20000"/>
              </a:spcBef>
              <a:buFontTx/>
              <a:buChar char="–"/>
            </a:pPr>
            <a:r>
              <a:rPr lang="en-US" sz="2000" dirty="0">
                <a:latin typeface="+mj-lt"/>
                <a:cs typeface="Arial" charset="0"/>
              </a:rPr>
              <a:t>L2 is opaque</a:t>
            </a:r>
          </a:p>
          <a:p>
            <a:pPr marL="742950" lvl="1" indent="-285750">
              <a:spcBef>
                <a:spcPct val="20000"/>
              </a:spcBef>
              <a:buFontTx/>
              <a:buChar char="–"/>
            </a:pPr>
            <a:r>
              <a:rPr lang="en-US" sz="2000" i="1" dirty="0">
                <a:latin typeface="+mj-lt"/>
                <a:cs typeface="Arial" charset="0"/>
              </a:rPr>
              <a:t>D</a:t>
            </a:r>
            <a:r>
              <a:rPr lang="en-US" sz="2000" dirty="0">
                <a:latin typeface="+mj-lt"/>
                <a:cs typeface="Arial" charset="0"/>
              </a:rPr>
              <a:t> passes through to N1</a:t>
            </a:r>
            <a:endParaRPr lang="en-US" sz="2000" i="1" dirty="0">
              <a:latin typeface="+mj-lt"/>
              <a:cs typeface="Arial" charset="0"/>
            </a:endParaRPr>
          </a:p>
          <a:p>
            <a:pPr marL="342900" indent="-342900">
              <a:spcBef>
                <a:spcPct val="20000"/>
              </a:spcBef>
              <a:buFontTx/>
              <a:buChar char="•"/>
            </a:pPr>
            <a:r>
              <a:rPr lang="en-US" sz="2400" dirty="0">
                <a:latin typeface="+mj-lt"/>
                <a:cs typeface="Arial" charset="0"/>
              </a:rPr>
              <a:t>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 1</a:t>
            </a:r>
          </a:p>
          <a:p>
            <a:pPr marL="742950" lvl="1" indent="-285750">
              <a:spcBef>
                <a:spcPct val="20000"/>
              </a:spcBef>
              <a:buFontTx/>
              <a:buChar char="–"/>
            </a:pPr>
            <a:r>
              <a:rPr lang="en-US" sz="2000" dirty="0">
                <a:latin typeface="+mj-lt"/>
                <a:cs typeface="Arial" charset="0"/>
              </a:rPr>
              <a:t>L2 is transparent</a:t>
            </a:r>
          </a:p>
          <a:p>
            <a:pPr marL="742950" lvl="1" indent="-285750">
              <a:spcBef>
                <a:spcPct val="20000"/>
              </a:spcBef>
              <a:buFontTx/>
              <a:buChar char="–"/>
            </a:pPr>
            <a:r>
              <a:rPr lang="en-US" sz="2000" dirty="0">
                <a:latin typeface="+mj-lt"/>
                <a:cs typeface="Arial" charset="0"/>
              </a:rPr>
              <a:t>L1 is opaque</a:t>
            </a:r>
          </a:p>
          <a:p>
            <a:pPr marL="742950" lvl="1" indent="-285750">
              <a:spcBef>
                <a:spcPct val="20000"/>
              </a:spcBef>
              <a:buFontTx/>
              <a:buChar char="–"/>
            </a:pPr>
            <a:r>
              <a:rPr lang="en-US" sz="2000" dirty="0">
                <a:latin typeface="+mj-lt"/>
                <a:cs typeface="Arial" charset="0"/>
              </a:rPr>
              <a:t>N1 passes through to </a:t>
            </a:r>
            <a:r>
              <a:rPr lang="en-US" sz="2000" i="1" dirty="0">
                <a:latin typeface="+mj-lt"/>
                <a:cs typeface="Arial" charset="0"/>
              </a:rPr>
              <a:t>Q</a:t>
            </a:r>
          </a:p>
          <a:p>
            <a:pPr marL="342900" indent="-342900">
              <a:spcBef>
                <a:spcPct val="20000"/>
              </a:spcBef>
              <a:buFontTx/>
              <a:buChar char="•"/>
            </a:pPr>
            <a:r>
              <a:rPr lang="en-US" sz="2400" dirty="0">
                <a:latin typeface="+mj-lt"/>
                <a:cs typeface="Arial" charset="0"/>
              </a:rPr>
              <a:t>Thus, on the edge of the clock (when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rises from 0   1</a:t>
            </a:r>
            <a:r>
              <a:rPr lang="en-US" sz="2400" dirty="0">
                <a:solidFill>
                  <a:schemeClr val="tx2"/>
                </a:solidFill>
                <a:latin typeface="+mj-lt"/>
                <a:cs typeface="Arial" charset="0"/>
              </a:rPr>
              <a:t>)</a:t>
            </a:r>
          </a:p>
          <a:p>
            <a:pPr marL="742950" lvl="1" indent="-285750">
              <a:spcBef>
                <a:spcPct val="20000"/>
              </a:spcBef>
              <a:buFontTx/>
              <a:buChar char="–"/>
            </a:pPr>
            <a:r>
              <a:rPr lang="en-US" sz="2000" i="1" dirty="0">
                <a:latin typeface="+mj-lt"/>
                <a:cs typeface="Arial" charset="0"/>
              </a:rPr>
              <a:t>D</a:t>
            </a:r>
            <a:r>
              <a:rPr lang="en-US" sz="2000" dirty="0">
                <a:latin typeface="+mj-lt"/>
                <a:cs typeface="Arial" charset="0"/>
              </a:rPr>
              <a:t> passes through to </a:t>
            </a:r>
            <a:r>
              <a:rPr lang="en-US" sz="2000" i="1" dirty="0">
                <a:latin typeface="+mj-lt"/>
                <a:cs typeface="Arial" charset="0"/>
              </a:rPr>
              <a:t>Q</a:t>
            </a:r>
          </a:p>
          <a:p>
            <a:pPr marL="342900" indent="-342900">
              <a:spcBef>
                <a:spcPct val="20000"/>
              </a:spcBef>
            </a:pPr>
            <a:endParaRPr lang="en-US" sz="2400" i="1" baseline="-25000" dirty="0">
              <a:latin typeface="+mj-lt"/>
              <a:cs typeface="Arial" charset="0"/>
            </a:endParaRPr>
          </a:p>
        </p:txBody>
      </p:sp>
      <p:sp>
        <p:nvSpPr>
          <p:cNvPr id="962571" name="Line 11"/>
          <p:cNvSpPr>
            <a:spLocks noChangeShapeType="1"/>
          </p:cNvSpPr>
          <p:nvPr>
            <p:custDataLst>
              <p:tags r:id="rId4"/>
            </p:custDataLst>
          </p:nvPr>
        </p:nvSpPr>
        <p:spPr bwMode="auto">
          <a:xfrm>
            <a:off x="7467600" y="5105400"/>
            <a:ext cx="228600" cy="0"/>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D Flip-Flop Internal Circuit</a:t>
            </a:r>
          </a:p>
        </p:txBody>
      </p:sp>
      <p:sp>
        <p:nvSpPr>
          <p:cNvPr id="7" name="Rectangle 6"/>
          <p:cNvSpPr/>
          <p:nvPr/>
        </p:nvSpPr>
        <p:spPr>
          <a:xfrm>
            <a:off x="1676400" y="2286000"/>
            <a:ext cx="1371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676400" y="2667000"/>
            <a:ext cx="1371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76400" y="3810000"/>
            <a:ext cx="1371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76400" y="4191000"/>
            <a:ext cx="1371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530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1"/>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name="VISIO" r:id="rId6" imgW="4835160" imgH="1292040" progId="Visio.Drawing.6">
                  <p:embed/>
                </p:oleObj>
              </mc:Choice>
              <mc:Fallback>
                <p:oleObj name="VISIO" r:id="rId6" imgW="4835160" imgH="1292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457200" y="76200"/>
            <a:ext cx="7924800" cy="769441"/>
          </a:xfrm>
          <a:prstGeom prst="rect">
            <a:avLst/>
          </a:prstGeom>
          <a:noFill/>
        </p:spPr>
        <p:txBody>
          <a:bodyPr wrap="square" rtlCol="0">
            <a:spAutoFit/>
          </a:bodyPr>
          <a:lstStyle/>
          <a:p>
            <a:r>
              <a:rPr lang="en-US" sz="4400" dirty="0">
                <a:solidFill>
                  <a:schemeClr val="bg1"/>
                </a:solidFill>
                <a:latin typeface="+mj-lt"/>
              </a:rPr>
              <a:t>D Latch vs. D Flip-Flop</a:t>
            </a:r>
          </a:p>
        </p:txBody>
      </p:sp>
      <p:graphicFrame>
        <p:nvGraphicFramePr>
          <p:cNvPr id="4" name="Object 3"/>
          <p:cNvGraphicFramePr>
            <a:graphicFrameLocks noChangeAspect="1"/>
          </p:cNvGraphicFramePr>
          <p:nvPr>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name="VISIO" r:id="rId8" imgW="491547" imgH="602985" progId="Visio.Drawing.6">
                  <p:embed/>
                </p:oleObj>
              </mc:Choice>
              <mc:Fallback>
                <p:oleObj name="VISIO" r:id="rId8" imgW="491547" imgH="602985" progId="Visio.Drawing.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3"/>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name="VISIO" r:id="rId10" imgW="494600" imgH="602985" progId="Visio.Drawing.6">
                  <p:embed/>
                </p:oleObj>
              </mc:Choice>
              <mc:Fallback>
                <p:oleObj name="VISIO" r:id="rId10" imgW="494600" imgH="602985" progId="Visio.Drawing.6">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1"/>
            </p:custDataLst>
            <p:extLst>
              <p:ext uri="{D42A27DB-BD31-4B8C-83A1-F6EECF244321}">
                <p14:modId xmlns:p14="http://schemas.microsoft.com/office/powerpoint/2010/main" val="2925970497"/>
              </p:ext>
            </p:extLst>
          </p:nvPr>
        </p:nvGraphicFramePr>
        <p:xfrm>
          <a:off x="1371600" y="1066800"/>
          <a:ext cx="2463041" cy="4648200"/>
        </p:xfrm>
        <a:graphic>
          <a:graphicData uri="http://schemas.openxmlformats.org/presentationml/2006/ole">
            <mc:AlternateContent xmlns:mc="http://schemas.openxmlformats.org/markup-compatibility/2006">
              <mc:Choice xmlns:v="urn:schemas-microsoft-com:vml" Requires="v">
                <p:oleObj name="VISIO" r:id="rId6" imgW="1228680" imgH="2317680" progId="Visio.Drawing.6">
                  <p:embed/>
                </p:oleObj>
              </mc:Choice>
              <mc:Fallback>
                <p:oleObj name="VISIO" r:id="rId6" imgW="1228680" imgH="23176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066800"/>
                        <a:ext cx="2463041" cy="4648200"/>
                      </a:xfrm>
                      <a:prstGeom prst="rect">
                        <a:avLst/>
                      </a:prstGeom>
                      <a:noFill/>
                      <a:ln>
                        <a:noFill/>
                      </a:ln>
                      <a:effec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name="VISIO" r:id="rId8" imgW="891000" imgH="488880" progId="Visio.Drawing.6">
                  <p:embed/>
                </p:oleObj>
              </mc:Choice>
              <mc:Fallback>
                <p:oleObj name="VISIO" r:id="rId8" imgW="891000" imgH="4888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Registers: Multi-bit Flip-Flop</a:t>
            </a:r>
          </a:p>
        </p:txBody>
      </p:sp>
      <p:cxnSp>
        <p:nvCxnSpPr>
          <p:cNvPr id="3" name="Straight Connector 2"/>
          <p:cNvCxnSpPr/>
          <p:nvPr/>
        </p:nvCxnSpPr>
        <p:spPr>
          <a:xfrm>
            <a:off x="3429000" y="1600200"/>
            <a:ext cx="2133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29000" y="4800600"/>
            <a:ext cx="2133600" cy="990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662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1"/>
            </p:custDataLst>
            <p:extLst>
              <p:ext uri="{D42A27DB-BD31-4B8C-83A1-F6EECF244321}">
                <p14:modId xmlns:p14="http://schemas.microsoft.com/office/powerpoint/2010/main" val="3440700352"/>
              </p:ext>
            </p:extLst>
          </p:nvPr>
        </p:nvGraphicFramePr>
        <p:xfrm>
          <a:off x="2321024" y="3429000"/>
          <a:ext cx="4003576" cy="2209800"/>
        </p:xfrm>
        <a:graphic>
          <a:graphicData uri="http://schemas.openxmlformats.org/presentationml/2006/ole">
            <mc:AlternateContent xmlns:mc="http://schemas.openxmlformats.org/markup-compatibility/2006">
              <mc:Choice xmlns:v="urn:schemas-microsoft-com:vml" Requires="v">
                <p:oleObj name="VISIO" r:id="rId5" imgW="2128680" imgH="1174680" progId="Visio.Drawing.6">
                  <p:embed/>
                </p:oleObj>
              </mc:Choice>
              <mc:Fallback>
                <p:oleObj name="VISIO" r:id="rId5" imgW="2128680" imgH="1174680" progId="Visio.Drawing.6">
                  <p:embed/>
                  <p:pic>
                    <p:nvPicPr>
                      <p:cNvPr id="0" name=""/>
                      <p:cNvPicPr>
                        <a:picLocks noChangeAspect="1" noChangeArrowheads="1"/>
                      </p:cNvPicPr>
                      <p:nvPr/>
                    </p:nvPicPr>
                    <p:blipFill>
                      <a:blip r:embed="rId6"/>
                      <a:srcRect/>
                      <a:stretch>
                        <a:fillRect/>
                      </a:stretch>
                    </p:blipFill>
                    <p:spPr bwMode="auto">
                      <a:xfrm>
                        <a:off x="2321024" y="3429000"/>
                        <a:ext cx="4003576" cy="2209800"/>
                      </a:xfrm>
                      <a:prstGeom prst="rect">
                        <a:avLst/>
                      </a:prstGeom>
                      <a:noFill/>
                      <a:ln>
                        <a:noFill/>
                      </a:ln>
                      <a:effectLst/>
                    </p:spPr>
                  </p:pic>
                </p:oleObj>
              </mc:Fallback>
            </mc:AlternateContent>
          </a:graphicData>
        </a:graphic>
      </p:graphicFrame>
      <p:sp>
        <p:nvSpPr>
          <p:cNvPr id="981002" name="Rectangle 10"/>
          <p:cNvSpPr>
            <a:spLocks noChangeArrowheads="1"/>
          </p:cNvSpPr>
          <p:nvPr>
            <p:custDataLst>
              <p:tags r:id="rId2"/>
            </p:custDataLst>
          </p:nvPr>
        </p:nvSpPr>
        <p:spPr bwMode="auto">
          <a:xfrm>
            <a:off x="457200" y="914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EN</a:t>
            </a:r>
          </a:p>
          <a:p>
            <a:pPr marL="742950" lvl="1" indent="-285750">
              <a:spcBef>
                <a:spcPct val="20000"/>
              </a:spcBef>
              <a:buFontTx/>
              <a:buChar char="–"/>
            </a:pPr>
            <a:r>
              <a:rPr lang="en-US" sz="2300" dirty="0">
                <a:latin typeface="+mj-lt"/>
                <a:cs typeface="Arial" charset="0"/>
              </a:rPr>
              <a:t>The enable input (</a:t>
            </a:r>
            <a:r>
              <a:rPr lang="en-US" sz="2300" i="1" dirty="0">
                <a:latin typeface="+mj-lt"/>
                <a:cs typeface="Arial" charset="0"/>
              </a:rPr>
              <a:t>EN</a:t>
            </a:r>
            <a:r>
              <a:rPr lang="en-US" sz="2300" dirty="0">
                <a:latin typeface="+mj-lt"/>
                <a:cs typeface="Arial" charset="0"/>
              </a:rPr>
              <a:t>) controls when new data (</a:t>
            </a:r>
            <a:r>
              <a:rPr lang="en-US" sz="2300" i="1" dirty="0">
                <a:latin typeface="+mj-lt"/>
                <a:cs typeface="Arial" charset="0"/>
              </a:rPr>
              <a:t>D</a:t>
            </a:r>
            <a:r>
              <a:rPr lang="en-US" sz="2300" dirty="0">
                <a:latin typeface="+mj-lt"/>
                <a:cs typeface="Arial" charset="0"/>
              </a:rPr>
              <a:t>) is stored</a:t>
            </a: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300" b="1" i="1" dirty="0">
                <a:solidFill>
                  <a:schemeClr val="accent1"/>
                </a:solidFill>
                <a:latin typeface="+mj-lt"/>
                <a:cs typeface="Arial" charset="0"/>
              </a:rPr>
              <a:t>EN</a:t>
            </a:r>
            <a:r>
              <a:rPr lang="en-US" sz="2300" b="1" dirty="0">
                <a:solidFill>
                  <a:schemeClr val="accent1"/>
                </a:solidFill>
                <a:latin typeface="+mj-lt"/>
                <a:cs typeface="Arial" charset="0"/>
              </a:rPr>
              <a:t> = 1: </a:t>
            </a:r>
            <a:r>
              <a:rPr lang="en-US" sz="2300" i="1" dirty="0">
                <a:latin typeface="+mj-lt"/>
                <a:cs typeface="Arial" charset="0"/>
              </a:rPr>
              <a:t>D</a:t>
            </a:r>
            <a:r>
              <a:rPr lang="en-US" sz="2300" dirty="0">
                <a:latin typeface="+mj-lt"/>
                <a:cs typeface="Arial" charset="0"/>
              </a:rPr>
              <a:t> passes through to </a:t>
            </a:r>
            <a:r>
              <a:rPr lang="en-US" sz="2300" i="1" dirty="0">
                <a:latin typeface="+mj-lt"/>
                <a:cs typeface="Arial" charset="0"/>
              </a:rPr>
              <a:t>Q</a:t>
            </a:r>
            <a:r>
              <a:rPr lang="en-US" sz="2300" dirty="0">
                <a:latin typeface="+mj-lt"/>
                <a:cs typeface="Arial" charset="0"/>
              </a:rPr>
              <a:t> on the clock edge </a:t>
            </a:r>
          </a:p>
          <a:p>
            <a:pPr marL="742950" lvl="1" indent="-285750">
              <a:spcBef>
                <a:spcPct val="20000"/>
              </a:spcBef>
              <a:buFontTx/>
              <a:buChar char="–"/>
            </a:pPr>
            <a:r>
              <a:rPr lang="en-US" sz="2300" b="1" i="1" dirty="0">
                <a:solidFill>
                  <a:schemeClr val="accent1"/>
                </a:solidFill>
                <a:latin typeface="+mj-lt"/>
                <a:cs typeface="Arial" charset="0"/>
              </a:rPr>
              <a:t>EN</a:t>
            </a:r>
            <a:r>
              <a:rPr lang="en-US" sz="2300" b="1" dirty="0">
                <a:solidFill>
                  <a:schemeClr val="accent1"/>
                </a:solidFill>
                <a:latin typeface="+mj-lt"/>
                <a:cs typeface="Arial" charset="0"/>
              </a:rPr>
              <a:t> = 0: </a:t>
            </a:r>
            <a:r>
              <a:rPr lang="en-US" sz="2300" dirty="0">
                <a:latin typeface="+mj-lt"/>
                <a:cs typeface="Arial" charset="0"/>
              </a:rPr>
              <a:t>the flip-flop retains its previous state</a:t>
            </a:r>
            <a:endParaRPr lang="en-US" sz="23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Enabled Flip-Flops</a:t>
            </a:r>
          </a:p>
        </p:txBody>
      </p:sp>
    </p:spTree>
    <p:extLst>
      <p:ext uri="{BB962C8B-B14F-4D97-AF65-F5344CB8AC3E}">
        <p14:creationId xmlns:p14="http://schemas.microsoft.com/office/powerpoint/2010/main" val="11455672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1"/>
            </p:custDataLst>
            <p:extLst>
              <p:ext uri="{D42A27DB-BD31-4B8C-83A1-F6EECF244321}">
                <p14:modId xmlns:p14="http://schemas.microsoft.com/office/powerpoint/2010/main" val="4185051675"/>
              </p:ext>
            </p:extLst>
          </p:nvPr>
        </p:nvGraphicFramePr>
        <p:xfrm>
          <a:off x="2766218" y="2819400"/>
          <a:ext cx="3611563" cy="3057525"/>
        </p:xfrm>
        <a:graphic>
          <a:graphicData uri="http://schemas.openxmlformats.org/presentationml/2006/ole">
            <mc:AlternateContent xmlns:mc="http://schemas.openxmlformats.org/markup-compatibility/2006">
              <mc:Choice xmlns:v="urn:schemas-microsoft-com:vml" Requires="v">
                <p:oleObj name="VISIO" r:id="rId6" imgW="1066320" imgH="903240" progId="Visio.Drawing.6">
                  <p:embed/>
                </p:oleObj>
              </mc:Choice>
              <mc:Fallback>
                <p:oleObj name="VISIO" r:id="rId6" imgW="1066320" imgH="903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6218" y="2819400"/>
                        <a:ext cx="3611563" cy="3057525"/>
                      </a:xfrm>
                      <a:prstGeom prst="rect">
                        <a:avLst/>
                      </a:prstGeom>
                    </p:spPr>
                  </p:pic>
                </p:oleObj>
              </mc:Fallback>
            </mc:AlternateContent>
          </a:graphicData>
        </a:graphic>
      </p:graphicFrame>
      <p:sp>
        <p:nvSpPr>
          <p:cNvPr id="98304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3"/>
            </p:custDataLst>
          </p:nvPr>
        </p:nvSpPr>
        <p:spPr bwMode="auto">
          <a:xfrm>
            <a:off x="4572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Reset</a:t>
            </a:r>
            <a:endParaRPr lang="en-US" sz="3200" dirty="0">
              <a:latin typeface="+mj-lt"/>
              <a:cs typeface="Arial" charset="0"/>
            </a:endParaRP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600" b="1" i="1" dirty="0">
                <a:solidFill>
                  <a:schemeClr val="accent1"/>
                </a:solidFill>
                <a:latin typeface="+mj-lt"/>
                <a:cs typeface="Arial" charset="0"/>
              </a:rPr>
              <a:t>Reset</a:t>
            </a:r>
            <a:r>
              <a:rPr lang="en-US" sz="2600" b="1" dirty="0">
                <a:solidFill>
                  <a:schemeClr val="accent1"/>
                </a:solidFill>
                <a:latin typeface="+mj-lt"/>
                <a:cs typeface="Arial" charset="0"/>
              </a:rPr>
              <a:t> = 1:  </a:t>
            </a:r>
            <a:r>
              <a:rPr lang="en-US" sz="2600" i="1" dirty="0">
                <a:latin typeface="+mj-lt"/>
                <a:cs typeface="Arial" charset="0"/>
              </a:rPr>
              <a:t>Q</a:t>
            </a:r>
            <a:r>
              <a:rPr lang="en-US" sz="2600" dirty="0">
                <a:latin typeface="+mj-lt"/>
                <a:cs typeface="Arial" charset="0"/>
              </a:rPr>
              <a:t> is forced to 0 </a:t>
            </a:r>
          </a:p>
          <a:p>
            <a:pPr marL="742950" lvl="1" indent="-285750">
              <a:spcBef>
                <a:spcPct val="20000"/>
              </a:spcBef>
              <a:buFontTx/>
              <a:buChar char="–"/>
            </a:pPr>
            <a:r>
              <a:rPr lang="en-US" sz="2600" b="1" i="1" dirty="0">
                <a:solidFill>
                  <a:schemeClr val="accent1"/>
                </a:solidFill>
                <a:latin typeface="+mj-lt"/>
                <a:cs typeface="Arial" charset="0"/>
              </a:rPr>
              <a:t>Reset</a:t>
            </a:r>
            <a:r>
              <a:rPr lang="en-US" sz="2600" b="1" dirty="0">
                <a:solidFill>
                  <a:schemeClr val="accent1"/>
                </a:solidFill>
                <a:latin typeface="+mj-lt"/>
                <a:cs typeface="Arial" charset="0"/>
              </a:rPr>
              <a:t> = 0:  </a:t>
            </a:r>
            <a:r>
              <a:rPr lang="en-US" sz="2600" dirty="0">
                <a:latin typeface="+mj-lt"/>
                <a:cs typeface="Arial" charset="0"/>
              </a:rPr>
              <a:t>flip-flop behaves as ordinary D flip-flop</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Resettable Flip-Flops</a:t>
            </a:r>
          </a:p>
        </p:txBody>
      </p:sp>
    </p:spTree>
    <p:extLst>
      <p:ext uri="{BB962C8B-B14F-4D97-AF65-F5344CB8AC3E}">
        <p14:creationId xmlns:p14="http://schemas.microsoft.com/office/powerpoint/2010/main" val="1402115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Chapter 3 :: Topics</a:t>
            </a: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Introduction</a:t>
            </a:r>
          </a:p>
          <a:p>
            <a:r>
              <a:rPr lang="en-US" b="1" dirty="0"/>
              <a:t>Latches and Flip-Flops</a:t>
            </a:r>
          </a:p>
          <a:p>
            <a:r>
              <a:rPr lang="en-US" b="1" dirty="0"/>
              <a:t>Synchronous Logic Design</a:t>
            </a:r>
          </a:p>
          <a:p>
            <a:r>
              <a:rPr lang="en-US" b="1" dirty="0"/>
              <a:t>Finite State Machines</a:t>
            </a:r>
          </a:p>
          <a:p>
            <a:r>
              <a:rPr lang="en-US" b="1" dirty="0"/>
              <a:t>Timing of Sequential Logic</a:t>
            </a:r>
          </a:p>
          <a:p>
            <a:r>
              <a:rPr lang="en-US" b="1" dirty="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solidFill>
                  <a:srgbClr val="0070C0"/>
                </a:solidFill>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solidFill>
                  <a:srgbClr val="0070C0"/>
                </a:solidFill>
                <a:latin typeface="+mj-lt"/>
                <a:cs typeface="Arial" charset="0"/>
              </a:rPr>
              <a:t>Asynchronous:</a:t>
            </a:r>
            <a:r>
              <a:rPr lang="en-US" sz="2600" dirty="0">
                <a:solidFill>
                  <a:srgbClr val="0070C0"/>
                </a:solidFill>
                <a:latin typeface="+mj-lt"/>
                <a:cs typeface="Arial" charset="0"/>
              </a:rPr>
              <a:t> </a:t>
            </a:r>
            <a:r>
              <a:rPr lang="en-US" sz="2600" dirty="0">
                <a:latin typeface="+mj-lt"/>
                <a:cs typeface="Arial" charset="0"/>
              </a:rPr>
              <a:t>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dirty="0">
                <a:latin typeface="+mj-lt"/>
                <a:cs typeface="Arial" charset="0"/>
              </a:rPr>
              <a:t>Asynchronously resettable flip-flop requires changing the internal circuitry of the flip-flop</a:t>
            </a:r>
          </a:p>
          <a:p>
            <a:pPr marL="342900" indent="-342900">
              <a:spcBef>
                <a:spcPct val="20000"/>
              </a:spcBef>
              <a:buFontTx/>
              <a:buChar char="•"/>
            </a:pPr>
            <a:r>
              <a:rPr lang="en-US" sz="3200" dirty="0">
                <a:latin typeface="+mj-lt"/>
                <a:cs typeface="Arial" charset="0"/>
              </a:rPr>
              <a:t>Synchronously resettable flip-flop?</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Resettable Flip-Flops</a:t>
            </a:r>
          </a:p>
        </p:txBody>
      </p:sp>
    </p:spTree>
    <p:extLst>
      <p:ext uri="{BB962C8B-B14F-4D97-AF65-F5344CB8AC3E}">
        <p14:creationId xmlns:p14="http://schemas.microsoft.com/office/powerpoint/2010/main" val="28479730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Resettable Flip-Flops</a:t>
            </a:r>
          </a:p>
        </p:txBody>
      </p:sp>
      <p:graphicFrame>
        <p:nvGraphicFramePr>
          <p:cNvPr id="2" name="Object 1"/>
          <p:cNvGraphicFramePr>
            <a:graphicFrameLocks noChangeAspect="1"/>
          </p:cNvGraphicFramePr>
          <p:nvPr>
            <p:custDataLst>
              <p:tags r:id="rId2"/>
            </p:custDataLst>
            <p:extLst>
              <p:ext uri="{D42A27DB-BD31-4B8C-83A1-F6EECF244321}">
                <p14:modId xmlns:p14="http://schemas.microsoft.com/office/powerpoint/2010/main" val="3356640871"/>
              </p:ext>
            </p:extLst>
          </p:nvPr>
        </p:nvGraphicFramePr>
        <p:xfrm>
          <a:off x="2788606" y="3871086"/>
          <a:ext cx="2850194" cy="1996314"/>
        </p:xfrm>
        <a:graphic>
          <a:graphicData uri="http://schemas.openxmlformats.org/presentationml/2006/ole">
            <mc:AlternateContent xmlns:mc="http://schemas.openxmlformats.org/markup-compatibility/2006">
              <mc:Choice xmlns:v="urn:schemas-microsoft-com:vml" Requires="v">
                <p:oleObj name="VISIO" r:id="rId6" imgW="1514332" imgH="1060948" progId="Visio.Drawing.6">
                  <p:embed/>
                </p:oleObj>
              </mc:Choice>
              <mc:Fallback>
                <p:oleObj name="VISIO" r:id="rId6" imgW="1514332" imgH="1060948"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8606" y="3871086"/>
                        <a:ext cx="2850194" cy="1996314"/>
                      </a:xfrm>
                      <a:prstGeom prst="rect">
                        <a:avLst/>
                      </a:prstGeom>
                      <a:noFill/>
                      <a:ln>
                        <a:noFill/>
                      </a:ln>
                    </p:spPr>
                  </p:pic>
                </p:oleObj>
              </mc:Fallback>
            </mc:AlternateContent>
          </a:graphicData>
        </a:graphic>
      </p:graphicFrame>
      <p:sp>
        <p:nvSpPr>
          <p:cNvPr id="6" name="Rectangle 4"/>
          <p:cNvSpPr>
            <a:spLocks noChangeArrowheads="1"/>
          </p:cNvSpPr>
          <p:nvPr>
            <p:custDataLst>
              <p:tags r:id="rId3"/>
            </p:custDataLst>
          </p:nvPr>
        </p:nvSpPr>
        <p:spPr bwMode="auto">
          <a:xfrm>
            <a:off x="381000" y="914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solidFill>
                  <a:srgbClr val="0070C0"/>
                </a:solidFill>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solidFill>
                  <a:srgbClr val="0070C0"/>
                </a:solidFill>
                <a:latin typeface="+mj-lt"/>
                <a:cs typeface="Arial" charset="0"/>
              </a:rPr>
              <a:t>Asynchronous:</a:t>
            </a:r>
            <a:r>
              <a:rPr lang="en-US" sz="2600" dirty="0">
                <a:solidFill>
                  <a:srgbClr val="0070C0"/>
                </a:solidFill>
                <a:latin typeface="+mj-lt"/>
                <a:cs typeface="Arial" charset="0"/>
              </a:rPr>
              <a:t> </a:t>
            </a:r>
            <a:r>
              <a:rPr lang="en-US" sz="2600" dirty="0">
                <a:latin typeface="+mj-lt"/>
                <a:cs typeface="Arial" charset="0"/>
              </a:rPr>
              <a:t>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dirty="0">
                <a:latin typeface="+mj-lt"/>
                <a:cs typeface="Arial" charset="0"/>
              </a:rPr>
              <a:t>Asynchronously resettable flip-flop requires changing the internal circuitry of the flip-flop</a:t>
            </a:r>
          </a:p>
          <a:p>
            <a:pPr marL="342900" indent="-342900">
              <a:spcBef>
                <a:spcPct val="20000"/>
              </a:spcBef>
              <a:buFontTx/>
              <a:buChar char="•"/>
            </a:pPr>
            <a:r>
              <a:rPr lang="en-US" sz="3200" dirty="0">
                <a:latin typeface="+mj-lt"/>
                <a:cs typeface="Arial" charset="0"/>
              </a:rPr>
              <a:t>Synchronously resettable flip-flop</a:t>
            </a:r>
          </a:p>
        </p:txBody>
      </p:sp>
    </p:spTree>
    <p:extLst>
      <p:ext uri="{BB962C8B-B14F-4D97-AF65-F5344CB8AC3E}">
        <p14:creationId xmlns:p14="http://schemas.microsoft.com/office/powerpoint/2010/main" val="22290311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1"/>
            </p:custDataLst>
            <p:extLst>
              <p:ext uri="{D42A27DB-BD31-4B8C-83A1-F6EECF244321}">
                <p14:modId xmlns:p14="http://schemas.microsoft.com/office/powerpoint/2010/main" val="4007430835"/>
              </p:ext>
            </p:extLst>
          </p:nvPr>
        </p:nvGraphicFramePr>
        <p:xfrm>
          <a:off x="2743200" y="2971800"/>
          <a:ext cx="3306763" cy="2798763"/>
        </p:xfrm>
        <a:graphic>
          <a:graphicData uri="http://schemas.openxmlformats.org/presentationml/2006/ole">
            <mc:AlternateContent xmlns:mc="http://schemas.openxmlformats.org/markup-compatibility/2006">
              <mc:Choice xmlns:v="urn:schemas-microsoft-com:vml" Requires="v">
                <p:oleObj name="VISIO" r:id="rId6" imgW="1066320" imgH="903240" progId="Visio.Drawing.6">
                  <p:embed/>
                </p:oleObj>
              </mc:Choice>
              <mc:Fallback>
                <p:oleObj name="VISIO" r:id="rId6" imgW="1066320" imgH="903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971800"/>
                        <a:ext cx="3306763" cy="2798763"/>
                      </a:xfrm>
                      <a:prstGeom prst="rect">
                        <a:avLst/>
                      </a:prstGeom>
                    </p:spPr>
                  </p:pic>
                </p:oleObj>
              </mc:Fallback>
            </mc:AlternateContent>
          </a:graphicData>
        </a:graphic>
      </p:graphicFrame>
      <p:sp>
        <p:nvSpPr>
          <p:cNvPr id="9840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3"/>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Set</a:t>
            </a:r>
            <a:endParaRPr lang="en-US" sz="3200" dirty="0">
              <a:latin typeface="+mj-lt"/>
              <a:cs typeface="Arial" charset="0"/>
            </a:endParaRP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600" b="1" i="1" dirty="0">
                <a:solidFill>
                  <a:schemeClr val="accent1"/>
                </a:solidFill>
                <a:latin typeface="+mj-lt"/>
                <a:cs typeface="Arial" charset="0"/>
              </a:rPr>
              <a:t>Set</a:t>
            </a:r>
            <a:r>
              <a:rPr lang="en-US" sz="2600" b="1" dirty="0">
                <a:solidFill>
                  <a:schemeClr val="accent1"/>
                </a:solidFill>
                <a:latin typeface="+mj-lt"/>
                <a:cs typeface="Arial" charset="0"/>
              </a:rPr>
              <a:t> = 1:  </a:t>
            </a:r>
            <a:r>
              <a:rPr lang="en-US" sz="2600" i="1" dirty="0">
                <a:latin typeface="+mj-lt"/>
                <a:cs typeface="Arial" charset="0"/>
              </a:rPr>
              <a:t>Q</a:t>
            </a:r>
            <a:r>
              <a:rPr lang="en-US" sz="2600" dirty="0">
                <a:latin typeface="+mj-lt"/>
                <a:cs typeface="Arial" charset="0"/>
              </a:rPr>
              <a:t> is set to 1 </a:t>
            </a:r>
          </a:p>
          <a:p>
            <a:pPr marL="742950" lvl="1" indent="-285750">
              <a:spcBef>
                <a:spcPct val="20000"/>
              </a:spcBef>
              <a:buFontTx/>
              <a:buChar char="–"/>
            </a:pPr>
            <a:r>
              <a:rPr lang="en-US" sz="2600" b="1" i="1" dirty="0">
                <a:solidFill>
                  <a:schemeClr val="accent1"/>
                </a:solidFill>
                <a:latin typeface="+mj-lt"/>
                <a:cs typeface="Arial" charset="0"/>
              </a:rPr>
              <a:t>Set</a:t>
            </a:r>
            <a:r>
              <a:rPr lang="en-US" sz="2600" b="1" dirty="0">
                <a:solidFill>
                  <a:schemeClr val="accent1"/>
                </a:solidFill>
                <a:latin typeface="+mj-lt"/>
                <a:cs typeface="Arial" charset="0"/>
              </a:rPr>
              <a:t> = 0:  </a:t>
            </a:r>
            <a:r>
              <a:rPr lang="en-US" sz="2600" dirty="0">
                <a:latin typeface="+mj-lt"/>
                <a:cs typeface="Arial" charset="0"/>
              </a:rPr>
              <a:t>the flip-flop behaves as ordinary D flip-flop</a:t>
            </a:r>
            <a:endParaRPr lang="en-US" sz="26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Settable Flip-Flops</a:t>
            </a:r>
          </a:p>
        </p:txBody>
      </p:sp>
    </p:spTree>
    <p:extLst>
      <p:ext uri="{BB962C8B-B14F-4D97-AF65-F5344CB8AC3E}">
        <p14:creationId xmlns:p14="http://schemas.microsoft.com/office/powerpoint/2010/main" val="20772527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1"/>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name="VISIO" r:id="rId7" imgW="1460520" imgH="431640" progId="Visio.Drawing.6">
                  <p:embed/>
                </p:oleObj>
              </mc:Choice>
              <mc:Fallback>
                <p:oleObj name="VISIO" r:id="rId7" imgW="1460520" imgH="4316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a:spcBef>
                <a:spcPct val="20000"/>
              </a:spcBef>
            </a:pPr>
            <a:endParaRPr lang="en-US" sz="2400" dirty="0">
              <a:latin typeface="+mj-lt"/>
              <a:cs typeface="Arial" charset="0"/>
            </a:endParaRPr>
          </a:p>
          <a:p>
            <a:pPr marL="342900" indent="-342900">
              <a:spcBef>
                <a:spcPct val="20000"/>
              </a:spcBef>
              <a:buFontTx/>
              <a:buChar char="•"/>
            </a:pPr>
            <a:r>
              <a:rPr lang="en-US" sz="2200" dirty="0">
                <a:latin typeface="+mj-lt"/>
                <a:cs typeface="Arial" charset="0"/>
              </a:rPr>
              <a:t>No inputs and 1-3 outputs</a:t>
            </a:r>
          </a:p>
          <a:p>
            <a:pPr marL="342900" indent="-342900">
              <a:spcBef>
                <a:spcPct val="20000"/>
              </a:spcBef>
              <a:buFontTx/>
              <a:buChar char="•"/>
            </a:pPr>
            <a:r>
              <a:rPr lang="en-US" sz="2200" dirty="0" err="1">
                <a:latin typeface="+mj-lt"/>
                <a:cs typeface="Arial" charset="0"/>
              </a:rPr>
              <a:t>Astable</a:t>
            </a:r>
            <a:r>
              <a:rPr lang="en-US" sz="2200" dirty="0">
                <a:latin typeface="+mj-lt"/>
                <a:cs typeface="Arial" charset="0"/>
              </a:rPr>
              <a:t> circuit, oscillates</a:t>
            </a:r>
          </a:p>
          <a:p>
            <a:pPr marL="342900" indent="-342900">
              <a:spcBef>
                <a:spcPct val="20000"/>
              </a:spcBef>
              <a:buFontTx/>
              <a:buChar char="•"/>
            </a:pPr>
            <a:r>
              <a:rPr lang="en-US" sz="2200" dirty="0">
                <a:latin typeface="+mj-lt"/>
                <a:cs typeface="Arial" charset="0"/>
              </a:rPr>
              <a:t>Period depends on inverter delay</a:t>
            </a:r>
          </a:p>
          <a:p>
            <a:pPr marL="342900" indent="-342900">
              <a:spcBef>
                <a:spcPct val="20000"/>
              </a:spcBef>
              <a:buFontTx/>
              <a:buChar char="•"/>
            </a:pPr>
            <a:r>
              <a:rPr lang="en-US" sz="2200" dirty="0">
                <a:latin typeface="+mj-lt"/>
                <a:cs typeface="Arial" charset="0"/>
              </a:rPr>
              <a:t>It has a </a:t>
            </a:r>
            <a:r>
              <a:rPr lang="en-US" sz="2200" b="1" i="1" dirty="0">
                <a:latin typeface="+mj-lt"/>
                <a:cs typeface="Arial" charset="0"/>
              </a:rPr>
              <a:t>cyclic path</a:t>
            </a:r>
            <a:r>
              <a:rPr lang="en-US" sz="2200" dirty="0">
                <a:latin typeface="+mj-lt"/>
                <a:cs typeface="Arial" charset="0"/>
              </a:rPr>
              <a:t>: output fed back to input</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Sequential Logic</a:t>
            </a: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name="VISIO" r:id="rId9" imgW="1744980" imgH="856488" progId="Visio.Drawing.6">
                  <p:embed/>
                </p:oleObj>
              </mc:Choice>
              <mc:Fallback>
                <p:oleObj name="VISIO" r:id="rId9" imgW="1744980" imgH="856488" progId="Visio.Drawing.6">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5334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Breaks cyclic paths by </a:t>
            </a:r>
            <a:r>
              <a:rPr lang="en-US" sz="2400" b="1" dirty="0">
                <a:latin typeface="+mj-lt"/>
                <a:cs typeface="Arial" charset="0"/>
              </a:rPr>
              <a:t>inserting registers</a:t>
            </a:r>
          </a:p>
          <a:p>
            <a:pPr marL="342900" indent="-342900">
              <a:spcBef>
                <a:spcPct val="20000"/>
              </a:spcBef>
              <a:buFontTx/>
              <a:buChar char="•"/>
            </a:pPr>
            <a:r>
              <a:rPr lang="en-US" sz="2400" dirty="0">
                <a:latin typeface="+mj-lt"/>
                <a:cs typeface="Arial" charset="0"/>
              </a:rPr>
              <a:t>Registers contain </a:t>
            </a:r>
            <a:r>
              <a:rPr lang="en-US" sz="2400" b="1" dirty="0">
                <a:latin typeface="+mj-lt"/>
                <a:cs typeface="Arial" charset="0"/>
              </a:rPr>
              <a:t>state</a:t>
            </a:r>
            <a:r>
              <a:rPr lang="en-US" sz="2400" dirty="0">
                <a:latin typeface="+mj-lt"/>
                <a:cs typeface="Arial" charset="0"/>
              </a:rPr>
              <a:t> of the system</a:t>
            </a:r>
          </a:p>
          <a:p>
            <a:pPr marL="342900" indent="-342900">
              <a:spcBef>
                <a:spcPct val="20000"/>
              </a:spcBef>
              <a:buFontTx/>
              <a:buChar char="•"/>
            </a:pPr>
            <a:r>
              <a:rPr lang="en-US" sz="2400" dirty="0">
                <a:latin typeface="+mj-lt"/>
                <a:cs typeface="Arial" charset="0"/>
              </a:rPr>
              <a:t>State changes at clock edge: system </a:t>
            </a:r>
            <a:r>
              <a:rPr lang="en-US" sz="2400" b="1" dirty="0">
                <a:latin typeface="+mj-lt"/>
                <a:cs typeface="Arial" charset="0"/>
              </a:rPr>
              <a:t>synchronized</a:t>
            </a:r>
            <a:r>
              <a:rPr lang="en-US" sz="2400" dirty="0">
                <a:latin typeface="+mj-lt"/>
                <a:cs typeface="Arial" charset="0"/>
              </a:rPr>
              <a:t>  to the clock</a:t>
            </a:r>
          </a:p>
          <a:p>
            <a:pPr marL="342900" indent="-342900">
              <a:spcBef>
                <a:spcPct val="20000"/>
              </a:spcBef>
              <a:buFontTx/>
              <a:buChar char="•"/>
            </a:pPr>
            <a:r>
              <a:rPr lang="en-US" sz="2400" b="1" dirty="0">
                <a:latin typeface="+mj-lt"/>
                <a:cs typeface="Arial" charset="0"/>
              </a:rPr>
              <a:t>Rules</a:t>
            </a:r>
            <a:r>
              <a:rPr lang="en-US" sz="2400" dirty="0">
                <a:latin typeface="+mj-lt"/>
                <a:cs typeface="Arial" charset="0"/>
              </a:rPr>
              <a:t> of synchronous sequential circuit composition:</a:t>
            </a:r>
          </a:p>
          <a:p>
            <a:pPr marL="742950" lvl="1" indent="-285750">
              <a:spcBef>
                <a:spcPct val="20000"/>
              </a:spcBef>
              <a:buFontTx/>
              <a:buChar char="–"/>
            </a:pPr>
            <a:r>
              <a:rPr lang="en-US" sz="2000" dirty="0">
                <a:latin typeface="+mj-lt"/>
                <a:cs typeface="Arial" charset="0"/>
              </a:rPr>
              <a:t>Every circuit element is either a register or a combinational circuit</a:t>
            </a:r>
          </a:p>
          <a:p>
            <a:pPr marL="742950" lvl="1" indent="-285750">
              <a:spcBef>
                <a:spcPct val="20000"/>
              </a:spcBef>
              <a:buFontTx/>
              <a:buChar char="–"/>
            </a:pPr>
            <a:r>
              <a:rPr lang="en-US" sz="2000" dirty="0">
                <a:latin typeface="+mj-lt"/>
                <a:cs typeface="Arial" charset="0"/>
              </a:rPr>
              <a:t>At least one circuit element is a register</a:t>
            </a:r>
          </a:p>
          <a:p>
            <a:pPr marL="742950" lvl="1" indent="-285750">
              <a:spcBef>
                <a:spcPct val="20000"/>
              </a:spcBef>
              <a:buFontTx/>
              <a:buChar char="–"/>
            </a:pPr>
            <a:r>
              <a:rPr lang="en-US" sz="2000" dirty="0">
                <a:latin typeface="+mj-lt"/>
                <a:cs typeface="Arial" charset="0"/>
              </a:rPr>
              <a:t>All registers receive the same clock signal</a:t>
            </a:r>
          </a:p>
          <a:p>
            <a:pPr marL="742950" lvl="1" indent="-285750">
              <a:spcBef>
                <a:spcPct val="20000"/>
              </a:spcBef>
              <a:buFontTx/>
              <a:buChar char="–"/>
            </a:pPr>
            <a:r>
              <a:rPr lang="en-US" sz="2000" dirty="0">
                <a:latin typeface="+mj-lt"/>
                <a:cs typeface="Arial" charset="0"/>
              </a:rPr>
              <a:t>Every cyclic path contains at least one register</a:t>
            </a:r>
          </a:p>
          <a:p>
            <a:pPr marL="342900" indent="-342900">
              <a:spcBef>
                <a:spcPct val="20000"/>
              </a:spcBef>
              <a:buFontTx/>
              <a:buChar char="•"/>
            </a:pPr>
            <a:r>
              <a:rPr lang="en-US" sz="2400" dirty="0">
                <a:latin typeface="+mj-lt"/>
                <a:cs typeface="Arial" charset="0"/>
              </a:rPr>
              <a:t>Two common synchronous sequential circuits</a:t>
            </a:r>
          </a:p>
          <a:p>
            <a:pPr marL="742950" lvl="1" indent="-285750">
              <a:spcBef>
                <a:spcPct val="20000"/>
              </a:spcBef>
              <a:buFontTx/>
              <a:buChar char="–"/>
            </a:pPr>
            <a:r>
              <a:rPr lang="en-US" sz="2000" dirty="0">
                <a:latin typeface="+mj-lt"/>
                <a:cs typeface="Arial" charset="0"/>
              </a:rPr>
              <a:t>Finite State Machines (FSMs)</a:t>
            </a:r>
          </a:p>
          <a:p>
            <a:pPr marL="742950" lvl="1" indent="-285750">
              <a:spcBef>
                <a:spcPct val="20000"/>
              </a:spcBef>
              <a:buFontTx/>
              <a:buChar char="–"/>
            </a:pPr>
            <a:r>
              <a:rPr lang="en-US" sz="2000" dirty="0">
                <a:latin typeface="+mj-lt"/>
                <a:cs typeface="Arial" charset="0"/>
              </a:rPr>
              <a:t>Pipelines</a:t>
            </a:r>
          </a:p>
        </p:txBody>
      </p:sp>
      <p:sp>
        <p:nvSpPr>
          <p:cNvPr id="7" name="TextBox 6"/>
          <p:cNvSpPr txBox="1"/>
          <p:nvPr/>
        </p:nvSpPr>
        <p:spPr>
          <a:xfrm>
            <a:off x="457200" y="68759"/>
            <a:ext cx="7924800" cy="707886"/>
          </a:xfrm>
          <a:prstGeom prst="rect">
            <a:avLst/>
          </a:prstGeom>
          <a:noFill/>
        </p:spPr>
        <p:txBody>
          <a:bodyPr wrap="square" rtlCol="0">
            <a:spAutoFit/>
          </a:bodyPr>
          <a:lstStyle/>
          <a:p>
            <a:r>
              <a:rPr lang="en-US" sz="4000" dirty="0">
                <a:solidFill>
                  <a:schemeClr val="bg1"/>
                </a:solidFill>
                <a:latin typeface="+mj-lt"/>
              </a:rPr>
              <a:t>Synchronous Sequential Logic Design</a:t>
            </a:r>
          </a:p>
        </p:txBody>
      </p:sp>
    </p:spTree>
    <p:extLst>
      <p:ext uri="{BB962C8B-B14F-4D97-AF65-F5344CB8AC3E}">
        <p14:creationId xmlns:p14="http://schemas.microsoft.com/office/powerpoint/2010/main" val="28651769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1"/>
            </p:custDataLst>
            <p:extLst>
              <p:ext uri="{D42A27DB-BD31-4B8C-83A1-F6EECF244321}">
                <p14:modId xmlns:p14="http://schemas.microsoft.com/office/powerpoint/2010/main" val="542303431"/>
              </p:ext>
            </p:extLst>
          </p:nvPr>
        </p:nvGraphicFramePr>
        <p:xfrm>
          <a:off x="5867400" y="1408112"/>
          <a:ext cx="2542504" cy="1335088"/>
        </p:xfrm>
        <a:graphic>
          <a:graphicData uri="http://schemas.openxmlformats.org/presentationml/2006/ole">
            <mc:AlternateContent xmlns:mc="http://schemas.openxmlformats.org/markup-compatibility/2006">
              <mc:Choice xmlns:v="urn:schemas-microsoft-com:vml" Requires="v">
                <p:oleObj name="VISIO" r:id="rId8" imgW="1484640" imgH="779760" progId="Visio.Drawing.6">
                  <p:embed/>
                </p:oleObj>
              </mc:Choice>
              <mc:Fallback>
                <p:oleObj name="VISIO" r:id="rId8" imgW="1484640" imgH="779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408112"/>
                        <a:ext cx="2542504" cy="1335088"/>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2"/>
            </p:custDataLst>
            <p:extLst>
              <p:ext uri="{D42A27DB-BD31-4B8C-83A1-F6EECF244321}">
                <p14:modId xmlns:p14="http://schemas.microsoft.com/office/powerpoint/2010/main" val="3525315993"/>
              </p:ext>
            </p:extLst>
          </p:nvPr>
        </p:nvGraphicFramePr>
        <p:xfrm>
          <a:off x="6248400" y="2895600"/>
          <a:ext cx="2590800" cy="1471913"/>
        </p:xfrm>
        <a:graphic>
          <a:graphicData uri="http://schemas.openxmlformats.org/presentationml/2006/ole">
            <mc:AlternateContent xmlns:mc="http://schemas.openxmlformats.org/markup-compatibility/2006">
              <mc:Choice xmlns:v="urn:schemas-microsoft-com:vml" Requires="v">
                <p:oleObj name="VISIO" r:id="rId10" imgW="1286640" imgH="730080" progId="Visio.Drawing.6">
                  <p:embed/>
                </p:oleObj>
              </mc:Choice>
              <mc:Fallback>
                <p:oleObj name="VISIO" r:id="rId10" imgW="1286640" imgH="7300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2895600"/>
                        <a:ext cx="2590800" cy="1471913"/>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3"/>
            </p:custDataLst>
            <p:extLst>
              <p:ext uri="{D42A27DB-BD31-4B8C-83A1-F6EECF244321}">
                <p14:modId xmlns:p14="http://schemas.microsoft.com/office/powerpoint/2010/main" val="4223673909"/>
              </p:ext>
            </p:extLst>
          </p:nvPr>
        </p:nvGraphicFramePr>
        <p:xfrm>
          <a:off x="6248400" y="4399113"/>
          <a:ext cx="2895600" cy="1553369"/>
        </p:xfrm>
        <a:graphic>
          <a:graphicData uri="http://schemas.openxmlformats.org/presentationml/2006/ole">
            <mc:AlternateContent xmlns:mc="http://schemas.openxmlformats.org/markup-compatibility/2006">
              <mc:Choice xmlns:v="urn:schemas-microsoft-com:vml" Requires="v">
                <p:oleObj name="VISIO" r:id="rId12" imgW="1360440" imgH="730080" progId="Visio.Drawing.6">
                  <p:embed/>
                </p:oleObj>
              </mc:Choice>
              <mc:Fallback>
                <p:oleObj name="VISIO" r:id="rId12" imgW="1360440" imgH="73008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4399113"/>
                        <a:ext cx="2895600" cy="1553369"/>
                      </a:xfrm>
                      <a:prstGeom prst="rect">
                        <a:avLst/>
                      </a:prstGeom>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5"/>
            </p:custDataLst>
          </p:nvPr>
        </p:nvSpPr>
        <p:spPr bwMode="auto">
          <a:xfrm>
            <a:off x="4572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Consists of:</a:t>
            </a:r>
          </a:p>
          <a:p>
            <a:pPr marL="742950" lvl="1" indent="-285750">
              <a:buFontTx/>
              <a:buChar char="–"/>
            </a:pPr>
            <a:r>
              <a:rPr lang="en-US" sz="3200" b="1" dirty="0">
                <a:latin typeface="+mj-lt"/>
                <a:cs typeface="Arial" charset="0"/>
              </a:rPr>
              <a:t>State register</a:t>
            </a:r>
          </a:p>
          <a:p>
            <a:pPr marL="1143000" lvl="2" indent="-228600">
              <a:buFontTx/>
              <a:buChar char="•"/>
            </a:pPr>
            <a:r>
              <a:rPr lang="en-US" sz="2600" dirty="0">
                <a:latin typeface="+mj-lt"/>
                <a:cs typeface="Arial" charset="0"/>
              </a:rPr>
              <a:t>Stores current state </a:t>
            </a:r>
          </a:p>
          <a:p>
            <a:pPr marL="1143000" lvl="2" indent="-228600">
              <a:buFontTx/>
              <a:buChar char="•"/>
            </a:pPr>
            <a:r>
              <a:rPr lang="en-US" sz="2600" dirty="0">
                <a:latin typeface="+mj-lt"/>
                <a:cs typeface="Arial" charset="0"/>
              </a:rPr>
              <a:t>Loads next state at clock edge</a:t>
            </a:r>
          </a:p>
          <a:p>
            <a:pPr marL="742950" lvl="1" indent="-285750">
              <a:buFontTx/>
              <a:buChar char="–"/>
            </a:pPr>
            <a:r>
              <a:rPr lang="en-US" sz="3200" b="1" dirty="0">
                <a:latin typeface="+mj-lt"/>
                <a:cs typeface="Arial" charset="0"/>
              </a:rPr>
              <a:t>Combinational logic</a:t>
            </a:r>
          </a:p>
          <a:p>
            <a:pPr marL="1143000" lvl="2" indent="-228600">
              <a:buFontTx/>
              <a:buChar char="•"/>
            </a:pPr>
            <a:r>
              <a:rPr lang="en-US" sz="2600" dirty="0">
                <a:latin typeface="+mj-lt"/>
                <a:cs typeface="Arial" charset="0"/>
              </a:rPr>
              <a:t>Computes the next state</a:t>
            </a:r>
          </a:p>
          <a:p>
            <a:pPr marL="1143000" lvl="2" indent="-228600">
              <a:buFontTx/>
              <a:buChar char="•"/>
            </a:pPr>
            <a:r>
              <a:rPr lang="en-US" sz="2600" dirty="0">
                <a:latin typeface="+mj-lt"/>
                <a:cs typeface="Arial" charset="0"/>
              </a:rPr>
              <a:t>Computes the outputs</a:t>
            </a: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Finite State Machine (FSM)</a:t>
            </a:r>
          </a:p>
        </p:txBody>
      </p:sp>
    </p:spTree>
    <p:extLst>
      <p:ext uri="{BB962C8B-B14F-4D97-AF65-F5344CB8AC3E}">
        <p14:creationId xmlns:p14="http://schemas.microsoft.com/office/powerpoint/2010/main" val="137888462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1"/>
            </p:custDataLst>
            <p:extLst>
              <p:ext uri="{D42A27DB-BD31-4B8C-83A1-F6EECF244321}">
                <p14:modId xmlns:p14="http://schemas.microsoft.com/office/powerpoint/2010/main" val="1133988460"/>
              </p:ext>
            </p:extLst>
          </p:nvPr>
        </p:nvGraphicFramePr>
        <p:xfrm>
          <a:off x="1905000" y="2667000"/>
          <a:ext cx="5029200" cy="3113516"/>
        </p:xfrm>
        <a:graphic>
          <a:graphicData uri="http://schemas.openxmlformats.org/presentationml/2006/ole">
            <mc:AlternateContent xmlns:mc="http://schemas.openxmlformats.org/markup-compatibility/2006">
              <mc:Choice xmlns:v="urn:schemas-microsoft-com:vml" Requires="v">
                <p:oleObj name="VISIO" r:id="rId6" imgW="2613600" imgH="1617480" progId="Visio.Drawing.6">
                  <p:embed/>
                </p:oleObj>
              </mc:Choice>
              <mc:Fallback>
                <p:oleObj name="VISIO" r:id="rId6" imgW="2613600" imgH="16174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667000"/>
                        <a:ext cx="5029200" cy="3113516"/>
                      </a:xfrm>
                      <a:prstGeom prst="rect">
                        <a:avLst/>
                      </a:prstGeom>
                    </p:spPr>
                  </p:pic>
                </p:oleObj>
              </mc:Fallback>
            </mc:AlternateContent>
          </a:graphicData>
        </a:graphic>
      </p:graphicFrame>
      <p:sp>
        <p:nvSpPr>
          <p:cNvPr id="99225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3"/>
            </p:custDataLst>
          </p:nvPr>
        </p:nvSpPr>
        <p:spPr bwMode="auto">
          <a:xfrm>
            <a:off x="381000" y="9906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mj-lt"/>
                <a:cs typeface="Arial" charset="0"/>
              </a:rPr>
              <a:t>Next state </a:t>
            </a:r>
            <a:r>
              <a:rPr lang="en-US" sz="2400" dirty="0">
                <a:latin typeface="+mj-lt"/>
                <a:cs typeface="Arial" charset="0"/>
              </a:rPr>
              <a:t>determined by current state and inputs</a:t>
            </a:r>
          </a:p>
          <a:p>
            <a:pPr marL="342900" indent="-342900">
              <a:spcBef>
                <a:spcPct val="20000"/>
              </a:spcBef>
              <a:buFontTx/>
              <a:buChar char="•"/>
            </a:pPr>
            <a:r>
              <a:rPr lang="en-US" sz="2400" dirty="0">
                <a:latin typeface="+mj-lt"/>
                <a:cs typeface="Arial" charset="0"/>
              </a:rPr>
              <a:t>Two types of finite state machines differ in </a:t>
            </a:r>
            <a:r>
              <a:rPr lang="en-US" sz="2400" b="1" dirty="0">
                <a:latin typeface="+mj-lt"/>
                <a:cs typeface="Arial" charset="0"/>
              </a:rPr>
              <a:t>output logic</a:t>
            </a:r>
            <a:r>
              <a:rPr lang="en-US" sz="2400" dirty="0">
                <a:latin typeface="+mj-lt"/>
                <a:cs typeface="Arial" charset="0"/>
              </a:rPr>
              <a:t>:</a:t>
            </a:r>
          </a:p>
          <a:p>
            <a:pPr marL="742950" lvl="1" indent="-285750">
              <a:spcBef>
                <a:spcPct val="20000"/>
              </a:spcBef>
              <a:buFontTx/>
              <a:buChar char="–"/>
            </a:pPr>
            <a:r>
              <a:rPr lang="en-US" sz="2000" b="1" dirty="0">
                <a:solidFill>
                  <a:schemeClr val="accent1"/>
                </a:solidFill>
                <a:latin typeface="+mj-lt"/>
                <a:cs typeface="Arial" charset="0"/>
              </a:rPr>
              <a:t>Moore FSM: </a:t>
            </a:r>
            <a:r>
              <a:rPr lang="en-US" sz="2000" dirty="0">
                <a:latin typeface="+mj-lt"/>
                <a:cs typeface="Arial" charset="0"/>
              </a:rPr>
              <a:t>outputs depend only on current state</a:t>
            </a:r>
          </a:p>
          <a:p>
            <a:pPr marL="742950" lvl="1" indent="-285750">
              <a:spcBef>
                <a:spcPct val="20000"/>
              </a:spcBef>
              <a:buFontTx/>
              <a:buChar char="–"/>
            </a:pPr>
            <a:r>
              <a:rPr lang="en-US" sz="2000" b="1" dirty="0">
                <a:solidFill>
                  <a:schemeClr val="accent1"/>
                </a:solidFill>
                <a:latin typeface="+mj-lt"/>
                <a:cs typeface="Arial" charset="0"/>
              </a:rPr>
              <a:t>Mealy FSM: </a:t>
            </a:r>
            <a:r>
              <a:rPr lang="en-US" sz="2000" dirty="0">
                <a:latin typeface="+mj-lt"/>
                <a:cs typeface="Arial" charset="0"/>
              </a:rPr>
              <a:t>outputs depend on current state </a:t>
            </a:r>
            <a:r>
              <a:rPr lang="en-US" sz="2000" i="1" dirty="0">
                <a:latin typeface="+mj-lt"/>
                <a:cs typeface="Arial" charset="0"/>
              </a:rPr>
              <a:t>and</a:t>
            </a:r>
            <a:r>
              <a:rPr lang="en-US" sz="2000" dirty="0">
                <a:latin typeface="+mj-lt"/>
                <a:cs typeface="Arial" charset="0"/>
              </a:rPr>
              <a:t> inputs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Finite State Machines (FSMs)</a:t>
            </a:r>
          </a:p>
        </p:txBody>
      </p:sp>
    </p:spTree>
    <p:extLst>
      <p:ext uri="{BB962C8B-B14F-4D97-AF65-F5344CB8AC3E}">
        <p14:creationId xmlns:p14="http://schemas.microsoft.com/office/powerpoint/2010/main" val="1879230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533400" y="990600"/>
            <a:ext cx="8305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533400" indent="-533400">
              <a:buFont typeface="+mj-lt"/>
              <a:buAutoNum type="arabicPeriod"/>
            </a:pPr>
            <a:r>
              <a:rPr lang="en-US" sz="2600" dirty="0">
                <a:latin typeface="+mj-lt"/>
                <a:cs typeface="Arial" charset="0"/>
              </a:rPr>
              <a:t>Identify inputs and outputs</a:t>
            </a:r>
          </a:p>
          <a:p>
            <a:pPr marL="533400" indent="-533400">
              <a:buFont typeface="+mj-lt"/>
              <a:buAutoNum type="arabicPeriod"/>
            </a:pPr>
            <a:r>
              <a:rPr lang="en-US" sz="2600" dirty="0">
                <a:latin typeface="+mj-lt"/>
                <a:cs typeface="Arial" charset="0"/>
              </a:rPr>
              <a:t>Sketch state transition diagram</a:t>
            </a:r>
          </a:p>
          <a:p>
            <a:pPr marL="533400" indent="-533400">
              <a:buFont typeface="+mj-lt"/>
              <a:buAutoNum type="arabicPeriod"/>
            </a:pPr>
            <a:r>
              <a:rPr lang="en-US" sz="2600" dirty="0">
                <a:latin typeface="+mj-lt"/>
                <a:cs typeface="Arial" charset="0"/>
              </a:rPr>
              <a:t>Write state transition table</a:t>
            </a:r>
          </a:p>
          <a:p>
            <a:pPr marL="533400" indent="-533400">
              <a:buFont typeface="+mj-lt"/>
              <a:buAutoNum type="arabicPeriod"/>
            </a:pPr>
            <a:r>
              <a:rPr lang="en-US" sz="2600" dirty="0">
                <a:latin typeface="+mj-lt"/>
                <a:cs typeface="Arial" charset="0"/>
              </a:rPr>
              <a:t>Select state encodings</a:t>
            </a:r>
          </a:p>
          <a:p>
            <a:pPr marL="533400" indent="-533400">
              <a:buFont typeface="+mj-lt"/>
              <a:buAutoNum type="arabicPeriod"/>
            </a:pPr>
            <a:r>
              <a:rPr lang="en-US" sz="2600" dirty="0">
                <a:latin typeface="+mj-lt"/>
                <a:cs typeface="Arial" charset="0"/>
              </a:rPr>
              <a:t>For Moore machine:</a:t>
            </a:r>
          </a:p>
          <a:p>
            <a:pPr marL="914400" lvl="1" indent="-457200">
              <a:buFont typeface="+mj-lt"/>
              <a:buAutoNum type="alphaLcPeriod"/>
            </a:pPr>
            <a:r>
              <a:rPr lang="en-US" sz="2200" dirty="0">
                <a:latin typeface="+mj-lt"/>
                <a:cs typeface="Arial" charset="0"/>
              </a:rPr>
              <a:t>Rewrite state transition table with state encodings</a:t>
            </a:r>
          </a:p>
          <a:p>
            <a:pPr marL="914400" lvl="1" indent="-457200">
              <a:buFont typeface="+mj-lt"/>
              <a:buAutoNum type="alphaLcPeriod"/>
            </a:pPr>
            <a:r>
              <a:rPr lang="en-US" sz="2200" dirty="0">
                <a:latin typeface="+mj-lt"/>
                <a:cs typeface="Arial" charset="0"/>
              </a:rPr>
              <a:t>Write output table</a:t>
            </a:r>
          </a:p>
          <a:p>
            <a:r>
              <a:rPr lang="en-US" sz="2600" dirty="0">
                <a:latin typeface="+mj-lt"/>
                <a:cs typeface="Arial" charset="0"/>
              </a:rPr>
              <a:t>5.    For a Mealy machine:</a:t>
            </a:r>
          </a:p>
          <a:p>
            <a:pPr lvl="1"/>
            <a:r>
              <a:rPr lang="en-US" sz="2200" dirty="0">
                <a:latin typeface="+mj-lt"/>
                <a:cs typeface="Arial" charset="0"/>
              </a:rPr>
              <a:t>	Rewrite combined state transition and output table with state 	encodings</a:t>
            </a:r>
          </a:p>
          <a:p>
            <a:r>
              <a:rPr lang="en-US" sz="2600" dirty="0">
                <a:latin typeface="+mj-lt"/>
                <a:cs typeface="Arial" charset="0"/>
              </a:rPr>
              <a:t>6.    Write Boolean equations for next state and output logic</a:t>
            </a:r>
          </a:p>
          <a:p>
            <a:r>
              <a:rPr lang="en-US" sz="2600" dirty="0">
                <a:latin typeface="+mj-lt"/>
                <a:cs typeface="Arial" charset="0"/>
              </a:rPr>
              <a:t>7.    Sketch the circuit schematic</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Design Procedure</a:t>
            </a:r>
          </a:p>
        </p:txBody>
      </p:sp>
    </p:spTree>
    <p:extLst>
      <p:ext uri="{BB962C8B-B14F-4D97-AF65-F5344CB8AC3E}">
        <p14:creationId xmlns:p14="http://schemas.microsoft.com/office/powerpoint/2010/main" val="13360627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1"/>
            </p:custDataLst>
            <p:extLst>
              <p:ext uri="{D42A27DB-BD31-4B8C-83A1-F6EECF244321}">
                <p14:modId xmlns:p14="http://schemas.microsoft.com/office/powerpoint/2010/main" val="2261354936"/>
              </p:ext>
            </p:extLst>
          </p:nvPr>
        </p:nvGraphicFramePr>
        <p:xfrm>
          <a:off x="3738562" y="2209800"/>
          <a:ext cx="4288067" cy="3657600"/>
        </p:xfrm>
        <a:graphic>
          <a:graphicData uri="http://schemas.openxmlformats.org/presentationml/2006/ole">
            <mc:AlternateContent xmlns:mc="http://schemas.openxmlformats.org/markup-compatibility/2006">
              <mc:Choice xmlns:v="urn:schemas-microsoft-com:vml" Requires="v">
                <p:oleObj name="VISIO" r:id="rId6" imgW="2278080" imgH="1943280" progId="Visio.Drawing.6">
                  <p:embed/>
                </p:oleObj>
              </mc:Choice>
              <mc:Fallback>
                <p:oleObj name="VISIO" r:id="rId6" imgW="2278080" imgH="19432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8562" y="2209800"/>
                        <a:ext cx="4288067" cy="3657600"/>
                      </a:xfrm>
                      <a:prstGeom prst="rect">
                        <a:avLst/>
                      </a:prstGeom>
                      <a:noFill/>
                      <a:ln>
                        <a:noFill/>
                      </a:ln>
                      <a:effectLst/>
                    </p:spPr>
                  </p:pic>
                </p:oleObj>
              </mc:Fallback>
            </mc:AlternateContent>
          </a:graphicData>
        </a:graphic>
      </p:graphicFrame>
      <p:sp>
        <p:nvSpPr>
          <p:cNvPr id="99533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3"/>
            </p:custDataLst>
          </p:nvPr>
        </p:nvSpPr>
        <p:spPr bwMode="auto">
          <a:xfrm>
            <a:off x="4572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Traffic light controller</a:t>
            </a:r>
          </a:p>
          <a:p>
            <a:pPr marL="742950" lvl="1" indent="-285750">
              <a:spcBef>
                <a:spcPct val="20000"/>
              </a:spcBef>
              <a:buFontTx/>
              <a:buChar char="–"/>
            </a:pPr>
            <a:r>
              <a:rPr lang="en-US" sz="2600" dirty="0">
                <a:latin typeface="+mj-lt"/>
                <a:cs typeface="Arial" charset="0"/>
              </a:rPr>
              <a:t>Traffic sensors: </a:t>
            </a:r>
            <a:r>
              <a:rPr lang="en-US" sz="2600" i="1" dirty="0">
                <a:latin typeface="+mj-lt"/>
                <a:cs typeface="Arial" charset="0"/>
              </a:rPr>
              <a:t>T</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T</a:t>
            </a:r>
            <a:r>
              <a:rPr lang="en-US" sz="2600" i="1" baseline="-25000" dirty="0">
                <a:latin typeface="+mj-lt"/>
                <a:cs typeface="Arial" charset="0"/>
              </a:rPr>
              <a:t>B</a:t>
            </a:r>
            <a:r>
              <a:rPr lang="en-US" sz="2600" dirty="0">
                <a:latin typeface="+mj-lt"/>
                <a:cs typeface="Arial" charset="0"/>
              </a:rPr>
              <a:t> (TRUE when there’s traffic)</a:t>
            </a:r>
          </a:p>
          <a:p>
            <a:pPr marL="742950" lvl="1" indent="-285750">
              <a:spcBef>
                <a:spcPct val="20000"/>
              </a:spcBef>
              <a:buFontTx/>
              <a:buChar char="–"/>
            </a:pPr>
            <a:r>
              <a:rPr lang="en-US" sz="2600" dirty="0">
                <a:latin typeface="+mj-lt"/>
                <a:cs typeface="Arial" charset="0"/>
              </a:rPr>
              <a:t>Lights: </a:t>
            </a:r>
            <a:r>
              <a:rPr lang="en-US" sz="2600" i="1" dirty="0">
                <a:latin typeface="+mj-lt"/>
                <a:cs typeface="Arial" charset="0"/>
              </a:rPr>
              <a:t>L</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L</a:t>
            </a:r>
            <a:r>
              <a:rPr lang="en-US" sz="2600" i="1" baseline="-25000" dirty="0">
                <a:latin typeface="+mj-lt"/>
                <a:cs typeface="Arial" charset="0"/>
              </a:rPr>
              <a:t>B</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Example</a:t>
            </a:r>
          </a:p>
        </p:txBody>
      </p:sp>
    </p:spTree>
    <p:extLst>
      <p:ext uri="{BB962C8B-B14F-4D97-AF65-F5344CB8AC3E}">
        <p14:creationId xmlns:p14="http://schemas.microsoft.com/office/powerpoint/2010/main" val="23730555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1"/>
            </p:custDataLst>
            <p:extLst>
              <p:ext uri="{D42A27DB-BD31-4B8C-83A1-F6EECF244321}">
                <p14:modId xmlns:p14="http://schemas.microsoft.com/office/powerpoint/2010/main" val="2964182797"/>
              </p:ext>
            </p:ext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name="VISIO" r:id="rId6" imgW="1628640" imgH="1343160" progId="Visio.Drawing.6">
                  <p:embed/>
                </p:oleObj>
              </mc:Choice>
              <mc:Fallback>
                <p:oleObj name="VISIO" r:id="rId6" imgW="1628640" imgH="13431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Reset</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B</a:t>
            </a:r>
          </a:p>
          <a:p>
            <a:pPr marL="342900" indent="-342900">
              <a:spcBef>
                <a:spcPct val="20000"/>
              </a:spcBef>
              <a:buFontTx/>
              <a:buChar char="•"/>
            </a:pPr>
            <a:r>
              <a:rPr lang="en-US" sz="3200" dirty="0">
                <a:latin typeface="+mj-lt"/>
                <a:cs typeface="Arial" charset="0"/>
              </a:rPr>
              <a:t>Outputs: </a:t>
            </a:r>
            <a:r>
              <a:rPr lang="en-US" sz="3200" i="1" dirty="0">
                <a:latin typeface="+mj-lt"/>
                <a:cs typeface="Arial" charset="0"/>
              </a:rPr>
              <a:t>L</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L</a:t>
            </a:r>
            <a:r>
              <a:rPr lang="en-US" sz="3200" i="1" baseline="-25000" dirty="0">
                <a:latin typeface="+mj-lt"/>
                <a:cs typeface="Arial" charset="0"/>
              </a:rPr>
              <a:t>B</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Black Box</a:t>
            </a:r>
          </a:p>
        </p:txBody>
      </p:sp>
    </p:spTree>
    <p:extLst>
      <p:ext uri="{BB962C8B-B14F-4D97-AF65-F5344CB8AC3E}">
        <p14:creationId xmlns:p14="http://schemas.microsoft.com/office/powerpoint/2010/main" val="4446177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533400" y="10668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past inputs necessary to explain its future behavior</a:t>
            </a:r>
          </a:p>
          <a:p>
            <a:pPr lvl="1"/>
            <a:r>
              <a:rPr lang="en-US" b="1" dirty="0">
                <a:solidFill>
                  <a:schemeClr val="accent1"/>
                </a:solidFill>
              </a:rPr>
              <a:t>Latches and flip-flops: </a:t>
            </a:r>
            <a:r>
              <a:rPr lang="en-US" dirty="0"/>
              <a:t>state elements that store one bit of state</a:t>
            </a:r>
          </a:p>
          <a:p>
            <a:pPr lvl="1"/>
            <a:r>
              <a:rPr lang="en-US" b="1" dirty="0">
                <a:solidFill>
                  <a:schemeClr val="accent1"/>
                </a:solidFill>
              </a:rPr>
              <a:t>Synchronous sequential circuits: </a:t>
            </a:r>
            <a:r>
              <a:rPr lang="en-US" dirty="0"/>
              <a:t>combinational logic followed by a bank of flip-flops</a:t>
            </a:r>
            <a:endParaRPr lang="en-GB" dirty="0"/>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Introduction</a:t>
            </a:r>
          </a:p>
        </p:txBody>
      </p:sp>
    </p:spTree>
    <p:extLst>
      <p:ext uri="{BB962C8B-B14F-4D97-AF65-F5344CB8AC3E}">
        <p14:creationId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1"/>
            </p:custDataLst>
            <p:extLst>
              <p:ext uri="{D42A27DB-BD31-4B8C-83A1-F6EECF244321}">
                <p14:modId xmlns:p14="http://schemas.microsoft.com/office/powerpoint/2010/main" val="930495062"/>
              </p:ext>
            </p:extLst>
          </p:nvPr>
        </p:nvGraphicFramePr>
        <p:xfrm>
          <a:off x="4191000" y="1828800"/>
          <a:ext cx="4314825" cy="4298950"/>
        </p:xfrm>
        <a:graphic>
          <a:graphicData uri="http://schemas.openxmlformats.org/presentationml/2006/ole">
            <mc:AlternateContent xmlns:mc="http://schemas.openxmlformats.org/markup-compatibility/2006">
              <mc:Choice xmlns:v="urn:schemas-microsoft-com:vml" Requires="v">
                <p:oleObj name="VISIO" r:id="rId6" imgW="2000160" imgH="1992960" progId="Visio.Drawing.6">
                  <p:embed/>
                </p:oleObj>
              </mc:Choice>
              <mc:Fallback>
                <p:oleObj name="VISIO" r:id="rId6" imgW="2000160" imgH="19929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828800"/>
                        <a:ext cx="4314825" cy="4298950"/>
                      </a:xfrm>
                      <a:prstGeom prst="rect">
                        <a:avLst/>
                      </a:prstGeom>
                    </p:spPr>
                  </p:pic>
                </p:oleObj>
              </mc:Fallback>
            </mc:AlternateContent>
          </a:graphicData>
        </a:graphic>
      </p:graphicFrame>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State Transition Diagram</a:t>
            </a:r>
          </a:p>
        </p:txBody>
      </p:sp>
      <p:sp>
        <p:nvSpPr>
          <p:cNvPr id="6" name="Rectangle 4"/>
          <p:cNvSpPr>
            <a:spLocks noChangeArrowheads="1"/>
          </p:cNvSpPr>
          <p:nvPr>
            <p:custDataLst>
              <p:tags r:id="rId3"/>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Tree>
    <p:extLst>
      <p:ext uri="{BB962C8B-B14F-4D97-AF65-F5344CB8AC3E}">
        <p14:creationId xmlns:p14="http://schemas.microsoft.com/office/powerpoint/2010/main" val="289242374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457200" y="76200"/>
            <a:ext cx="7924800" cy="769441"/>
          </a:xfrm>
          <a:prstGeom prst="rect">
            <a:avLst/>
          </a:prstGeom>
          <a:noFill/>
        </p:spPr>
        <p:txBody>
          <a:bodyPr wrap="square" rtlCol="0">
            <a:spAutoFit/>
          </a:bodyPr>
          <a:lstStyle/>
          <a:p>
            <a:r>
              <a:rPr lang="en-US" sz="4400" dirty="0">
                <a:solidFill>
                  <a:schemeClr val="bg1"/>
                </a:solidFill>
                <a:latin typeface="+mj-lt"/>
              </a:rPr>
              <a:t>FSM State Transition Diagram</a:t>
            </a:r>
          </a:p>
        </p:txBody>
      </p:sp>
      <p:graphicFrame>
        <p:nvGraphicFramePr>
          <p:cNvPr id="2" name="Object 1"/>
          <p:cNvGraphicFramePr>
            <a:graphicFrameLocks noChangeAspect="1"/>
          </p:cNvGraphicFramePr>
          <p:nvPr>
            <p:custDataLst>
              <p:tags r:id="rId3"/>
            </p:custDataLst>
            <p:extLst>
              <p:ext uri="{D42A27DB-BD31-4B8C-83A1-F6EECF244321}">
                <p14:modId xmlns:p14="http://schemas.microsoft.com/office/powerpoint/2010/main" val="841027920"/>
              </p:ext>
            </p:extLst>
          </p:nvPr>
        </p:nvGraphicFramePr>
        <p:xfrm>
          <a:off x="4267200" y="1676400"/>
          <a:ext cx="4314825" cy="4298950"/>
        </p:xfrm>
        <a:graphic>
          <a:graphicData uri="http://schemas.openxmlformats.org/presentationml/2006/ole">
            <mc:AlternateContent xmlns:mc="http://schemas.openxmlformats.org/markup-compatibility/2006">
              <mc:Choice xmlns:v="urn:schemas-microsoft-com:vml" Requires="v">
                <p:oleObj name="VISIO" r:id="rId6" imgW="2001299" imgH="1993667" progId="Visio.Drawing.6">
                  <p:embed/>
                </p:oleObj>
              </mc:Choice>
              <mc:Fallback>
                <p:oleObj name="VISIO" r:id="rId6" imgW="2001299" imgH="1993667"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676400"/>
                        <a:ext cx="4314825" cy="429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3648303366"/>
              </p:ext>
            </p:extLst>
          </p:nvPr>
        </p:nvGraphicFramePr>
        <p:xfrm>
          <a:off x="914400" y="1447800"/>
          <a:ext cx="5429250" cy="4023360"/>
        </p:xfrm>
        <a:graphic>
          <a:graphicData uri="http://schemas.openxmlformats.org/drawingml/2006/table">
            <a:tbl>
              <a:tblPr/>
              <a:tblGrid>
                <a:gridCol w="1357313">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B</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S3</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S2</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State Transition Table</a:t>
            </a:r>
          </a:p>
        </p:txBody>
      </p:sp>
      <p:sp>
        <p:nvSpPr>
          <p:cNvPr id="5" name="Rectangle 4"/>
          <p:cNvSpPr/>
          <p:nvPr/>
        </p:nvSpPr>
        <p:spPr>
          <a:xfrm>
            <a:off x="5048250" y="2819400"/>
            <a:ext cx="12192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048250" y="3276600"/>
            <a:ext cx="12192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048250" y="3733800"/>
            <a:ext cx="12192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048250" y="4191000"/>
            <a:ext cx="12192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48250" y="4648200"/>
            <a:ext cx="12192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048250" y="5105400"/>
            <a:ext cx="12192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custDataLst>
              <p:tags r:id="rId3"/>
            </p:custDataLst>
            <p:extLst>
              <p:ext uri="{D42A27DB-BD31-4B8C-83A1-F6EECF244321}">
                <p14:modId xmlns:p14="http://schemas.microsoft.com/office/powerpoint/2010/main" val="1214146894"/>
              </p:ext>
            </p:extLst>
          </p:nvPr>
        </p:nvGraphicFramePr>
        <p:xfrm>
          <a:off x="6353175" y="2209800"/>
          <a:ext cx="2790825" cy="2780557"/>
        </p:xfrm>
        <a:graphic>
          <a:graphicData uri="http://schemas.openxmlformats.org/presentationml/2006/ole">
            <mc:AlternateContent xmlns:mc="http://schemas.openxmlformats.org/markup-compatibility/2006">
              <mc:Choice xmlns:v="urn:schemas-microsoft-com:vml" Requires="v">
                <p:oleObj name="VISIO" r:id="rId6" imgW="2001299" imgH="1993667" progId="Visio.Drawing.6">
                  <p:embed/>
                </p:oleObj>
              </mc:Choice>
              <mc:Fallback>
                <p:oleObj name="VISIO" r:id="rId6" imgW="2001299" imgH="1993667"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3175" y="2209800"/>
                        <a:ext cx="2790825" cy="27805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3550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970594235"/>
              </p:ext>
            </p:extLst>
          </p:nvPr>
        </p:nvGraphicFramePr>
        <p:xfrm>
          <a:off x="457200" y="1366837"/>
          <a:ext cx="5715000" cy="3662363"/>
        </p:xfrm>
        <a:graphic>
          <a:graphicData uri="http://schemas.openxmlformats.org/drawingml/2006/table">
            <a:tbl>
              <a:tblPr/>
              <a:tblGrid>
                <a:gridCol w="1076739">
                  <a:extLst>
                    <a:ext uri="{9D8B030D-6E8A-4147-A177-3AD203B41FA5}">
                      <a16:colId xmlns:a16="http://schemas.microsoft.com/office/drawing/2014/main" val="20000"/>
                    </a:ext>
                  </a:extLst>
                </a:gridCol>
                <a:gridCol w="993913">
                  <a:extLst>
                    <a:ext uri="{9D8B030D-6E8A-4147-A177-3AD203B41FA5}">
                      <a16:colId xmlns:a16="http://schemas.microsoft.com/office/drawing/2014/main" val="20001"/>
                    </a:ext>
                  </a:extLst>
                </a:gridCol>
                <a:gridCol w="993913">
                  <a:extLst>
                    <a:ext uri="{9D8B030D-6E8A-4147-A177-3AD203B41FA5}">
                      <a16:colId xmlns:a16="http://schemas.microsoft.com/office/drawing/2014/main" val="20002"/>
                    </a:ext>
                  </a:extLst>
                </a:gridCol>
                <a:gridCol w="911087">
                  <a:extLst>
                    <a:ext uri="{9D8B030D-6E8A-4147-A177-3AD203B41FA5}">
                      <a16:colId xmlns:a16="http://schemas.microsoft.com/office/drawing/2014/main" val="20003"/>
                    </a:ext>
                  </a:extLst>
                </a:gridCol>
                <a:gridCol w="828261">
                  <a:extLst>
                    <a:ext uri="{9D8B030D-6E8A-4147-A177-3AD203B41FA5}">
                      <a16:colId xmlns:a16="http://schemas.microsoft.com/office/drawing/2014/main" val="20004"/>
                    </a:ext>
                  </a:extLst>
                </a:gridCol>
                <a:gridCol w="911087">
                  <a:extLst>
                    <a:ext uri="{9D8B030D-6E8A-4147-A177-3AD203B41FA5}">
                      <a16:colId xmlns:a16="http://schemas.microsoft.com/office/drawing/2014/main" val="20005"/>
                    </a:ext>
                  </a:extLst>
                </a:gridCol>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B</a:t>
                      </a:r>
                    </a:p>
                  </a:txBody>
                  <a:tcPr anchor="b" horzOverflow="overflow">
                    <a:lnL>
                      <a:noFill/>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5715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1436228071"/>
              </p:ext>
            </p:extLst>
          </p:nvPr>
        </p:nvGraphicFramePr>
        <p:xfrm>
          <a:off x="6324600" y="1408112"/>
          <a:ext cx="2514600" cy="285908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457200" y="68759"/>
            <a:ext cx="7924800" cy="738664"/>
          </a:xfrm>
          <a:prstGeom prst="rect">
            <a:avLst/>
          </a:prstGeom>
          <a:noFill/>
        </p:spPr>
        <p:txBody>
          <a:bodyPr wrap="square" rtlCol="0">
            <a:spAutoFit/>
          </a:bodyPr>
          <a:lstStyle/>
          <a:p>
            <a:r>
              <a:rPr lang="en-US" sz="4200" dirty="0">
                <a:solidFill>
                  <a:schemeClr val="bg1"/>
                </a:solidFill>
                <a:latin typeface="+mj-lt"/>
              </a:rPr>
              <a:t>FSM Encoded State Transition Table</a:t>
            </a:r>
          </a:p>
        </p:txBody>
      </p:sp>
      <p:sp>
        <p:nvSpPr>
          <p:cNvPr id="6" name="Rectangle 91"/>
          <p:cNvSpPr>
            <a:spLocks noChangeArrowheads="1"/>
          </p:cNvSpPr>
          <p:nvPr>
            <p:custDataLst>
              <p:tags r:id="rId4"/>
            </p:custDataLst>
          </p:nvPr>
        </p:nvSpPr>
        <p:spPr bwMode="auto">
          <a:xfrm>
            <a:off x="1981200" y="5029200"/>
            <a:ext cx="358140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i="1" dirty="0">
                <a:latin typeface="Times New Roman" pitchFamily="18" charset="0"/>
                <a:cs typeface="Times New Roman" pitchFamily="18" charset="0"/>
              </a:rPr>
              <a:t>'</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 </a:t>
            </a:r>
            <a:r>
              <a:rPr lang="en-US" sz="2400" b="1" i="1" dirty="0" err="1">
                <a:latin typeface="Times New Roman" pitchFamily="18" charset="0"/>
                <a:cs typeface="Arial" charset="0"/>
              </a:rPr>
              <a:t>xor</a:t>
            </a:r>
            <a:r>
              <a:rPr lang="en-US" sz="2400" b="1" i="1" dirty="0">
                <a:latin typeface="Times New Roman" pitchFamily="18" charset="0"/>
                <a:cs typeface="Arial" charset="0"/>
              </a:rPr>
              <a:t> S</a:t>
            </a:r>
            <a:r>
              <a:rPr lang="en-US" sz="2400" b="1" baseline="-25000" dirty="0">
                <a:latin typeface="Times New Roman" pitchFamily="18" charset="0"/>
                <a:cs typeface="Arial" charset="0"/>
              </a:rPr>
              <a:t>0</a:t>
            </a:r>
            <a:r>
              <a:rPr lang="en-US" sz="2400" b="1" i="1" dirty="0">
                <a:latin typeface="Times New Roman" pitchFamily="18" charset="0"/>
                <a:cs typeface="Arial" charset="0"/>
              </a:rPr>
              <a:t> </a:t>
            </a:r>
          </a:p>
          <a:p>
            <a:pPr marL="342900" indent="-342900">
              <a:spcBef>
                <a:spcPct val="20000"/>
              </a:spcBef>
            </a:pPr>
            <a:r>
              <a:rPr lang="en-US" sz="2400" b="1" i="1" dirty="0">
                <a:latin typeface="Times New Roman" pitchFamily="18" charset="0"/>
                <a:cs typeface="Arial" charset="0"/>
              </a:rPr>
              <a:t>S</a:t>
            </a:r>
            <a:r>
              <a:rPr lang="en-US" sz="2400" b="1" i="1" dirty="0">
                <a:latin typeface="Times New Roman" pitchFamily="18" charset="0"/>
                <a:cs typeface="Times New Roman" pitchFamily="18" charset="0"/>
              </a:rPr>
              <a:t>'</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i="1" dirty="0">
                <a:latin typeface="Times New Roman" pitchFamily="18" charset="0"/>
                <a:cs typeface="Arial" charset="0"/>
              </a:rPr>
              <a:t>T</a:t>
            </a:r>
            <a:r>
              <a:rPr lang="en-US" sz="2400" b="1" i="1" baseline="-25000" dirty="0">
                <a:latin typeface="Times New Roman" pitchFamily="18" charset="0"/>
                <a:cs typeface="Arial" charset="0"/>
              </a:rPr>
              <a:t>A</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i="1" dirty="0">
                <a:latin typeface="Times New Roman" pitchFamily="18" charset="0"/>
                <a:cs typeface="Arial" charset="0"/>
              </a:rPr>
              <a:t>T</a:t>
            </a:r>
            <a:r>
              <a:rPr lang="en-US" sz="2400" b="1" i="1" baseline="-25000" dirty="0">
                <a:latin typeface="Times New Roman" pitchFamily="18" charset="0"/>
                <a:cs typeface="Arial" charset="0"/>
              </a:rPr>
              <a:t>B</a:t>
            </a:r>
          </a:p>
        </p:txBody>
      </p:sp>
      <p:sp>
        <p:nvSpPr>
          <p:cNvPr id="7" name="Line 92"/>
          <p:cNvSpPr>
            <a:spLocks noChangeShapeType="1"/>
          </p:cNvSpPr>
          <p:nvPr>
            <p:custDataLst>
              <p:tags r:id="rId5"/>
            </p:custDataLst>
          </p:nvPr>
        </p:nvSpPr>
        <p:spPr bwMode="auto">
          <a:xfrm>
            <a:off x="2743200" y="5561011"/>
            <a:ext cx="228600"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 name="Line 93"/>
          <p:cNvSpPr>
            <a:spLocks noChangeShapeType="1"/>
          </p:cNvSpPr>
          <p:nvPr>
            <p:custDataLst>
              <p:tags r:id="rId6"/>
            </p:custDataLst>
          </p:nvPr>
        </p:nvSpPr>
        <p:spPr bwMode="auto">
          <a:xfrm>
            <a:off x="3048000" y="5561011"/>
            <a:ext cx="228600"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Line 94"/>
          <p:cNvSpPr>
            <a:spLocks noChangeShapeType="1"/>
          </p:cNvSpPr>
          <p:nvPr>
            <p:custDataLst>
              <p:tags r:id="rId7"/>
            </p:custDataLst>
          </p:nvPr>
        </p:nvSpPr>
        <p:spPr bwMode="auto">
          <a:xfrm>
            <a:off x="4191000" y="5551487"/>
            <a:ext cx="228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Line 95"/>
          <p:cNvSpPr>
            <a:spLocks noChangeShapeType="1"/>
          </p:cNvSpPr>
          <p:nvPr>
            <p:custDataLst>
              <p:tags r:id="rId8"/>
            </p:custDataLst>
          </p:nvPr>
        </p:nvSpPr>
        <p:spPr bwMode="auto">
          <a:xfrm>
            <a:off x="4495800" y="5551487"/>
            <a:ext cx="228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93"/>
          <p:cNvSpPr>
            <a:spLocks noChangeShapeType="1"/>
          </p:cNvSpPr>
          <p:nvPr>
            <p:custDataLst>
              <p:tags r:id="rId9"/>
            </p:custDataLst>
          </p:nvPr>
        </p:nvSpPr>
        <p:spPr bwMode="auto">
          <a:xfrm>
            <a:off x="3352800" y="5561011"/>
            <a:ext cx="228600"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Rectangle 12"/>
          <p:cNvSpPr/>
          <p:nvPr/>
        </p:nvSpPr>
        <p:spPr>
          <a:xfrm>
            <a:off x="4572000" y="2362200"/>
            <a:ext cx="1447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572000" y="2819400"/>
            <a:ext cx="1447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572000" y="3276600"/>
            <a:ext cx="1447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572000" y="3733800"/>
            <a:ext cx="1447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72000" y="4191000"/>
            <a:ext cx="1447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572000" y="4648200"/>
            <a:ext cx="1447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743200" y="51054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743200" y="5486400"/>
            <a:ext cx="2133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2" name="Object 21"/>
          <p:cNvGraphicFramePr>
            <a:graphicFrameLocks noChangeAspect="1"/>
          </p:cNvGraphicFramePr>
          <p:nvPr>
            <p:custDataLst>
              <p:tags r:id="rId10"/>
            </p:custDataLst>
            <p:extLst>
              <p:ext uri="{D42A27DB-BD31-4B8C-83A1-F6EECF244321}">
                <p14:modId xmlns:p14="http://schemas.microsoft.com/office/powerpoint/2010/main" val="1605076882"/>
              </p:ext>
            </p:extLst>
          </p:nvPr>
        </p:nvGraphicFramePr>
        <p:xfrm>
          <a:off x="6867567" y="4267200"/>
          <a:ext cx="1714458" cy="1708150"/>
        </p:xfrm>
        <a:graphic>
          <a:graphicData uri="http://schemas.openxmlformats.org/presentationml/2006/ole">
            <mc:AlternateContent xmlns:mc="http://schemas.openxmlformats.org/markup-compatibility/2006">
              <mc:Choice xmlns:v="urn:schemas-microsoft-com:vml" Requires="v">
                <p:oleObj name="VISIO" r:id="rId13" imgW="2001299" imgH="1993667" progId="Visio.Drawing.6">
                  <p:embed/>
                </p:oleObj>
              </mc:Choice>
              <mc:Fallback>
                <p:oleObj name="VISIO" r:id="rId13" imgW="2001299" imgH="1993667"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67567" y="4267200"/>
                        <a:ext cx="1714458" cy="17081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77712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718132505"/>
              </p:ext>
            </p:extLst>
          </p:nvPr>
        </p:nvGraphicFramePr>
        <p:xfrm>
          <a:off x="381000" y="1447800"/>
          <a:ext cx="5524500" cy="2743200"/>
        </p:xfrm>
        <a:graphic>
          <a:graphicData uri="http://schemas.openxmlformats.org/drawingml/2006/table">
            <a:tbl>
              <a:tblPr/>
              <a:tblGrid>
                <a:gridCol w="12573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Outputs</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A</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A</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B</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B</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3433571154"/>
              </p:ext>
            </p:extLst>
          </p:nvPr>
        </p:nvGraphicFramePr>
        <p:xfrm>
          <a:off x="6248400" y="1600200"/>
          <a:ext cx="2667000" cy="2297113"/>
        </p:xfrm>
        <a:graphic>
          <a:graphicData uri="http://schemas.openxmlformats.org/drawingml/2006/table">
            <a:tbl>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Output Table</a:t>
            </a:r>
          </a:p>
        </p:txBody>
      </p:sp>
      <p:sp>
        <p:nvSpPr>
          <p:cNvPr id="5" name="Rectangle 70"/>
          <p:cNvSpPr>
            <a:spLocks noChangeArrowheads="1"/>
          </p:cNvSpPr>
          <p:nvPr>
            <p:custDataLst>
              <p:tags r:id="rId3"/>
            </p:custDataLst>
          </p:nvPr>
        </p:nvSpPr>
        <p:spPr bwMode="auto">
          <a:xfrm>
            <a:off x="2514600" y="4114800"/>
            <a:ext cx="2438400"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A</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endParaRPr lang="en-US" sz="2400" b="1" i="1" dirty="0">
              <a:latin typeface="Times New Roman" pitchFamily="18" charset="0"/>
              <a:cs typeface="Arial" charset="0"/>
            </a:endParaRP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A</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B</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endParaRPr lang="en-US" sz="2400" b="1" i="1" dirty="0">
              <a:latin typeface="Times New Roman" pitchFamily="18" charset="0"/>
              <a:cs typeface="Arial" charset="0"/>
            </a:endParaRP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B</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endParaRPr lang="en-US" sz="2400" b="1" i="1" baseline="-25000" dirty="0">
              <a:latin typeface="Times New Roman" pitchFamily="18" charset="0"/>
              <a:cs typeface="Arial" charset="0"/>
            </a:endParaRPr>
          </a:p>
        </p:txBody>
      </p:sp>
      <p:sp>
        <p:nvSpPr>
          <p:cNvPr id="6" name="Line 71"/>
          <p:cNvSpPr>
            <a:spLocks noChangeShapeType="1"/>
          </p:cNvSpPr>
          <p:nvPr>
            <p:custDataLst>
              <p:tags r:id="rId4"/>
            </p:custDataLst>
          </p:nvPr>
        </p:nvSpPr>
        <p:spPr bwMode="auto">
          <a:xfrm>
            <a:off x="3352800" y="46482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7" name="Line 72"/>
          <p:cNvSpPr>
            <a:spLocks noChangeShapeType="1"/>
          </p:cNvSpPr>
          <p:nvPr>
            <p:custDataLst>
              <p:tags r:id="rId5"/>
            </p:custDataLst>
          </p:nvPr>
        </p:nvSpPr>
        <p:spPr bwMode="auto">
          <a:xfrm>
            <a:off x="3352800" y="51054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8" name="Rectangle 7"/>
          <p:cNvSpPr/>
          <p:nvPr/>
        </p:nvSpPr>
        <p:spPr>
          <a:xfrm>
            <a:off x="2590800" y="2438400"/>
            <a:ext cx="3200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590800" y="2895600"/>
            <a:ext cx="3200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590800" y="3352800"/>
            <a:ext cx="3200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67000" y="3810000"/>
            <a:ext cx="3200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52800" y="4191000"/>
            <a:ext cx="838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52800" y="4572000"/>
            <a:ext cx="8382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352800" y="5029200"/>
            <a:ext cx="8382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352800" y="5486400"/>
            <a:ext cx="838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Object 16"/>
          <p:cNvGraphicFramePr>
            <a:graphicFrameLocks noChangeAspect="1"/>
          </p:cNvGraphicFramePr>
          <p:nvPr>
            <p:custDataLst>
              <p:tags r:id="rId6"/>
            </p:custDataLst>
            <p:extLst>
              <p:ext uri="{D42A27DB-BD31-4B8C-83A1-F6EECF244321}">
                <p14:modId xmlns:p14="http://schemas.microsoft.com/office/powerpoint/2010/main" val="560879570"/>
              </p:ext>
            </p:extLst>
          </p:nvPr>
        </p:nvGraphicFramePr>
        <p:xfrm>
          <a:off x="6485161" y="3886200"/>
          <a:ext cx="2064998" cy="2057400"/>
        </p:xfrm>
        <a:graphic>
          <a:graphicData uri="http://schemas.openxmlformats.org/presentationml/2006/ole">
            <mc:AlternateContent xmlns:mc="http://schemas.openxmlformats.org/markup-compatibility/2006">
              <mc:Choice xmlns:v="urn:schemas-microsoft-com:vml" Requires="v">
                <p:oleObj name="VISIO" r:id="rId9" imgW="2001299" imgH="1993667" progId="Visio.Drawing.6">
                  <p:embed/>
                </p:oleObj>
              </mc:Choice>
              <mc:Fallback>
                <p:oleObj name="VISIO" r:id="rId9" imgW="2001299" imgH="1993667"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5161" y="3886200"/>
                        <a:ext cx="2064998" cy="2057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7792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1"/>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name="VISIO" r:id="rId4" imgW="769680" imgH="1343160" progId="Visio.Drawing.6">
                  <p:embed/>
                </p:oleObj>
              </mc:Choice>
              <mc:Fallback>
                <p:oleObj name="VISIO" r:id="rId4" imgW="769680" imgH="13431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Schematic: State Register</a:t>
            </a:r>
          </a:p>
        </p:txBody>
      </p:sp>
    </p:spTree>
    <p:extLst>
      <p:ext uri="{BB962C8B-B14F-4D97-AF65-F5344CB8AC3E}">
        <p14:creationId xmlns:p14="http://schemas.microsoft.com/office/powerpoint/2010/main" val="5432827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1"/>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name="VISIO" r:id="rId4" imgW="2461680" imgH="1628640" progId="Visio.Drawing.6">
                  <p:embed/>
                </p:oleObj>
              </mc:Choice>
              <mc:Fallback>
                <p:oleObj name="VISIO" r:id="rId4" imgW="2461680" imgH="16286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Schematic: Next State Logic</a:t>
            </a:r>
          </a:p>
        </p:txBody>
      </p:sp>
    </p:spTree>
    <p:extLst>
      <p:ext uri="{BB962C8B-B14F-4D97-AF65-F5344CB8AC3E}">
        <p14:creationId xmlns:p14="http://schemas.microsoft.com/office/powerpoint/2010/main" val="68659886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1"/>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name="VISIO" r:id="rId4" imgW="3498840" imgH="1628640" progId="Visio.Drawing.6">
                  <p:embed/>
                </p:oleObj>
              </mc:Choice>
              <mc:Fallback>
                <p:oleObj name="VISIO" r:id="rId4" imgW="3498840" imgH="16286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Schematic: Output Logic</a:t>
            </a:r>
          </a:p>
        </p:txBody>
      </p:sp>
    </p:spTree>
    <p:extLst>
      <p:ext uri="{BB962C8B-B14F-4D97-AF65-F5344CB8AC3E}">
        <p14:creationId xmlns:p14="http://schemas.microsoft.com/office/powerpoint/2010/main" val="18672090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1"/>
            </p:custDataLst>
            <p:extLst>
              <p:ext uri="{D42A27DB-BD31-4B8C-83A1-F6EECF244321}">
                <p14:modId xmlns:p14="http://schemas.microsoft.com/office/powerpoint/2010/main" val="2551334852"/>
              </p:ext>
            </p:extLst>
          </p:nvPr>
        </p:nvGraphicFramePr>
        <p:xfrm>
          <a:off x="228600" y="914400"/>
          <a:ext cx="8839200" cy="3295650"/>
        </p:xfrm>
        <a:graphic>
          <a:graphicData uri="http://schemas.openxmlformats.org/presentationml/2006/ole">
            <mc:AlternateContent xmlns:mc="http://schemas.openxmlformats.org/markup-compatibility/2006">
              <mc:Choice xmlns:v="urn:schemas-microsoft-com:vml" Requires="v">
                <p:oleObj name="VISIO" r:id="rId5" imgW="5529240" imgH="2543040" progId="Visio.Drawing.6">
                  <p:embed/>
                </p:oleObj>
              </mc:Choice>
              <mc:Fallback>
                <p:oleObj name="VISIO" r:id="rId5" imgW="5529240" imgH="25430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9144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2"/>
            </p:custDataLst>
            <p:extLst>
              <p:ext uri="{D42A27DB-BD31-4B8C-83A1-F6EECF244321}">
                <p14:modId xmlns:p14="http://schemas.microsoft.com/office/powerpoint/2010/main" val="4192569777"/>
              </p:ext>
            </p:extLst>
          </p:nvPr>
        </p:nvGraphicFramePr>
        <p:xfrm>
          <a:off x="3657600" y="4046538"/>
          <a:ext cx="1903901" cy="1897062"/>
        </p:xfrm>
        <a:graphic>
          <a:graphicData uri="http://schemas.openxmlformats.org/presentationml/2006/ole">
            <mc:AlternateContent xmlns:mc="http://schemas.openxmlformats.org/markup-compatibility/2006">
              <mc:Choice xmlns:v="urn:schemas-microsoft-com:vml" Requires="v">
                <p:oleObj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046538"/>
                        <a:ext cx="1903901" cy="1897062"/>
                      </a:xfrm>
                      <a:prstGeom prst="rect">
                        <a:avLst/>
                      </a:prstGeom>
                      <a:noFill/>
                      <a:ln>
                        <a:noFill/>
                      </a:ln>
                      <a:effectLst/>
                    </p:spPr>
                  </p:pic>
                </p:oleObj>
              </mc:Fallback>
            </mc:AlternateContent>
          </a:graphicData>
        </a:graphic>
      </p:graphicFrame>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Timing Diagram</a:t>
            </a:r>
          </a:p>
        </p:txBody>
      </p:sp>
    </p:spTree>
    <p:extLst>
      <p:ext uri="{BB962C8B-B14F-4D97-AF65-F5344CB8AC3E}">
        <p14:creationId xmlns:p14="http://schemas.microsoft.com/office/powerpoint/2010/main" val="111679471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Binary</a:t>
            </a:r>
            <a:r>
              <a:rPr lang="en-US" sz="3200" dirty="0">
                <a:latin typeface="+mj-lt"/>
                <a:cs typeface="Arial" charset="0"/>
              </a:rPr>
              <a:t> encoding: </a:t>
            </a:r>
          </a:p>
          <a:p>
            <a:pPr marL="742950" lvl="1" indent="-285750">
              <a:spcBef>
                <a:spcPct val="20000"/>
              </a:spcBef>
              <a:buFontTx/>
              <a:buChar char="–"/>
            </a:pPr>
            <a:r>
              <a:rPr lang="en-US" sz="2600" dirty="0">
                <a:latin typeface="+mj-lt"/>
                <a:cs typeface="Arial" charset="0"/>
              </a:rPr>
              <a:t>i.e., for four states, 00, 01, 10, 11</a:t>
            </a:r>
          </a:p>
          <a:p>
            <a:pPr marL="342900" indent="-342900">
              <a:spcBef>
                <a:spcPct val="20000"/>
              </a:spcBef>
              <a:buFontTx/>
              <a:buChar char="•"/>
            </a:pPr>
            <a:r>
              <a:rPr lang="en-US" sz="3200" b="1" dirty="0">
                <a:latin typeface="+mj-lt"/>
                <a:cs typeface="Arial" charset="0"/>
              </a:rPr>
              <a:t>One-hot</a:t>
            </a:r>
            <a:r>
              <a:rPr lang="en-US" sz="3200" dirty="0">
                <a:latin typeface="+mj-lt"/>
                <a:cs typeface="Arial" charset="0"/>
              </a:rPr>
              <a:t> encoding</a:t>
            </a:r>
          </a:p>
          <a:p>
            <a:pPr marL="742950" lvl="1" indent="-285750">
              <a:spcBef>
                <a:spcPct val="20000"/>
              </a:spcBef>
              <a:buFontTx/>
              <a:buChar char="–"/>
            </a:pPr>
            <a:r>
              <a:rPr lang="en-US" sz="2600" dirty="0">
                <a:latin typeface="+mj-lt"/>
                <a:cs typeface="Arial" charset="0"/>
              </a:rPr>
              <a:t>One state bit per state</a:t>
            </a:r>
          </a:p>
          <a:p>
            <a:pPr marL="742950" lvl="1" indent="-285750">
              <a:spcBef>
                <a:spcPct val="20000"/>
              </a:spcBef>
              <a:buFontTx/>
              <a:buChar char="–"/>
            </a:pPr>
            <a:r>
              <a:rPr lang="en-US" sz="2600" dirty="0">
                <a:latin typeface="+mj-lt"/>
                <a:cs typeface="Arial" charset="0"/>
              </a:rPr>
              <a:t>Only one state bit HIGH at once</a:t>
            </a:r>
          </a:p>
          <a:p>
            <a:pPr marL="742950" lvl="1" indent="-285750">
              <a:spcBef>
                <a:spcPct val="20000"/>
              </a:spcBef>
              <a:buFontTx/>
              <a:buChar char="–"/>
            </a:pPr>
            <a:r>
              <a:rPr lang="en-US" sz="2600" dirty="0">
                <a:latin typeface="+mj-lt"/>
                <a:cs typeface="Arial" charset="0"/>
              </a:rPr>
              <a:t>i.e., for 4 states, 0001, 0010, 0100, 1000</a:t>
            </a:r>
          </a:p>
          <a:p>
            <a:pPr marL="742950" lvl="1" indent="-285750">
              <a:spcBef>
                <a:spcPct val="20000"/>
              </a:spcBef>
              <a:buFontTx/>
              <a:buChar char="–"/>
            </a:pPr>
            <a:r>
              <a:rPr lang="en-US" sz="2600" dirty="0">
                <a:latin typeface="+mj-lt"/>
                <a:cs typeface="Arial" charset="0"/>
              </a:rPr>
              <a:t>Requires more flip-flops</a:t>
            </a:r>
          </a:p>
          <a:p>
            <a:pPr marL="742950" lvl="1" indent="-285750">
              <a:spcBef>
                <a:spcPct val="20000"/>
              </a:spcBef>
              <a:buFontTx/>
              <a:buChar char="–"/>
            </a:pPr>
            <a:r>
              <a:rPr lang="en-US" sz="2600" dirty="0">
                <a:latin typeface="+mj-lt"/>
                <a:cs typeface="Arial" charset="0"/>
              </a:rPr>
              <a:t>Often next state and output logic is simpler</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State Encoding</a:t>
            </a:r>
          </a:p>
        </p:txBody>
      </p:sp>
    </p:spTree>
    <p:extLst>
      <p:ext uri="{BB962C8B-B14F-4D97-AF65-F5344CB8AC3E}">
        <p14:creationId xmlns:p14="http://schemas.microsoft.com/office/powerpoint/2010/main" val="24256584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Give sequence to events</a:t>
            </a:r>
          </a:p>
          <a:p>
            <a:pPr marL="342900" indent="-342900">
              <a:spcBef>
                <a:spcPct val="20000"/>
              </a:spcBef>
              <a:buFontTx/>
              <a:buChar char="•"/>
            </a:pPr>
            <a:r>
              <a:rPr lang="en-US" sz="3200" dirty="0">
                <a:latin typeface="+mj-lt"/>
                <a:cs typeface="Arial" charset="0"/>
              </a:rPr>
              <a:t>Have memory (short-term)</a:t>
            </a:r>
          </a:p>
          <a:p>
            <a:pPr marL="342900" indent="-342900">
              <a:spcBef>
                <a:spcPct val="20000"/>
              </a:spcBef>
              <a:buFontTx/>
              <a:buChar char="•"/>
            </a:pPr>
            <a:r>
              <a:rPr lang="en-US" sz="3200" dirty="0">
                <a:latin typeface="+mj-lt"/>
                <a:cs typeface="Arial" charset="0"/>
              </a:rPr>
              <a:t>Use feedback from output to input to store information</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Sequential Circuits</a:t>
            </a:r>
          </a:p>
        </p:txBody>
      </p:sp>
    </p:spTree>
    <p:extLst>
      <p:ext uri="{BB962C8B-B14F-4D97-AF65-F5344CB8AC3E}">
        <p14:creationId xmlns:p14="http://schemas.microsoft.com/office/powerpoint/2010/main" val="91046013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Alyssa P. Hacker has a snail that crawls down a paper tape with 1’s and 0’s on it. The snail smiles whenever the last two digits it has crawled over are 01.  Design Moore and Mealy FSMs of the snail’s brain.</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Moore vs. Mealy FSM</a:t>
            </a: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864360" cy="349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Mealy FSM: arcs indicate input/output</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State Transition Diagrams</a:t>
            </a: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name="VISIO" r:id="rId4" imgW="2339280" imgH="1289160" progId="Visio.Drawing.6">
                  <p:embed/>
                </p:oleObj>
              </mc:Choice>
              <mc:Fallback>
                <p:oleObj name="VISIO" r:id="rId4" imgW="2339280" imgH="1289160" progId="Visio.Drawing.6">
                  <p:embed/>
                  <p:pic>
                    <p:nvPicPr>
                      <p:cNvPr id="0" name=""/>
                      <p:cNvPicPr/>
                      <p:nvPr/>
                    </p:nvPicPr>
                    <p:blipFill>
                      <a:blip r:embed="rId5"/>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3305088236"/>
              </p:ext>
            </p:extLst>
          </p:nvPr>
        </p:nvGraphicFramePr>
        <p:xfrm>
          <a:off x="838200" y="1447800"/>
          <a:ext cx="4572000" cy="365601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1152117729"/>
              </p:ext>
            </p:extLst>
          </p:nvPr>
        </p:nvGraphicFramePr>
        <p:xfrm>
          <a:off x="6019800" y="12954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Moore FSM State Transition Table</a:t>
            </a:r>
          </a:p>
        </p:txBody>
      </p:sp>
      <p:sp>
        <p:nvSpPr>
          <p:cNvPr id="6" name="Rectangle 44"/>
          <p:cNvSpPr>
            <a:spLocks noChangeArrowheads="1"/>
          </p:cNvSpPr>
          <p:nvPr>
            <p:custDataLst>
              <p:tags r:id="rId4"/>
            </p:custDataLst>
          </p:nvPr>
        </p:nvSpPr>
        <p:spPr bwMode="auto">
          <a:xfrm>
            <a:off x="6019800" y="4648200"/>
            <a:ext cx="1676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1</a:t>
            </a:r>
            <a:r>
              <a:rPr lang="en-US" sz="2400" b="1" baseline="30000" dirty="0">
                <a:latin typeface="Courier (W1)" pitchFamily="49" charset="0"/>
                <a:cs typeface="Arial" charset="0"/>
              </a:rPr>
              <a:t>’</a:t>
            </a:r>
            <a:r>
              <a:rPr lang="en-US" sz="2400" b="1" i="1" dirty="0">
                <a:latin typeface="Times New Roman" pitchFamily="18" charset="0"/>
                <a:cs typeface="Arial" charset="0"/>
              </a:rPr>
              <a:t> = S</a:t>
            </a:r>
            <a:r>
              <a:rPr lang="en-US" sz="2400" b="1" baseline="-25000" dirty="0">
                <a:latin typeface="Times New Roman" pitchFamily="18" charset="0"/>
                <a:cs typeface="Arial" charset="0"/>
              </a:rPr>
              <a:t>0</a:t>
            </a:r>
            <a:r>
              <a:rPr lang="en-US" sz="2400" b="1" i="1" dirty="0">
                <a:latin typeface="Times New Roman" pitchFamily="18" charset="0"/>
                <a:cs typeface="Arial" charset="0"/>
              </a:rPr>
              <a:t>A</a:t>
            </a:r>
          </a:p>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endParaRPr lang="en-US" sz="2400" b="1" i="1" baseline="-25000" dirty="0">
              <a:latin typeface="Times New Roman" pitchFamily="18" charset="0"/>
              <a:cs typeface="Arial" charset="0"/>
            </a:endParaRPr>
          </a:p>
        </p:txBody>
      </p:sp>
      <p:cxnSp>
        <p:nvCxnSpPr>
          <p:cNvPr id="3" name="Straight Connector 2"/>
          <p:cNvCxnSpPr/>
          <p:nvPr/>
        </p:nvCxnSpPr>
        <p:spPr>
          <a:xfrm>
            <a:off x="6858000" y="5181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86200" y="26670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86200" y="30480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886200" y="34290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886200" y="38100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886200" y="42672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86200" y="4724400"/>
            <a:ext cx="1447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705600" y="4724400"/>
            <a:ext cx="990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705600" y="5105400"/>
            <a:ext cx="990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607867549"/>
              </p:ext>
            </p:extLst>
          </p:nvPr>
        </p:nvGraphicFramePr>
        <p:xfrm>
          <a:off x="6248400" y="3657600"/>
          <a:ext cx="2057401" cy="1133385"/>
        </p:xfrm>
        <a:graphic>
          <a:graphicData uri="http://schemas.openxmlformats.org/presentationml/2006/ole">
            <mc:AlternateContent xmlns:mc="http://schemas.openxmlformats.org/markup-compatibility/2006">
              <mc:Choice xmlns:v="urn:schemas-microsoft-com:vml" Requires="v">
                <p:oleObj name="VISIO" r:id="rId7" imgW="2339280" imgH="1289160" progId="Visio.Drawing.6">
                  <p:embed/>
                </p:oleObj>
              </mc:Choice>
              <mc:Fallback>
                <p:oleObj name="VISIO" r:id="rId7" imgW="2339280" imgH="1289160" progId="Visio.Drawing.6">
                  <p:embed/>
                  <p:pic>
                    <p:nvPicPr>
                      <p:cNvPr id="0" name=""/>
                      <p:cNvPicPr/>
                      <p:nvPr/>
                    </p:nvPicPr>
                    <p:blipFill>
                      <a:blip r:embed="rId8"/>
                      <a:stretch>
                        <a:fillRect/>
                      </a:stretch>
                    </p:blipFill>
                    <p:spPr>
                      <a:xfrm>
                        <a:off x="6248400" y="3657600"/>
                        <a:ext cx="2057401" cy="1133385"/>
                      </a:xfrm>
                      <a:prstGeom prst="rect">
                        <a:avLst/>
                      </a:prstGeom>
                    </p:spPr>
                  </p:pic>
                </p:oleObj>
              </mc:Fallback>
            </mc:AlternateContent>
          </a:graphicData>
        </a:graphic>
      </p:graphicFrame>
    </p:spTree>
    <p:extLst>
      <p:ext uri="{BB962C8B-B14F-4D97-AF65-F5344CB8AC3E}">
        <p14:creationId xmlns:p14="http://schemas.microsoft.com/office/powerpoint/2010/main" val="181314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Moore FSM Output Table</a:t>
            </a:r>
          </a:p>
        </p:txBody>
      </p:sp>
      <p:sp>
        <p:nvSpPr>
          <p:cNvPr id="4" name="Rectangle 44"/>
          <p:cNvSpPr>
            <a:spLocks noChangeArrowheads="1"/>
          </p:cNvSpPr>
          <p:nvPr>
            <p:custDataLst>
              <p:tags r:id="rId1"/>
            </p:custDataLst>
          </p:nvPr>
        </p:nvSpPr>
        <p:spPr bwMode="auto">
          <a:xfrm>
            <a:off x="2514600" y="4648200"/>
            <a:ext cx="1676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Y = S</a:t>
            </a:r>
            <a:r>
              <a:rPr lang="en-US" sz="2400" b="1" baseline="-25000" dirty="0">
                <a:latin typeface="Times New Roman" pitchFamily="18" charset="0"/>
                <a:cs typeface="Arial" charset="0"/>
              </a:rPr>
              <a:t>1</a:t>
            </a:r>
            <a:endParaRPr lang="en-US" sz="2400" b="1" i="1" baseline="-25000" dirty="0">
              <a:latin typeface="Times New Roman" pitchFamily="18" charset="0"/>
              <a:cs typeface="Arial" charset="0"/>
            </a:endParaRPr>
          </a:p>
        </p:txBody>
      </p:sp>
      <p:graphicFrame>
        <p:nvGraphicFramePr>
          <p:cNvPr id="5" name="Group 3"/>
          <p:cNvGraphicFramePr>
            <a:graphicFrameLocks/>
          </p:cNvGraphicFramePr>
          <p:nvPr>
            <p:custDataLst>
              <p:tags r:id="rId2"/>
            </p:custDataLst>
            <p:extLst>
              <p:ext uri="{D42A27DB-BD31-4B8C-83A1-F6EECF244321}">
                <p14:modId xmlns:p14="http://schemas.microsoft.com/office/powerpoint/2010/main" val="419409409"/>
              </p:ext>
            </p:extLst>
          </p:nvPr>
        </p:nvGraphicFramePr>
        <p:xfrm>
          <a:off x="1524001" y="1905000"/>
          <a:ext cx="3352800" cy="2286000"/>
        </p:xfrm>
        <a:graphic>
          <a:graphicData uri="http://schemas.openxmlformats.org/drawingml/2006/table">
            <a:tbl>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a:ln>
                            <a:noFill/>
                          </a:ln>
                          <a:solidFill>
                            <a:schemeClr val="bg1"/>
                          </a:solidFill>
                          <a:effectLst/>
                          <a:latin typeface="Times New Roman" pitchFamily="18" charset="0"/>
                          <a:cs typeface="Arial" charset="0"/>
                        </a:rPr>
                        <a:t>S</a:t>
                      </a:r>
                      <a:r>
                        <a:rPr kumimoji="0" lang="en-US" sz="24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Y</a:t>
                      </a:r>
                      <a:endParaRPr kumimoji="0" lang="en-US" sz="2400" b="1" i="0" u="none" strike="noStrike" cap="none" normalizeH="0" baseline="-25000" dirty="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p:nvSpPr>
        <p:spPr>
          <a:xfrm>
            <a:off x="3733800" y="2895600"/>
            <a:ext cx="990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33800" y="3276600"/>
            <a:ext cx="990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733800" y="3733800"/>
            <a:ext cx="990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48000" y="4724400"/>
            <a:ext cx="990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459571195"/>
              </p:ext>
            </p:extLst>
          </p:nvPr>
        </p:nvGraphicFramePr>
        <p:xfrm>
          <a:off x="5105400" y="1752600"/>
          <a:ext cx="3873062" cy="2133600"/>
        </p:xfrm>
        <a:graphic>
          <a:graphicData uri="http://schemas.openxmlformats.org/presentationml/2006/ole">
            <mc:AlternateContent xmlns:mc="http://schemas.openxmlformats.org/markup-compatibility/2006">
              <mc:Choice xmlns:v="urn:schemas-microsoft-com:vml" Requires="v">
                <p:oleObj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5105400" y="1752600"/>
                        <a:ext cx="3873062" cy="2133600"/>
                      </a:xfrm>
                      <a:prstGeom prst="rect">
                        <a:avLst/>
                      </a:prstGeom>
                    </p:spPr>
                  </p:pic>
                </p:oleObj>
              </mc:Fallback>
            </mc:AlternateContent>
          </a:graphicData>
        </a:graphic>
      </p:graphicFrame>
    </p:spTree>
    <p:extLst>
      <p:ext uri="{BB962C8B-B14F-4D97-AF65-F5344CB8AC3E}">
        <p14:creationId xmlns:p14="http://schemas.microsoft.com/office/powerpoint/2010/main" val="2195821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3906775993"/>
              </p:ext>
            </p:ext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Input</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Next State</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Output</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Y</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1252558694"/>
              </p:ext>
            </p:extLst>
          </p:nvPr>
        </p:nvGraphicFramePr>
        <p:xfrm>
          <a:off x="5715000" y="2133600"/>
          <a:ext cx="2514600" cy="173513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52400"/>
            <a:ext cx="8686800" cy="677108"/>
          </a:xfrm>
          <a:prstGeom prst="rect">
            <a:avLst/>
          </a:prstGeom>
          <a:noFill/>
        </p:spPr>
        <p:txBody>
          <a:bodyPr wrap="square" rtlCol="0">
            <a:spAutoFit/>
          </a:bodyPr>
          <a:lstStyle/>
          <a:p>
            <a:r>
              <a:rPr lang="en-US" sz="3800" dirty="0">
                <a:solidFill>
                  <a:schemeClr val="bg1"/>
                </a:solidFill>
                <a:latin typeface="+mj-lt"/>
              </a:rPr>
              <a:t>Mealy FSM State Transition &amp; Output Table</a:t>
            </a:r>
          </a:p>
        </p:txBody>
      </p:sp>
      <p:sp>
        <p:nvSpPr>
          <p:cNvPr id="6" name="Rectangle 44"/>
          <p:cNvSpPr>
            <a:spLocks noChangeArrowheads="1"/>
          </p:cNvSpPr>
          <p:nvPr>
            <p:custDataLst>
              <p:tags r:id="rId4"/>
            </p:custDataLst>
          </p:nvPr>
        </p:nvSpPr>
        <p:spPr bwMode="auto">
          <a:xfrm>
            <a:off x="2438400" y="4495800"/>
            <a:ext cx="1676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p>
          <a:p>
            <a:pPr marL="342900" indent="-342900">
              <a:spcBef>
                <a:spcPct val="20000"/>
              </a:spcBef>
            </a:pPr>
            <a:r>
              <a:rPr lang="en-US" sz="2400" b="1" i="1" dirty="0">
                <a:latin typeface="Times New Roman" pitchFamily="18" charset="0"/>
                <a:cs typeface="Arial" charset="0"/>
              </a:rPr>
              <a:t>Y = S</a:t>
            </a:r>
            <a:r>
              <a:rPr lang="en-US" sz="2400" b="1" baseline="-25000" dirty="0">
                <a:latin typeface="Times New Roman" pitchFamily="18" charset="0"/>
                <a:cs typeface="Arial" charset="0"/>
              </a:rPr>
              <a:t>0 </a:t>
            </a:r>
            <a:r>
              <a:rPr lang="en-US" sz="2400" b="1" i="1" dirty="0">
                <a:latin typeface="Times New Roman" pitchFamily="18" charset="0"/>
                <a:cs typeface="Arial" charset="0"/>
              </a:rPr>
              <a:t>A</a:t>
            </a:r>
            <a:endParaRPr lang="en-US" sz="2400" b="1" i="1" baseline="-25000" dirty="0">
              <a:latin typeface="Times New Roman" pitchFamily="18" charset="0"/>
              <a:cs typeface="Arial" charset="0"/>
            </a:endParaRPr>
          </a:p>
        </p:txBody>
      </p:sp>
      <p:cxnSp>
        <p:nvCxnSpPr>
          <p:cNvPr id="3" name="Straight Connector 2"/>
          <p:cNvCxnSpPr/>
          <p:nvPr/>
        </p:nvCxnSpPr>
        <p:spPr>
          <a:xfrm>
            <a:off x="3352800" y="457200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2743200"/>
            <a:ext cx="20574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52800" y="3124200"/>
            <a:ext cx="20574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52800" y="3505200"/>
            <a:ext cx="20574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352800" y="3886200"/>
            <a:ext cx="20574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00400" y="4495800"/>
            <a:ext cx="1066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971800" y="4953000"/>
            <a:ext cx="1066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91200" y="3886200"/>
            <a:ext cx="2467381"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866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Moore					Mealy</a:t>
            </a: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447800"/>
            <a:ext cx="4266855"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057400"/>
            <a:ext cx="4384088" cy="2959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Moore &amp; Mealy Timing Diagram</a:t>
            </a:r>
          </a:p>
        </p:txBody>
      </p:sp>
      <p:graphicFrame>
        <p:nvGraphicFramePr>
          <p:cNvPr id="3" name="Object 2"/>
          <p:cNvGraphicFramePr>
            <a:graphicFrameLocks noChangeAspect="1"/>
          </p:cNvGraphicFramePr>
          <p:nvPr>
            <p:extLst>
              <p:ext uri="{D42A27DB-BD31-4B8C-83A1-F6EECF244321}">
                <p14:modId xmlns:p14="http://schemas.microsoft.com/office/powerpoint/2010/main" val="1572445487"/>
              </p:ext>
            </p:extLst>
          </p:nvPr>
        </p:nvGraphicFramePr>
        <p:xfrm>
          <a:off x="228600" y="1371600"/>
          <a:ext cx="8557429" cy="3429000"/>
        </p:xfrm>
        <a:graphic>
          <a:graphicData uri="http://schemas.openxmlformats.org/presentationml/2006/ole">
            <mc:AlternateContent xmlns:mc="http://schemas.openxmlformats.org/markup-compatibility/2006">
              <mc:Choice xmlns:v="urn:schemas-microsoft-com:vml" Requires="v">
                <p:oleObj name="VISIO" r:id="rId3" imgW="5859000" imgH="2348280" progId="Visio.Drawing.6">
                  <p:embed/>
                </p:oleObj>
              </mc:Choice>
              <mc:Fallback>
                <p:oleObj name="VISIO" r:id="rId3" imgW="5859000" imgH="2348280" progId="Visio.Drawing.6">
                  <p:embed/>
                  <p:pic>
                    <p:nvPicPr>
                      <p:cNvPr id="0" name=""/>
                      <p:cNvPicPr/>
                      <p:nvPr/>
                    </p:nvPicPr>
                    <p:blipFill>
                      <a:blip r:embed="rId4"/>
                      <a:stretch>
                        <a:fillRect/>
                      </a:stretch>
                    </p:blipFill>
                    <p:spPr>
                      <a:xfrm>
                        <a:off x="228600" y="1371600"/>
                        <a:ext cx="8557429" cy="342900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533400" y="990600"/>
            <a:ext cx="8305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533400" indent="-533400">
              <a:buFont typeface="+mj-lt"/>
              <a:buAutoNum type="arabicPeriod"/>
            </a:pPr>
            <a:r>
              <a:rPr lang="en-US" sz="2600" dirty="0">
                <a:latin typeface="+mj-lt"/>
                <a:cs typeface="Arial" charset="0"/>
              </a:rPr>
              <a:t>Identify inputs and outputs</a:t>
            </a:r>
          </a:p>
          <a:p>
            <a:pPr marL="533400" indent="-533400">
              <a:buFont typeface="+mj-lt"/>
              <a:buAutoNum type="arabicPeriod"/>
            </a:pPr>
            <a:r>
              <a:rPr lang="en-US" sz="2600" dirty="0">
                <a:latin typeface="+mj-lt"/>
                <a:cs typeface="Arial" charset="0"/>
              </a:rPr>
              <a:t>Sketch state transition diagram</a:t>
            </a:r>
          </a:p>
          <a:p>
            <a:pPr marL="533400" indent="-533400">
              <a:buFont typeface="+mj-lt"/>
              <a:buAutoNum type="arabicPeriod"/>
            </a:pPr>
            <a:r>
              <a:rPr lang="en-US" sz="2600" dirty="0">
                <a:latin typeface="+mj-lt"/>
                <a:cs typeface="Arial" charset="0"/>
              </a:rPr>
              <a:t>Write state transition table</a:t>
            </a:r>
          </a:p>
          <a:p>
            <a:pPr marL="533400" indent="-533400">
              <a:buFont typeface="+mj-lt"/>
              <a:buAutoNum type="arabicPeriod"/>
            </a:pPr>
            <a:r>
              <a:rPr lang="en-US" sz="2600" dirty="0">
                <a:latin typeface="+mj-lt"/>
                <a:cs typeface="Arial" charset="0"/>
              </a:rPr>
              <a:t>Select state encodings</a:t>
            </a:r>
          </a:p>
          <a:p>
            <a:pPr marL="533400" indent="-533400">
              <a:buFont typeface="+mj-lt"/>
              <a:buAutoNum type="arabicPeriod"/>
            </a:pPr>
            <a:r>
              <a:rPr lang="en-US" sz="2600" dirty="0">
                <a:latin typeface="+mj-lt"/>
                <a:cs typeface="Arial" charset="0"/>
              </a:rPr>
              <a:t>For Moore machine:</a:t>
            </a:r>
          </a:p>
          <a:p>
            <a:pPr marL="914400" lvl="1" indent="-457200">
              <a:buFont typeface="+mj-lt"/>
              <a:buAutoNum type="alphaLcPeriod"/>
            </a:pPr>
            <a:r>
              <a:rPr lang="en-US" sz="2200" dirty="0">
                <a:latin typeface="+mj-lt"/>
                <a:cs typeface="Arial" charset="0"/>
              </a:rPr>
              <a:t>Rewrite state transition table with state encodings</a:t>
            </a:r>
          </a:p>
          <a:p>
            <a:pPr marL="914400" lvl="1" indent="-457200">
              <a:buFont typeface="+mj-lt"/>
              <a:buAutoNum type="alphaLcPeriod"/>
            </a:pPr>
            <a:r>
              <a:rPr lang="en-US" sz="2200" dirty="0">
                <a:latin typeface="+mj-lt"/>
                <a:cs typeface="Arial" charset="0"/>
              </a:rPr>
              <a:t>Write output table</a:t>
            </a:r>
          </a:p>
          <a:p>
            <a:r>
              <a:rPr lang="en-US" sz="2600" dirty="0">
                <a:latin typeface="+mj-lt"/>
                <a:cs typeface="Arial" charset="0"/>
              </a:rPr>
              <a:t>5.    For a Mealy machine:</a:t>
            </a:r>
          </a:p>
          <a:p>
            <a:pPr lvl="1"/>
            <a:r>
              <a:rPr lang="en-US" sz="2200" dirty="0">
                <a:latin typeface="+mj-lt"/>
                <a:cs typeface="Arial" charset="0"/>
              </a:rPr>
              <a:t>	Rewrite combined state transition and output table with state 	encodings</a:t>
            </a:r>
          </a:p>
          <a:p>
            <a:r>
              <a:rPr lang="en-US" sz="2600" dirty="0">
                <a:latin typeface="+mj-lt"/>
                <a:cs typeface="Arial" charset="0"/>
              </a:rPr>
              <a:t>6.    Write Boolean equations for next state and output logic</a:t>
            </a:r>
          </a:p>
          <a:p>
            <a:r>
              <a:rPr lang="en-US" sz="2600" dirty="0">
                <a:latin typeface="+mj-lt"/>
                <a:cs typeface="Arial" charset="0"/>
              </a:rPr>
              <a:t>7.    Sketch the circuit schematic</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FSM Design Procedure</a:t>
            </a:r>
          </a:p>
        </p:txBody>
      </p:sp>
    </p:spTree>
    <p:extLst>
      <p:ext uri="{BB962C8B-B14F-4D97-AF65-F5344CB8AC3E}">
        <p14:creationId xmlns:p14="http://schemas.microsoft.com/office/powerpoint/2010/main" val="211466508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Chapter 3</a:t>
            </a:r>
          </a:p>
        </p:txBody>
      </p:sp>
      <p:sp>
        <p:nvSpPr>
          <p:cNvPr id="6" name="TextBox 5"/>
          <p:cNvSpPr txBox="1"/>
          <p:nvPr/>
        </p:nvSpPr>
        <p:spPr>
          <a:xfrm>
            <a:off x="609600" y="2743200"/>
            <a:ext cx="8077200" cy="492443"/>
          </a:xfrm>
          <a:prstGeom prst="rect">
            <a:avLst/>
          </a:prstGeom>
          <a:noFill/>
        </p:spPr>
        <p:txBody>
          <a:bodyPr wrap="square" rtlCol="0">
            <a:spAutoFit/>
          </a:bodyPr>
          <a:lstStyle/>
          <a:p>
            <a:r>
              <a:rPr lang="en-US" sz="2600" b="1" i="1" dirty="0"/>
              <a:t>Digital Design and Computer Architecture</a:t>
            </a:r>
            <a:r>
              <a:rPr lang="en-US" sz="2600" b="1" dirty="0"/>
              <a:t>: ARM® Edition</a:t>
            </a:r>
          </a:p>
        </p:txBody>
      </p:sp>
      <p:cxnSp>
        <p:nvCxnSpPr>
          <p:cNvPr id="7" name="Straight Connector 6"/>
          <p:cNvCxnSpPr/>
          <p:nvPr/>
        </p:nvCxnSpPr>
        <p:spPr>
          <a:xfrm>
            <a:off x="609600" y="3226713"/>
            <a:ext cx="8077200" cy="893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226713"/>
            <a:ext cx="4724400" cy="430887"/>
          </a:xfrm>
          <a:prstGeom prst="rect">
            <a:avLst/>
          </a:prstGeom>
          <a:noFill/>
        </p:spPr>
        <p:txBody>
          <a:bodyPr wrap="square" rtlCol="0">
            <a:spAutoFit/>
          </a:bodyPr>
          <a:lstStyle/>
          <a:p>
            <a:r>
              <a:rPr lang="en-US" sz="2200" dirty="0"/>
              <a:t>Sarah L. Harris and David Money Harris</a:t>
            </a:r>
          </a:p>
        </p:txBody>
      </p:sp>
    </p:spTree>
    <p:extLst>
      <p:ext uri="{BB962C8B-B14F-4D97-AF65-F5344CB8AC3E}">
        <p14:creationId xmlns:p14="http://schemas.microsoft.com/office/powerpoint/2010/main" val="290270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The state of a circuit influences its future behavior</a:t>
            </a:r>
          </a:p>
          <a:p>
            <a:pPr marL="342900" indent="-342900">
              <a:spcBef>
                <a:spcPct val="20000"/>
              </a:spcBef>
              <a:buFontTx/>
              <a:buChar char="•"/>
            </a:pPr>
            <a:r>
              <a:rPr lang="en-US" sz="3200" dirty="0">
                <a:latin typeface="+mj-lt"/>
                <a:cs typeface="Arial" charset="0"/>
              </a:rPr>
              <a:t>State elements store state</a:t>
            </a:r>
          </a:p>
          <a:p>
            <a:pPr marL="742950" lvl="1" indent="-285750">
              <a:spcBef>
                <a:spcPct val="20000"/>
              </a:spcBef>
              <a:buFontTx/>
              <a:buChar char="–"/>
            </a:pPr>
            <a:r>
              <a:rPr lang="en-US" sz="2800" dirty="0" err="1">
                <a:latin typeface="+mj-lt"/>
                <a:cs typeface="Arial" charset="0"/>
              </a:rPr>
              <a:t>Bistable</a:t>
            </a:r>
            <a:r>
              <a:rPr lang="en-US" sz="2800" dirty="0">
                <a:latin typeface="+mj-lt"/>
                <a:cs typeface="Arial" charset="0"/>
              </a:rPr>
              <a:t> circuit</a:t>
            </a:r>
          </a:p>
          <a:p>
            <a:pPr marL="742950" lvl="1" indent="-285750">
              <a:spcBef>
                <a:spcPct val="20000"/>
              </a:spcBef>
              <a:buFontTx/>
              <a:buChar char="–"/>
            </a:pPr>
            <a:r>
              <a:rPr lang="en-US" sz="2800" dirty="0">
                <a:latin typeface="+mj-lt"/>
                <a:cs typeface="Arial" charset="0"/>
              </a:rPr>
              <a:t>SR Latch</a:t>
            </a:r>
          </a:p>
          <a:p>
            <a:pPr marL="742950" lvl="1" indent="-285750">
              <a:spcBef>
                <a:spcPct val="20000"/>
              </a:spcBef>
              <a:buFontTx/>
              <a:buChar char="–"/>
            </a:pPr>
            <a:r>
              <a:rPr lang="en-US" sz="2800" dirty="0">
                <a:latin typeface="+mj-lt"/>
                <a:cs typeface="Arial" charset="0"/>
              </a:rPr>
              <a:t>D Latch</a:t>
            </a:r>
          </a:p>
          <a:p>
            <a:pPr marL="742950" lvl="1" indent="-285750">
              <a:spcBef>
                <a:spcPct val="20000"/>
              </a:spcBef>
              <a:buFontTx/>
              <a:buChar char="–"/>
            </a:pPr>
            <a:r>
              <a:rPr lang="en-US" sz="2800" dirty="0">
                <a:latin typeface="+mj-lt"/>
                <a:cs typeface="Arial" charset="0"/>
              </a:rPr>
              <a:t>D Flip-flop</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State Elements</a:t>
            </a:r>
          </a:p>
        </p:txBody>
      </p:sp>
    </p:spTree>
    <p:extLst>
      <p:ext uri="{BB962C8B-B14F-4D97-AF65-F5344CB8AC3E}">
        <p14:creationId xmlns:p14="http://schemas.microsoft.com/office/powerpoint/2010/main" val="1951659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1"/>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name="VISIO" r:id="rId7" imgW="2060280" imgH="720360" progId="Visio.Drawing.6">
                  <p:embed/>
                </p:oleObj>
              </mc:Choice>
              <mc:Fallback>
                <p:oleObj name="VISIO" r:id="rId7" imgW="2060280" imgH="7203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3"/>
            </p:custDataLst>
          </p:nvPr>
        </p:nvSpPr>
        <p:spPr bwMode="auto">
          <a:xfrm>
            <a:off x="914400" y="1254177"/>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Fundamental building block of other state elements</a:t>
            </a:r>
          </a:p>
          <a:p>
            <a:pPr marL="342900" indent="-342900">
              <a:spcBef>
                <a:spcPct val="20000"/>
              </a:spcBef>
              <a:buFontTx/>
              <a:buChar char="•"/>
            </a:pPr>
            <a:r>
              <a:rPr lang="en-US" sz="3200" dirty="0">
                <a:latin typeface="+mj-lt"/>
                <a:cs typeface="Arial" charset="0"/>
              </a:rPr>
              <a:t>Two outputs: </a:t>
            </a:r>
            <a:r>
              <a:rPr lang="en-US" sz="3200" i="1" dirty="0">
                <a:latin typeface="+mj-lt"/>
                <a:cs typeface="Arial" charset="0"/>
              </a:rPr>
              <a:t>Q</a:t>
            </a:r>
            <a:r>
              <a:rPr lang="en-US" sz="3200" dirty="0">
                <a:latin typeface="+mj-lt"/>
                <a:cs typeface="Arial" charset="0"/>
              </a:rPr>
              <a:t>, </a:t>
            </a:r>
            <a:r>
              <a:rPr lang="en-US" sz="3200" i="1" dirty="0">
                <a:latin typeface="+mj-lt"/>
                <a:cs typeface="Arial" charset="0"/>
              </a:rPr>
              <a:t>Q</a:t>
            </a:r>
          </a:p>
          <a:p>
            <a:pPr marL="342900" indent="-342900">
              <a:spcBef>
                <a:spcPct val="20000"/>
              </a:spcBef>
              <a:buFontTx/>
              <a:buChar char="•"/>
            </a:pPr>
            <a:r>
              <a:rPr lang="en-US" sz="3200" dirty="0">
                <a:latin typeface="+mj-lt"/>
                <a:cs typeface="Arial" charset="0"/>
              </a:rPr>
              <a:t>No inputs</a:t>
            </a:r>
          </a:p>
        </p:txBody>
      </p:sp>
      <p:sp>
        <p:nvSpPr>
          <p:cNvPr id="958476" name="Line 12"/>
          <p:cNvSpPr>
            <a:spLocks noChangeShapeType="1"/>
          </p:cNvSpPr>
          <p:nvPr>
            <p:custDataLst>
              <p:tags r:id="rId4"/>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a:solidFill>
                  <a:schemeClr val="bg1"/>
                </a:solidFill>
                <a:latin typeface="+mj-lt"/>
              </a:rPr>
              <a:t>Bistable</a:t>
            </a:r>
            <a:r>
              <a:rPr lang="en-US" sz="4400" dirty="0">
                <a:solidFill>
                  <a:schemeClr val="bg1"/>
                </a:solidFill>
                <a:latin typeface="+mj-lt"/>
              </a:rPr>
              <a:t> Circuit</a:t>
            </a:r>
          </a:p>
        </p:txBody>
      </p:sp>
    </p:spTree>
    <p:extLst>
      <p:ext uri="{BB962C8B-B14F-4D97-AF65-F5344CB8AC3E}">
        <p14:creationId xmlns:p14="http://schemas.microsoft.com/office/powerpoint/2010/main" val="16231162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1"/>
            </p:custDataLst>
            <p:extLst>
              <p:ext uri="{D42A27DB-BD31-4B8C-83A1-F6EECF244321}">
                <p14:modId xmlns:p14="http://schemas.microsoft.com/office/powerpoint/2010/main" val="1442188651"/>
              </p:ext>
            </p:extLst>
          </p:nvPr>
        </p:nvGraphicFramePr>
        <p:xfrm>
          <a:off x="6553200" y="1295400"/>
          <a:ext cx="1752600" cy="1484313"/>
        </p:xfrm>
        <a:graphic>
          <a:graphicData uri="http://schemas.openxmlformats.org/presentationml/2006/ole">
            <mc:AlternateContent xmlns:mc="http://schemas.openxmlformats.org/markup-compatibility/2006">
              <mc:Choice xmlns:v="urn:schemas-microsoft-com:vml" Requires="v">
                <p:oleObj name="VISIO" r:id="rId11" imgW="914400" imgH="774720" progId="Visio.Drawing.6">
                  <p:embed/>
                </p:oleObj>
              </mc:Choice>
              <mc:Fallback>
                <p:oleObj name="VISIO" r:id="rId11" imgW="914400" imgH="77472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1295400"/>
                        <a:ext cx="1752600" cy="148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2548980041"/>
              </p:ext>
            </p:extLst>
          </p:nvPr>
        </p:nvGraphicFramePr>
        <p:xfrm>
          <a:off x="6553200" y="3124200"/>
          <a:ext cx="1752600" cy="1484313"/>
        </p:xfrm>
        <a:graphic>
          <a:graphicData uri="http://schemas.openxmlformats.org/presentationml/2006/ole">
            <mc:AlternateContent xmlns:mc="http://schemas.openxmlformats.org/markup-compatibility/2006">
              <mc:Choice xmlns:v="urn:schemas-microsoft-com:vml" Requires="v">
                <p:oleObj name="VISIO" r:id="rId13" imgW="914400" imgH="774720" progId="Visio.Drawing.6">
                  <p:embed/>
                </p:oleObj>
              </mc:Choice>
              <mc:Fallback>
                <p:oleObj name="VISIO" r:id="rId13" imgW="914400" imgH="77472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3124200"/>
                        <a:ext cx="1752600" cy="148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4"/>
            </p:custDataLst>
          </p:nvPr>
        </p:nvSpPr>
        <p:spPr bwMode="auto">
          <a:xfrm>
            <a:off x="381000" y="914400"/>
            <a:ext cx="8077200" cy="51816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Consider the two possible cases:</a:t>
            </a:r>
          </a:p>
          <a:p>
            <a:pPr marL="742950" lvl="1" indent="-285750">
              <a:spcBef>
                <a:spcPct val="20000"/>
              </a:spcBef>
              <a:buFontTx/>
              <a:buChar char="–"/>
            </a:pPr>
            <a:r>
              <a:rPr lang="en-US" sz="2800" b="1" i="1" dirty="0">
                <a:solidFill>
                  <a:schemeClr val="accent1"/>
                </a:solidFill>
                <a:latin typeface="+mj-lt"/>
                <a:cs typeface="Arial" charset="0"/>
              </a:rPr>
              <a:t>Q</a:t>
            </a:r>
            <a:r>
              <a:rPr lang="en-US" sz="2800" b="1" dirty="0">
                <a:solidFill>
                  <a:schemeClr val="accent1"/>
                </a:solidFill>
                <a:latin typeface="+mj-lt"/>
                <a:cs typeface="Arial" charset="0"/>
              </a:rPr>
              <a:t> = 0: </a:t>
            </a:r>
          </a:p>
          <a:p>
            <a:pPr lvl="1">
              <a:spcBef>
                <a:spcPct val="20000"/>
              </a:spcBef>
            </a:pPr>
            <a:r>
              <a:rPr lang="en-US" sz="2800" b="1" dirty="0">
                <a:solidFill>
                  <a:schemeClr val="accent1"/>
                </a:solidFill>
                <a:latin typeface="+mj-lt"/>
                <a:cs typeface="Arial" charset="0"/>
              </a:rPr>
              <a:t>   </a:t>
            </a:r>
            <a:r>
              <a:rPr lang="en-US" sz="2800" dirty="0">
                <a:latin typeface="+mj-lt"/>
                <a:cs typeface="Arial" charset="0"/>
              </a:rPr>
              <a:t>then </a:t>
            </a:r>
            <a:r>
              <a:rPr lang="en-US" sz="2800" i="1" dirty="0">
                <a:latin typeface="+mj-lt"/>
                <a:cs typeface="Arial" charset="0"/>
              </a:rPr>
              <a:t>Q</a:t>
            </a:r>
            <a:r>
              <a:rPr lang="en-US" sz="2800" dirty="0">
                <a:latin typeface="+mj-lt"/>
                <a:cs typeface="Arial" charset="0"/>
              </a:rPr>
              <a:t> = 0, </a:t>
            </a:r>
            <a:r>
              <a:rPr lang="en-US" sz="2800" i="1" dirty="0">
                <a:latin typeface="+mj-lt"/>
                <a:cs typeface="Arial" charset="0"/>
              </a:rPr>
              <a:t>Q</a:t>
            </a:r>
            <a:r>
              <a:rPr lang="en-US" sz="2800" dirty="0">
                <a:latin typeface="+mj-lt"/>
                <a:cs typeface="Arial" charset="0"/>
              </a:rPr>
              <a:t> = 1 (consistent)</a:t>
            </a:r>
          </a:p>
          <a:p>
            <a:pPr lvl="1">
              <a:spcBef>
                <a:spcPct val="20000"/>
              </a:spcBef>
            </a:pPr>
            <a:endParaRPr lang="en-US" sz="2800" dirty="0">
              <a:latin typeface="+mj-lt"/>
              <a:cs typeface="Arial" charset="0"/>
            </a:endParaRPr>
          </a:p>
          <a:p>
            <a:pPr marL="742950" lvl="1" indent="-285750">
              <a:spcBef>
                <a:spcPct val="20000"/>
              </a:spcBef>
              <a:buFontTx/>
              <a:buChar char="–"/>
            </a:pPr>
            <a:r>
              <a:rPr lang="en-US" sz="2800" b="1" i="1" dirty="0">
                <a:solidFill>
                  <a:schemeClr val="accent1"/>
                </a:solidFill>
                <a:latin typeface="+mj-lt"/>
                <a:cs typeface="Arial" charset="0"/>
              </a:rPr>
              <a:t>Q</a:t>
            </a:r>
            <a:r>
              <a:rPr lang="en-US" sz="2800" b="1" dirty="0">
                <a:solidFill>
                  <a:schemeClr val="accent1"/>
                </a:solidFill>
                <a:latin typeface="+mj-lt"/>
                <a:cs typeface="Arial" charset="0"/>
              </a:rPr>
              <a:t> = 1: </a:t>
            </a:r>
          </a:p>
          <a:p>
            <a:pPr lvl="1">
              <a:spcBef>
                <a:spcPct val="20000"/>
              </a:spcBef>
            </a:pPr>
            <a:r>
              <a:rPr lang="en-US" sz="2800" b="1" dirty="0">
                <a:solidFill>
                  <a:schemeClr val="accent1"/>
                </a:solidFill>
                <a:latin typeface="+mj-lt"/>
                <a:cs typeface="Arial" charset="0"/>
              </a:rPr>
              <a:t>   </a:t>
            </a:r>
            <a:r>
              <a:rPr lang="en-US" sz="2800" dirty="0">
                <a:latin typeface="+mj-lt"/>
                <a:cs typeface="Arial" charset="0"/>
              </a:rPr>
              <a:t>then </a:t>
            </a:r>
            <a:r>
              <a:rPr lang="en-US" sz="2800" i="1" dirty="0">
                <a:latin typeface="+mj-lt"/>
                <a:cs typeface="Arial" charset="0"/>
              </a:rPr>
              <a:t>Q</a:t>
            </a:r>
            <a:r>
              <a:rPr lang="en-US" sz="2800" dirty="0">
                <a:latin typeface="+mj-lt"/>
                <a:cs typeface="Arial" charset="0"/>
              </a:rPr>
              <a:t> = 1, </a:t>
            </a:r>
            <a:r>
              <a:rPr lang="en-US" sz="2800" i="1" dirty="0">
                <a:latin typeface="+mj-lt"/>
                <a:cs typeface="Arial" charset="0"/>
              </a:rPr>
              <a:t>Q</a:t>
            </a:r>
            <a:r>
              <a:rPr lang="en-US" sz="2800" dirty="0">
                <a:latin typeface="+mj-lt"/>
                <a:cs typeface="Arial" charset="0"/>
              </a:rPr>
              <a:t> = 0 (consistent)</a:t>
            </a:r>
          </a:p>
          <a:p>
            <a:pPr lvl="1">
              <a:spcBef>
                <a:spcPct val="20000"/>
              </a:spcBef>
            </a:pPr>
            <a:endParaRPr lang="en-US" sz="2800" dirty="0">
              <a:latin typeface="+mj-lt"/>
              <a:cs typeface="Arial" charset="0"/>
            </a:endParaRPr>
          </a:p>
          <a:p>
            <a:pPr lvl="1">
              <a:spcBef>
                <a:spcPct val="20000"/>
              </a:spcBef>
            </a:pPr>
            <a:endParaRPr lang="en-US" sz="700" dirty="0">
              <a:latin typeface="+mj-lt"/>
              <a:cs typeface="Arial" charset="0"/>
            </a:endParaRPr>
          </a:p>
          <a:p>
            <a:pPr marL="342900" indent="-342900">
              <a:spcBef>
                <a:spcPct val="20000"/>
              </a:spcBef>
              <a:buFontTx/>
              <a:buChar char="•"/>
            </a:pPr>
            <a:r>
              <a:rPr lang="en-US" sz="2600" dirty="0">
                <a:latin typeface="+mj-lt"/>
                <a:cs typeface="Arial" charset="0"/>
              </a:rPr>
              <a:t>Stores 1 bit of state in the state variable, Q (or Q)</a:t>
            </a:r>
          </a:p>
          <a:p>
            <a:pPr marL="342900" indent="-342900">
              <a:spcBef>
                <a:spcPct val="20000"/>
              </a:spcBef>
              <a:buFontTx/>
              <a:buChar char="•"/>
            </a:pPr>
            <a:r>
              <a:rPr lang="en-US" sz="2600" dirty="0">
                <a:latin typeface="+mj-lt"/>
                <a:cs typeface="Arial" charset="0"/>
              </a:rPr>
              <a:t>But there are </a:t>
            </a:r>
            <a:r>
              <a:rPr lang="en-US" sz="2600" b="1" dirty="0">
                <a:solidFill>
                  <a:srgbClr val="C00000"/>
                </a:solidFill>
                <a:latin typeface="+mj-lt"/>
                <a:cs typeface="Arial" charset="0"/>
              </a:rPr>
              <a:t>no inputs to control the state</a:t>
            </a:r>
          </a:p>
        </p:txBody>
      </p:sp>
      <p:sp>
        <p:nvSpPr>
          <p:cNvPr id="969734" name="Line 6"/>
          <p:cNvSpPr>
            <a:spLocks noChangeShapeType="1"/>
          </p:cNvSpPr>
          <p:nvPr>
            <p:custDataLst>
              <p:tags r:id="rId5"/>
            </p:custDataLst>
          </p:nvPr>
        </p:nvSpPr>
        <p:spPr bwMode="auto">
          <a:xfrm>
            <a:off x="2895600" y="2133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6"/>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7"/>
            </p:custDataLst>
          </p:nvPr>
        </p:nvSpPr>
        <p:spPr bwMode="auto">
          <a:xfrm>
            <a:off x="7086600" y="4456113"/>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err="1">
                <a:solidFill>
                  <a:schemeClr val="bg1"/>
                </a:solidFill>
                <a:latin typeface="+mj-lt"/>
              </a:rPr>
              <a:t>Bistable</a:t>
            </a:r>
            <a:r>
              <a:rPr lang="en-US" sz="4400" dirty="0">
                <a:solidFill>
                  <a:schemeClr val="bg1"/>
                </a:solidFill>
                <a:latin typeface="+mj-lt"/>
              </a:rPr>
              <a:t> Circuit Analysis</a:t>
            </a:r>
          </a:p>
        </p:txBody>
      </p:sp>
      <p:sp>
        <p:nvSpPr>
          <p:cNvPr id="13" name="Line 7"/>
          <p:cNvSpPr>
            <a:spLocks noChangeShapeType="1"/>
          </p:cNvSpPr>
          <p:nvPr>
            <p:custDataLst>
              <p:tags r:id="rId8"/>
            </p:custDataLst>
          </p:nvPr>
        </p:nvSpPr>
        <p:spPr bwMode="auto">
          <a:xfrm>
            <a:off x="2895600" y="3657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10"/>
          <p:cNvSpPr/>
          <p:nvPr/>
        </p:nvSpPr>
        <p:spPr>
          <a:xfrm>
            <a:off x="7696200" y="21336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705600" y="16002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429000" y="2057400"/>
            <a:ext cx="19812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696200" y="39624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705600" y="34290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352800" y="3505200"/>
            <a:ext cx="20574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863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0" nodeType="clickEffect">
                                  <p:stCondLst>
                                    <p:cond delay="0"/>
                                  </p:stCondLst>
                                  <p:childTnLst>
                                    <p:animEffect transition="out" filter="dissolv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0" nodeType="clickEffect">
                                  <p:stCondLst>
                                    <p:cond delay="0"/>
                                  </p:stCondLst>
                                  <p:childTnLst>
                                    <p:animEffect transition="out" filter="dissolv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1"/>
            </p:custDataLst>
            <p:extLst>
              <p:ext uri="{D42A27DB-BD31-4B8C-83A1-F6EECF244321}">
                <p14:modId xmlns:p14="http://schemas.microsoft.com/office/powerpoint/2010/main" val="2041841066"/>
              </p:ext>
            </p:extLst>
          </p:nvPr>
        </p:nvGraphicFramePr>
        <p:xfrm>
          <a:off x="2893660" y="990600"/>
          <a:ext cx="2821340" cy="2209800"/>
        </p:xfrm>
        <a:graphic>
          <a:graphicData uri="http://schemas.openxmlformats.org/presentationml/2006/ole">
            <mc:AlternateContent xmlns:mc="http://schemas.openxmlformats.org/markup-compatibility/2006">
              <mc:Choice xmlns:v="urn:schemas-microsoft-com:vml" Requires="v">
                <p:oleObj name="VISIO" r:id="rId6" imgW="1057320" imgH="828720" progId="Visio.Drawing.6">
                  <p:embed/>
                </p:oleObj>
              </mc:Choice>
              <mc:Fallback>
                <p:oleObj name="VISIO" r:id="rId6" imgW="1057320" imgH="8287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3660" y="990600"/>
                        <a:ext cx="2821340" cy="2209800"/>
                      </a:xfrm>
                      <a:prstGeom prst="rect">
                        <a:avLst/>
                      </a:prstGeom>
                      <a:noFill/>
                      <a:ln>
                        <a:noFill/>
                      </a:ln>
                      <a:effectLst/>
                    </p:spPr>
                  </p:pic>
                </p:oleObj>
              </mc:Fallback>
            </mc:AlternateContent>
          </a:graphicData>
        </a:graphic>
      </p:graphicFrame>
      <p:sp>
        <p:nvSpPr>
          <p:cNvPr id="96870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3"/>
            </p:custDataLst>
          </p:nvPr>
        </p:nvSpPr>
        <p:spPr bwMode="auto">
          <a:xfrm>
            <a:off x="4572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SR Latch</a:t>
            </a:r>
          </a:p>
          <a:p>
            <a:pPr marL="342900" indent="-342900">
              <a:spcBef>
                <a:spcPct val="20000"/>
              </a:spcBef>
              <a:buFontTx/>
              <a:buChar char="•"/>
            </a:pPr>
            <a:endParaRPr lang="en-US" sz="3200" dirty="0">
              <a:latin typeface="+mj-lt"/>
              <a:cs typeface="Arial" charset="0"/>
            </a:endParaRPr>
          </a:p>
          <a:p>
            <a:pPr>
              <a:spcBef>
                <a:spcPct val="20000"/>
              </a:spcBef>
            </a:pPr>
            <a:endParaRPr lang="en-US" sz="4400" dirty="0">
              <a:latin typeface="+mj-lt"/>
              <a:cs typeface="Arial" charset="0"/>
            </a:endParaRPr>
          </a:p>
          <a:p>
            <a:pPr marL="342900" indent="-342900">
              <a:spcBef>
                <a:spcPct val="20000"/>
              </a:spcBef>
              <a:buFontTx/>
              <a:buChar char="•"/>
            </a:pPr>
            <a:r>
              <a:rPr lang="en-US" sz="3200" dirty="0">
                <a:latin typeface="+mj-lt"/>
                <a:cs typeface="Arial" charset="0"/>
              </a:rPr>
              <a:t>Consider the four possible cases:</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1,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0</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0,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1</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0,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0</a:t>
            </a:r>
          </a:p>
          <a:p>
            <a:pPr marL="742950" lvl="1" indent="-285750">
              <a:spcBef>
                <a:spcPct val="20000"/>
              </a:spcBef>
              <a:buFontTx/>
              <a:buChar char="–"/>
            </a:pPr>
            <a:r>
              <a:rPr lang="en-US" sz="2600" b="1" i="1" dirty="0">
                <a:solidFill>
                  <a:schemeClr val="accent1"/>
                </a:solidFill>
                <a:latin typeface="+mj-lt"/>
                <a:cs typeface="Arial" charset="0"/>
              </a:rPr>
              <a:t>S</a:t>
            </a:r>
            <a:r>
              <a:rPr lang="en-US" sz="2600" b="1" dirty="0">
                <a:solidFill>
                  <a:schemeClr val="accent1"/>
                </a:solidFill>
                <a:latin typeface="+mj-lt"/>
                <a:cs typeface="Arial" charset="0"/>
              </a:rPr>
              <a:t> = 1, </a:t>
            </a:r>
            <a:r>
              <a:rPr lang="en-US" sz="2600" b="1" i="1" dirty="0">
                <a:solidFill>
                  <a:schemeClr val="accent1"/>
                </a:solidFill>
                <a:latin typeface="+mj-lt"/>
                <a:cs typeface="Arial" charset="0"/>
              </a:rPr>
              <a:t>R</a:t>
            </a:r>
            <a:r>
              <a:rPr lang="en-US" sz="2600" b="1" dirty="0">
                <a:solidFill>
                  <a:schemeClr val="accent1"/>
                </a:solidFill>
                <a:latin typeface="+mj-lt"/>
                <a:cs typeface="Arial" charset="0"/>
              </a:rPr>
              <a:t> = 1</a:t>
            </a:r>
          </a:p>
          <a:p>
            <a:pPr marL="342900" indent="-342900">
              <a:spcBef>
                <a:spcPct val="20000"/>
              </a:spcBef>
              <a:buFontTx/>
              <a:buChar char="•"/>
            </a:pPr>
            <a:endParaRPr lang="en-US" sz="2600" b="1" dirty="0">
              <a:solidFill>
                <a:schemeClr val="accent1"/>
              </a:solidFill>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SR (Set/Reset) Latch</a:t>
            </a:r>
          </a:p>
        </p:txBody>
      </p:sp>
    </p:spTree>
    <p:extLst>
      <p:ext uri="{BB962C8B-B14F-4D97-AF65-F5344CB8AC3E}">
        <p14:creationId xmlns:p14="http://schemas.microsoft.com/office/powerpoint/2010/main" val="3030808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2"/>
            </p:custDataLst>
          </p:nvPr>
        </p:nvSpPr>
        <p:spPr bwMode="auto">
          <a:xfrm>
            <a:off x="4572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1,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0: </a:t>
            </a:r>
          </a:p>
          <a:p>
            <a:pPr lvl="1">
              <a:spcBef>
                <a:spcPct val="20000"/>
              </a:spcBef>
            </a:pPr>
            <a:r>
              <a:rPr lang="en-US" sz="3200" b="1" dirty="0">
                <a:solidFill>
                  <a:schemeClr val="accent1"/>
                </a:solidFill>
                <a:latin typeface="+mj-lt"/>
                <a:cs typeface="Arial" charset="0"/>
              </a:rPr>
              <a:t>   </a:t>
            </a:r>
            <a:r>
              <a:rPr lang="en-US" sz="3200" dirty="0">
                <a:latin typeface="+mj-lt"/>
                <a:cs typeface="Arial" charset="0"/>
              </a:rPr>
              <a:t>then </a:t>
            </a:r>
            <a:r>
              <a:rPr lang="en-US" sz="3200" i="1" dirty="0">
                <a:latin typeface="+mj-lt"/>
                <a:cs typeface="Arial" charset="0"/>
              </a:rPr>
              <a:t>Q</a:t>
            </a:r>
            <a:r>
              <a:rPr lang="en-US" sz="3200" dirty="0">
                <a:latin typeface="+mj-lt"/>
                <a:cs typeface="Arial" charset="0"/>
              </a:rPr>
              <a:t> = 1 and </a:t>
            </a:r>
            <a:r>
              <a:rPr lang="en-US" sz="3200" i="1" dirty="0">
                <a:latin typeface="+mj-lt"/>
                <a:cs typeface="Arial" charset="0"/>
              </a:rPr>
              <a:t>Q</a:t>
            </a:r>
            <a:r>
              <a:rPr lang="en-US" sz="3200" dirty="0">
                <a:latin typeface="+mj-lt"/>
                <a:cs typeface="Arial" charset="0"/>
              </a:rPr>
              <a:t> = 0</a:t>
            </a:r>
          </a:p>
          <a:p>
            <a:pPr lvl="1">
              <a:spcBef>
                <a:spcPct val="20000"/>
              </a:spcBef>
            </a:pPr>
            <a:r>
              <a:rPr lang="en-US" sz="3200" b="1" i="1" dirty="0">
                <a:solidFill>
                  <a:srgbClr val="C00000"/>
                </a:solidFill>
                <a:latin typeface="+mj-lt"/>
                <a:cs typeface="Arial" charset="0"/>
              </a:rPr>
              <a:t>   Set</a:t>
            </a:r>
            <a:r>
              <a:rPr lang="en-US" sz="3200" b="1" dirty="0">
                <a:solidFill>
                  <a:srgbClr val="C00000"/>
                </a:solidFill>
                <a:latin typeface="+mj-lt"/>
                <a:cs typeface="Arial" charset="0"/>
              </a:rPr>
              <a:t> the output</a:t>
            </a:r>
          </a:p>
          <a:p>
            <a:pPr lvl="1">
              <a:spcBef>
                <a:spcPct val="20000"/>
              </a:spcBef>
            </a:pPr>
            <a:endParaRPr lang="en-US" sz="2000" dirty="0">
              <a:latin typeface="+mj-lt"/>
              <a:cs typeface="Arial"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buFontTx/>
              <a:buChar char="–"/>
            </a:pPr>
            <a:r>
              <a:rPr lang="en-US" sz="3200" b="1" i="1" dirty="0">
                <a:solidFill>
                  <a:schemeClr val="accent1"/>
                </a:solidFill>
                <a:latin typeface="+mj-lt"/>
                <a:cs typeface="Arial" charset="0"/>
              </a:rPr>
              <a:t>S</a:t>
            </a:r>
            <a:r>
              <a:rPr lang="en-US" sz="3200" b="1" dirty="0">
                <a:solidFill>
                  <a:schemeClr val="accent1"/>
                </a:solidFill>
                <a:latin typeface="+mj-lt"/>
                <a:cs typeface="Arial" charset="0"/>
              </a:rPr>
              <a:t> = 0, </a:t>
            </a:r>
            <a:r>
              <a:rPr lang="en-US" sz="3200" b="1" i="1" dirty="0">
                <a:solidFill>
                  <a:schemeClr val="accent1"/>
                </a:solidFill>
                <a:latin typeface="+mj-lt"/>
                <a:cs typeface="Arial" charset="0"/>
              </a:rPr>
              <a:t>R</a:t>
            </a:r>
            <a:r>
              <a:rPr lang="en-US" sz="3200" b="1" dirty="0">
                <a:solidFill>
                  <a:schemeClr val="accent1"/>
                </a:solidFill>
                <a:latin typeface="+mj-lt"/>
                <a:cs typeface="Arial" charset="0"/>
              </a:rPr>
              <a:t> = 1: </a:t>
            </a:r>
          </a:p>
          <a:p>
            <a:pPr lvl="1">
              <a:spcBef>
                <a:spcPct val="20000"/>
              </a:spcBef>
            </a:pPr>
            <a:r>
              <a:rPr lang="en-US" sz="3200" dirty="0">
                <a:latin typeface="+mj-lt"/>
                <a:cs typeface="Arial" charset="0"/>
              </a:rPr>
              <a:t>   then </a:t>
            </a:r>
            <a:r>
              <a:rPr lang="en-US" sz="3200" i="1" dirty="0">
                <a:latin typeface="+mj-lt"/>
                <a:cs typeface="Arial" charset="0"/>
              </a:rPr>
              <a:t>Q</a:t>
            </a:r>
            <a:r>
              <a:rPr lang="en-US" sz="3200" dirty="0">
                <a:latin typeface="+mj-lt"/>
                <a:cs typeface="Arial" charset="0"/>
              </a:rPr>
              <a:t> = 0 and </a:t>
            </a:r>
            <a:r>
              <a:rPr lang="en-US" sz="3200" i="1" dirty="0">
                <a:latin typeface="+mj-lt"/>
                <a:cs typeface="Arial" charset="0"/>
              </a:rPr>
              <a:t>Q</a:t>
            </a:r>
            <a:r>
              <a:rPr lang="en-US" sz="3200" dirty="0">
                <a:latin typeface="+mj-lt"/>
                <a:cs typeface="Arial" charset="0"/>
              </a:rPr>
              <a:t> = 1</a:t>
            </a:r>
          </a:p>
          <a:p>
            <a:pPr lvl="1">
              <a:spcBef>
                <a:spcPct val="20000"/>
              </a:spcBef>
            </a:pPr>
            <a:r>
              <a:rPr lang="en-US" sz="3200" b="1" i="1" dirty="0">
                <a:solidFill>
                  <a:srgbClr val="C00000"/>
                </a:solidFill>
                <a:latin typeface="+mj-lt"/>
                <a:cs typeface="Arial" charset="0"/>
              </a:rPr>
              <a:t>   Reset</a:t>
            </a:r>
            <a:r>
              <a:rPr lang="en-US" sz="3200" b="1" dirty="0">
                <a:solidFill>
                  <a:srgbClr val="C00000"/>
                </a:solidFill>
                <a:latin typeface="+mj-lt"/>
                <a:cs typeface="Arial" charset="0"/>
              </a:rPr>
              <a:t> the output</a:t>
            </a:r>
          </a:p>
          <a:p>
            <a:pPr marL="742950" lvl="1" indent="-285750">
              <a:spcBef>
                <a:spcPct val="20000"/>
              </a:spcBef>
              <a:buFontTx/>
              <a:buChar char="–"/>
            </a:pPr>
            <a:endParaRPr lang="en-US" sz="3200" dirty="0">
              <a:latin typeface="+mj-lt"/>
              <a:cs typeface="Arial" charset="0"/>
            </a:endParaRPr>
          </a:p>
          <a:p>
            <a:pPr marL="742950" lvl="1" indent="-285750">
              <a:spcBef>
                <a:spcPct val="20000"/>
              </a:spcBef>
              <a:buFontTx/>
              <a:buChar char="–"/>
            </a:pPr>
            <a:endParaRPr lang="en-US" sz="2000" dirty="0">
              <a:latin typeface="+mj-lt"/>
              <a:cs typeface="Arial" charset="0"/>
            </a:endParaRPr>
          </a:p>
        </p:txBody>
      </p:sp>
      <p:sp>
        <p:nvSpPr>
          <p:cNvPr id="973839" name="Line 15"/>
          <p:cNvSpPr>
            <a:spLocks noChangeShapeType="1"/>
          </p:cNvSpPr>
          <p:nvPr>
            <p:custDataLst>
              <p:tags r:id="rId3"/>
            </p:custDataLst>
          </p:nvPr>
        </p:nvSpPr>
        <p:spPr bwMode="auto">
          <a:xfrm>
            <a:off x="3886200" y="44196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a:solidFill>
                  <a:schemeClr val="bg1"/>
                </a:solidFill>
                <a:latin typeface="+mj-lt"/>
              </a:rPr>
              <a:t>SR Latch Analysis</a:t>
            </a:r>
          </a:p>
        </p:txBody>
      </p:sp>
      <p:graphicFrame>
        <p:nvGraphicFramePr>
          <p:cNvPr id="3" name="Object 2"/>
          <p:cNvGraphicFramePr>
            <a:graphicFrameLocks noChangeAspect="1"/>
          </p:cNvGraphicFramePr>
          <p:nvPr>
            <p:custDataLst>
              <p:tags r:id="rId4"/>
            </p:custDataLst>
            <p:extLst>
              <p:ext uri="{D42A27DB-BD31-4B8C-83A1-F6EECF244321}">
                <p14:modId xmlns:p14="http://schemas.microsoft.com/office/powerpoint/2010/main" val="1754148455"/>
              </p:ext>
            </p:extLst>
          </p:nvPr>
        </p:nvGraphicFramePr>
        <p:xfrm>
          <a:off x="5638800" y="3505200"/>
          <a:ext cx="2438400" cy="2043112"/>
        </p:xfrm>
        <a:graphic>
          <a:graphicData uri="http://schemas.openxmlformats.org/presentationml/2006/ole">
            <mc:AlternateContent xmlns:mc="http://schemas.openxmlformats.org/markup-compatibility/2006">
              <mc:Choice xmlns:v="urn:schemas-microsoft-com:vml" Requires="v">
                <p:oleObj name="VISIO" r:id="rId9" imgW="1057895" imgH="885396" progId="Visio.Drawing.6">
                  <p:embed/>
                </p:oleObj>
              </mc:Choice>
              <mc:Fallback>
                <p:oleObj name="VISIO" r:id="rId9" imgW="1057895" imgH="885396"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505200"/>
                        <a:ext cx="2438400" cy="2043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5638800" y="1295400"/>
            <a:ext cx="2438400" cy="2043112"/>
            <a:chOff x="5638800" y="1295400"/>
            <a:chExt cx="2438400" cy="2043112"/>
          </a:xfrm>
        </p:grpSpPr>
        <p:graphicFrame>
          <p:nvGraphicFramePr>
            <p:cNvPr id="12" name="Object 11"/>
            <p:cNvGraphicFramePr>
              <a:graphicFrameLocks noChangeAspect="1"/>
            </p:cNvGraphicFramePr>
            <p:nvPr>
              <p:custDataLst>
                <p:tags r:id="rId6"/>
              </p:custDataLst>
              <p:extLst>
                <p:ext uri="{D42A27DB-BD31-4B8C-83A1-F6EECF244321}">
                  <p14:modId xmlns:p14="http://schemas.microsoft.com/office/powerpoint/2010/main" val="2039635423"/>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name="Visio" r:id="rId11" imgW="1043980" imgH="876354" progId="Visio.Drawing.11">
                    <p:embed/>
                  </p:oleObj>
                </mc:Choice>
                <mc:Fallback>
                  <p:oleObj name="Visio" r:id="rId11" imgW="1043980" imgH="876354" progId="Visio.Drawing.11">
                    <p:embed/>
                    <p:pic>
                      <p:nvPicPr>
                        <p:cNvPr id="0" name=""/>
                        <p:cNvPicPr>
                          <a:picLocks noChangeAspect="1" noChangeArrowheads="1"/>
                        </p:cNvPicPr>
                        <p:nvPr/>
                      </p:nvPicPr>
                      <p:blipFill>
                        <a:blip r:embed="rId12"/>
                        <a:srcRect/>
                        <a:stretch>
                          <a:fillRect/>
                        </a:stretch>
                      </p:blipFill>
                      <p:spPr bwMode="auto">
                        <a:xfrm>
                          <a:off x="5638800" y="1295400"/>
                          <a:ext cx="2438400" cy="2043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a:xfrm>
              <a:off x="6019800" y="2450068"/>
              <a:ext cx="228600" cy="369332"/>
            </a:xfrm>
            <a:prstGeom prst="rect">
              <a:avLst/>
            </a:prstGeom>
            <a:solidFill>
              <a:schemeClr val="bg1"/>
            </a:solidFill>
          </p:spPr>
          <p:txBody>
            <a:bodyPr wrap="square">
              <a:spAutoFit/>
            </a:bodyPr>
            <a:lstStyle/>
            <a:p>
              <a:r>
                <a:rPr lang="en-US" b="1" dirty="0">
                  <a:solidFill>
                    <a:srgbClr val="0606BA"/>
                  </a:solidFill>
                  <a:latin typeface="Times New Roman" panose="02020603050405020304" pitchFamily="18" charset="0"/>
                  <a:cs typeface="Times New Roman" panose="02020603050405020304" pitchFamily="18" charset="0"/>
                </a:rPr>
                <a:t>1</a:t>
              </a:r>
              <a:endParaRPr lang="en-US" dirty="0">
                <a:solidFill>
                  <a:srgbClr val="0606BA"/>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035444" y="2444013"/>
              <a:ext cx="228600" cy="369332"/>
            </a:xfrm>
            <a:prstGeom prst="rect">
              <a:avLst/>
            </a:prstGeom>
            <a:solidFill>
              <a:schemeClr val="bg1"/>
            </a:solidFill>
          </p:spPr>
          <p:txBody>
            <a:bodyPr wrap="square">
              <a:spAutoFit/>
            </a:bodyPr>
            <a:lstStyle/>
            <a:p>
              <a:r>
                <a:rPr lang="en-US" b="1" dirty="0">
                  <a:solidFill>
                    <a:srgbClr val="0070C0"/>
                  </a:solidFill>
                  <a:latin typeface="Times New Roman" panose="02020603050405020304" pitchFamily="18" charset="0"/>
                  <a:cs typeface="Times New Roman" panose="02020603050405020304" pitchFamily="18" charset="0"/>
                </a:rPr>
                <a:t>1</a:t>
              </a:r>
              <a:endParaRPr lang="en-US" dirty="0">
                <a:solidFill>
                  <a:srgbClr val="0070C0"/>
                </a:solidFill>
                <a:latin typeface="Times New Roman" panose="02020603050405020304" pitchFamily="18" charset="0"/>
                <a:cs typeface="Times New Roman" panose="02020603050405020304" pitchFamily="18" charset="0"/>
              </a:endParaRPr>
            </a:p>
          </p:txBody>
        </p:sp>
      </p:grpSp>
      <p:sp>
        <p:nvSpPr>
          <p:cNvPr id="14" name="Line 6"/>
          <p:cNvSpPr>
            <a:spLocks noChangeShapeType="1"/>
          </p:cNvSpPr>
          <p:nvPr>
            <p:custDataLst>
              <p:tags r:id="rId5"/>
            </p:custDataLst>
          </p:nvPr>
        </p:nvSpPr>
        <p:spPr bwMode="auto">
          <a:xfrm>
            <a:off x="3868033" y="1929223"/>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p:cNvSpPr/>
          <p:nvPr/>
        </p:nvSpPr>
        <p:spPr>
          <a:xfrm>
            <a:off x="7467600" y="25146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0" y="1905000"/>
            <a:ext cx="228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467600" y="14478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096000" y="24384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819400" y="1981200"/>
            <a:ext cx="228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419600" y="1905000"/>
            <a:ext cx="3810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143000" y="2514600"/>
            <a:ext cx="3200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467600" y="47244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096000" y="4114800"/>
            <a:ext cx="228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467600" y="36576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096000" y="4648200"/>
            <a:ext cx="2286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743200" y="4419600"/>
            <a:ext cx="304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343400" y="4419600"/>
            <a:ext cx="3810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066800" y="5029200"/>
            <a:ext cx="3200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080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22"/>
                                        </p:tgtEl>
                                      </p:cBhvr>
                                    </p:animEffect>
                                    <p:set>
                                      <p:cBhvr>
                                        <p:cTn id="30" dur="1" fill="hold">
                                          <p:stCondLst>
                                            <p:cond delay="499"/>
                                          </p:stCondLst>
                                        </p:cTn>
                                        <p:tgtEl>
                                          <p:spTgt spid="22"/>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0" nodeType="clickEffect">
                                  <p:stCondLst>
                                    <p:cond delay="0"/>
                                  </p:stCondLst>
                                  <p:childTnLst>
                                    <p:animEffect transition="out" filter="dissolve">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grpId="0" nodeType="clickEffect">
                                  <p:stCondLst>
                                    <p:cond delay="0"/>
                                  </p:stCondLst>
                                  <p:childTnLst>
                                    <p:animEffect transition="out" filter="dissolve">
                                      <p:cBhvr>
                                        <p:cTn id="42" dur="500"/>
                                        <p:tgtEl>
                                          <p:spTgt spid="27"/>
                                        </p:tgtEl>
                                      </p:cBhvr>
                                    </p:animEffect>
                                    <p:set>
                                      <p:cBhvr>
                                        <p:cTn id="43" dur="1" fill="hold">
                                          <p:stCondLst>
                                            <p:cond delay="499"/>
                                          </p:stCondLst>
                                        </p:cTn>
                                        <p:tgtEl>
                                          <p:spTgt spid="2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0" nodeType="clickEffect">
                                  <p:stCondLst>
                                    <p:cond delay="0"/>
                                  </p:stCondLst>
                                  <p:childTnLst>
                                    <p:animEffect transition="out" filter="dissolv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0" nodeType="clickEffect">
                                  <p:stCondLst>
                                    <p:cond delay="0"/>
                                  </p:stCondLst>
                                  <p:childTnLst>
                                    <p:animEffect transition="out" filter="dissolve">
                                      <p:cBhvr>
                                        <p:cTn id="52" dur="500"/>
                                        <p:tgtEl>
                                          <p:spTgt spid="25"/>
                                        </p:tgtEl>
                                      </p:cBhvr>
                                    </p:animEffect>
                                    <p:set>
                                      <p:cBhvr>
                                        <p:cTn id="53" dur="1" fill="hold">
                                          <p:stCondLst>
                                            <p:cond delay="499"/>
                                          </p:stCondLst>
                                        </p:cTn>
                                        <p:tgtEl>
                                          <p:spTgt spid="2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0" nodeType="clickEffect">
                                  <p:stCondLst>
                                    <p:cond delay="0"/>
                                  </p:stCondLst>
                                  <p:childTnLst>
                                    <p:animEffect transition="out" filter="dissolve">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30"/>
                                        </p:tgtEl>
                                      </p:cBhvr>
                                    </p:animEffect>
                                    <p:set>
                                      <p:cBhvr>
                                        <p:cTn id="6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23288</TotalTime>
  <Words>1730</Words>
  <Application>Microsoft Macintosh PowerPoint</Application>
  <PresentationFormat>Presentación en pantalla (4:3)</PresentationFormat>
  <Paragraphs>562</Paragraphs>
  <Slides>48</Slides>
  <Notes>46</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48</vt:i4>
      </vt:variant>
    </vt:vector>
  </HeadingPairs>
  <TitlesOfParts>
    <vt:vector size="56" baseType="lpstr">
      <vt:lpstr>Arial</vt:lpstr>
      <vt:lpstr>Ariel</vt:lpstr>
      <vt:lpstr>Calibri</vt:lpstr>
      <vt:lpstr>Courier (W1)</vt:lpstr>
      <vt:lpstr>Times New Roman</vt:lpstr>
      <vt:lpstr>Office Theme</vt:lpstr>
      <vt:lpstr>VISIO</vt:lpstr>
      <vt:lpstr>Visio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Viktor Andres Tapia Vasquez</cp:lastModifiedBy>
  <cp:revision>174</cp:revision>
  <cp:lastPrinted>2020-04-30T19:34:30Z</cp:lastPrinted>
  <dcterms:created xsi:type="dcterms:W3CDTF">2012-08-07T04:56:47Z</dcterms:created>
  <dcterms:modified xsi:type="dcterms:W3CDTF">2023-08-01T12:04:28Z</dcterms:modified>
</cp:coreProperties>
</file>