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7" r:id="rId6"/>
    <p:sldId id="259" r:id="rId7"/>
    <p:sldId id="258" r:id="rId8"/>
    <p:sldId id="260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5" r:id="rId24"/>
    <p:sldId id="280" r:id="rId25"/>
    <p:sldId id="284" r:id="rId26"/>
    <p:sldId id="281" r:id="rId27"/>
    <p:sldId id="282" r:id="rId28"/>
    <p:sldId id="283" r:id="rId29"/>
    <p:sldId id="286" r:id="rId30"/>
    <p:sldId id="287" r:id="rId31"/>
    <p:sldId id="288" r:id="rId32"/>
    <p:sldId id="291" r:id="rId33"/>
    <p:sldId id="289" r:id="rId34"/>
    <p:sldId id="290" r:id="rId35"/>
    <p:sldId id="27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DC00C-4304-48F5-816B-E11A0248D0CD}" v="24" dt="2022-09-13T02:04:45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3C00-A273-05FE-867F-35EA9016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A47EF-5FAB-32E4-3FF9-2FDCCCC84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3028C-DAE1-86C9-4BC3-9C69A988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0BC0A-01CE-2481-044E-2ACCC5E5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96328-6354-5240-52C2-08C39D04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1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E740-2F5E-2F96-5200-1671A76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97D6B-CD59-6156-7F25-B7475CBF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15DD-94F2-A6E7-FDF4-D4679CE3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7532B-A77B-75F7-9A6B-E4B9909A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443B9-FE44-2193-996C-24E8E4CF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AC3FB-F27B-1F00-098E-D63E2B21A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3017C-27D0-B2BA-FBA7-54C4A592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1E8E2-4571-574A-B444-44C543AC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98C7-E28E-9CBD-3E09-FB48FBBE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EE078-27F7-1067-BC3C-9366C55F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5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57C48-01EE-1C15-5068-AF061329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D9F30-8BAD-93AB-4254-2DADFB64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7E640-D313-42B6-8A74-39B73BA9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A1E74-1852-E8FE-E2E8-CA137892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4DE41-00EF-F9CE-61B6-75CD3058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0C445-9B88-6414-9057-CA575F3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692BC-C695-3C11-6DC5-886EE46D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4EF89-06B5-BAEF-6774-24865A33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D24E4-BC5D-9D53-CEC4-9ACBC3A3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B5E19-021B-B2C7-3405-E7030E00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26B33-8B5B-A7B8-7644-90FA7A38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7969E-F868-D1EA-D64D-6939EA685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92906-EA5A-5759-4AD1-345EC3EE3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27B20-E4BA-86AD-096D-4707475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038CB-415F-F4A9-C891-F8535D37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503F1-CC1B-AECB-8B82-45F1F238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0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19C00-15BE-F843-F679-D07FABB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FA667-D27D-7A45-26A1-1344BD3D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7CBE39-5E11-3752-9BBF-2DDF7A03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B5E0A-BC2F-4C85-CD4D-F8D78F0B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6F5C23-0D93-B7B6-24B0-8D5CD7A4F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1CA31B-9ACD-4CD4-6830-CC78AB44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050F31-A9DE-CD26-94CB-76D4B0DE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9B678-DC48-480F-7623-78FC7E5A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0903-146F-5A55-351B-9AE5A082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D6AC2E-FF7D-A34F-9BA9-FAA54CE6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8FF7EC-9BE4-6A59-4A0F-20E27455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70FABA-0633-4E81-8DD0-F46A509B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DD938-3FC8-7F20-0094-3AAB4FF2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0C856F-F0B0-582E-0C4B-4D7D57A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A93EB-C93B-D79C-DFC6-E09B32D9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7CB3-31E6-DD15-2492-B0C92C40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F02BD-44D2-5A2F-38BF-AA3DDE5C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033C3-F72C-70B9-82CE-EC4C57F6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44DD6-7422-6C65-E989-E374B479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66D94-467C-C2E4-1375-CC689D99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B745A-7875-BF81-FC5C-D1629761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1C8A-F1C8-402D-EC22-2D4682F2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9B84C2-5856-80D2-BA2D-06E716EA8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BDCDA-F6C7-F1B2-9055-D1CEAB80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83149-CB40-2E16-63A2-EC919296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91299-7C68-786C-686F-B23B567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128D1-275C-5916-8895-8BCC52E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2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1C3F7-BF50-C2DD-E130-196DD19C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079ED-EB16-085E-ED78-3BE7F5BE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64C6E-CECC-8E64-9AA6-BF840292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E775-A084-4968-B608-8A854FD910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2C811-E67F-3211-CF60-175EE20D0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EACD2-B8FA-EB13-6814-C5267FFD9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ca.ai/" TargetMode="External"/><Relationship Id="rId2" Type="http://schemas.openxmlformats.org/officeDocument/2006/relationships/hyperlink" Target="https://phage-la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yst.co.uk/fashion-dn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.edu/class/ee267/lectures/lecture3.pdf" TargetMode="External"/><Relationship Id="rId2" Type="http://schemas.openxmlformats.org/officeDocument/2006/relationships/hyperlink" Target="https://stanford.edu/class/ee267/lectures/lecture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lrATfBNZ98foTJPJ_Ev03o2oq3-GGOS2" TargetMode="External"/><Relationship Id="rId5" Type="http://schemas.openxmlformats.org/officeDocument/2006/relationships/hyperlink" Target="https://webglfundamentals.org/webgl/lessons/webgl-shadersand-glsl.htm" TargetMode="External"/><Relationship Id="rId4" Type="http://schemas.openxmlformats.org/officeDocument/2006/relationships/hyperlink" Target="https://stanford.edu/class/ee267/lectures/lecture4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BF4901-830F-F19B-30E3-0C464555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013877" cy="402163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WebGL / Graphics </a:t>
            </a:r>
            <a:r>
              <a:rPr lang="ko-KR" altLang="en-US" dirty="0"/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AFBBC-7248-693C-84CD-C0482FFDA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/>
              <a:t>류시모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BE794-5484-CB02-52D3-3EE43BF28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BE123-CAF9-2081-C5C4-672B38E63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And why you should care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02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64F87-E812-BD0F-CFEA-1775B89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Conceptually…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3E9F6-6714-C23B-6E3F-186776DF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How do we transform “3D scene” to</a:t>
            </a:r>
            <a:r>
              <a:rPr lang="ko-KR" altLang="en-US" dirty="0"/>
              <a:t> </a:t>
            </a:r>
            <a:r>
              <a:rPr lang="en-US" altLang="ko-KR" dirty="0"/>
              <a:t>“Image”?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Application : Executed by main processor </a:t>
            </a:r>
            <a:r>
              <a:rPr lang="en-US" altLang="ko-KR" dirty="0">
                <a:sym typeface="Wingdings" panose="05000000000000000000" pitchFamily="2" charset="2"/>
              </a:rPr>
              <a:t> changes made to scene</a:t>
            </a:r>
            <a:endParaRPr lang="en-US" altLang="ko-KR" dirty="0"/>
          </a:p>
          <a:p>
            <a:pPr lvl="1"/>
            <a:r>
              <a:rPr lang="en-US" altLang="ko-KR" dirty="0"/>
              <a:t>Collision detection, animation, morphing, ...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951EEE-CCBA-B003-C772-19D52D33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84" y="1883569"/>
            <a:ext cx="8251031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1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046AF-8EF0-6682-492C-212954E1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Geometry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90F8D-5EF9-C7B3-8D00-CB56B138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1A1E43-EA27-A884-9EF3-E2B0A10D0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526" y="2092720"/>
            <a:ext cx="13889255" cy="227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B9284-3DBD-FBC2-44F8-F02765FC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“Typical Graphics Pipeline”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2992D0-68D1-2097-F6CF-5F729678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36" y="1863801"/>
            <a:ext cx="986832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6D8DE-F63E-FAD5-BC51-37FB4BBC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A444C-9126-4AF7-06FB-472C94E5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FB748-9E31-B7C2-E7C4-17BB6AA8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971207"/>
            <a:ext cx="831648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1364A-A972-D47C-3B55-B08D3B55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Vertex Transforms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DAB724-13FC-1CC1-AEDF-886A88132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346" y="1863801"/>
            <a:ext cx="88373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5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97B91-07DB-ECCD-9997-7C4748EA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Transforms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63813-AA4C-1444-7F22-E5B36280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Arrange the objects (or models, or avatar) in</a:t>
            </a:r>
          </a:p>
          <a:p>
            <a:pPr marL="0" indent="0">
              <a:buNone/>
            </a:pPr>
            <a:r>
              <a:rPr lang="en-US" altLang="ko-KR" dirty="0"/>
              <a:t>the world (Model Transform).</a:t>
            </a:r>
          </a:p>
          <a:p>
            <a:pPr marL="0" indent="0">
              <a:buNone/>
            </a:pPr>
            <a:r>
              <a:rPr lang="en-US" altLang="ko-KR" dirty="0"/>
              <a:t>2. Position and orientation the camera (View</a:t>
            </a:r>
          </a:p>
          <a:p>
            <a:pPr marL="0" indent="0">
              <a:buNone/>
            </a:pPr>
            <a:r>
              <a:rPr lang="en-US" altLang="ko-KR" dirty="0"/>
              <a:t>transform).</a:t>
            </a:r>
          </a:p>
          <a:p>
            <a:pPr marL="0" indent="0">
              <a:buNone/>
            </a:pPr>
            <a:r>
              <a:rPr lang="en-US" altLang="ko-KR" dirty="0"/>
              <a:t>3. Select a camera lens (wide angle, normal or</a:t>
            </a:r>
          </a:p>
          <a:p>
            <a:pPr marL="0" indent="0">
              <a:buNone/>
            </a:pPr>
            <a:r>
              <a:rPr lang="en-US" altLang="ko-KR" dirty="0"/>
              <a:t>telescopic), adjust the focus length and zoom</a:t>
            </a:r>
          </a:p>
          <a:p>
            <a:pPr marL="0" indent="0">
              <a:buNone/>
            </a:pPr>
            <a:r>
              <a:rPr lang="en-US" altLang="ko-KR" dirty="0"/>
              <a:t>factor to set the camera's field of view</a:t>
            </a:r>
          </a:p>
          <a:p>
            <a:pPr marL="0" indent="0">
              <a:buNone/>
            </a:pPr>
            <a:r>
              <a:rPr lang="en-US" altLang="ko-KR" dirty="0"/>
              <a:t>(Projection transform).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68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A627-5440-78A1-5338-59667F3B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Transform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541564-9C66-DC8F-0394-B279520A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36" y="2499242"/>
            <a:ext cx="4009204" cy="35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7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E3755-CD4E-6EA2-3E03-4D385158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 Transform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005162-2856-4197-F5B5-8560D703D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32450"/>
            <a:ext cx="7214616" cy="45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8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46358-964E-553C-990F-D69D7745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altLang="ko-KR" sz="3600"/>
              <a:t>Projection Transform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C8ECA-C359-7255-3569-2AFE413E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endParaRPr lang="ko-KR" alt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C56ADAEA-8D21-6F0F-B625-FB2B467D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011241"/>
            <a:ext cx="4974336" cy="2754152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6E499-4BF9-65A9-0AD7-926865DC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018336"/>
            <a:ext cx="4974336" cy="27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7F823-6636-48BA-941D-E64678636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C4992-4876-6D68-637E-C588F4A7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360" y="538026"/>
            <a:ext cx="3584012" cy="2363764"/>
          </a:xfrm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스터디 소개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7B67E4-C0EB-443E-9F52-71057ADE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4D1819B-21EB-4EB0-8BD9-B686574AD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AAE2-250C-171A-5668-FD570A5E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359" y="2922755"/>
            <a:ext cx="3584011" cy="309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이런걸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만들기 위해 필요한 지식을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배울거에요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https://phage-lab.com/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https://www.corca.ai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https://www.lyst.co.uk/fashion-dna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4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A60C-6184-4A20-D3E6-2785BD18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Clip Space, Viewport 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0D38F-B8AA-8240-EF0E-0995D98F7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DC85B-9F01-896E-B3EC-14E39277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1733313"/>
            <a:ext cx="664937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11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381A3-AC27-714C-E99F-AFF72905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DE6CB-40BD-8868-F4D2-3744DD44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determine which fragments</a:t>
            </a:r>
          </a:p>
          <a:p>
            <a:pPr marL="0" indent="0">
              <a:buNone/>
            </a:pPr>
            <a:r>
              <a:rPr lang="en-US" altLang="ko-KR" dirty="0"/>
              <a:t>are inside the triangles</a:t>
            </a:r>
          </a:p>
          <a:p>
            <a:pPr marL="0" indent="0">
              <a:buNone/>
            </a:pPr>
            <a:r>
              <a:rPr lang="en-US" altLang="ko-KR" dirty="0"/>
              <a:t>2. interpolate vertex attributes</a:t>
            </a:r>
          </a:p>
          <a:p>
            <a:pPr marL="0" indent="0">
              <a:buNone/>
            </a:pPr>
            <a:r>
              <a:rPr lang="en-US" altLang="ko-KR" dirty="0"/>
              <a:t>(e.g. color) to all 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9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404E-72A2-8A5D-B5E2-4F98AB7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Scanline Interpolation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06CCA-BEA6-DC60-1DD9-7ACF1098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Attributes interpolation</a:t>
            </a:r>
          </a:p>
          <a:p>
            <a:pPr marL="0" indent="0">
              <a:buNone/>
            </a:pPr>
            <a:r>
              <a:rPr lang="en-US" altLang="ko-KR" dirty="0"/>
              <a:t>First determine Al, </a:t>
            </a:r>
            <a:r>
              <a:rPr lang="en-US" altLang="ko-KR" dirty="0" err="1"/>
              <a:t>Ar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Next, for target A: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2BFBE9-B7BF-00C3-F99B-AA776797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85" y="2123356"/>
            <a:ext cx="3334215" cy="31246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71AF4A-3B71-6A8E-E0B2-7991E76F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7" y="3090278"/>
            <a:ext cx="2657846" cy="1190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BB61AA-375C-E6A1-F80B-689398A2F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100" y="4852649"/>
            <a:ext cx="345805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23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B95E4-DF6F-F2D4-767F-90F1EE78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Lighting, Shading, Texture mapping, Depth test,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129DE-8B75-20F1-CD74-0D1CD699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By the Vertex Processing &amp; Rasterizing, we know what attributes each fragments have.</a:t>
            </a:r>
          </a:p>
          <a:p>
            <a:r>
              <a:rPr lang="en-US" altLang="ko-KR" dirty="0"/>
              <a:t>Use these attributes to perform stuff on each fragments (pixels)!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89512-63D9-6CE5-E32A-A39E9383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3414327"/>
            <a:ext cx="7020905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346E-3778-15B1-5AB9-9D8EEBFB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8D3E0-2B8D-403C-562E-6684178A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We’ve seen Vertex shaders and Fragment shaders.</a:t>
            </a:r>
          </a:p>
          <a:p>
            <a:pPr marL="0" indent="0">
              <a:buNone/>
            </a:pPr>
            <a:r>
              <a:rPr lang="en-US" altLang="ko-KR" dirty="0"/>
              <a:t>Why Do We Need Shaders?</a:t>
            </a:r>
          </a:p>
          <a:p>
            <a:pPr marL="0" indent="0">
              <a:buNone/>
            </a:pPr>
            <a:r>
              <a:rPr lang="en-US" altLang="ko-KR" b="1" dirty="0"/>
              <a:t>massively parallel computing</a:t>
            </a:r>
          </a:p>
          <a:p>
            <a:pPr marL="0" indent="0">
              <a:buNone/>
            </a:pPr>
            <a:r>
              <a:rPr lang="en-US" altLang="ko-KR" dirty="0"/>
              <a:t>• single instruction multiple data (SIMD) paradigm à GPUs are</a:t>
            </a:r>
          </a:p>
          <a:p>
            <a:pPr marL="0" indent="0">
              <a:buNone/>
            </a:pPr>
            <a:r>
              <a:rPr lang="en-US" altLang="ko-KR" dirty="0"/>
              <a:t>designed to be parallel processors</a:t>
            </a:r>
          </a:p>
          <a:p>
            <a:pPr marL="0" indent="0">
              <a:buNone/>
            </a:pPr>
            <a:r>
              <a:rPr lang="en-US" altLang="ko-KR" dirty="0"/>
              <a:t>• vertex shaders are independently executed for each vertex on</a:t>
            </a:r>
          </a:p>
          <a:p>
            <a:pPr marL="0" indent="0">
              <a:buNone/>
            </a:pPr>
            <a:r>
              <a:rPr lang="en-US" altLang="ko-KR" dirty="0"/>
              <a:t>GPU (in parallel)</a:t>
            </a:r>
          </a:p>
          <a:p>
            <a:pPr marL="0" indent="0">
              <a:buNone/>
            </a:pPr>
            <a:r>
              <a:rPr lang="en-US" altLang="ko-KR" dirty="0"/>
              <a:t>• fragment shaders are independently executed for each</a:t>
            </a:r>
          </a:p>
          <a:p>
            <a:pPr marL="0" indent="0">
              <a:buNone/>
            </a:pPr>
            <a:r>
              <a:rPr lang="en-US" altLang="ko-KR" dirty="0"/>
              <a:t>fragment on GPU (in parallel)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29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2C542-6326-919C-1945-3C8ABCA1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Shading Languages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47CC6-F20B-A6E2-7D00-2F99C526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GLSL (for OpenGL)</a:t>
            </a:r>
          </a:p>
          <a:p>
            <a:r>
              <a:rPr lang="en-US" altLang="ko-KR" dirty="0"/>
              <a:t>HLSL</a:t>
            </a:r>
          </a:p>
          <a:p>
            <a:r>
              <a:rPr lang="en-US" altLang="ko-KR" dirty="0"/>
              <a:t>OSL</a:t>
            </a:r>
          </a:p>
          <a:p>
            <a:r>
              <a:rPr lang="en-US" altLang="ko-KR" dirty="0"/>
              <a:t>Cg</a:t>
            </a:r>
          </a:p>
          <a:p>
            <a:r>
              <a:rPr lang="en-US" altLang="ko-KR" dirty="0"/>
              <a:t>DirectX Shader Assembly Language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We will use GLSL for WebGL</a:t>
            </a:r>
          </a:p>
        </p:txBody>
      </p:sp>
    </p:spTree>
    <p:extLst>
      <p:ext uri="{BB962C8B-B14F-4D97-AF65-F5344CB8AC3E}">
        <p14:creationId xmlns:p14="http://schemas.microsoft.com/office/powerpoint/2010/main" val="119707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9531-90CC-B9B0-2C50-3B354A1B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415B5-73A0-6FC4-81DB-DB67BE4B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Input:</a:t>
            </a:r>
          </a:p>
          <a:p>
            <a:pPr marL="0" indent="0">
              <a:buNone/>
            </a:pPr>
            <a:r>
              <a:rPr lang="en-US" altLang="ko-KR" dirty="0"/>
              <a:t>input variables are either uniform (passed in from JavaScript, e.g. matrices) or attribute (values associated with each vertex, e.g. position, normal, </a:t>
            </a:r>
            <a:r>
              <a:rPr lang="en-US" altLang="ko-KR" dirty="0" err="1"/>
              <a:t>uv</a:t>
            </a:r>
            <a:r>
              <a:rPr lang="en-US" altLang="ko-KR" dirty="0"/>
              <a:t>, …)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Output : vec4 </a:t>
            </a:r>
            <a:r>
              <a:rPr lang="en-US" altLang="ko-KR" dirty="0" err="1"/>
              <a:t>gl_Position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(vertex position in clip coordinates)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88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5DEB1-55EF-C1DA-9691-C84DBD2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 Shader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75218-4D6E-BDAA-4606-4EEB5C00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Input:</a:t>
            </a:r>
          </a:p>
          <a:p>
            <a:pPr marL="0" indent="0">
              <a:buNone/>
            </a:pPr>
            <a:r>
              <a:rPr lang="en-US" altLang="ko-KR" dirty="0"/>
              <a:t>input variables are either uniform (passed in from JavaScript) or varying (passed in from vertex shader through rasterizer)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Output:</a:t>
            </a:r>
          </a:p>
          <a:p>
            <a:pPr marL="0" indent="0">
              <a:buNone/>
            </a:pPr>
            <a:r>
              <a:rPr lang="en-US" altLang="ko-KR" dirty="0"/>
              <a:t>vec4 </a:t>
            </a:r>
            <a:r>
              <a:rPr lang="en-US" altLang="ko-KR" dirty="0" err="1"/>
              <a:t>gl_FragColor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gl_FragDepth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85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62C98-868D-7E09-D820-4A7AF75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3EE7E-0239-8742-E655-E9E60376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Later, we will use Fragment shader to perform beautiful fluid-simulation very fast</a:t>
            </a:r>
          </a:p>
          <a:p>
            <a:r>
              <a:rPr lang="en-US" altLang="ko-KR" dirty="0"/>
              <a:t>… with </a:t>
            </a:r>
            <a:r>
              <a:rPr lang="en-US" altLang="ko-KR" dirty="0" err="1"/>
              <a:t>Pixijs</a:t>
            </a:r>
            <a:r>
              <a:rPr lang="en-US" altLang="ko-KR" dirty="0"/>
              <a:t>, </a:t>
            </a:r>
            <a:r>
              <a:rPr lang="en-US" altLang="ko-KR" dirty="0" err="1"/>
              <a:t>NextJS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6869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95D0F-E810-B5F7-2776-631AAB1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action with WebGL!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6839F-3FE4-4D43-9808-392DCF631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WebGL only cares about 2 things: clip space coordinates and colors.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B2B15-23BA-6B86-441E-42EF12D2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CE5BA-84A5-771E-3A46-73859252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F76A8-11B6-ECF8-1FAC-A3B595B3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54"/>
            <a:ext cx="12192000" cy="6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04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C3AA8-B274-0A08-F673-713BF7E3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388C9-359A-9627-0147-1F0FFBB8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is basically </a:t>
            </a:r>
            <a:r>
              <a:rPr lang="en-US" altLang="ko-KR" b="1" dirty="0"/>
              <a:t>a state machine</a:t>
            </a:r>
          </a:p>
          <a:p>
            <a:r>
              <a:rPr lang="en-US" altLang="ko-KR" b="1" dirty="0"/>
              <a:t>We always need to “not-functionally” change </a:t>
            </a:r>
            <a:r>
              <a:rPr lang="en-US" altLang="ko-KR" b="1" dirty="0" err="1"/>
              <a:t>gl’s</a:t>
            </a:r>
            <a:r>
              <a:rPr lang="en-US" altLang="ko-KR" b="1" dirty="0"/>
              <a:t> state.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470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91AB1-A22C-8D07-0EB0-42762C9D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OpenGL…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8FF0-1BE4-7461-0A61-16684672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To let “shader code” use “some values”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Create Code </a:t>
            </a:r>
            <a:r>
              <a:rPr lang="en-US" altLang="ko-KR" dirty="0">
                <a:sym typeface="Wingdings" panose="05000000000000000000" pitchFamily="2" charset="2"/>
              </a:rPr>
              <a:t> Create Shader  Create Program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Define data  Define Buffer  Bind Buffer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bindBuffer</a:t>
            </a:r>
            <a:r>
              <a:rPr lang="en-US" altLang="ko-KR" dirty="0"/>
              <a:t> : we’ll work on X</a:t>
            </a:r>
          </a:p>
          <a:p>
            <a:r>
              <a:rPr lang="en-US" altLang="ko-KR" dirty="0" err="1"/>
              <a:t>bufferData</a:t>
            </a:r>
            <a:r>
              <a:rPr lang="en-US" altLang="ko-KR" dirty="0"/>
              <a:t> : Put ~~ on X</a:t>
            </a:r>
          </a:p>
          <a:p>
            <a:r>
              <a:rPr lang="en-US" altLang="ko-KR" dirty="0" err="1"/>
              <a:t>createShader</a:t>
            </a:r>
            <a:r>
              <a:rPr lang="en-US" altLang="ko-KR" dirty="0"/>
              <a:t>, </a:t>
            </a:r>
            <a:r>
              <a:rPr lang="en-US" altLang="ko-KR" dirty="0" err="1"/>
              <a:t>shaderSource</a:t>
            </a:r>
            <a:r>
              <a:rPr lang="en-US" altLang="ko-KR" dirty="0"/>
              <a:t>, </a:t>
            </a:r>
            <a:r>
              <a:rPr lang="en-US" altLang="ko-KR" dirty="0" err="1"/>
              <a:t>compileShader</a:t>
            </a:r>
            <a:r>
              <a:rPr lang="en-US" altLang="ko-KR" dirty="0"/>
              <a:t>, </a:t>
            </a:r>
            <a:r>
              <a:rPr lang="en-US" altLang="ko-KR" dirty="0" err="1"/>
              <a:t>attachShader</a:t>
            </a:r>
            <a:r>
              <a:rPr lang="en-US" altLang="ko-KR" dirty="0"/>
              <a:t>, </a:t>
            </a:r>
            <a:r>
              <a:rPr lang="en-US" altLang="ko-KR" dirty="0" err="1"/>
              <a:t>linkProgram</a:t>
            </a:r>
            <a:r>
              <a:rPr lang="en-US" altLang="ko-KR" dirty="0"/>
              <a:t>, </a:t>
            </a:r>
            <a:r>
              <a:rPr lang="en-US" altLang="ko-KR" dirty="0" err="1"/>
              <a:t>useProgram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4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1080C-A1B6-B4B5-D91D-249ED84C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Attribute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216FE-954D-16EC-0C83-9E880400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getAttributeLocation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vertexAttributePointer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enableVertexAttributeArray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537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6CAA2-473A-E30D-D8BF-36180A11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44AA-B063-A35A-2662-756E15BF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39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22159-6981-AAEE-3D81-7A7A243D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that… Just for a simple triangle;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652FE-531E-55F9-D77E-5E08D2A2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Clearly we need simpler, OOP / functional (i.e., reasonable) frameworks…</a:t>
            </a:r>
          </a:p>
          <a:p>
            <a:r>
              <a:rPr lang="en-US" altLang="ko-KR" dirty="0"/>
              <a:t>Various Frameworks, engines and libraries help us with just that.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8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DB63E-A008-76E9-A1B4-89F180AE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A615A-5F05-5EC6-F648-E7598636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https://stanford.edu/class/ee267/lectures/lecture2.pdf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https://stanford.edu/class/ee267/lectures/lecture3.pdf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https://stanford.edu/class/ee267/lectures/lecture4.pdf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https://webglfundamentals.org/webgl/lessons/webgl-shadersand-glsl.htm</a:t>
            </a:r>
            <a:endParaRPr lang="en-US" altLang="ko-KR" dirty="0"/>
          </a:p>
          <a:p>
            <a:r>
              <a:rPr lang="en-US" altLang="ko-KR" dirty="0"/>
              <a:t>https://www.tutorialspoint.com/webgl/webgl_drawing_a_triangle.htm</a:t>
            </a:r>
          </a:p>
          <a:p>
            <a:r>
              <a:rPr lang="en-US" altLang="ko-KR" dirty="0">
                <a:hlinkClick r:id="rId6"/>
              </a:rPr>
              <a:t>https://www.youtube.com/playlist?list=PLlrATfBNZ98foTJPJ_Ev03o2oq3-GGOS2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756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125D-9DB6-904F-8FB0-57D7EA4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96E70-7D43-FF2F-F4E0-CFC9D64F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2401E-CA40-808C-820A-1599A20B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54"/>
            <a:ext cx="12192000" cy="638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1C78A-937F-6F03-78F0-27768386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3FE2A-A231-E69E-7268-6485B825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류시모</a:t>
            </a:r>
            <a:endParaRPr lang="en-US" altLang="ko-KR" dirty="0"/>
          </a:p>
          <a:p>
            <a:r>
              <a:rPr lang="ko-KR" altLang="en-US" dirty="0"/>
              <a:t>사국 </a:t>
            </a:r>
            <a:r>
              <a:rPr lang="ko-KR" altLang="en-US" strike="sngStrike" dirty="0"/>
              <a:t>경영</a:t>
            </a:r>
            <a:r>
              <a:rPr lang="ko-KR" altLang="en-US" dirty="0"/>
              <a:t>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en-US" altLang="ko-KR" dirty="0"/>
              <a:t>(4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(fresh info : </a:t>
            </a:r>
            <a:r>
              <a:rPr lang="ko-KR" altLang="en-US" dirty="0"/>
              <a:t>기계과 진학 예정</a:t>
            </a:r>
            <a:r>
              <a:rPr lang="en-US" altLang="ko-KR" dirty="0"/>
              <a:t>!)</a:t>
            </a:r>
          </a:p>
          <a:p>
            <a:r>
              <a:rPr lang="ko-KR" altLang="en-US" dirty="0" err="1"/>
              <a:t>코르카에서</a:t>
            </a:r>
            <a:r>
              <a:rPr lang="ko-KR" altLang="en-US" dirty="0"/>
              <a:t> </a:t>
            </a:r>
            <a:r>
              <a:rPr lang="en-US" altLang="ko-KR" dirty="0"/>
              <a:t>ML </a:t>
            </a:r>
            <a:r>
              <a:rPr lang="ko-KR" altLang="en-US" dirty="0"/>
              <a:t>엔지니어로 근무중</a:t>
            </a:r>
            <a:endParaRPr lang="en-US" altLang="ko-KR" dirty="0"/>
          </a:p>
          <a:p>
            <a:r>
              <a:rPr lang="ko-KR" altLang="en-US" dirty="0"/>
              <a:t>고양이 좋아함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701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966F0F-6BA4-1571-814E-B3D62B99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What you can expect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1D21F-29BD-6CCC-CC11-D7D57FBD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Learning basics of graphics pipeline and shaders</a:t>
            </a:r>
          </a:p>
          <a:p>
            <a:r>
              <a:rPr lang="en-US" altLang="ko-KR" sz="2000" dirty="0"/>
              <a:t>Bits of popular WebGL frameworks (p5js, </a:t>
            </a:r>
            <a:r>
              <a:rPr lang="en-US" altLang="ko-KR" sz="2000" dirty="0" err="1"/>
              <a:t>PixiJS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ThreeJS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Basics of GLSL</a:t>
            </a:r>
          </a:p>
          <a:p>
            <a:r>
              <a:rPr lang="en-US" altLang="ko-KR" sz="2000" dirty="0"/>
              <a:t>Integrating graphics frameworks with popular web frameworks (React)</a:t>
            </a:r>
          </a:p>
          <a:p>
            <a:r>
              <a:rPr lang="en-US" altLang="ko-KR" sz="2000" b="1" dirty="0"/>
              <a:t>Toy Projects and Tasks!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E4A155-6443-DA70-AAA2-D6A287A1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What you shouldn’t expect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F62DA-8BE6-D7AA-FD08-B507210ED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Detailed math behind graphics (vector calculus, geometry, shape analysis) etc..</a:t>
            </a:r>
          </a:p>
          <a:p>
            <a:r>
              <a:rPr lang="en-US" altLang="ko-KR" sz="2000" dirty="0"/>
              <a:t>Creating 3d models, vector graphics (i.e., graphical assets)</a:t>
            </a:r>
          </a:p>
          <a:p>
            <a:r>
              <a:rPr lang="en-US" altLang="ko-KR" sz="2000" dirty="0"/>
              <a:t>Details of none-web graphics tools (OpenGL, Vulkan, Unreal, Unity etc..)</a:t>
            </a:r>
          </a:p>
          <a:p>
            <a:r>
              <a:rPr lang="ko-KR" altLang="en-US" sz="2000" i="1" strike="sngStrike" dirty="0"/>
              <a:t>현업의 짬</a:t>
            </a:r>
            <a:r>
              <a:rPr lang="en-US" altLang="ko-KR" sz="2000" i="1" strike="sngStrike" dirty="0"/>
              <a:t>? </a:t>
            </a:r>
            <a:r>
              <a:rPr lang="ko-KR" altLang="en-US" sz="2000" i="1" strike="sngStrike" dirty="0"/>
              <a:t>등 숙련된 개발자의 경험 </a:t>
            </a:r>
            <a:endParaRPr lang="en-US" altLang="ko-KR" sz="2000" i="1" strike="sngStrike" dirty="0"/>
          </a:p>
          <a:p>
            <a:r>
              <a:rPr lang="en-US" altLang="ko-KR" sz="2000" dirty="0"/>
              <a:t>Portfolio that gets you into major company immediately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We </a:t>
            </a:r>
            <a:r>
              <a:rPr lang="en-US" altLang="ko-KR" sz="2000" b="1" dirty="0"/>
              <a:t>are</a:t>
            </a:r>
            <a:r>
              <a:rPr lang="en-US" altLang="ko-KR" sz="2000" dirty="0"/>
              <a:t> interested in low-level engineering, theories and principles, </a:t>
            </a:r>
            <a:r>
              <a:rPr lang="en-US" altLang="ko-KR" sz="2000" b="1" dirty="0"/>
              <a:t>but more on high-level applications!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4B376C-8560-3701-51A4-9799B280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금요일 </a:t>
            </a:r>
            <a:r>
              <a:rPr lang="en-US" altLang="ko-KR" sz="3600" dirty="0"/>
              <a:t>8</a:t>
            </a:r>
            <a:r>
              <a:rPr lang="ko-KR" altLang="en-US" sz="3600" dirty="0"/>
              <a:t>시 </a:t>
            </a:r>
            <a:r>
              <a:rPr lang="en-US" altLang="ko-KR" sz="3600" dirty="0"/>
              <a:t>~ 9</a:t>
            </a:r>
            <a:r>
              <a:rPr lang="ko-KR" altLang="en-US" sz="3600" dirty="0"/>
              <a:t>시  </a:t>
            </a:r>
            <a:r>
              <a:rPr lang="en-US" altLang="ko-KR" sz="3600" dirty="0"/>
              <a:t>(</a:t>
            </a:r>
            <a:r>
              <a:rPr lang="ko-KR" altLang="en-US" sz="3600" dirty="0"/>
              <a:t>인원</a:t>
            </a:r>
            <a:r>
              <a:rPr lang="en-US" altLang="ko-KR" sz="3600" dirty="0"/>
              <a:t> 6 ~ 8</a:t>
            </a:r>
            <a:r>
              <a:rPr lang="ko-KR" altLang="en-US" sz="3600" dirty="0"/>
              <a:t>명</a:t>
            </a:r>
            <a:r>
              <a:rPr lang="en-US" altLang="ko-KR" sz="3600" dirty="0"/>
              <a:t>?)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40EDC-9687-C03D-5236-28CB4386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61957"/>
            <a:ext cx="10905066" cy="43939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1</a:t>
            </a:r>
            <a:r>
              <a:rPr lang="ko-KR" altLang="en-US" sz="1300" dirty="0"/>
              <a:t>주차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Typical Graphics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2 </a:t>
            </a:r>
            <a:r>
              <a:rPr lang="ko-KR" altLang="en-US" sz="1300" dirty="0"/>
              <a:t>주차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p5js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GLSL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3 </a:t>
            </a:r>
            <a:r>
              <a:rPr lang="ko-KR" altLang="en-US" sz="1300" dirty="0"/>
              <a:t>주차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ThreeJS</a:t>
            </a:r>
            <a:r>
              <a:rPr lang="en-US" altLang="ko-KR" sz="1300" dirty="0"/>
              <a:t>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4 </a:t>
            </a:r>
            <a:r>
              <a:rPr lang="ko-KR" altLang="en-US" sz="1300" dirty="0"/>
              <a:t>주차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ThreeJS</a:t>
            </a:r>
            <a:r>
              <a:rPr lang="en-US" altLang="ko-KR" sz="1300" dirty="0"/>
              <a:t>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5 </a:t>
            </a:r>
            <a:r>
              <a:rPr lang="ko-KR" altLang="en-US" sz="1300" dirty="0"/>
              <a:t>주차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ThreeJS</a:t>
            </a:r>
            <a:r>
              <a:rPr lang="en-US" altLang="ko-KR" sz="1300" dirty="0"/>
              <a:t> with React / </a:t>
            </a:r>
            <a:r>
              <a:rPr lang="en-US" altLang="ko-KR" sz="1300" dirty="0" err="1"/>
              <a:t>glTF</a:t>
            </a:r>
            <a:endParaRPr lang="en-US" altLang="ko-KR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6 </a:t>
            </a:r>
            <a:r>
              <a:rPr lang="ko-KR" altLang="en-US" sz="1300" dirty="0"/>
              <a:t>주차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PixiJS</a:t>
            </a:r>
            <a:r>
              <a:rPr lang="en-US" altLang="ko-KR" sz="1300" dirty="0"/>
              <a:t> / Toy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7 </a:t>
            </a:r>
            <a:r>
              <a:rPr lang="ko-KR" altLang="en-US" sz="1300" dirty="0"/>
              <a:t>주차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Toy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A5EDA-D48F-C691-748E-449EBC9D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computer graphics?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84022-656B-3279-3A19-E5E9DD7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Conversion from “3D Scene” to “2D image”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/>
              <a:t>What makes “3D Scene”…</a:t>
            </a:r>
          </a:p>
          <a:p>
            <a:r>
              <a:rPr lang="en-US" altLang="ko-KR" dirty="0"/>
              <a:t>3D geometry and transformations</a:t>
            </a:r>
          </a:p>
          <a:p>
            <a:r>
              <a:rPr lang="en-US" altLang="ko-KR" dirty="0"/>
              <a:t>Lights</a:t>
            </a:r>
          </a:p>
          <a:p>
            <a:r>
              <a:rPr lang="en-US" altLang="ko-KR" dirty="0"/>
              <a:t>material properties</a:t>
            </a:r>
          </a:p>
          <a:p>
            <a:pPr marL="0" indent="0">
              <a:buNone/>
            </a:pPr>
            <a:r>
              <a:rPr lang="en-US" altLang="ko-KR" i="1" dirty="0"/>
              <a:t>Made out of</a:t>
            </a:r>
          </a:p>
          <a:p>
            <a:r>
              <a:rPr lang="en-US" altLang="ko-KR" dirty="0"/>
              <a:t>Vertices</a:t>
            </a:r>
          </a:p>
          <a:p>
            <a:r>
              <a:rPr lang="en-US" altLang="ko-KR" dirty="0"/>
              <a:t>Triangles</a:t>
            </a:r>
          </a:p>
        </p:txBody>
      </p:sp>
    </p:spTree>
    <p:extLst>
      <p:ext uri="{BB962C8B-B14F-4D97-AF65-F5344CB8AC3E}">
        <p14:creationId xmlns:p14="http://schemas.microsoft.com/office/powerpoint/2010/main" val="5670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891</Words>
  <Application>Microsoft Office PowerPoint</Application>
  <PresentationFormat>와이드스크린</PresentationFormat>
  <Paragraphs>162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Calibri</vt:lpstr>
      <vt:lpstr>Office 테마</vt:lpstr>
      <vt:lpstr>WebGL / Graphics 스터디</vt:lpstr>
      <vt:lpstr>스터디 소개</vt:lpstr>
      <vt:lpstr>PowerPoint 프레젠테이션</vt:lpstr>
      <vt:lpstr>PowerPoint 프레젠테이션</vt:lpstr>
      <vt:lpstr>Introduction</vt:lpstr>
      <vt:lpstr>What you can expect</vt:lpstr>
      <vt:lpstr>What you shouldn’t expect</vt:lpstr>
      <vt:lpstr>금요일 8시 ~ 9시  (인원 6 ~ 8명?)</vt:lpstr>
      <vt:lpstr>What is computer graphics?</vt:lpstr>
      <vt:lpstr>Graphics Pipeline</vt:lpstr>
      <vt:lpstr>Conceptually…</vt:lpstr>
      <vt:lpstr>Geometry</vt:lpstr>
      <vt:lpstr>“Typical Graphics Pipeline”</vt:lpstr>
      <vt:lpstr>PowerPoint 프레젠테이션</vt:lpstr>
      <vt:lpstr>Vertex Transforms</vt:lpstr>
      <vt:lpstr>Vertex Transforms</vt:lpstr>
      <vt:lpstr>Model Transform</vt:lpstr>
      <vt:lpstr>View Transform</vt:lpstr>
      <vt:lpstr>Projection Transform</vt:lpstr>
      <vt:lpstr>Clip Space, Viewport Transform</vt:lpstr>
      <vt:lpstr>Rasterization</vt:lpstr>
      <vt:lpstr>Scanline Interpolation</vt:lpstr>
      <vt:lpstr>Lighting, Shading, Texture mapping, Depth test,</vt:lpstr>
      <vt:lpstr>Shaders</vt:lpstr>
      <vt:lpstr>Shading Languages</vt:lpstr>
      <vt:lpstr>Vertex Shader</vt:lpstr>
      <vt:lpstr>Fragment Shader</vt:lpstr>
      <vt:lpstr>Fun Example</vt:lpstr>
      <vt:lpstr>In action with WebGL!</vt:lpstr>
      <vt:lpstr>Note!</vt:lpstr>
      <vt:lpstr>Basic OpenGL…</vt:lpstr>
      <vt:lpstr>Setting Attribute</vt:lpstr>
      <vt:lpstr>Example Code</vt:lpstr>
      <vt:lpstr>All that… Just for a simple triangle;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/ Graphics 스터디</dc:title>
  <dc:creator>류 시모</dc:creator>
  <cp:lastModifiedBy>류 시모</cp:lastModifiedBy>
  <cp:revision>11</cp:revision>
  <dcterms:created xsi:type="dcterms:W3CDTF">2022-09-13T00:48:09Z</dcterms:created>
  <dcterms:modified xsi:type="dcterms:W3CDTF">2022-09-23T12:20:17Z</dcterms:modified>
</cp:coreProperties>
</file>