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8" r:id="rId16"/>
    <p:sldId id="271"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816D7-D306-4B5B-ADC8-18E8CDCA20E2}"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64BB2-FBE1-4C30-A111-603CDED442E0}" type="slidenum">
              <a:rPr lang="en-IN" smtClean="0"/>
              <a:t>‹#›</a:t>
            </a:fld>
            <a:endParaRPr lang="en-IN"/>
          </a:p>
        </p:txBody>
      </p:sp>
    </p:spTree>
    <p:extLst>
      <p:ext uri="{BB962C8B-B14F-4D97-AF65-F5344CB8AC3E}">
        <p14:creationId xmlns:p14="http://schemas.microsoft.com/office/powerpoint/2010/main" val="3065612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164BB2-FBE1-4C30-A111-603CDED442E0}" type="slidenum">
              <a:rPr lang="en-IN" smtClean="0"/>
              <a:t>15</a:t>
            </a:fld>
            <a:endParaRPr lang="en-IN"/>
          </a:p>
        </p:txBody>
      </p:sp>
    </p:spTree>
    <p:extLst>
      <p:ext uri="{BB962C8B-B14F-4D97-AF65-F5344CB8AC3E}">
        <p14:creationId xmlns:p14="http://schemas.microsoft.com/office/powerpoint/2010/main" val="405598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4EF4-931E-ECC5-8160-8E6221580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DE51E2-EFE3-9B0B-0151-939ABF454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96D337-5653-0831-1D5E-817FE1F909E6}"/>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9665516B-A2B1-C4FD-8F1F-771A92B79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32FC1-B8D0-CA09-BD30-6C9228520870}"/>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17127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D9C7-F2A3-FDF6-4D50-C99184EB51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27A3EB-AF9B-DFB6-54CC-FD0BBB74A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D9BBA-0E54-D4BC-8742-03C51DA7A832}"/>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1570EA7A-E4CB-DDEE-B233-398A85E23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96479-A42F-E5C5-F3AA-482A3CA34FB6}"/>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164348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B4930-2D71-611B-DC6E-61C49A503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73DC7-6116-65ED-E16D-5F9B45107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03A8F-8760-2DA3-4076-D45F918854FD}"/>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112167A8-5440-C4DC-3653-1840447E8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1171B-6065-60FF-4F01-6762CA04B914}"/>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122121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DDFB-B90F-1E40-FAD1-74B27BC6CC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175B58-4167-11D5-BC07-3FF3F4670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DF931-2232-A53A-3576-5AD5B6C67071}"/>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88312EFD-973F-4742-3843-AD57879DE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11378-5C22-B228-07BA-7D17A3C6BBFB}"/>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278264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8A34-685F-CCA7-CF13-6423AA543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438729-EC0D-6AF9-7B99-69CBD811A8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6B987-EA1F-92C4-1764-167CB780BEF9}"/>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9B89B99E-4E35-6065-E07B-C7EFD4248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A0755-E813-987E-7F48-B557FFCE1CF2}"/>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4963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185A-74C2-EFCE-E99F-1E45EF174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1F7A14-171A-45F4-D2B9-785CE39CE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2198BD-D7A8-FD30-B065-6A6210BA9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8B8C36-05F9-08C0-2C8B-9D7AD99F9E2E}"/>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6" name="Footer Placeholder 5">
            <a:extLst>
              <a:ext uri="{FF2B5EF4-FFF2-40B4-BE49-F238E27FC236}">
                <a16:creationId xmlns:a16="http://schemas.microsoft.com/office/drawing/2014/main" id="{C69CD522-D0E8-80E5-BEEB-8C25BBB59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5AB70E-72B0-F237-30C0-ECE0F28413F8}"/>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14499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10F9-4B4C-6373-D856-CA82EEBC90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3BC77A-991F-8917-C5FB-4C9619A07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AEA59A-8582-09B5-0B10-12F7C9189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ECCB12-7F2C-78D2-F564-5CA9D95D1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3B4AF-B989-CF9F-79C4-E83C35FDB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E714DD-7ECF-8384-9429-8AFF4DDA1437}"/>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8" name="Footer Placeholder 7">
            <a:extLst>
              <a:ext uri="{FF2B5EF4-FFF2-40B4-BE49-F238E27FC236}">
                <a16:creationId xmlns:a16="http://schemas.microsoft.com/office/drawing/2014/main" id="{A36D2490-B897-AB28-E710-DF189F2A2C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B3A60B-EFB4-8869-CA2E-65AF34AF25AF}"/>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365154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A52-B519-E9E7-65A4-46FAAECE3F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4C1D53-A2E2-D21C-6C32-33AFFE1C036A}"/>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4" name="Footer Placeholder 3">
            <a:extLst>
              <a:ext uri="{FF2B5EF4-FFF2-40B4-BE49-F238E27FC236}">
                <a16:creationId xmlns:a16="http://schemas.microsoft.com/office/drawing/2014/main" id="{D4BEE242-7154-7196-CB92-B2BB101E07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5C8D4B-C902-62F5-27E4-1E5B8C0F54BD}"/>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194636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51BF6-D0FC-C470-959F-8DB6FC5FEBC2}"/>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3" name="Footer Placeholder 2">
            <a:extLst>
              <a:ext uri="{FF2B5EF4-FFF2-40B4-BE49-F238E27FC236}">
                <a16:creationId xmlns:a16="http://schemas.microsoft.com/office/drawing/2014/main" id="{1914224C-C393-4C22-0824-448757F6F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A9FC85-C767-F712-C041-C62DBD27F3B3}"/>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86355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0462-3723-D958-68E6-D0645DC69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CCEE2D-6870-B59C-B9DA-30F54E15D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57D1AF-F1C2-BCFB-1484-6E2E43DEB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A117A-F49B-73F6-3B0E-6D87EEB3F807}"/>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6" name="Footer Placeholder 5">
            <a:extLst>
              <a:ext uri="{FF2B5EF4-FFF2-40B4-BE49-F238E27FC236}">
                <a16:creationId xmlns:a16="http://schemas.microsoft.com/office/drawing/2014/main" id="{7A74E83D-916C-91C2-00E6-31994467C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D2B896-437A-7FDA-B1AA-186A512EECAE}"/>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57940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F898-9F8F-C9DF-A8FB-7348D532A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7927ED-2558-3244-C955-D829A04DD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60D46B-2DC6-7647-1BD6-FEDE1055B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84344-65F5-C4F7-AEEC-FD6D7D9D8B37}"/>
              </a:ext>
            </a:extLst>
          </p:cNvPr>
          <p:cNvSpPr>
            <a:spLocks noGrp="1"/>
          </p:cNvSpPr>
          <p:nvPr>
            <p:ph type="dt" sz="half" idx="10"/>
          </p:nvPr>
        </p:nvSpPr>
        <p:spPr/>
        <p:txBody>
          <a:bodyPr/>
          <a:lstStyle/>
          <a:p>
            <a:fld id="{324F33D0-FD7E-430C-B2F2-867318C46E60}" type="datetimeFigureOut">
              <a:rPr lang="en-IN" smtClean="0"/>
              <a:t>19-10-2024</a:t>
            </a:fld>
            <a:endParaRPr lang="en-IN"/>
          </a:p>
        </p:txBody>
      </p:sp>
      <p:sp>
        <p:nvSpPr>
          <p:cNvPr id="6" name="Footer Placeholder 5">
            <a:extLst>
              <a:ext uri="{FF2B5EF4-FFF2-40B4-BE49-F238E27FC236}">
                <a16:creationId xmlns:a16="http://schemas.microsoft.com/office/drawing/2014/main" id="{85008E4A-9ECE-4652-2122-74B98416B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09810B-1AFB-F26D-2E42-5F2FAC3AF594}"/>
              </a:ext>
            </a:extLst>
          </p:cNvPr>
          <p:cNvSpPr>
            <a:spLocks noGrp="1"/>
          </p:cNvSpPr>
          <p:nvPr>
            <p:ph type="sldNum" sz="quarter" idx="12"/>
          </p:nvPr>
        </p:nvSpPr>
        <p:spPr/>
        <p:txBody>
          <a:bodyPr/>
          <a:lstStyle/>
          <a:p>
            <a:fld id="{2DB604DE-335D-4AF7-A694-4A8A2E4B75C7}" type="slidenum">
              <a:rPr lang="en-IN" smtClean="0"/>
              <a:t>‹#›</a:t>
            </a:fld>
            <a:endParaRPr lang="en-IN"/>
          </a:p>
        </p:txBody>
      </p:sp>
    </p:spTree>
    <p:extLst>
      <p:ext uri="{BB962C8B-B14F-4D97-AF65-F5344CB8AC3E}">
        <p14:creationId xmlns:p14="http://schemas.microsoft.com/office/powerpoint/2010/main" val="39098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6968B8-91F5-D5FF-FAE9-F951531CD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464623-3950-13DC-CC5F-9A2433A01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28F62-BFE4-8176-2306-B699B2A6E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4F33D0-FD7E-430C-B2F2-867318C46E60}" type="datetimeFigureOut">
              <a:rPr lang="en-IN" smtClean="0"/>
              <a:t>19-10-2024</a:t>
            </a:fld>
            <a:endParaRPr lang="en-IN"/>
          </a:p>
        </p:txBody>
      </p:sp>
      <p:sp>
        <p:nvSpPr>
          <p:cNvPr id="5" name="Footer Placeholder 4">
            <a:extLst>
              <a:ext uri="{FF2B5EF4-FFF2-40B4-BE49-F238E27FC236}">
                <a16:creationId xmlns:a16="http://schemas.microsoft.com/office/drawing/2014/main" id="{CC5E5256-78B8-FF57-83FF-18C3F9BBF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EBDDD0A-D720-A080-8025-AD6CB121D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B604DE-335D-4AF7-A694-4A8A2E4B75C7}" type="slidenum">
              <a:rPr lang="en-IN" smtClean="0"/>
              <a:t>‹#›</a:t>
            </a:fld>
            <a:endParaRPr lang="en-IN"/>
          </a:p>
        </p:txBody>
      </p:sp>
    </p:spTree>
    <p:extLst>
      <p:ext uri="{BB962C8B-B14F-4D97-AF65-F5344CB8AC3E}">
        <p14:creationId xmlns:p14="http://schemas.microsoft.com/office/powerpoint/2010/main" val="371863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07D45E-D209-811A-1412-4D5708279B82}"/>
              </a:ext>
            </a:extLst>
          </p:cNvPr>
          <p:cNvSpPr>
            <a:spLocks noGrp="1"/>
          </p:cNvSpPr>
          <p:nvPr>
            <p:ph type="ctrTitle"/>
          </p:nvPr>
        </p:nvSpPr>
        <p:spPr>
          <a:xfrm>
            <a:off x="12363450" y="1283907"/>
            <a:ext cx="9144000" cy="2387600"/>
          </a:xfrm>
        </p:spPr>
        <p:txBody>
          <a:bodyPr>
            <a:noAutofit/>
          </a:bodyPr>
          <a:lstStyle/>
          <a:p>
            <a:r>
              <a:rPr lang="en-IN" sz="10400" dirty="0">
                <a:latin typeface="Baloo Paaji 2 SemiBold" pitchFamily="2" charset="0"/>
                <a:cs typeface="Baloo Paaji 2 SemiBold" pitchFamily="2" charset="0"/>
              </a:rPr>
              <a:t>Welcome To</a:t>
            </a:r>
          </a:p>
        </p:txBody>
      </p:sp>
      <p:sp>
        <p:nvSpPr>
          <p:cNvPr id="5" name="Subtitle 4">
            <a:extLst>
              <a:ext uri="{FF2B5EF4-FFF2-40B4-BE49-F238E27FC236}">
                <a16:creationId xmlns:a16="http://schemas.microsoft.com/office/drawing/2014/main" id="{1174E9DE-4059-4F95-140D-2C60E8D97091}"/>
              </a:ext>
            </a:extLst>
          </p:cNvPr>
          <p:cNvSpPr>
            <a:spLocks noGrp="1"/>
          </p:cNvSpPr>
          <p:nvPr>
            <p:ph type="subTitle" idx="1"/>
          </p:nvPr>
        </p:nvSpPr>
        <p:spPr>
          <a:xfrm>
            <a:off x="-3409188" y="3218339"/>
            <a:ext cx="2883408" cy="421322"/>
          </a:xfrm>
        </p:spPr>
        <p:txBody>
          <a:bodyPr>
            <a:normAutofit fontScale="92500" lnSpcReduction="20000"/>
          </a:bodyPr>
          <a:lstStyle/>
          <a:p>
            <a:r>
              <a:rPr lang="en-IN" sz="2800" dirty="0">
                <a:latin typeface="Baloo Paaji 2" pitchFamily="2" charset="0"/>
                <a:cs typeface="Baloo Paaji 2" pitchFamily="2" charset="0"/>
              </a:rPr>
              <a:t>Tiffin  services</a:t>
            </a:r>
            <a:endParaRPr lang="en-IN" sz="5700" dirty="0">
              <a:latin typeface="Baloo Paaji 2" pitchFamily="2" charset="0"/>
              <a:cs typeface="Baloo Paaji 2" pitchFamily="2" charset="0"/>
            </a:endParaRPr>
          </a:p>
        </p:txBody>
      </p:sp>
      <p:sp>
        <p:nvSpPr>
          <p:cNvPr id="6" name="Subtitle 4">
            <a:extLst>
              <a:ext uri="{FF2B5EF4-FFF2-40B4-BE49-F238E27FC236}">
                <a16:creationId xmlns:a16="http://schemas.microsoft.com/office/drawing/2014/main" id="{9B77EEF3-7CE7-E481-C8B6-F6B76731265F}"/>
              </a:ext>
            </a:extLst>
          </p:cNvPr>
          <p:cNvSpPr txBox="1">
            <a:spLocks/>
          </p:cNvSpPr>
          <p:nvPr/>
        </p:nvSpPr>
        <p:spPr>
          <a:xfrm>
            <a:off x="13541502" y="5794852"/>
            <a:ext cx="5544312" cy="7444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700" dirty="0" err="1">
                <a:latin typeface="Baloo Paaji 2 SemiBold" pitchFamily="2" charset="0"/>
                <a:cs typeface="Baloo Paaji 2 SemiBold" pitchFamily="2" charset="0"/>
              </a:rPr>
              <a:t>Ghar</a:t>
            </a:r>
            <a:r>
              <a:rPr lang="en-IN" sz="5700" dirty="0">
                <a:latin typeface="Baloo Paaji 2 SemiBold" pitchFamily="2" charset="0"/>
                <a:cs typeface="Baloo Paaji 2 SemiBold" pitchFamily="2" charset="0"/>
              </a:rPr>
              <a:t>  ka  </a:t>
            </a:r>
            <a:r>
              <a:rPr lang="en-IN" sz="5700" dirty="0" err="1">
                <a:latin typeface="Baloo Paaji 2 SemiBold" pitchFamily="2" charset="0"/>
                <a:cs typeface="Baloo Paaji 2 SemiBold" pitchFamily="2" charset="0"/>
              </a:rPr>
              <a:t>khana</a:t>
            </a:r>
            <a:endParaRPr lang="en-IN" sz="5700" dirty="0">
              <a:latin typeface="Baloo Paaji 2 SemiBold" pitchFamily="2" charset="0"/>
              <a:cs typeface="Baloo Paaji 2 SemiBold" pitchFamily="2" charset="0"/>
            </a:endParaRPr>
          </a:p>
        </p:txBody>
      </p:sp>
      <p:pic>
        <p:nvPicPr>
          <p:cNvPr id="7" name="Picture 6">
            <a:extLst>
              <a:ext uri="{FF2B5EF4-FFF2-40B4-BE49-F238E27FC236}">
                <a16:creationId xmlns:a16="http://schemas.microsoft.com/office/drawing/2014/main" id="{440928A1-A854-4CC1-6F1B-476EAEC1485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4120901" flipH="1">
            <a:off x="-5807607" y="147920"/>
            <a:ext cx="3087837" cy="6983482"/>
          </a:xfrm>
          <a:prstGeom prst="rect">
            <a:avLst/>
          </a:prstGeom>
        </p:spPr>
      </p:pic>
      <p:pic>
        <p:nvPicPr>
          <p:cNvPr id="9" name="Picture 8">
            <a:extLst>
              <a:ext uri="{FF2B5EF4-FFF2-40B4-BE49-F238E27FC236}">
                <a16:creationId xmlns:a16="http://schemas.microsoft.com/office/drawing/2014/main" id="{2721C555-2E7C-FACE-4C67-1A6D35C7C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925" y="-3405225"/>
            <a:ext cx="11591925" cy="3705225"/>
          </a:xfrm>
          <a:prstGeom prst="rect">
            <a:avLst/>
          </a:prstGeom>
        </p:spPr>
      </p:pic>
      <p:pic>
        <p:nvPicPr>
          <p:cNvPr id="11" name="Picture 10">
            <a:extLst>
              <a:ext uri="{FF2B5EF4-FFF2-40B4-BE49-F238E27FC236}">
                <a16:creationId xmlns:a16="http://schemas.microsoft.com/office/drawing/2014/main" id="{6F0042DE-E356-6A4B-F1C6-A78FCAB9B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900" y="5422087"/>
            <a:ext cx="3390900" cy="3705225"/>
          </a:xfrm>
          <a:prstGeom prst="rect">
            <a:avLst/>
          </a:prstGeom>
        </p:spPr>
      </p:pic>
    </p:spTree>
    <p:extLst>
      <p:ext uri="{BB962C8B-B14F-4D97-AF65-F5344CB8AC3E}">
        <p14:creationId xmlns:p14="http://schemas.microsoft.com/office/powerpoint/2010/main" val="3624738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80C64-5840-B931-93F8-E4761EEE3A9F}"/>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7F78FEE5-E6DD-EC60-9931-039FE2044BF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3D43C6A4-6191-D782-63FC-5DABCAB77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BCA0850-2C29-1506-F65E-C43C2A358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EE6AA997-44EF-77E9-325B-0B9967A49566}"/>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7E1342AF-91B1-59B9-DBE6-2BB3853FA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BE5D3144-6276-5F76-DA76-2F518B09A72D}"/>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4F6C4709-6482-3084-92AD-18F4D89B5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4F36DC20-0CBA-C205-D5D0-3DD3DFB6AB17}"/>
              </a:ext>
            </a:extLst>
          </p:cNvPr>
          <p:cNvSpPr txBox="1">
            <a:spLocks/>
          </p:cNvSpPr>
          <p:nvPr/>
        </p:nvSpPr>
        <p:spPr>
          <a:xfrm>
            <a:off x="3545579" y="2944069"/>
            <a:ext cx="7488816" cy="1457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9600" dirty="0">
                <a:solidFill>
                  <a:schemeClr val="accent6">
                    <a:lumMod val="50000"/>
                  </a:schemeClr>
                </a:solidFill>
                <a:latin typeface="Baloo Paaji 2 SemiBold" pitchFamily="2" charset="0"/>
                <a:cs typeface="Baloo Paaji 2 SemiBold" pitchFamily="2" charset="0"/>
              </a:rPr>
              <a:t>Key  Features</a:t>
            </a:r>
          </a:p>
        </p:txBody>
      </p:sp>
      <p:pic>
        <p:nvPicPr>
          <p:cNvPr id="19" name="Picture 18">
            <a:extLst>
              <a:ext uri="{FF2B5EF4-FFF2-40B4-BE49-F238E27FC236}">
                <a16:creationId xmlns:a16="http://schemas.microsoft.com/office/drawing/2014/main" id="{161F93C4-A29A-0A39-9FA1-22426B386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0091" y="2519825"/>
            <a:ext cx="470339" cy="2306309"/>
          </a:xfrm>
          <a:prstGeom prst="rect">
            <a:avLst/>
          </a:prstGeom>
        </p:spPr>
      </p:pic>
      <p:sp>
        <p:nvSpPr>
          <p:cNvPr id="2" name="Rectangle: Rounded Corners 1">
            <a:extLst>
              <a:ext uri="{FF2B5EF4-FFF2-40B4-BE49-F238E27FC236}">
                <a16:creationId xmlns:a16="http://schemas.microsoft.com/office/drawing/2014/main" id="{8E655BD0-BEEA-A837-755F-B6B03583F790}"/>
              </a:ext>
            </a:extLst>
          </p:cNvPr>
          <p:cNvSpPr/>
          <p:nvPr/>
        </p:nvSpPr>
        <p:spPr>
          <a:xfrm>
            <a:off x="2013115" y="7015318"/>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0F26816-D9C0-6614-EC95-01C443681FFF}"/>
              </a:ext>
            </a:extLst>
          </p:cNvPr>
          <p:cNvSpPr/>
          <p:nvPr/>
        </p:nvSpPr>
        <p:spPr>
          <a:xfrm>
            <a:off x="2567962" y="7020230"/>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CB7B789-0AFB-7BAE-B497-F0B4E0F8281F}"/>
              </a:ext>
            </a:extLst>
          </p:cNvPr>
          <p:cNvSpPr/>
          <p:nvPr/>
        </p:nvSpPr>
        <p:spPr>
          <a:xfrm>
            <a:off x="3122809" y="702484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1CBF613-5CF9-ABB8-1208-B6B9DB90869D}"/>
              </a:ext>
            </a:extLst>
          </p:cNvPr>
          <p:cNvSpPr/>
          <p:nvPr/>
        </p:nvSpPr>
        <p:spPr>
          <a:xfrm>
            <a:off x="3677656" y="7015318"/>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BA84A3F9-BF1E-E7D0-5BA2-0B8095AA1CB3}"/>
              </a:ext>
            </a:extLst>
          </p:cNvPr>
          <p:cNvSpPr txBox="1"/>
          <p:nvPr/>
        </p:nvSpPr>
        <p:spPr>
          <a:xfrm>
            <a:off x="2062918" y="7353361"/>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8" name="TextBox 27">
            <a:extLst>
              <a:ext uri="{FF2B5EF4-FFF2-40B4-BE49-F238E27FC236}">
                <a16:creationId xmlns:a16="http://schemas.microsoft.com/office/drawing/2014/main" id="{EBFF00EB-B94F-99EB-E09C-0E913A2EE2A9}"/>
              </a:ext>
            </a:extLst>
          </p:cNvPr>
          <p:cNvSpPr txBox="1"/>
          <p:nvPr/>
        </p:nvSpPr>
        <p:spPr>
          <a:xfrm>
            <a:off x="2625200" y="7358273"/>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9" name="TextBox 28">
            <a:extLst>
              <a:ext uri="{FF2B5EF4-FFF2-40B4-BE49-F238E27FC236}">
                <a16:creationId xmlns:a16="http://schemas.microsoft.com/office/drawing/2014/main" id="{E1FE7411-74B0-28FB-075E-92D5E5FC5271}"/>
              </a:ext>
            </a:extLst>
          </p:cNvPr>
          <p:cNvSpPr txBox="1"/>
          <p:nvPr/>
        </p:nvSpPr>
        <p:spPr>
          <a:xfrm>
            <a:off x="3180047" y="736288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30" name="TextBox 29">
            <a:extLst>
              <a:ext uri="{FF2B5EF4-FFF2-40B4-BE49-F238E27FC236}">
                <a16:creationId xmlns:a16="http://schemas.microsoft.com/office/drawing/2014/main" id="{65F49845-948D-76F4-C72B-A8B83F00E343}"/>
              </a:ext>
            </a:extLst>
          </p:cNvPr>
          <p:cNvSpPr txBox="1"/>
          <p:nvPr/>
        </p:nvSpPr>
        <p:spPr>
          <a:xfrm>
            <a:off x="3734894" y="7353361"/>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18" name="TextBox 17">
            <a:extLst>
              <a:ext uri="{FF2B5EF4-FFF2-40B4-BE49-F238E27FC236}">
                <a16:creationId xmlns:a16="http://schemas.microsoft.com/office/drawing/2014/main" id="{045C042D-F03F-9126-9C43-77C2C73D663A}"/>
              </a:ext>
            </a:extLst>
          </p:cNvPr>
          <p:cNvSpPr txBox="1"/>
          <p:nvPr/>
        </p:nvSpPr>
        <p:spPr>
          <a:xfrm>
            <a:off x="-11125124" y="5245111"/>
            <a:ext cx="10060767" cy="1938992"/>
          </a:xfrm>
          <a:prstGeom prst="rect">
            <a:avLst/>
          </a:prstGeom>
          <a:noFill/>
        </p:spPr>
        <p:txBody>
          <a:bodyPr wrap="none" rtlCol="0">
            <a:spAutoFit/>
          </a:bodyPr>
          <a:lstStyle/>
          <a:p>
            <a:r>
              <a:rPr lang="en-GB" sz="2400" dirty="0">
                <a:latin typeface="Baloo Paaji 2" pitchFamily="2" charset="0"/>
                <a:cs typeface="Baloo Paaji 2" pitchFamily="2" charset="0"/>
              </a:rPr>
              <a:t>Currently,  there  are  many  popular  tiffin  services,  but  they  may  not  </a:t>
            </a:r>
          </a:p>
          <a:p>
            <a:r>
              <a:rPr lang="en-GB" sz="2400" dirty="0">
                <a:latin typeface="Baloo Paaji 2" pitchFamily="2" charset="0"/>
                <a:cs typeface="Baloo Paaji 2" pitchFamily="2" charset="0"/>
              </a:rPr>
              <a:t>always  offer customized  meals  or  easy  cancellation  options.  Sometimes,</a:t>
            </a:r>
          </a:p>
          <a:p>
            <a:r>
              <a:rPr lang="en-GB" sz="2400" dirty="0">
                <a:latin typeface="Baloo Paaji 2" pitchFamily="2" charset="0"/>
                <a:cs typeface="Baloo Paaji 2" pitchFamily="2" charset="0"/>
              </a:rPr>
              <a:t>these  services  may  not  be available  in  certain  areas.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a:t>
            </a:r>
            <a:r>
              <a:rPr lang="en-GB" sz="2400" dirty="0">
                <a:latin typeface="Baloo Paaji 2" pitchFamily="2" charset="0"/>
                <a:cs typeface="Baloo Paaji 2" pitchFamily="2" charset="0"/>
              </a:rPr>
              <a:t>  </a:t>
            </a:r>
          </a:p>
          <a:p>
            <a:r>
              <a:rPr lang="en-GB" sz="2400" dirty="0">
                <a:latin typeface="Baloo Paaji 2" pitchFamily="2" charset="0"/>
                <a:cs typeface="Baloo Paaji 2" pitchFamily="2" charset="0"/>
              </a:rPr>
              <a:t>aims  to  overcome  these  drawbacks  by providing  a  convenient  and  </a:t>
            </a:r>
          </a:p>
          <a:p>
            <a:r>
              <a:rPr lang="en-GB" sz="2400" dirty="0">
                <a:latin typeface="Baloo Paaji 2" pitchFamily="2" charset="0"/>
                <a:cs typeface="Baloo Paaji 2" pitchFamily="2" charset="0"/>
              </a:rPr>
              <a:t>reliable  platform  for  finding  tiffin  services  that  meet  users' needs."</a:t>
            </a:r>
            <a:endParaRPr lang="en-IN" sz="2400" dirty="0">
              <a:latin typeface="Baloo Paaji 2" pitchFamily="2" charset="0"/>
              <a:cs typeface="Baloo Paaji 2" pitchFamily="2" charset="0"/>
            </a:endParaRPr>
          </a:p>
        </p:txBody>
      </p:sp>
      <p:sp>
        <p:nvSpPr>
          <p:cNvPr id="20" name="TextBox 19">
            <a:extLst>
              <a:ext uri="{FF2B5EF4-FFF2-40B4-BE49-F238E27FC236}">
                <a16:creationId xmlns:a16="http://schemas.microsoft.com/office/drawing/2014/main" id="{B3776571-D535-261B-FDEC-B707177427AE}"/>
              </a:ext>
            </a:extLst>
          </p:cNvPr>
          <p:cNvSpPr txBox="1"/>
          <p:nvPr/>
        </p:nvSpPr>
        <p:spPr>
          <a:xfrm>
            <a:off x="15207625" y="-96993"/>
            <a:ext cx="478849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User  Registration  and  Login</a:t>
            </a:r>
          </a:p>
        </p:txBody>
      </p:sp>
      <p:sp>
        <p:nvSpPr>
          <p:cNvPr id="21" name="TextBox 20">
            <a:extLst>
              <a:ext uri="{FF2B5EF4-FFF2-40B4-BE49-F238E27FC236}">
                <a16:creationId xmlns:a16="http://schemas.microsoft.com/office/drawing/2014/main" id="{D3414BD3-6F28-E766-0A10-989AD6381CFA}"/>
              </a:ext>
            </a:extLst>
          </p:cNvPr>
          <p:cNvSpPr txBox="1"/>
          <p:nvPr/>
        </p:nvSpPr>
        <p:spPr>
          <a:xfrm>
            <a:off x="22528230" y="0"/>
            <a:ext cx="7899150" cy="369332"/>
          </a:xfrm>
          <a:prstGeom prst="rect">
            <a:avLst/>
          </a:prstGeom>
          <a:noFill/>
        </p:spPr>
        <p:txBody>
          <a:bodyPr wrap="none" rtlCol="0">
            <a:spAutoFit/>
          </a:bodyPr>
          <a:lstStyle/>
          <a:p>
            <a:r>
              <a:rPr lang="en-GB" dirty="0">
                <a:solidFill>
                  <a:schemeClr val="accent6">
                    <a:lumMod val="75000"/>
                  </a:schemeClr>
                </a:solidFill>
              </a:rPr>
              <a:t>Users  can  create  an  account  and  log  in  to  access  the platform's  features.</a:t>
            </a:r>
          </a:p>
        </p:txBody>
      </p:sp>
      <p:sp>
        <p:nvSpPr>
          <p:cNvPr id="22" name="TextBox 21">
            <a:extLst>
              <a:ext uri="{FF2B5EF4-FFF2-40B4-BE49-F238E27FC236}">
                <a16:creationId xmlns:a16="http://schemas.microsoft.com/office/drawing/2014/main" id="{9B5E5934-8DC7-1099-8948-8CB0B3E663BA}"/>
              </a:ext>
            </a:extLst>
          </p:cNvPr>
          <p:cNvSpPr txBox="1"/>
          <p:nvPr/>
        </p:nvSpPr>
        <p:spPr>
          <a:xfrm>
            <a:off x="15909537" y="1009504"/>
            <a:ext cx="5966698"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Tiffin  Service  Provider  Registration</a:t>
            </a:r>
          </a:p>
        </p:txBody>
      </p:sp>
      <p:sp>
        <p:nvSpPr>
          <p:cNvPr id="23" name="TextBox 22">
            <a:extLst>
              <a:ext uri="{FF2B5EF4-FFF2-40B4-BE49-F238E27FC236}">
                <a16:creationId xmlns:a16="http://schemas.microsoft.com/office/drawing/2014/main" id="{DE943C48-9825-AFAC-8F57-69D2A7A6B275}"/>
              </a:ext>
            </a:extLst>
          </p:cNvPr>
          <p:cNvSpPr txBox="1"/>
          <p:nvPr/>
        </p:nvSpPr>
        <p:spPr>
          <a:xfrm>
            <a:off x="16880474" y="1592781"/>
            <a:ext cx="2997937"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Search  and  Filter</a:t>
            </a:r>
          </a:p>
        </p:txBody>
      </p:sp>
      <p:sp>
        <p:nvSpPr>
          <p:cNvPr id="24" name="TextBox 23">
            <a:extLst>
              <a:ext uri="{FF2B5EF4-FFF2-40B4-BE49-F238E27FC236}">
                <a16:creationId xmlns:a16="http://schemas.microsoft.com/office/drawing/2014/main" id="{5CA80C41-252F-CB40-F9EA-1E4E5FCD0688}"/>
              </a:ext>
            </a:extLst>
          </p:cNvPr>
          <p:cNvSpPr txBox="1"/>
          <p:nvPr/>
        </p:nvSpPr>
        <p:spPr>
          <a:xfrm>
            <a:off x="17418326" y="2783257"/>
            <a:ext cx="273825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Interactive  Map</a:t>
            </a:r>
          </a:p>
        </p:txBody>
      </p:sp>
      <p:sp>
        <p:nvSpPr>
          <p:cNvPr id="25" name="TextBox 24">
            <a:extLst>
              <a:ext uri="{FF2B5EF4-FFF2-40B4-BE49-F238E27FC236}">
                <a16:creationId xmlns:a16="http://schemas.microsoft.com/office/drawing/2014/main" id="{3A7544BC-922A-1D20-419E-503FEC5C0BE6}"/>
              </a:ext>
            </a:extLst>
          </p:cNvPr>
          <p:cNvSpPr txBox="1"/>
          <p:nvPr/>
        </p:nvSpPr>
        <p:spPr>
          <a:xfrm>
            <a:off x="18078505" y="4063367"/>
            <a:ext cx="3579826"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Reviews  and  Ratings</a:t>
            </a:r>
          </a:p>
        </p:txBody>
      </p:sp>
      <p:sp>
        <p:nvSpPr>
          <p:cNvPr id="26" name="TextBox 25">
            <a:extLst>
              <a:ext uri="{FF2B5EF4-FFF2-40B4-BE49-F238E27FC236}">
                <a16:creationId xmlns:a16="http://schemas.microsoft.com/office/drawing/2014/main" id="{6FDB795C-B16D-E4E8-0D12-3BF8E5DBB273}"/>
              </a:ext>
            </a:extLst>
          </p:cNvPr>
          <p:cNvSpPr txBox="1"/>
          <p:nvPr/>
        </p:nvSpPr>
        <p:spPr>
          <a:xfrm>
            <a:off x="22794246" y="733285"/>
            <a:ext cx="8093434" cy="646331"/>
          </a:xfrm>
          <a:prstGeom prst="rect">
            <a:avLst/>
          </a:prstGeom>
        </p:spPr>
        <p:txBody>
          <a:bodyPr wrap="none" rtlCol="0">
            <a:spAutoFit/>
          </a:bodyPr>
          <a:lstStyle/>
          <a:p>
            <a:r>
              <a:rPr lang="en-GB" dirty="0">
                <a:solidFill>
                  <a:schemeClr val="accent6">
                    <a:lumMod val="75000"/>
                  </a:schemeClr>
                </a:solidFill>
              </a:rPr>
              <a:t>Tiffin  service  providers  can  register  their  services  on the  platform,  providing  </a:t>
            </a:r>
          </a:p>
          <a:p>
            <a:r>
              <a:rPr lang="en-GB" dirty="0">
                <a:solidFill>
                  <a:schemeClr val="accent6">
                    <a:lumMod val="75000"/>
                  </a:schemeClr>
                </a:solidFill>
              </a:rPr>
              <a:t>details  such  as  menu,  pricing,  delivery  areas,  etc.</a:t>
            </a:r>
          </a:p>
        </p:txBody>
      </p:sp>
      <p:sp>
        <p:nvSpPr>
          <p:cNvPr id="32" name="TextBox 31">
            <a:extLst>
              <a:ext uri="{FF2B5EF4-FFF2-40B4-BE49-F238E27FC236}">
                <a16:creationId xmlns:a16="http://schemas.microsoft.com/office/drawing/2014/main" id="{7CD0B194-A0C7-6721-FB98-F0DAD6EFB681}"/>
              </a:ext>
            </a:extLst>
          </p:cNvPr>
          <p:cNvSpPr txBox="1"/>
          <p:nvPr/>
        </p:nvSpPr>
        <p:spPr>
          <a:xfrm>
            <a:off x="22784819" y="1900473"/>
            <a:ext cx="8697381" cy="646331"/>
          </a:xfrm>
          <a:prstGeom prst="rect">
            <a:avLst/>
          </a:prstGeom>
        </p:spPr>
        <p:txBody>
          <a:bodyPr wrap="none" rtlCol="0">
            <a:spAutoFit/>
          </a:bodyPr>
          <a:lstStyle/>
          <a:p>
            <a:r>
              <a:rPr lang="en-GB" dirty="0">
                <a:solidFill>
                  <a:schemeClr val="accent6">
                    <a:lumMod val="75000"/>
                  </a:schemeClr>
                </a:solidFill>
              </a:rPr>
              <a:t>Users  can  search  for  tiffin  services  based  on  location,  cuisine,  pricing, and  other  </a:t>
            </a:r>
          </a:p>
          <a:p>
            <a:r>
              <a:rPr lang="en-GB" dirty="0">
                <a:solidFill>
                  <a:schemeClr val="accent6">
                    <a:lumMod val="75000"/>
                  </a:schemeClr>
                </a:solidFill>
              </a:rPr>
              <a:t>filters  to  find  the  best  options  in  their  area.</a:t>
            </a:r>
          </a:p>
        </p:txBody>
      </p:sp>
      <p:sp>
        <p:nvSpPr>
          <p:cNvPr id="33" name="TextBox 32">
            <a:extLst>
              <a:ext uri="{FF2B5EF4-FFF2-40B4-BE49-F238E27FC236}">
                <a16:creationId xmlns:a16="http://schemas.microsoft.com/office/drawing/2014/main" id="{2AE234F6-7634-358C-8C6C-F537F8486515}"/>
              </a:ext>
            </a:extLst>
          </p:cNvPr>
          <p:cNvSpPr txBox="1"/>
          <p:nvPr/>
        </p:nvSpPr>
        <p:spPr>
          <a:xfrm>
            <a:off x="22775395" y="3102096"/>
            <a:ext cx="8986243" cy="646331"/>
          </a:xfrm>
          <a:prstGeom prst="rect">
            <a:avLst/>
          </a:prstGeom>
        </p:spPr>
        <p:txBody>
          <a:bodyPr wrap="none" rtlCol="0">
            <a:spAutoFit/>
          </a:bodyPr>
          <a:lstStyle/>
          <a:p>
            <a:r>
              <a:rPr lang="en-GB" dirty="0">
                <a:solidFill>
                  <a:schemeClr val="accent6">
                    <a:lumMod val="75000"/>
                  </a:schemeClr>
                </a:solidFill>
              </a:rPr>
              <a:t>An  interactive  map  feature  will  display  all  available  tiffin  services  in  the user's  area,  </a:t>
            </a:r>
          </a:p>
          <a:p>
            <a:r>
              <a:rPr lang="en-GB" dirty="0">
                <a:solidFill>
                  <a:schemeClr val="accent6">
                    <a:lumMod val="75000"/>
                  </a:schemeClr>
                </a:solidFill>
              </a:rPr>
              <a:t>making  it  easy  to  compare  and  choose.</a:t>
            </a:r>
          </a:p>
        </p:txBody>
      </p:sp>
      <p:sp>
        <p:nvSpPr>
          <p:cNvPr id="34" name="TextBox 33">
            <a:extLst>
              <a:ext uri="{FF2B5EF4-FFF2-40B4-BE49-F238E27FC236}">
                <a16:creationId xmlns:a16="http://schemas.microsoft.com/office/drawing/2014/main" id="{536952C7-DFE5-60D5-745D-94AAF3FE3251}"/>
              </a:ext>
            </a:extLst>
          </p:cNvPr>
          <p:cNvSpPr txBox="1"/>
          <p:nvPr/>
        </p:nvSpPr>
        <p:spPr>
          <a:xfrm>
            <a:off x="22794246" y="4263130"/>
            <a:ext cx="8101385" cy="646331"/>
          </a:xfrm>
          <a:prstGeom prst="rect">
            <a:avLst/>
          </a:prstGeom>
        </p:spPr>
        <p:txBody>
          <a:bodyPr wrap="none" rtlCol="0">
            <a:spAutoFit/>
          </a:bodyPr>
          <a:lstStyle/>
          <a:p>
            <a:r>
              <a:rPr lang="en-GB" dirty="0">
                <a:solidFill>
                  <a:schemeClr val="accent6">
                    <a:lumMod val="75000"/>
                  </a:schemeClr>
                </a:solidFill>
              </a:rPr>
              <a:t>Users  can  rate  and  review  tiffin  services  based  on  their experience,  helping  </a:t>
            </a:r>
          </a:p>
          <a:p>
            <a:r>
              <a:rPr lang="en-GB" dirty="0">
                <a:solidFill>
                  <a:schemeClr val="accent6">
                    <a:lumMod val="75000"/>
                  </a:schemeClr>
                </a:solidFill>
              </a:rPr>
              <a:t>others  make  informed  decisions.</a:t>
            </a:r>
          </a:p>
        </p:txBody>
      </p:sp>
    </p:spTree>
    <p:extLst>
      <p:ext uri="{BB962C8B-B14F-4D97-AF65-F5344CB8AC3E}">
        <p14:creationId xmlns:p14="http://schemas.microsoft.com/office/powerpoint/2010/main" val="1081060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A4933-A350-FF84-4B16-C0E60C429217}"/>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A9CBB06B-0B28-8763-6681-060C657D6F25}"/>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7582143-50C3-2F84-CD87-744CC3811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E08F28FB-9FFF-C1E3-5118-1CBC85029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B3B6CF02-1DF4-2B12-C257-B8C4CC65175C}"/>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7C54363C-7D76-6D8E-61F2-D8A960B5C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B1F3F867-D3BF-8E9F-03D8-9ED3270F59B9}"/>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9894D5B2-603C-BB9A-7C0D-B8F8D31D6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EB709C92-0048-C023-1592-2603A3BD262B}"/>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key  features</a:t>
            </a:r>
          </a:p>
        </p:txBody>
      </p:sp>
      <p:sp>
        <p:nvSpPr>
          <p:cNvPr id="16" name="Subtitle 13">
            <a:extLst>
              <a:ext uri="{FF2B5EF4-FFF2-40B4-BE49-F238E27FC236}">
                <a16:creationId xmlns:a16="http://schemas.microsoft.com/office/drawing/2014/main" id="{7779F368-7045-F0CE-D51B-52B91854F34C}"/>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06BAC762-614F-849A-69B3-4F75DEF99D0E}"/>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77769419-DB19-7B5B-F96D-E58FA31420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1029940"/>
            <a:ext cx="470339" cy="2306309"/>
          </a:xfrm>
          <a:prstGeom prst="rect">
            <a:avLst/>
          </a:prstGeom>
        </p:spPr>
      </p:pic>
      <p:sp>
        <p:nvSpPr>
          <p:cNvPr id="4" name="TextBox 3">
            <a:extLst>
              <a:ext uri="{FF2B5EF4-FFF2-40B4-BE49-F238E27FC236}">
                <a16:creationId xmlns:a16="http://schemas.microsoft.com/office/drawing/2014/main" id="{5496CB0E-E7D4-7E97-5D9B-20A02193FE71}"/>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8" name="TextBox 17">
            <a:extLst>
              <a:ext uri="{FF2B5EF4-FFF2-40B4-BE49-F238E27FC236}">
                <a16:creationId xmlns:a16="http://schemas.microsoft.com/office/drawing/2014/main" id="{6D408AE3-31CA-6C8A-834D-8083F3E6A0CA}"/>
              </a:ext>
            </a:extLst>
          </p:cNvPr>
          <p:cNvSpPr txBox="1"/>
          <p:nvPr/>
        </p:nvSpPr>
        <p:spPr>
          <a:xfrm>
            <a:off x="2831375" y="1092471"/>
            <a:ext cx="478849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User  Registration  and  Login</a:t>
            </a:r>
          </a:p>
        </p:txBody>
      </p:sp>
      <p:sp>
        <p:nvSpPr>
          <p:cNvPr id="20" name="TextBox 19">
            <a:extLst>
              <a:ext uri="{FF2B5EF4-FFF2-40B4-BE49-F238E27FC236}">
                <a16:creationId xmlns:a16="http://schemas.microsoft.com/office/drawing/2014/main" id="{9B0A20B5-9BB4-7227-3133-B7F6E99B52C0}"/>
              </a:ext>
            </a:extLst>
          </p:cNvPr>
          <p:cNvSpPr txBox="1"/>
          <p:nvPr/>
        </p:nvSpPr>
        <p:spPr>
          <a:xfrm>
            <a:off x="3103092" y="1498133"/>
            <a:ext cx="7899150" cy="369332"/>
          </a:xfrm>
          <a:prstGeom prst="rect">
            <a:avLst/>
          </a:prstGeom>
          <a:noFill/>
        </p:spPr>
        <p:txBody>
          <a:bodyPr wrap="none" rtlCol="0">
            <a:spAutoFit/>
          </a:bodyPr>
          <a:lstStyle/>
          <a:p>
            <a:r>
              <a:rPr lang="en-GB" dirty="0">
                <a:solidFill>
                  <a:schemeClr val="accent6">
                    <a:lumMod val="75000"/>
                  </a:schemeClr>
                </a:solidFill>
              </a:rPr>
              <a:t>Users  can  create  an  account  and  log  in  to  access  the platform's  features.</a:t>
            </a:r>
          </a:p>
        </p:txBody>
      </p:sp>
      <p:sp>
        <p:nvSpPr>
          <p:cNvPr id="25" name="TextBox 24">
            <a:extLst>
              <a:ext uri="{FF2B5EF4-FFF2-40B4-BE49-F238E27FC236}">
                <a16:creationId xmlns:a16="http://schemas.microsoft.com/office/drawing/2014/main" id="{BC561C23-6920-7C01-971F-A4441DDBB20B}"/>
              </a:ext>
            </a:extLst>
          </p:cNvPr>
          <p:cNvSpPr txBox="1"/>
          <p:nvPr/>
        </p:nvSpPr>
        <p:spPr>
          <a:xfrm>
            <a:off x="2831375" y="2159934"/>
            <a:ext cx="5966698"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Tiffin  Service  Provider  Registration</a:t>
            </a:r>
          </a:p>
        </p:txBody>
      </p:sp>
      <p:sp>
        <p:nvSpPr>
          <p:cNvPr id="26" name="TextBox 25">
            <a:extLst>
              <a:ext uri="{FF2B5EF4-FFF2-40B4-BE49-F238E27FC236}">
                <a16:creationId xmlns:a16="http://schemas.microsoft.com/office/drawing/2014/main" id="{CA72DB95-AA8D-A318-5483-063B6CC65364}"/>
              </a:ext>
            </a:extLst>
          </p:cNvPr>
          <p:cNvSpPr txBox="1"/>
          <p:nvPr/>
        </p:nvSpPr>
        <p:spPr>
          <a:xfrm>
            <a:off x="2831375" y="3353613"/>
            <a:ext cx="2997937"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Search  and  Filter</a:t>
            </a:r>
          </a:p>
        </p:txBody>
      </p:sp>
      <p:sp>
        <p:nvSpPr>
          <p:cNvPr id="32" name="TextBox 31">
            <a:extLst>
              <a:ext uri="{FF2B5EF4-FFF2-40B4-BE49-F238E27FC236}">
                <a16:creationId xmlns:a16="http://schemas.microsoft.com/office/drawing/2014/main" id="{11EFE4DF-F6FF-DB46-F791-78AD317B497E}"/>
              </a:ext>
            </a:extLst>
          </p:cNvPr>
          <p:cNvSpPr txBox="1"/>
          <p:nvPr/>
        </p:nvSpPr>
        <p:spPr>
          <a:xfrm>
            <a:off x="2831375" y="4515738"/>
            <a:ext cx="273825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Interactive  Map</a:t>
            </a:r>
          </a:p>
        </p:txBody>
      </p:sp>
      <p:sp>
        <p:nvSpPr>
          <p:cNvPr id="33" name="TextBox 32">
            <a:extLst>
              <a:ext uri="{FF2B5EF4-FFF2-40B4-BE49-F238E27FC236}">
                <a16:creationId xmlns:a16="http://schemas.microsoft.com/office/drawing/2014/main" id="{8880EDB4-07AD-4E94-6D9B-BBD1E2137F14}"/>
              </a:ext>
            </a:extLst>
          </p:cNvPr>
          <p:cNvSpPr txBox="1"/>
          <p:nvPr/>
        </p:nvSpPr>
        <p:spPr>
          <a:xfrm>
            <a:off x="2831375" y="5693836"/>
            <a:ext cx="3579826"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Reviews  and  Ratings</a:t>
            </a:r>
          </a:p>
        </p:txBody>
      </p:sp>
      <p:sp>
        <p:nvSpPr>
          <p:cNvPr id="36" name="TextBox 35">
            <a:extLst>
              <a:ext uri="{FF2B5EF4-FFF2-40B4-BE49-F238E27FC236}">
                <a16:creationId xmlns:a16="http://schemas.microsoft.com/office/drawing/2014/main" id="{46E6083C-31F8-3CCE-482B-631F29323824}"/>
              </a:ext>
            </a:extLst>
          </p:cNvPr>
          <p:cNvSpPr txBox="1"/>
          <p:nvPr/>
        </p:nvSpPr>
        <p:spPr>
          <a:xfrm>
            <a:off x="3065384" y="2544916"/>
            <a:ext cx="8093434" cy="646331"/>
          </a:xfrm>
          <a:prstGeom prst="rect">
            <a:avLst/>
          </a:prstGeom>
        </p:spPr>
        <p:txBody>
          <a:bodyPr wrap="none" rtlCol="0">
            <a:spAutoFit/>
          </a:bodyPr>
          <a:lstStyle/>
          <a:p>
            <a:r>
              <a:rPr lang="en-GB" dirty="0">
                <a:solidFill>
                  <a:schemeClr val="accent6">
                    <a:lumMod val="75000"/>
                  </a:schemeClr>
                </a:solidFill>
              </a:rPr>
              <a:t>Tiffin  service  providers  can  register  their  services  on the  platform,  providing  </a:t>
            </a:r>
          </a:p>
          <a:p>
            <a:r>
              <a:rPr lang="en-GB" dirty="0">
                <a:solidFill>
                  <a:schemeClr val="accent6">
                    <a:lumMod val="75000"/>
                  </a:schemeClr>
                </a:solidFill>
              </a:rPr>
              <a:t>details  such  as  menu,  pricing,  delivery  areas,  etc.</a:t>
            </a:r>
          </a:p>
        </p:txBody>
      </p:sp>
      <p:sp>
        <p:nvSpPr>
          <p:cNvPr id="37" name="TextBox 36">
            <a:extLst>
              <a:ext uri="{FF2B5EF4-FFF2-40B4-BE49-F238E27FC236}">
                <a16:creationId xmlns:a16="http://schemas.microsoft.com/office/drawing/2014/main" id="{AB0088FF-531A-671F-F5D5-B920C0D8AD6A}"/>
              </a:ext>
            </a:extLst>
          </p:cNvPr>
          <p:cNvSpPr txBox="1"/>
          <p:nvPr/>
        </p:nvSpPr>
        <p:spPr>
          <a:xfrm>
            <a:off x="3055957" y="3712104"/>
            <a:ext cx="8697381" cy="646331"/>
          </a:xfrm>
          <a:prstGeom prst="rect">
            <a:avLst/>
          </a:prstGeom>
        </p:spPr>
        <p:txBody>
          <a:bodyPr wrap="none" rtlCol="0">
            <a:spAutoFit/>
          </a:bodyPr>
          <a:lstStyle/>
          <a:p>
            <a:r>
              <a:rPr lang="en-GB" dirty="0">
                <a:solidFill>
                  <a:schemeClr val="accent6">
                    <a:lumMod val="75000"/>
                  </a:schemeClr>
                </a:solidFill>
              </a:rPr>
              <a:t>Users  can  search  for  tiffin  services  based  on  location,  cuisine,  pricing, and  other  </a:t>
            </a:r>
          </a:p>
          <a:p>
            <a:r>
              <a:rPr lang="en-GB" dirty="0">
                <a:solidFill>
                  <a:schemeClr val="accent6">
                    <a:lumMod val="75000"/>
                  </a:schemeClr>
                </a:solidFill>
              </a:rPr>
              <a:t>filters  to  find  the  best  options  in  their  area.</a:t>
            </a:r>
          </a:p>
        </p:txBody>
      </p:sp>
      <p:sp>
        <p:nvSpPr>
          <p:cNvPr id="38" name="TextBox 37">
            <a:extLst>
              <a:ext uri="{FF2B5EF4-FFF2-40B4-BE49-F238E27FC236}">
                <a16:creationId xmlns:a16="http://schemas.microsoft.com/office/drawing/2014/main" id="{B9F6044A-5D8D-1F65-4C88-36FE8361FEA4}"/>
              </a:ext>
            </a:extLst>
          </p:cNvPr>
          <p:cNvSpPr txBox="1"/>
          <p:nvPr/>
        </p:nvSpPr>
        <p:spPr>
          <a:xfrm>
            <a:off x="3046533" y="4913727"/>
            <a:ext cx="8986243" cy="646331"/>
          </a:xfrm>
          <a:prstGeom prst="rect">
            <a:avLst/>
          </a:prstGeom>
        </p:spPr>
        <p:txBody>
          <a:bodyPr wrap="none" rtlCol="0">
            <a:spAutoFit/>
          </a:bodyPr>
          <a:lstStyle/>
          <a:p>
            <a:r>
              <a:rPr lang="en-GB" dirty="0">
                <a:solidFill>
                  <a:schemeClr val="accent6">
                    <a:lumMod val="75000"/>
                  </a:schemeClr>
                </a:solidFill>
              </a:rPr>
              <a:t>An  interactive  map  feature  will  display  all  available  tiffin  services  in  the user's  area,  </a:t>
            </a:r>
          </a:p>
          <a:p>
            <a:r>
              <a:rPr lang="en-GB" dirty="0">
                <a:solidFill>
                  <a:schemeClr val="accent6">
                    <a:lumMod val="75000"/>
                  </a:schemeClr>
                </a:solidFill>
              </a:rPr>
              <a:t>making  it  easy  to  compare  and  choose.</a:t>
            </a:r>
          </a:p>
        </p:txBody>
      </p:sp>
      <p:sp>
        <p:nvSpPr>
          <p:cNvPr id="39" name="TextBox 38">
            <a:extLst>
              <a:ext uri="{FF2B5EF4-FFF2-40B4-BE49-F238E27FC236}">
                <a16:creationId xmlns:a16="http://schemas.microsoft.com/office/drawing/2014/main" id="{8C8E6CD1-E4E6-7C5F-12DB-57BF6001DEE2}"/>
              </a:ext>
            </a:extLst>
          </p:cNvPr>
          <p:cNvSpPr txBox="1"/>
          <p:nvPr/>
        </p:nvSpPr>
        <p:spPr>
          <a:xfrm>
            <a:off x="3065384" y="6074761"/>
            <a:ext cx="8101385" cy="646331"/>
          </a:xfrm>
          <a:prstGeom prst="rect">
            <a:avLst/>
          </a:prstGeom>
        </p:spPr>
        <p:txBody>
          <a:bodyPr wrap="none" rtlCol="0">
            <a:spAutoFit/>
          </a:bodyPr>
          <a:lstStyle/>
          <a:p>
            <a:r>
              <a:rPr lang="en-GB" dirty="0">
                <a:solidFill>
                  <a:schemeClr val="accent6">
                    <a:lumMod val="75000"/>
                  </a:schemeClr>
                </a:solidFill>
              </a:rPr>
              <a:t>Users  can  rate  and  review  tiffin  services  based  on  their experience,  helping  </a:t>
            </a:r>
          </a:p>
          <a:p>
            <a:r>
              <a:rPr lang="en-GB" dirty="0">
                <a:solidFill>
                  <a:schemeClr val="accent6">
                    <a:lumMod val="75000"/>
                  </a:schemeClr>
                </a:solidFill>
              </a:rPr>
              <a:t>others  make  informed  decisions.</a:t>
            </a:r>
          </a:p>
        </p:txBody>
      </p:sp>
      <p:sp>
        <p:nvSpPr>
          <p:cNvPr id="50" name="TextBox 49">
            <a:extLst>
              <a:ext uri="{FF2B5EF4-FFF2-40B4-BE49-F238E27FC236}">
                <a16:creationId xmlns:a16="http://schemas.microsoft.com/office/drawing/2014/main" id="{2B8209D6-4B4A-8BFA-A402-4A020AFE583E}"/>
              </a:ext>
            </a:extLst>
          </p:cNvPr>
          <p:cNvSpPr txBox="1"/>
          <p:nvPr/>
        </p:nvSpPr>
        <p:spPr>
          <a:xfrm>
            <a:off x="18881858" y="1800434"/>
            <a:ext cx="227017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Notifications</a:t>
            </a:r>
          </a:p>
        </p:txBody>
      </p:sp>
      <p:sp>
        <p:nvSpPr>
          <p:cNvPr id="51" name="TextBox 50">
            <a:extLst>
              <a:ext uri="{FF2B5EF4-FFF2-40B4-BE49-F238E27FC236}">
                <a16:creationId xmlns:a16="http://schemas.microsoft.com/office/drawing/2014/main" id="{D541DA18-6BA3-4B1D-A086-B3DB0084296A}"/>
              </a:ext>
            </a:extLst>
          </p:cNvPr>
          <p:cNvSpPr txBox="1"/>
          <p:nvPr/>
        </p:nvSpPr>
        <p:spPr>
          <a:xfrm>
            <a:off x="16512860" y="-233035"/>
            <a:ext cx="293221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Placement</a:t>
            </a:r>
          </a:p>
        </p:txBody>
      </p:sp>
      <p:sp>
        <p:nvSpPr>
          <p:cNvPr id="52" name="TextBox 51">
            <a:extLst>
              <a:ext uri="{FF2B5EF4-FFF2-40B4-BE49-F238E27FC236}">
                <a16:creationId xmlns:a16="http://schemas.microsoft.com/office/drawing/2014/main" id="{11F2C1CD-8CD4-D3AC-EA53-0E0747C7559D}"/>
              </a:ext>
            </a:extLst>
          </p:cNvPr>
          <p:cNvSpPr txBox="1"/>
          <p:nvPr/>
        </p:nvSpPr>
        <p:spPr>
          <a:xfrm>
            <a:off x="18183323" y="1205385"/>
            <a:ext cx="26116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Tracking</a:t>
            </a:r>
          </a:p>
        </p:txBody>
      </p:sp>
      <p:sp>
        <p:nvSpPr>
          <p:cNvPr id="53" name="TextBox 52">
            <a:extLst>
              <a:ext uri="{FF2B5EF4-FFF2-40B4-BE49-F238E27FC236}">
                <a16:creationId xmlns:a16="http://schemas.microsoft.com/office/drawing/2014/main" id="{9C560DDE-C80A-28E5-7A54-A06ED89D33DE}"/>
              </a:ext>
            </a:extLst>
          </p:cNvPr>
          <p:cNvSpPr txBox="1"/>
          <p:nvPr/>
        </p:nvSpPr>
        <p:spPr>
          <a:xfrm>
            <a:off x="19492507" y="2530083"/>
            <a:ext cx="3163045"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Customer  Support</a:t>
            </a:r>
            <a:endParaRPr lang="en-IN" dirty="0"/>
          </a:p>
        </p:txBody>
      </p:sp>
      <p:sp>
        <p:nvSpPr>
          <p:cNvPr id="54" name="TextBox 53">
            <a:extLst>
              <a:ext uri="{FF2B5EF4-FFF2-40B4-BE49-F238E27FC236}">
                <a16:creationId xmlns:a16="http://schemas.microsoft.com/office/drawing/2014/main" id="{0FCC3590-3F6E-BF8B-2C18-71D02DE45C36}"/>
              </a:ext>
            </a:extLst>
          </p:cNvPr>
          <p:cNvSpPr txBox="1"/>
          <p:nvPr/>
        </p:nvSpPr>
        <p:spPr>
          <a:xfrm>
            <a:off x="21045233" y="-1354466"/>
            <a:ext cx="9186489"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place  orders  directly  through  the  platform,  specifying  their preferences  and  </a:t>
            </a:r>
          </a:p>
          <a:p>
            <a:r>
              <a:rPr lang="en-GB" dirty="0"/>
              <a:t>delivery  details.</a:t>
            </a:r>
          </a:p>
        </p:txBody>
      </p:sp>
      <p:sp>
        <p:nvSpPr>
          <p:cNvPr id="55" name="TextBox 54">
            <a:extLst>
              <a:ext uri="{FF2B5EF4-FFF2-40B4-BE49-F238E27FC236}">
                <a16:creationId xmlns:a16="http://schemas.microsoft.com/office/drawing/2014/main" id="{022ED149-738D-C0F5-2931-2AAFFA6C7002}"/>
              </a:ext>
            </a:extLst>
          </p:cNvPr>
          <p:cNvSpPr txBox="1"/>
          <p:nvPr/>
        </p:nvSpPr>
        <p:spPr>
          <a:xfrm>
            <a:off x="22767791" y="387785"/>
            <a:ext cx="8823313" cy="369332"/>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track  the  status  of  their  orders  in  real-time,  from  preparation to  delivery.</a:t>
            </a:r>
          </a:p>
        </p:txBody>
      </p:sp>
      <p:sp>
        <p:nvSpPr>
          <p:cNvPr id="56" name="TextBox 55">
            <a:extLst>
              <a:ext uri="{FF2B5EF4-FFF2-40B4-BE49-F238E27FC236}">
                <a16:creationId xmlns:a16="http://schemas.microsoft.com/office/drawing/2014/main" id="{F1F14E5B-6D46-E101-B40A-7C468FAFFC77}"/>
              </a:ext>
            </a:extLst>
          </p:cNvPr>
          <p:cNvSpPr txBox="1"/>
          <p:nvPr/>
        </p:nvSpPr>
        <p:spPr>
          <a:xfrm>
            <a:off x="23333164" y="1161191"/>
            <a:ext cx="8771055"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receive  notifications  regarding  order  status,  new  tiffin  services  in their  area,  </a:t>
            </a:r>
          </a:p>
          <a:p>
            <a:r>
              <a:rPr lang="en-GB" dirty="0"/>
              <a:t>and  other  relevant  updates.</a:t>
            </a:r>
          </a:p>
        </p:txBody>
      </p:sp>
      <p:sp>
        <p:nvSpPr>
          <p:cNvPr id="57" name="TextBox 56">
            <a:extLst>
              <a:ext uri="{FF2B5EF4-FFF2-40B4-BE49-F238E27FC236}">
                <a16:creationId xmlns:a16="http://schemas.microsoft.com/office/drawing/2014/main" id="{7FD11325-F277-2BDE-84FA-74D17AD15AF0}"/>
              </a:ext>
            </a:extLst>
          </p:cNvPr>
          <p:cNvSpPr txBox="1"/>
          <p:nvPr/>
        </p:nvSpPr>
        <p:spPr>
          <a:xfrm>
            <a:off x="24159074" y="2221750"/>
            <a:ext cx="9220473"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A  dedicated  customer  support  system  ensures  that  users  can  get assistance  with  any  </a:t>
            </a:r>
          </a:p>
          <a:p>
            <a:r>
              <a:rPr lang="en-GB" dirty="0"/>
              <a:t>issues  or  queries  they  may  have.</a:t>
            </a:r>
            <a:endParaRPr lang="en-IN" dirty="0"/>
          </a:p>
        </p:txBody>
      </p:sp>
      <p:sp>
        <p:nvSpPr>
          <p:cNvPr id="58" name="TextBox 57">
            <a:extLst>
              <a:ext uri="{FF2B5EF4-FFF2-40B4-BE49-F238E27FC236}">
                <a16:creationId xmlns:a16="http://schemas.microsoft.com/office/drawing/2014/main" id="{41B6C37D-8C19-78D1-C0A2-99C9872BFAAE}"/>
              </a:ext>
            </a:extLst>
          </p:cNvPr>
          <p:cNvSpPr txBox="1"/>
          <p:nvPr/>
        </p:nvSpPr>
        <p:spPr>
          <a:xfrm>
            <a:off x="17239247" y="566794"/>
            <a:ext cx="35189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Payment  Integration</a:t>
            </a:r>
          </a:p>
        </p:txBody>
      </p:sp>
      <p:sp>
        <p:nvSpPr>
          <p:cNvPr id="59" name="TextBox 58">
            <a:extLst>
              <a:ext uri="{FF2B5EF4-FFF2-40B4-BE49-F238E27FC236}">
                <a16:creationId xmlns:a16="http://schemas.microsoft.com/office/drawing/2014/main" id="{C07E77C1-3877-92F8-E715-2E8378CD757E}"/>
              </a:ext>
            </a:extLst>
          </p:cNvPr>
          <p:cNvSpPr txBox="1"/>
          <p:nvPr/>
        </p:nvSpPr>
        <p:spPr>
          <a:xfrm>
            <a:off x="22186209" y="-556201"/>
            <a:ext cx="8436412"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Secure  payment  integration  allows  users  to  pay  for  their  orders online,  offering  </a:t>
            </a:r>
          </a:p>
          <a:p>
            <a:r>
              <a:rPr lang="en-GB" dirty="0"/>
              <a:t>convenience  and  safety.</a:t>
            </a:r>
          </a:p>
        </p:txBody>
      </p:sp>
    </p:spTree>
    <p:extLst>
      <p:ext uri="{BB962C8B-B14F-4D97-AF65-F5344CB8AC3E}">
        <p14:creationId xmlns:p14="http://schemas.microsoft.com/office/powerpoint/2010/main" val="2152898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408C7-8C30-3D80-6630-16844840124C}"/>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6B669CF0-1A66-2D9D-7F1F-D3A75EC85EC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790" y="0"/>
            <a:ext cx="12192000" cy="6858000"/>
          </a:xfrm>
          <a:prstGeom prst="rect">
            <a:avLst/>
          </a:prstGeom>
        </p:spPr>
      </p:pic>
      <p:pic>
        <p:nvPicPr>
          <p:cNvPr id="7" name="Picture 6">
            <a:extLst>
              <a:ext uri="{FF2B5EF4-FFF2-40B4-BE49-F238E27FC236}">
                <a16:creationId xmlns:a16="http://schemas.microsoft.com/office/drawing/2014/main" id="{54D27922-562E-31BA-972B-4AB9BC607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88F71596-6D76-CD2C-1431-B35127ACF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F0D0F52E-47C3-14AB-276E-B07646DFCB2D}"/>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21FD90B8-A60A-7CDA-5D4E-4DA568642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B848206A-13FB-E2FB-93EB-0DC8C0827332}"/>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5A8AED42-AF0C-B3D4-38F8-ACCBFE53B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2E22DD6F-054E-3C03-133F-342601A7E0A4}"/>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key  features</a:t>
            </a:r>
          </a:p>
        </p:txBody>
      </p:sp>
      <p:sp>
        <p:nvSpPr>
          <p:cNvPr id="16" name="Subtitle 13">
            <a:extLst>
              <a:ext uri="{FF2B5EF4-FFF2-40B4-BE49-F238E27FC236}">
                <a16:creationId xmlns:a16="http://schemas.microsoft.com/office/drawing/2014/main" id="{4679FCF1-484E-C6AF-E342-847AB9FD525E}"/>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8D3E1580-9E36-89E3-9938-7761E88EB19B}"/>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21D8BA46-DAA6-0236-375E-36CC595B4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1029940"/>
            <a:ext cx="470339" cy="2306309"/>
          </a:xfrm>
          <a:prstGeom prst="rect">
            <a:avLst/>
          </a:prstGeom>
        </p:spPr>
      </p:pic>
      <p:sp>
        <p:nvSpPr>
          <p:cNvPr id="4" name="TextBox 3">
            <a:extLst>
              <a:ext uri="{FF2B5EF4-FFF2-40B4-BE49-F238E27FC236}">
                <a16:creationId xmlns:a16="http://schemas.microsoft.com/office/drawing/2014/main" id="{D78ED834-E1FF-A8FE-24EB-19A2658225EC}"/>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8" name="TextBox 17">
            <a:extLst>
              <a:ext uri="{FF2B5EF4-FFF2-40B4-BE49-F238E27FC236}">
                <a16:creationId xmlns:a16="http://schemas.microsoft.com/office/drawing/2014/main" id="{1A2D7A28-7846-F59D-D309-6D5E3A5B3FA4}"/>
              </a:ext>
            </a:extLst>
          </p:cNvPr>
          <p:cNvSpPr txBox="1"/>
          <p:nvPr/>
        </p:nvSpPr>
        <p:spPr>
          <a:xfrm>
            <a:off x="2858195" y="4254615"/>
            <a:ext cx="227017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a:t>Notifications</a:t>
            </a:r>
            <a:endParaRPr lang="en-GB" dirty="0"/>
          </a:p>
        </p:txBody>
      </p:sp>
      <p:sp>
        <p:nvSpPr>
          <p:cNvPr id="34" name="TextBox 33">
            <a:extLst>
              <a:ext uri="{FF2B5EF4-FFF2-40B4-BE49-F238E27FC236}">
                <a16:creationId xmlns:a16="http://schemas.microsoft.com/office/drawing/2014/main" id="{3799D849-FC5C-7700-6375-C35D7E082D42}"/>
              </a:ext>
            </a:extLst>
          </p:cNvPr>
          <p:cNvSpPr txBox="1"/>
          <p:nvPr/>
        </p:nvSpPr>
        <p:spPr>
          <a:xfrm>
            <a:off x="2858195" y="1101798"/>
            <a:ext cx="293221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Placement</a:t>
            </a:r>
          </a:p>
        </p:txBody>
      </p:sp>
      <p:sp>
        <p:nvSpPr>
          <p:cNvPr id="35" name="TextBox 34">
            <a:extLst>
              <a:ext uri="{FF2B5EF4-FFF2-40B4-BE49-F238E27FC236}">
                <a16:creationId xmlns:a16="http://schemas.microsoft.com/office/drawing/2014/main" id="{FFD285F8-BC4F-A09D-35A8-21E885687346}"/>
              </a:ext>
            </a:extLst>
          </p:cNvPr>
          <p:cNvSpPr txBox="1"/>
          <p:nvPr/>
        </p:nvSpPr>
        <p:spPr>
          <a:xfrm>
            <a:off x="2858195" y="3419576"/>
            <a:ext cx="26116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Tracking</a:t>
            </a:r>
          </a:p>
        </p:txBody>
      </p:sp>
      <p:sp>
        <p:nvSpPr>
          <p:cNvPr id="14" name="TextBox 13">
            <a:extLst>
              <a:ext uri="{FF2B5EF4-FFF2-40B4-BE49-F238E27FC236}">
                <a16:creationId xmlns:a16="http://schemas.microsoft.com/office/drawing/2014/main" id="{B90AEB63-A591-7D38-31EE-72C76ACBE009}"/>
              </a:ext>
            </a:extLst>
          </p:cNvPr>
          <p:cNvSpPr txBox="1"/>
          <p:nvPr/>
        </p:nvSpPr>
        <p:spPr>
          <a:xfrm>
            <a:off x="2858195" y="5381756"/>
            <a:ext cx="3163045"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Customer  Support</a:t>
            </a:r>
            <a:endParaRPr lang="en-IN" dirty="0"/>
          </a:p>
        </p:txBody>
      </p:sp>
      <p:sp>
        <p:nvSpPr>
          <p:cNvPr id="20" name="TextBox 19">
            <a:extLst>
              <a:ext uri="{FF2B5EF4-FFF2-40B4-BE49-F238E27FC236}">
                <a16:creationId xmlns:a16="http://schemas.microsoft.com/office/drawing/2014/main" id="{2D95EF92-2CC3-69F0-6AE1-D133B6434D7A}"/>
              </a:ext>
            </a:extLst>
          </p:cNvPr>
          <p:cNvSpPr txBox="1"/>
          <p:nvPr/>
        </p:nvSpPr>
        <p:spPr>
          <a:xfrm>
            <a:off x="3099495" y="1485700"/>
            <a:ext cx="9186489"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place  orders  directly  through  the  platform,  specifying  their preferences  and  </a:t>
            </a:r>
          </a:p>
          <a:p>
            <a:r>
              <a:rPr lang="en-GB" dirty="0"/>
              <a:t>delivery  details.</a:t>
            </a:r>
          </a:p>
        </p:txBody>
      </p:sp>
      <p:sp>
        <p:nvSpPr>
          <p:cNvPr id="21" name="TextBox 20">
            <a:extLst>
              <a:ext uri="{FF2B5EF4-FFF2-40B4-BE49-F238E27FC236}">
                <a16:creationId xmlns:a16="http://schemas.microsoft.com/office/drawing/2014/main" id="{A45B34E9-EF20-4A46-48A0-D3C536B3226A}"/>
              </a:ext>
            </a:extLst>
          </p:cNvPr>
          <p:cNvSpPr txBox="1"/>
          <p:nvPr/>
        </p:nvSpPr>
        <p:spPr>
          <a:xfrm>
            <a:off x="3099495" y="3793802"/>
            <a:ext cx="8823313" cy="369332"/>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track  the  status  of  their  orders  in  real-time,  from  preparation to  delivery.</a:t>
            </a:r>
          </a:p>
        </p:txBody>
      </p:sp>
      <p:sp>
        <p:nvSpPr>
          <p:cNvPr id="22" name="TextBox 21">
            <a:extLst>
              <a:ext uri="{FF2B5EF4-FFF2-40B4-BE49-F238E27FC236}">
                <a16:creationId xmlns:a16="http://schemas.microsoft.com/office/drawing/2014/main" id="{FD37C672-4D42-6B9A-FC18-63B2A9989103}"/>
              </a:ext>
            </a:extLst>
          </p:cNvPr>
          <p:cNvSpPr txBox="1"/>
          <p:nvPr/>
        </p:nvSpPr>
        <p:spPr>
          <a:xfrm>
            <a:off x="3099495" y="4620054"/>
            <a:ext cx="8771055"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receive  notifications  regarding  order  status,  new  tiffin  services  in their  area,  </a:t>
            </a:r>
          </a:p>
          <a:p>
            <a:r>
              <a:rPr lang="en-GB" dirty="0"/>
              <a:t>and  other  relevant  updates.</a:t>
            </a:r>
          </a:p>
        </p:txBody>
      </p:sp>
      <p:sp>
        <p:nvSpPr>
          <p:cNvPr id="23" name="TextBox 22">
            <a:extLst>
              <a:ext uri="{FF2B5EF4-FFF2-40B4-BE49-F238E27FC236}">
                <a16:creationId xmlns:a16="http://schemas.microsoft.com/office/drawing/2014/main" id="{450A5017-E6A5-4548-2D9A-B979B2A484FB}"/>
              </a:ext>
            </a:extLst>
          </p:cNvPr>
          <p:cNvSpPr txBox="1"/>
          <p:nvPr/>
        </p:nvSpPr>
        <p:spPr>
          <a:xfrm>
            <a:off x="3099495" y="5748706"/>
            <a:ext cx="9220473"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A  dedicated  customer  support  system  ensures  that  users  can  get assistance  with  any  </a:t>
            </a:r>
          </a:p>
          <a:p>
            <a:r>
              <a:rPr lang="en-GB" dirty="0"/>
              <a:t>issues  or  queries  they  may  have.</a:t>
            </a:r>
            <a:endParaRPr lang="en-IN" dirty="0"/>
          </a:p>
        </p:txBody>
      </p:sp>
      <p:sp>
        <p:nvSpPr>
          <p:cNvPr id="24" name="TextBox 23">
            <a:extLst>
              <a:ext uri="{FF2B5EF4-FFF2-40B4-BE49-F238E27FC236}">
                <a16:creationId xmlns:a16="http://schemas.microsoft.com/office/drawing/2014/main" id="{3D2BC884-09E0-AA46-814F-D19C933F027F}"/>
              </a:ext>
            </a:extLst>
          </p:cNvPr>
          <p:cNvSpPr txBox="1"/>
          <p:nvPr/>
        </p:nvSpPr>
        <p:spPr>
          <a:xfrm>
            <a:off x="2858195" y="2279737"/>
            <a:ext cx="35189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Payment  Integration</a:t>
            </a:r>
          </a:p>
        </p:txBody>
      </p:sp>
      <p:sp>
        <p:nvSpPr>
          <p:cNvPr id="25" name="TextBox 24">
            <a:extLst>
              <a:ext uri="{FF2B5EF4-FFF2-40B4-BE49-F238E27FC236}">
                <a16:creationId xmlns:a16="http://schemas.microsoft.com/office/drawing/2014/main" id="{F5A3F00B-8FB0-554E-8B79-F5B15DF03A8E}"/>
              </a:ext>
            </a:extLst>
          </p:cNvPr>
          <p:cNvSpPr txBox="1"/>
          <p:nvPr/>
        </p:nvSpPr>
        <p:spPr>
          <a:xfrm>
            <a:off x="3099495" y="2690551"/>
            <a:ext cx="8436412"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Secure  payment  integration  allows  users  to  pay  for  their  orders online,  offering  </a:t>
            </a:r>
          </a:p>
          <a:p>
            <a:r>
              <a:rPr lang="en-GB" dirty="0"/>
              <a:t>convenience  and  safety.</a:t>
            </a:r>
          </a:p>
        </p:txBody>
      </p:sp>
      <p:sp>
        <p:nvSpPr>
          <p:cNvPr id="42" name="TextBox 41">
            <a:extLst>
              <a:ext uri="{FF2B5EF4-FFF2-40B4-BE49-F238E27FC236}">
                <a16:creationId xmlns:a16="http://schemas.microsoft.com/office/drawing/2014/main" id="{24B46628-C591-8169-E1B5-92BB1BE5371B}"/>
              </a:ext>
            </a:extLst>
          </p:cNvPr>
          <p:cNvSpPr txBox="1"/>
          <p:nvPr/>
        </p:nvSpPr>
        <p:spPr>
          <a:xfrm>
            <a:off x="-988048" y="8026996"/>
            <a:ext cx="478849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User  Registration  and  Login</a:t>
            </a:r>
          </a:p>
        </p:txBody>
      </p:sp>
      <p:sp>
        <p:nvSpPr>
          <p:cNvPr id="43" name="TextBox 42">
            <a:extLst>
              <a:ext uri="{FF2B5EF4-FFF2-40B4-BE49-F238E27FC236}">
                <a16:creationId xmlns:a16="http://schemas.microsoft.com/office/drawing/2014/main" id="{67ED4FBC-F1D8-C9B2-7E6E-7C5CE6AC043E}"/>
              </a:ext>
            </a:extLst>
          </p:cNvPr>
          <p:cNvSpPr txBox="1"/>
          <p:nvPr/>
        </p:nvSpPr>
        <p:spPr>
          <a:xfrm>
            <a:off x="-716331" y="8432658"/>
            <a:ext cx="7899150" cy="369332"/>
          </a:xfrm>
          <a:prstGeom prst="rect">
            <a:avLst/>
          </a:prstGeom>
          <a:noFill/>
        </p:spPr>
        <p:txBody>
          <a:bodyPr wrap="none" rtlCol="0">
            <a:spAutoFit/>
          </a:bodyPr>
          <a:lstStyle/>
          <a:p>
            <a:r>
              <a:rPr lang="en-GB" dirty="0">
                <a:solidFill>
                  <a:schemeClr val="accent6">
                    <a:lumMod val="75000"/>
                  </a:schemeClr>
                </a:solidFill>
              </a:rPr>
              <a:t>Users  can  create  an  account  and  log  in  to  access  the platform's  features.</a:t>
            </a:r>
          </a:p>
        </p:txBody>
      </p:sp>
      <p:sp>
        <p:nvSpPr>
          <p:cNvPr id="44" name="TextBox 43">
            <a:extLst>
              <a:ext uri="{FF2B5EF4-FFF2-40B4-BE49-F238E27FC236}">
                <a16:creationId xmlns:a16="http://schemas.microsoft.com/office/drawing/2014/main" id="{6E8792FB-1D0C-DCAD-E217-24764DCBBB29}"/>
              </a:ext>
            </a:extLst>
          </p:cNvPr>
          <p:cNvSpPr txBox="1"/>
          <p:nvPr/>
        </p:nvSpPr>
        <p:spPr>
          <a:xfrm>
            <a:off x="-2220314" y="9189600"/>
            <a:ext cx="5966698"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Tiffin  Service  Provider  Registration</a:t>
            </a:r>
          </a:p>
        </p:txBody>
      </p:sp>
      <p:sp>
        <p:nvSpPr>
          <p:cNvPr id="45" name="TextBox 44">
            <a:extLst>
              <a:ext uri="{FF2B5EF4-FFF2-40B4-BE49-F238E27FC236}">
                <a16:creationId xmlns:a16="http://schemas.microsoft.com/office/drawing/2014/main" id="{B8127408-86DF-9586-CA0C-DDB2FD508299}"/>
              </a:ext>
            </a:extLst>
          </p:cNvPr>
          <p:cNvSpPr txBox="1"/>
          <p:nvPr/>
        </p:nvSpPr>
        <p:spPr>
          <a:xfrm>
            <a:off x="-3452156" y="10428684"/>
            <a:ext cx="2997937"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Search  and  Filter</a:t>
            </a:r>
          </a:p>
        </p:txBody>
      </p:sp>
      <p:sp>
        <p:nvSpPr>
          <p:cNvPr id="46" name="TextBox 45">
            <a:extLst>
              <a:ext uri="{FF2B5EF4-FFF2-40B4-BE49-F238E27FC236}">
                <a16:creationId xmlns:a16="http://schemas.microsoft.com/office/drawing/2014/main" id="{68D23AAE-4C0E-1E17-FB80-B56113DB70FD}"/>
              </a:ext>
            </a:extLst>
          </p:cNvPr>
          <p:cNvSpPr txBox="1"/>
          <p:nvPr/>
        </p:nvSpPr>
        <p:spPr>
          <a:xfrm>
            <a:off x="-4431465" y="11536784"/>
            <a:ext cx="2738250"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Interactive  Map</a:t>
            </a:r>
          </a:p>
        </p:txBody>
      </p:sp>
      <p:sp>
        <p:nvSpPr>
          <p:cNvPr id="47" name="TextBox 46">
            <a:extLst>
              <a:ext uri="{FF2B5EF4-FFF2-40B4-BE49-F238E27FC236}">
                <a16:creationId xmlns:a16="http://schemas.microsoft.com/office/drawing/2014/main" id="{698156FF-C712-D2DC-5B5F-F810343CE4A2}"/>
              </a:ext>
            </a:extLst>
          </p:cNvPr>
          <p:cNvSpPr txBox="1"/>
          <p:nvPr/>
        </p:nvSpPr>
        <p:spPr>
          <a:xfrm>
            <a:off x="-5477199" y="13003177"/>
            <a:ext cx="3579826"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Reviews  and  Ratings</a:t>
            </a:r>
          </a:p>
        </p:txBody>
      </p:sp>
      <p:sp>
        <p:nvSpPr>
          <p:cNvPr id="48" name="TextBox 47">
            <a:extLst>
              <a:ext uri="{FF2B5EF4-FFF2-40B4-BE49-F238E27FC236}">
                <a16:creationId xmlns:a16="http://schemas.microsoft.com/office/drawing/2014/main" id="{F1A47C23-4F3C-86BB-98C4-3822C9772F61}"/>
              </a:ext>
            </a:extLst>
          </p:cNvPr>
          <p:cNvSpPr txBox="1"/>
          <p:nvPr/>
        </p:nvSpPr>
        <p:spPr>
          <a:xfrm>
            <a:off x="-1986305" y="9574582"/>
            <a:ext cx="8093434" cy="646331"/>
          </a:xfrm>
          <a:prstGeom prst="rect">
            <a:avLst/>
          </a:prstGeom>
        </p:spPr>
        <p:txBody>
          <a:bodyPr wrap="none" rtlCol="0">
            <a:spAutoFit/>
          </a:bodyPr>
          <a:lstStyle/>
          <a:p>
            <a:r>
              <a:rPr lang="en-GB" dirty="0">
                <a:solidFill>
                  <a:schemeClr val="accent6">
                    <a:lumMod val="75000"/>
                  </a:schemeClr>
                </a:solidFill>
              </a:rPr>
              <a:t>Tiffin  service  providers  can  register  their  services  on the  platform,  providing  </a:t>
            </a:r>
          </a:p>
          <a:p>
            <a:r>
              <a:rPr lang="en-GB" dirty="0">
                <a:solidFill>
                  <a:schemeClr val="accent6">
                    <a:lumMod val="75000"/>
                  </a:schemeClr>
                </a:solidFill>
              </a:rPr>
              <a:t>details  such  as  menu,  pricing,  delivery  areas,  etc.</a:t>
            </a:r>
          </a:p>
        </p:txBody>
      </p:sp>
      <p:sp>
        <p:nvSpPr>
          <p:cNvPr id="49" name="TextBox 48">
            <a:extLst>
              <a:ext uri="{FF2B5EF4-FFF2-40B4-BE49-F238E27FC236}">
                <a16:creationId xmlns:a16="http://schemas.microsoft.com/office/drawing/2014/main" id="{D2CE1817-5912-C829-41DF-63DF884B363C}"/>
              </a:ext>
            </a:extLst>
          </p:cNvPr>
          <p:cNvSpPr txBox="1"/>
          <p:nvPr/>
        </p:nvSpPr>
        <p:spPr>
          <a:xfrm>
            <a:off x="-3227574" y="10787175"/>
            <a:ext cx="8697381" cy="646331"/>
          </a:xfrm>
          <a:prstGeom prst="rect">
            <a:avLst/>
          </a:prstGeom>
        </p:spPr>
        <p:txBody>
          <a:bodyPr wrap="none" rtlCol="0">
            <a:spAutoFit/>
          </a:bodyPr>
          <a:lstStyle/>
          <a:p>
            <a:r>
              <a:rPr lang="en-GB" dirty="0">
                <a:solidFill>
                  <a:schemeClr val="accent6">
                    <a:lumMod val="75000"/>
                  </a:schemeClr>
                </a:solidFill>
              </a:rPr>
              <a:t>Users  can  search  for  tiffin  services  based  on  location,  cuisine,  pricing, and  other  </a:t>
            </a:r>
          </a:p>
          <a:p>
            <a:r>
              <a:rPr lang="en-GB" dirty="0">
                <a:solidFill>
                  <a:schemeClr val="accent6">
                    <a:lumMod val="75000"/>
                  </a:schemeClr>
                </a:solidFill>
              </a:rPr>
              <a:t>filters  to  find  the  best  options  in  their  area.</a:t>
            </a:r>
          </a:p>
        </p:txBody>
      </p:sp>
      <p:sp>
        <p:nvSpPr>
          <p:cNvPr id="50" name="TextBox 49">
            <a:extLst>
              <a:ext uri="{FF2B5EF4-FFF2-40B4-BE49-F238E27FC236}">
                <a16:creationId xmlns:a16="http://schemas.microsoft.com/office/drawing/2014/main" id="{DB3FCFF7-FDDD-B228-F1B1-4437674BCB9B}"/>
              </a:ext>
            </a:extLst>
          </p:cNvPr>
          <p:cNvSpPr txBox="1"/>
          <p:nvPr/>
        </p:nvSpPr>
        <p:spPr>
          <a:xfrm>
            <a:off x="-4216307" y="11934773"/>
            <a:ext cx="8986243" cy="646331"/>
          </a:xfrm>
          <a:prstGeom prst="rect">
            <a:avLst/>
          </a:prstGeom>
        </p:spPr>
        <p:txBody>
          <a:bodyPr wrap="none" rtlCol="0">
            <a:spAutoFit/>
          </a:bodyPr>
          <a:lstStyle/>
          <a:p>
            <a:r>
              <a:rPr lang="en-GB" dirty="0">
                <a:solidFill>
                  <a:schemeClr val="accent6">
                    <a:lumMod val="75000"/>
                  </a:schemeClr>
                </a:solidFill>
              </a:rPr>
              <a:t>An  interactive  map  feature  will  display  all  available  tiffin  services  in  the user's  area,  </a:t>
            </a:r>
          </a:p>
          <a:p>
            <a:r>
              <a:rPr lang="en-GB" dirty="0">
                <a:solidFill>
                  <a:schemeClr val="accent6">
                    <a:lumMod val="75000"/>
                  </a:schemeClr>
                </a:solidFill>
              </a:rPr>
              <a:t>making  it  easy  to  compare  and  choose.</a:t>
            </a:r>
          </a:p>
        </p:txBody>
      </p:sp>
      <p:sp>
        <p:nvSpPr>
          <p:cNvPr id="51" name="TextBox 50">
            <a:extLst>
              <a:ext uri="{FF2B5EF4-FFF2-40B4-BE49-F238E27FC236}">
                <a16:creationId xmlns:a16="http://schemas.microsoft.com/office/drawing/2014/main" id="{4C979DD6-7F02-3B4F-70C9-F2152D9361EA}"/>
              </a:ext>
            </a:extLst>
          </p:cNvPr>
          <p:cNvSpPr txBox="1"/>
          <p:nvPr/>
        </p:nvSpPr>
        <p:spPr>
          <a:xfrm>
            <a:off x="-5243190" y="13384102"/>
            <a:ext cx="8101385" cy="646331"/>
          </a:xfrm>
          <a:prstGeom prst="rect">
            <a:avLst/>
          </a:prstGeom>
        </p:spPr>
        <p:txBody>
          <a:bodyPr wrap="none" rtlCol="0">
            <a:spAutoFit/>
          </a:bodyPr>
          <a:lstStyle/>
          <a:p>
            <a:r>
              <a:rPr lang="en-GB" dirty="0">
                <a:solidFill>
                  <a:schemeClr val="accent6">
                    <a:lumMod val="75000"/>
                  </a:schemeClr>
                </a:solidFill>
              </a:rPr>
              <a:t>Users  can  rate  and  review  tiffin  services  based  on  their experience,  helping  </a:t>
            </a:r>
          </a:p>
          <a:p>
            <a:r>
              <a:rPr lang="en-GB" dirty="0">
                <a:solidFill>
                  <a:schemeClr val="accent6">
                    <a:lumMod val="75000"/>
                  </a:schemeClr>
                </a:solidFill>
              </a:rPr>
              <a:t>others  make  informed  decisions.</a:t>
            </a:r>
          </a:p>
        </p:txBody>
      </p:sp>
    </p:spTree>
    <p:extLst>
      <p:ext uri="{BB962C8B-B14F-4D97-AF65-F5344CB8AC3E}">
        <p14:creationId xmlns:p14="http://schemas.microsoft.com/office/powerpoint/2010/main" val="373788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5753D-FA97-0B64-A709-A5F8ABF91DF2}"/>
            </a:ext>
          </a:extLst>
        </p:cNvPr>
        <p:cNvGrpSpPr/>
        <p:nvPr/>
      </p:nvGrpSpPr>
      <p:grpSpPr>
        <a:xfrm>
          <a:off x="0" y="0"/>
          <a:ext cx="0" cy="0"/>
          <a:chOff x="0" y="0"/>
          <a:chExt cx="0" cy="0"/>
        </a:xfrm>
      </p:grpSpPr>
      <p:pic>
        <p:nvPicPr>
          <p:cNvPr id="36" name="Picture 35" descr="A white background with green and white objects&#10;&#10;Description automatically generated">
            <a:extLst>
              <a:ext uri="{FF2B5EF4-FFF2-40B4-BE49-F238E27FC236}">
                <a16:creationId xmlns:a16="http://schemas.microsoft.com/office/drawing/2014/main" id="{EF3955C5-ED91-AF59-4D0F-7285663BD756}"/>
              </a:ext>
            </a:extLst>
          </p:cNvPr>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13" name="Picture 12" descr="A white background with green and white objects&#10;&#10;Description automatically generated">
            <a:extLst>
              <a:ext uri="{FF2B5EF4-FFF2-40B4-BE49-F238E27FC236}">
                <a16:creationId xmlns:a16="http://schemas.microsoft.com/office/drawing/2014/main" id="{14FC7E0C-F9C3-ECDD-CD15-58F2F6926DCF}"/>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E2A052EB-A1CE-A85D-72DB-87C4AA57E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12307DA8-467F-96A9-037E-2582685E6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B328C74E-70C1-8977-95F2-15DFE16CB2C9}"/>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FAFDC764-31CF-6AE4-4AE9-621545C10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E23C34F9-E691-EBE2-8E9B-90AE56E5D2FC}"/>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89625DE1-9EC5-1468-BD7A-0A9FFEF68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2" name="TextBox 1">
            <a:extLst>
              <a:ext uri="{FF2B5EF4-FFF2-40B4-BE49-F238E27FC236}">
                <a16:creationId xmlns:a16="http://schemas.microsoft.com/office/drawing/2014/main" id="{BB0BB413-4E76-CBDA-E65F-D38F4DE7F6AB}"/>
              </a:ext>
            </a:extLst>
          </p:cNvPr>
          <p:cNvSpPr txBox="1"/>
          <p:nvPr/>
        </p:nvSpPr>
        <p:spPr>
          <a:xfrm>
            <a:off x="-3534670" y="11732536"/>
            <a:ext cx="227017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a:t>Notifications</a:t>
            </a:r>
            <a:endParaRPr lang="en-GB" dirty="0"/>
          </a:p>
        </p:txBody>
      </p:sp>
      <p:sp>
        <p:nvSpPr>
          <p:cNvPr id="3" name="TextBox 2">
            <a:extLst>
              <a:ext uri="{FF2B5EF4-FFF2-40B4-BE49-F238E27FC236}">
                <a16:creationId xmlns:a16="http://schemas.microsoft.com/office/drawing/2014/main" id="{6C504FEB-5BE1-3080-E6E6-CB2BA6D5FD4B}"/>
              </a:ext>
            </a:extLst>
          </p:cNvPr>
          <p:cNvSpPr txBox="1"/>
          <p:nvPr/>
        </p:nvSpPr>
        <p:spPr>
          <a:xfrm>
            <a:off x="-237066" y="7872338"/>
            <a:ext cx="2932213"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Placement</a:t>
            </a:r>
          </a:p>
        </p:txBody>
      </p:sp>
      <p:sp>
        <p:nvSpPr>
          <p:cNvPr id="5" name="TextBox 4">
            <a:extLst>
              <a:ext uri="{FF2B5EF4-FFF2-40B4-BE49-F238E27FC236}">
                <a16:creationId xmlns:a16="http://schemas.microsoft.com/office/drawing/2014/main" id="{D3113DBC-2658-45FC-DBFA-32D2AC779C70}"/>
              </a:ext>
            </a:extLst>
          </p:cNvPr>
          <p:cNvSpPr txBox="1"/>
          <p:nvPr/>
        </p:nvSpPr>
        <p:spPr>
          <a:xfrm>
            <a:off x="-2570303" y="10631752"/>
            <a:ext cx="26116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Order  Tracking</a:t>
            </a:r>
          </a:p>
        </p:txBody>
      </p:sp>
      <p:sp>
        <p:nvSpPr>
          <p:cNvPr id="9" name="TextBox 8">
            <a:extLst>
              <a:ext uri="{FF2B5EF4-FFF2-40B4-BE49-F238E27FC236}">
                <a16:creationId xmlns:a16="http://schemas.microsoft.com/office/drawing/2014/main" id="{C0F86E69-A88C-1233-B212-D396E36C51EC}"/>
              </a:ext>
            </a:extLst>
          </p:cNvPr>
          <p:cNvSpPr txBox="1"/>
          <p:nvPr/>
        </p:nvSpPr>
        <p:spPr>
          <a:xfrm>
            <a:off x="-4668842" y="13055651"/>
            <a:ext cx="3163045"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Customer  Support</a:t>
            </a:r>
            <a:endParaRPr lang="en-IN" dirty="0"/>
          </a:p>
        </p:txBody>
      </p:sp>
      <p:sp>
        <p:nvSpPr>
          <p:cNvPr id="26" name="TextBox 25">
            <a:extLst>
              <a:ext uri="{FF2B5EF4-FFF2-40B4-BE49-F238E27FC236}">
                <a16:creationId xmlns:a16="http://schemas.microsoft.com/office/drawing/2014/main" id="{31189329-D5E0-EC1E-FDA3-EA1F9DEB24CB}"/>
              </a:ext>
            </a:extLst>
          </p:cNvPr>
          <p:cNvSpPr txBox="1"/>
          <p:nvPr/>
        </p:nvSpPr>
        <p:spPr>
          <a:xfrm>
            <a:off x="4234" y="8256240"/>
            <a:ext cx="9186489"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place  orders  directly  through  the  platform,  specifying  their preferences  and  </a:t>
            </a:r>
          </a:p>
          <a:p>
            <a:r>
              <a:rPr lang="en-GB" dirty="0"/>
              <a:t>delivery  details.</a:t>
            </a:r>
          </a:p>
        </p:txBody>
      </p:sp>
      <p:sp>
        <p:nvSpPr>
          <p:cNvPr id="27" name="TextBox 26">
            <a:extLst>
              <a:ext uri="{FF2B5EF4-FFF2-40B4-BE49-F238E27FC236}">
                <a16:creationId xmlns:a16="http://schemas.microsoft.com/office/drawing/2014/main" id="{462AEBD9-93E4-C3D9-DE14-B147755E8932}"/>
              </a:ext>
            </a:extLst>
          </p:cNvPr>
          <p:cNvSpPr txBox="1"/>
          <p:nvPr/>
        </p:nvSpPr>
        <p:spPr>
          <a:xfrm>
            <a:off x="-2329003" y="11005978"/>
            <a:ext cx="8823313" cy="369332"/>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can  track  the  status  of  their  orders  in  real-time,  from  preparation to  delivery.</a:t>
            </a:r>
          </a:p>
        </p:txBody>
      </p:sp>
      <p:sp>
        <p:nvSpPr>
          <p:cNvPr id="28" name="TextBox 27">
            <a:extLst>
              <a:ext uri="{FF2B5EF4-FFF2-40B4-BE49-F238E27FC236}">
                <a16:creationId xmlns:a16="http://schemas.microsoft.com/office/drawing/2014/main" id="{67250D9B-F8A8-974F-C1F9-9C5D6D177761}"/>
              </a:ext>
            </a:extLst>
          </p:cNvPr>
          <p:cNvSpPr txBox="1"/>
          <p:nvPr/>
        </p:nvSpPr>
        <p:spPr>
          <a:xfrm>
            <a:off x="-3293370" y="12097975"/>
            <a:ext cx="8771055"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Users  receive  notifications  regarding  order  status,  new  tiffin  services  in their  area,  </a:t>
            </a:r>
          </a:p>
          <a:p>
            <a:r>
              <a:rPr lang="en-GB" dirty="0"/>
              <a:t>and  other  relevant  updates.</a:t>
            </a:r>
          </a:p>
        </p:txBody>
      </p:sp>
      <p:sp>
        <p:nvSpPr>
          <p:cNvPr id="29" name="TextBox 28">
            <a:extLst>
              <a:ext uri="{FF2B5EF4-FFF2-40B4-BE49-F238E27FC236}">
                <a16:creationId xmlns:a16="http://schemas.microsoft.com/office/drawing/2014/main" id="{3050EE08-6798-E406-4893-4C09690D8949}"/>
              </a:ext>
            </a:extLst>
          </p:cNvPr>
          <p:cNvSpPr txBox="1"/>
          <p:nvPr/>
        </p:nvSpPr>
        <p:spPr>
          <a:xfrm>
            <a:off x="-4427542" y="13422601"/>
            <a:ext cx="9220473"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A  dedicated  customer  support  system  ensures  that  users  can  get assistance  with  any  </a:t>
            </a:r>
          </a:p>
          <a:p>
            <a:r>
              <a:rPr lang="en-GB" dirty="0"/>
              <a:t>issues  or  queries  they  may  have.</a:t>
            </a:r>
            <a:endParaRPr lang="en-IN" dirty="0"/>
          </a:p>
        </p:txBody>
      </p:sp>
      <p:sp>
        <p:nvSpPr>
          <p:cNvPr id="30" name="TextBox 29">
            <a:extLst>
              <a:ext uri="{FF2B5EF4-FFF2-40B4-BE49-F238E27FC236}">
                <a16:creationId xmlns:a16="http://schemas.microsoft.com/office/drawing/2014/main" id="{73E69C18-61D5-F6A3-E573-DBB1C906F8B9}"/>
              </a:ext>
            </a:extLst>
          </p:cNvPr>
          <p:cNvSpPr txBox="1"/>
          <p:nvPr/>
        </p:nvSpPr>
        <p:spPr>
          <a:xfrm>
            <a:off x="-1505797" y="9282280"/>
            <a:ext cx="3518912" cy="523220"/>
          </a:xfrm>
          <a:prstGeom prst="rect">
            <a:avLst/>
          </a:prstGeom>
          <a:noFill/>
        </p:spPr>
        <p:txBody>
          <a:bodyPr wrap="none" rtlCol="0">
            <a:spAutoFit/>
          </a:bodyPr>
          <a:lstStyle>
            <a:defPPr>
              <a:defRPr lang="en-US"/>
            </a:defPPr>
            <a:lvl1pPr>
              <a:defRPr sz="2800">
                <a:solidFill>
                  <a:schemeClr val="accent6">
                    <a:lumMod val="50000"/>
                  </a:schemeClr>
                </a:solidFill>
                <a:latin typeface="Baloo Paaji 2 SemiBold" pitchFamily="2" charset="0"/>
                <a:cs typeface="Baloo Paaji 2 SemiBold" pitchFamily="2" charset="0"/>
              </a:defRPr>
            </a:lvl1pPr>
          </a:lstStyle>
          <a:p>
            <a:r>
              <a:rPr lang="en-GB" dirty="0"/>
              <a:t>Payment  Integration</a:t>
            </a:r>
          </a:p>
        </p:txBody>
      </p:sp>
      <p:sp>
        <p:nvSpPr>
          <p:cNvPr id="31" name="TextBox 30">
            <a:extLst>
              <a:ext uri="{FF2B5EF4-FFF2-40B4-BE49-F238E27FC236}">
                <a16:creationId xmlns:a16="http://schemas.microsoft.com/office/drawing/2014/main" id="{0706D31E-C692-83AA-A5EF-B14C91C21189}"/>
              </a:ext>
            </a:extLst>
          </p:cNvPr>
          <p:cNvSpPr txBox="1"/>
          <p:nvPr/>
        </p:nvSpPr>
        <p:spPr>
          <a:xfrm>
            <a:off x="-1264497" y="9693094"/>
            <a:ext cx="8436412" cy="646331"/>
          </a:xfrm>
          <a:prstGeom prst="rect">
            <a:avLst/>
          </a:prstGeom>
        </p:spPr>
        <p:txBody>
          <a:bodyPr wrap="none" rtlCol="0">
            <a:spAutoFit/>
          </a:bodyPr>
          <a:lstStyle>
            <a:defPPr>
              <a:defRPr lang="en-US"/>
            </a:defPPr>
            <a:lvl1pPr>
              <a:defRPr>
                <a:solidFill>
                  <a:schemeClr val="accent6">
                    <a:lumMod val="75000"/>
                  </a:schemeClr>
                </a:solidFill>
              </a:defRPr>
            </a:lvl1pPr>
          </a:lstStyle>
          <a:p>
            <a:r>
              <a:rPr lang="en-GB" dirty="0"/>
              <a:t>Secure  payment  integration  allows  users  to  pay  for  their  orders online,  offering  </a:t>
            </a:r>
          </a:p>
          <a:p>
            <a:r>
              <a:rPr lang="en-GB" dirty="0"/>
              <a:t>convenience  and  safety.</a:t>
            </a:r>
          </a:p>
        </p:txBody>
      </p:sp>
      <p:sp>
        <p:nvSpPr>
          <p:cNvPr id="32" name="Subtitle 13">
            <a:extLst>
              <a:ext uri="{FF2B5EF4-FFF2-40B4-BE49-F238E27FC236}">
                <a16:creationId xmlns:a16="http://schemas.microsoft.com/office/drawing/2014/main" id="{10631B36-C466-D169-7F06-483BC263EFE6}"/>
              </a:ext>
            </a:extLst>
          </p:cNvPr>
          <p:cNvSpPr txBox="1">
            <a:spLocks/>
          </p:cNvSpPr>
          <p:nvPr/>
        </p:nvSpPr>
        <p:spPr>
          <a:xfrm>
            <a:off x="2823052" y="1735289"/>
            <a:ext cx="8625997" cy="27305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9600" dirty="0">
                <a:solidFill>
                  <a:schemeClr val="accent6">
                    <a:lumMod val="50000"/>
                  </a:schemeClr>
                </a:solidFill>
                <a:latin typeface="Baloo Paaji 2 SemiBold" pitchFamily="2" charset="0"/>
                <a:cs typeface="Baloo Paaji 2 SemiBold" pitchFamily="2" charset="0"/>
              </a:rPr>
              <a:t>Additional  Functionalities</a:t>
            </a:r>
          </a:p>
        </p:txBody>
      </p:sp>
      <p:pic>
        <p:nvPicPr>
          <p:cNvPr id="33" name="Picture 32">
            <a:extLst>
              <a:ext uri="{FF2B5EF4-FFF2-40B4-BE49-F238E27FC236}">
                <a16:creationId xmlns:a16="http://schemas.microsoft.com/office/drawing/2014/main" id="{E55D9DB6-2E6B-C349-F755-570B8F209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750" y="1285929"/>
            <a:ext cx="811302" cy="3978222"/>
          </a:xfrm>
          <a:prstGeom prst="rect">
            <a:avLst/>
          </a:prstGeom>
        </p:spPr>
      </p:pic>
      <p:grpSp>
        <p:nvGrpSpPr>
          <p:cNvPr id="37" name="Group 36">
            <a:extLst>
              <a:ext uri="{FF2B5EF4-FFF2-40B4-BE49-F238E27FC236}">
                <a16:creationId xmlns:a16="http://schemas.microsoft.com/office/drawing/2014/main" id="{9B27D569-72F2-ED2C-AE85-E7322648CB50}"/>
              </a:ext>
            </a:extLst>
          </p:cNvPr>
          <p:cNvGrpSpPr/>
          <p:nvPr/>
        </p:nvGrpSpPr>
        <p:grpSpPr>
          <a:xfrm>
            <a:off x="17268497" y="163992"/>
            <a:ext cx="3207929" cy="1631767"/>
            <a:chOff x="4385983" y="1487204"/>
            <a:chExt cx="3207929" cy="1631767"/>
          </a:xfrm>
        </p:grpSpPr>
        <p:sp>
          <p:nvSpPr>
            <p:cNvPr id="38" name="TextBox 37">
              <a:extLst>
                <a:ext uri="{FF2B5EF4-FFF2-40B4-BE49-F238E27FC236}">
                  <a16:creationId xmlns:a16="http://schemas.microsoft.com/office/drawing/2014/main" id="{1A902C32-72C3-A3CB-42B3-594E7411EF2A}"/>
                </a:ext>
              </a:extLst>
            </p:cNvPr>
            <p:cNvSpPr txBox="1"/>
            <p:nvPr/>
          </p:nvSpPr>
          <p:spPr>
            <a:xfrm>
              <a:off x="4385983" y="1487204"/>
              <a:ext cx="3207929"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Subscription  Plans</a:t>
              </a:r>
            </a:p>
          </p:txBody>
        </p:sp>
        <p:sp>
          <p:nvSpPr>
            <p:cNvPr id="39" name="TextBox 38">
              <a:extLst>
                <a:ext uri="{FF2B5EF4-FFF2-40B4-BE49-F238E27FC236}">
                  <a16:creationId xmlns:a16="http://schemas.microsoft.com/office/drawing/2014/main" id="{E4A5CBC4-D77E-9212-A94C-457284939353}"/>
                </a:ext>
              </a:extLst>
            </p:cNvPr>
            <p:cNvSpPr txBox="1"/>
            <p:nvPr/>
          </p:nvSpPr>
          <p:spPr>
            <a:xfrm>
              <a:off x="4385983" y="1918642"/>
              <a:ext cx="3128292" cy="1200329"/>
            </a:xfrm>
            <a:prstGeom prst="rect">
              <a:avLst/>
            </a:prstGeom>
            <a:noFill/>
          </p:spPr>
          <p:txBody>
            <a:bodyPr wrap="none" rtlCol="0">
              <a:spAutoFit/>
            </a:bodyPr>
            <a:lstStyle/>
            <a:p>
              <a:r>
                <a:rPr lang="en-GB" dirty="0"/>
                <a:t>Offer  subscription  plans  for  </a:t>
              </a:r>
            </a:p>
            <a:p>
              <a:r>
                <a:rPr lang="en-GB" dirty="0"/>
                <a:t>regular  tiffin  service  users,  </a:t>
              </a:r>
            </a:p>
            <a:p>
              <a:r>
                <a:rPr lang="en-GB" dirty="0"/>
                <a:t>providing  discounts and  </a:t>
              </a:r>
            </a:p>
            <a:p>
              <a:r>
                <a:rPr lang="en-GB" dirty="0"/>
                <a:t>exclusive  offers.</a:t>
              </a:r>
            </a:p>
          </p:txBody>
        </p:sp>
      </p:grpSp>
      <p:grpSp>
        <p:nvGrpSpPr>
          <p:cNvPr id="40" name="Group 39">
            <a:extLst>
              <a:ext uri="{FF2B5EF4-FFF2-40B4-BE49-F238E27FC236}">
                <a16:creationId xmlns:a16="http://schemas.microsoft.com/office/drawing/2014/main" id="{8F21FA9C-29E6-8350-BB2F-1C8223FBBE8A}"/>
              </a:ext>
            </a:extLst>
          </p:cNvPr>
          <p:cNvGrpSpPr/>
          <p:nvPr/>
        </p:nvGrpSpPr>
        <p:grpSpPr>
          <a:xfrm>
            <a:off x="21051783" y="185860"/>
            <a:ext cx="4135556" cy="1961191"/>
            <a:chOff x="7771116" y="1478280"/>
            <a:chExt cx="4135556" cy="1961191"/>
          </a:xfrm>
        </p:grpSpPr>
        <p:sp>
          <p:nvSpPr>
            <p:cNvPr id="41" name="TextBox 40">
              <a:extLst>
                <a:ext uri="{FF2B5EF4-FFF2-40B4-BE49-F238E27FC236}">
                  <a16:creationId xmlns:a16="http://schemas.microsoft.com/office/drawing/2014/main" id="{1FAC5686-6ECA-B881-0E49-691CBC87AD3D}"/>
                </a:ext>
              </a:extLst>
            </p:cNvPr>
            <p:cNvSpPr txBox="1"/>
            <p:nvPr/>
          </p:nvSpPr>
          <p:spPr>
            <a:xfrm>
              <a:off x="7771116" y="1478280"/>
              <a:ext cx="3892412"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Customization  Options</a:t>
              </a:r>
            </a:p>
          </p:txBody>
        </p:sp>
        <p:sp>
          <p:nvSpPr>
            <p:cNvPr id="52" name="TextBox 51">
              <a:extLst>
                <a:ext uri="{FF2B5EF4-FFF2-40B4-BE49-F238E27FC236}">
                  <a16:creationId xmlns:a16="http://schemas.microsoft.com/office/drawing/2014/main" id="{B2C68A3D-CE78-8124-ACAA-EBA1EAD3C30F}"/>
                </a:ext>
              </a:extLst>
            </p:cNvPr>
            <p:cNvSpPr txBox="1"/>
            <p:nvPr/>
          </p:nvSpPr>
          <p:spPr>
            <a:xfrm>
              <a:off x="7771116" y="1962143"/>
              <a:ext cx="4135556" cy="1477328"/>
            </a:xfrm>
            <a:prstGeom prst="rect">
              <a:avLst/>
            </a:prstGeom>
            <a:noFill/>
          </p:spPr>
          <p:txBody>
            <a:bodyPr wrap="none" rtlCol="0">
              <a:spAutoFit/>
            </a:bodyPr>
            <a:lstStyle/>
            <a:p>
              <a:r>
                <a:rPr lang="en-GB" dirty="0"/>
                <a:t>Allow  users  to  customize  their  tiffin</a:t>
              </a:r>
            </a:p>
            <a:p>
              <a:r>
                <a:rPr lang="en-GB" dirty="0"/>
                <a:t>orders  based  on  dietary  preferences, </a:t>
              </a:r>
            </a:p>
            <a:p>
              <a:r>
                <a:rPr lang="en-GB" dirty="0"/>
                <a:t>allergies,  etc.  Users  can  also  chat  </a:t>
              </a:r>
            </a:p>
            <a:p>
              <a:r>
                <a:rPr lang="en-GB" dirty="0"/>
                <a:t>with  tiffin  service  providers  to  discuss</a:t>
              </a:r>
            </a:p>
            <a:p>
              <a:r>
                <a:rPr lang="en-GB" dirty="0"/>
                <a:t>customization  options.</a:t>
              </a:r>
            </a:p>
          </p:txBody>
        </p:sp>
      </p:grpSp>
      <p:grpSp>
        <p:nvGrpSpPr>
          <p:cNvPr id="53" name="Group 52">
            <a:extLst>
              <a:ext uri="{FF2B5EF4-FFF2-40B4-BE49-F238E27FC236}">
                <a16:creationId xmlns:a16="http://schemas.microsoft.com/office/drawing/2014/main" id="{1A46CEDB-C1C7-4D00-FAE4-CD597EBD482E}"/>
              </a:ext>
            </a:extLst>
          </p:cNvPr>
          <p:cNvGrpSpPr/>
          <p:nvPr/>
        </p:nvGrpSpPr>
        <p:grpSpPr>
          <a:xfrm>
            <a:off x="25746083" y="266506"/>
            <a:ext cx="4903778" cy="2250348"/>
            <a:chOff x="3503883" y="4197386"/>
            <a:chExt cx="4903778" cy="2250348"/>
          </a:xfrm>
        </p:grpSpPr>
        <p:sp>
          <p:nvSpPr>
            <p:cNvPr id="54" name="TextBox 53">
              <a:extLst>
                <a:ext uri="{FF2B5EF4-FFF2-40B4-BE49-F238E27FC236}">
                  <a16:creationId xmlns:a16="http://schemas.microsoft.com/office/drawing/2014/main" id="{E34A5118-747B-37D4-26F6-35A42B5DA83C}"/>
                </a:ext>
              </a:extLst>
            </p:cNvPr>
            <p:cNvSpPr txBox="1"/>
            <p:nvPr/>
          </p:nvSpPr>
          <p:spPr>
            <a:xfrm>
              <a:off x="3503883" y="4197386"/>
              <a:ext cx="4196983"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Diet-Related  Tiffin  Finds</a:t>
              </a:r>
            </a:p>
          </p:txBody>
        </p:sp>
        <p:sp>
          <p:nvSpPr>
            <p:cNvPr id="55" name="TextBox 54">
              <a:extLst>
                <a:ext uri="{FF2B5EF4-FFF2-40B4-BE49-F238E27FC236}">
                  <a16:creationId xmlns:a16="http://schemas.microsoft.com/office/drawing/2014/main" id="{574F2E4D-0FE8-0558-83A8-7D4F5A43DFFC}"/>
                </a:ext>
              </a:extLst>
            </p:cNvPr>
            <p:cNvSpPr txBox="1"/>
            <p:nvPr/>
          </p:nvSpPr>
          <p:spPr>
            <a:xfrm>
              <a:off x="3503883" y="4693408"/>
              <a:ext cx="4903778" cy="1754326"/>
            </a:xfrm>
            <a:prstGeom prst="rect">
              <a:avLst/>
            </a:prstGeom>
            <a:noFill/>
          </p:spPr>
          <p:txBody>
            <a:bodyPr wrap="none" rtlCol="0">
              <a:spAutoFit/>
            </a:bodyPr>
            <a:lstStyle/>
            <a:p>
              <a:r>
                <a:rPr lang="en-GB" dirty="0"/>
                <a:t>Provide  a  feature  where  users  can  find  </a:t>
              </a:r>
            </a:p>
            <a:p>
              <a:r>
                <a:rPr lang="en-GB" dirty="0"/>
                <a:t>tiffin  services  that  cater  to specific  diets,</a:t>
              </a:r>
            </a:p>
            <a:p>
              <a:r>
                <a:rPr lang="en-GB" dirty="0"/>
                <a:t>such  as  vegan,  gluten-free,  keto,  etc.  </a:t>
              </a:r>
            </a:p>
            <a:p>
              <a:r>
                <a:rPr lang="en-GB" dirty="0"/>
                <a:t>Users  can  specify  their  dietary requirements,  </a:t>
              </a:r>
            </a:p>
            <a:p>
              <a:r>
                <a:rPr lang="en-GB" dirty="0"/>
                <a:t>and  the  platform  will  suggest  relevant  </a:t>
              </a:r>
            </a:p>
            <a:p>
              <a:r>
                <a:rPr lang="en-GB" dirty="0"/>
                <a:t>tiffin  services.</a:t>
              </a:r>
            </a:p>
          </p:txBody>
        </p:sp>
      </p:grpSp>
      <p:grpSp>
        <p:nvGrpSpPr>
          <p:cNvPr id="56" name="Group 55">
            <a:extLst>
              <a:ext uri="{FF2B5EF4-FFF2-40B4-BE49-F238E27FC236}">
                <a16:creationId xmlns:a16="http://schemas.microsoft.com/office/drawing/2014/main" id="{55CCD228-1703-EEE2-01B1-ACF8915332B2}"/>
              </a:ext>
            </a:extLst>
          </p:cNvPr>
          <p:cNvGrpSpPr/>
          <p:nvPr/>
        </p:nvGrpSpPr>
        <p:grpSpPr>
          <a:xfrm>
            <a:off x="26973470" y="2572731"/>
            <a:ext cx="3676391" cy="1404617"/>
            <a:chOff x="8211420" y="3766610"/>
            <a:chExt cx="3676391" cy="1404617"/>
          </a:xfrm>
        </p:grpSpPr>
        <p:sp>
          <p:nvSpPr>
            <p:cNvPr id="57" name="TextBox 56">
              <a:extLst>
                <a:ext uri="{FF2B5EF4-FFF2-40B4-BE49-F238E27FC236}">
                  <a16:creationId xmlns:a16="http://schemas.microsoft.com/office/drawing/2014/main" id="{FBDB13C1-7FBD-02A9-EEF1-C83B6EFB3BB9}"/>
                </a:ext>
              </a:extLst>
            </p:cNvPr>
            <p:cNvSpPr txBox="1"/>
            <p:nvPr/>
          </p:nvSpPr>
          <p:spPr>
            <a:xfrm>
              <a:off x="8211420" y="3766610"/>
              <a:ext cx="2730235"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Group  Ordering</a:t>
              </a:r>
            </a:p>
          </p:txBody>
        </p:sp>
        <p:sp>
          <p:nvSpPr>
            <p:cNvPr id="58" name="TextBox 57">
              <a:extLst>
                <a:ext uri="{FF2B5EF4-FFF2-40B4-BE49-F238E27FC236}">
                  <a16:creationId xmlns:a16="http://schemas.microsoft.com/office/drawing/2014/main" id="{BD0B17FC-BE5A-2055-C3FB-8BD6E0A6E9B2}"/>
                </a:ext>
              </a:extLst>
            </p:cNvPr>
            <p:cNvSpPr txBox="1"/>
            <p:nvPr/>
          </p:nvSpPr>
          <p:spPr>
            <a:xfrm>
              <a:off x="8211420" y="4247897"/>
              <a:ext cx="3676391" cy="923330"/>
            </a:xfrm>
            <a:prstGeom prst="rect">
              <a:avLst/>
            </a:prstGeom>
            <a:noFill/>
          </p:spPr>
          <p:txBody>
            <a:bodyPr wrap="none" rtlCol="0">
              <a:spAutoFit/>
            </a:bodyPr>
            <a:lstStyle/>
            <a:p>
              <a:r>
                <a:rPr lang="en-GB" dirty="0"/>
                <a:t>Enable  group  ordering  for  offices  </a:t>
              </a:r>
            </a:p>
            <a:p>
              <a:r>
                <a:rPr lang="en-GB" dirty="0"/>
                <a:t>or  groups  of  friends,  making  it  </a:t>
              </a:r>
            </a:p>
            <a:p>
              <a:r>
                <a:rPr lang="en-GB" dirty="0"/>
                <a:t>easier  to  order in  bulk.</a:t>
              </a:r>
            </a:p>
          </p:txBody>
        </p:sp>
      </p:grpSp>
      <p:grpSp>
        <p:nvGrpSpPr>
          <p:cNvPr id="59" name="Group 58">
            <a:extLst>
              <a:ext uri="{FF2B5EF4-FFF2-40B4-BE49-F238E27FC236}">
                <a16:creationId xmlns:a16="http://schemas.microsoft.com/office/drawing/2014/main" id="{D5C08F5C-BB50-272E-D4CE-70A935EB979D}"/>
              </a:ext>
            </a:extLst>
          </p:cNvPr>
          <p:cNvGrpSpPr/>
          <p:nvPr/>
        </p:nvGrpSpPr>
        <p:grpSpPr>
          <a:xfrm>
            <a:off x="21868210" y="2467480"/>
            <a:ext cx="4814460" cy="1090792"/>
            <a:chOff x="4655828" y="5283119"/>
            <a:chExt cx="4814460" cy="1090792"/>
          </a:xfrm>
        </p:grpSpPr>
        <p:sp>
          <p:nvSpPr>
            <p:cNvPr id="60" name="TextBox 59">
              <a:extLst>
                <a:ext uri="{FF2B5EF4-FFF2-40B4-BE49-F238E27FC236}">
                  <a16:creationId xmlns:a16="http://schemas.microsoft.com/office/drawing/2014/main" id="{2F762B20-C445-DD99-1C1B-A355D1521E17}"/>
                </a:ext>
              </a:extLst>
            </p:cNvPr>
            <p:cNvSpPr txBox="1"/>
            <p:nvPr/>
          </p:nvSpPr>
          <p:spPr>
            <a:xfrm>
              <a:off x="4655828" y="5283119"/>
              <a:ext cx="4503156"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Promotions  and  Discounts</a:t>
              </a:r>
              <a:endParaRPr lang="en-IN" sz="2800" dirty="0">
                <a:solidFill>
                  <a:schemeClr val="accent6">
                    <a:lumMod val="50000"/>
                  </a:schemeClr>
                </a:solidFill>
                <a:latin typeface="Baloo Paaji 2 SemiBold" pitchFamily="2" charset="0"/>
                <a:cs typeface="Baloo Paaji 2 SemiBold" pitchFamily="2" charset="0"/>
              </a:endParaRPr>
            </a:p>
          </p:txBody>
        </p:sp>
        <p:sp>
          <p:nvSpPr>
            <p:cNvPr id="61" name="TextBox 60">
              <a:extLst>
                <a:ext uri="{FF2B5EF4-FFF2-40B4-BE49-F238E27FC236}">
                  <a16:creationId xmlns:a16="http://schemas.microsoft.com/office/drawing/2014/main" id="{0AA43C10-2069-8D69-A461-78176125C1C2}"/>
                </a:ext>
              </a:extLst>
            </p:cNvPr>
            <p:cNvSpPr txBox="1"/>
            <p:nvPr/>
          </p:nvSpPr>
          <p:spPr>
            <a:xfrm>
              <a:off x="4655828" y="5727580"/>
              <a:ext cx="4814460" cy="646331"/>
            </a:xfrm>
            <a:prstGeom prst="rect">
              <a:avLst/>
            </a:prstGeom>
            <a:noFill/>
          </p:spPr>
          <p:txBody>
            <a:bodyPr wrap="none" rtlCol="0">
              <a:spAutoFit/>
            </a:bodyPr>
            <a:lstStyle/>
            <a:p>
              <a:r>
                <a:rPr lang="en-GB" dirty="0"/>
                <a:t>Provide  promotional  offers  and  discounts  </a:t>
              </a:r>
            </a:p>
            <a:p>
              <a:r>
                <a:rPr lang="en-GB" dirty="0"/>
                <a:t>to  incentivize  users  to  try new  tiffin  services.</a:t>
              </a:r>
              <a:endParaRPr lang="en-IN" dirty="0"/>
            </a:p>
          </p:txBody>
        </p:sp>
      </p:grpSp>
    </p:spTree>
    <p:extLst>
      <p:ext uri="{BB962C8B-B14F-4D97-AF65-F5344CB8AC3E}">
        <p14:creationId xmlns:p14="http://schemas.microsoft.com/office/powerpoint/2010/main" val="1303815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343E0-60F4-EC11-1F63-CD51E80DF0E3}"/>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4E215AE1-D1E3-5832-92DA-0FB1AAE136B7}"/>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01816941-E302-55DB-445C-B6AF82A4E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61700A7-15F8-11EB-851E-12BC57D64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BEE13404-CAEB-15DC-FB81-0831FC3AB74A}"/>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DB11B347-2E86-D9B5-56F0-8D7CEB31C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ED14C5F9-8079-C750-BD0E-5F887CDE7158}"/>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BABCFC53-C826-5F8D-690B-9245CB95C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19DA410D-D339-BF8B-F06B-B6D05269E9C8}"/>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21341743-FA0E-FE50-6D4B-9EF59AF0C09D}"/>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Additional  Functionalities</a:t>
            </a:r>
          </a:p>
        </p:txBody>
      </p:sp>
      <p:sp>
        <p:nvSpPr>
          <p:cNvPr id="17" name="Subtitle 13">
            <a:extLst>
              <a:ext uri="{FF2B5EF4-FFF2-40B4-BE49-F238E27FC236}">
                <a16:creationId xmlns:a16="http://schemas.microsoft.com/office/drawing/2014/main" id="{486F322D-50C4-020C-31ED-8291A1D5186C}"/>
              </a:ext>
            </a:extLst>
          </p:cNvPr>
          <p:cNvSpPr txBox="1">
            <a:spLocks/>
          </p:cNvSpPr>
          <p:nvPr/>
        </p:nvSpPr>
        <p:spPr>
          <a:xfrm>
            <a:off x="11694" y="298244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0B16A20D-6D4D-E921-A53A-311BF49D2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09719" y="791856"/>
            <a:ext cx="702800" cy="3498851"/>
          </a:xfrm>
          <a:prstGeom prst="rect">
            <a:avLst/>
          </a:prstGeom>
        </p:spPr>
      </p:pic>
      <p:sp>
        <p:nvSpPr>
          <p:cNvPr id="4" name="TextBox 3">
            <a:extLst>
              <a:ext uri="{FF2B5EF4-FFF2-40B4-BE49-F238E27FC236}">
                <a16:creationId xmlns:a16="http://schemas.microsoft.com/office/drawing/2014/main" id="{E32B59ED-2321-A9D6-EC27-AB3F5C8E36DD}"/>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grpSp>
        <p:nvGrpSpPr>
          <p:cNvPr id="9" name="Group 8">
            <a:extLst>
              <a:ext uri="{FF2B5EF4-FFF2-40B4-BE49-F238E27FC236}">
                <a16:creationId xmlns:a16="http://schemas.microsoft.com/office/drawing/2014/main" id="{13A53A0D-27DD-2513-E618-EEFE9AE6B243}"/>
              </a:ext>
            </a:extLst>
          </p:cNvPr>
          <p:cNvGrpSpPr/>
          <p:nvPr/>
        </p:nvGrpSpPr>
        <p:grpSpPr>
          <a:xfrm>
            <a:off x="3735265" y="1484285"/>
            <a:ext cx="3207929" cy="1631767"/>
            <a:chOff x="4385983" y="1487204"/>
            <a:chExt cx="3207929" cy="1631767"/>
          </a:xfrm>
        </p:grpSpPr>
        <p:sp>
          <p:nvSpPr>
            <p:cNvPr id="2" name="TextBox 1">
              <a:extLst>
                <a:ext uri="{FF2B5EF4-FFF2-40B4-BE49-F238E27FC236}">
                  <a16:creationId xmlns:a16="http://schemas.microsoft.com/office/drawing/2014/main" id="{FB6C45E5-3267-0844-C1B9-63090D756456}"/>
                </a:ext>
              </a:extLst>
            </p:cNvPr>
            <p:cNvSpPr txBox="1"/>
            <p:nvPr/>
          </p:nvSpPr>
          <p:spPr>
            <a:xfrm>
              <a:off x="4385983" y="1487204"/>
              <a:ext cx="3207929"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Subscription  Plans</a:t>
              </a:r>
            </a:p>
          </p:txBody>
        </p:sp>
        <p:sp>
          <p:nvSpPr>
            <p:cNvPr id="5" name="TextBox 4">
              <a:extLst>
                <a:ext uri="{FF2B5EF4-FFF2-40B4-BE49-F238E27FC236}">
                  <a16:creationId xmlns:a16="http://schemas.microsoft.com/office/drawing/2014/main" id="{3573A37A-E43F-78D1-D4FB-1D5C354B4266}"/>
                </a:ext>
              </a:extLst>
            </p:cNvPr>
            <p:cNvSpPr txBox="1"/>
            <p:nvPr/>
          </p:nvSpPr>
          <p:spPr>
            <a:xfrm>
              <a:off x="4385983" y="1918642"/>
              <a:ext cx="3128292" cy="1200329"/>
            </a:xfrm>
            <a:prstGeom prst="rect">
              <a:avLst/>
            </a:prstGeom>
            <a:noFill/>
          </p:spPr>
          <p:txBody>
            <a:bodyPr wrap="none" rtlCol="0">
              <a:spAutoFit/>
            </a:bodyPr>
            <a:lstStyle/>
            <a:p>
              <a:r>
                <a:rPr lang="en-GB" dirty="0"/>
                <a:t>Offer  subscription  plans  for  </a:t>
              </a:r>
            </a:p>
            <a:p>
              <a:r>
                <a:rPr lang="en-GB" dirty="0"/>
                <a:t>regular  tiffin  service  users,  </a:t>
              </a:r>
            </a:p>
            <a:p>
              <a:r>
                <a:rPr lang="en-GB" dirty="0"/>
                <a:t>providing  discounts and  </a:t>
              </a:r>
            </a:p>
            <a:p>
              <a:r>
                <a:rPr lang="en-GB" dirty="0"/>
                <a:t>exclusive  offers.</a:t>
              </a:r>
            </a:p>
          </p:txBody>
        </p:sp>
      </p:grpSp>
      <p:grpSp>
        <p:nvGrpSpPr>
          <p:cNvPr id="28" name="Group 27">
            <a:extLst>
              <a:ext uri="{FF2B5EF4-FFF2-40B4-BE49-F238E27FC236}">
                <a16:creationId xmlns:a16="http://schemas.microsoft.com/office/drawing/2014/main" id="{D63FDC94-68AC-C19B-5FAA-D684D05BEF55}"/>
              </a:ext>
            </a:extLst>
          </p:cNvPr>
          <p:cNvGrpSpPr/>
          <p:nvPr/>
        </p:nvGrpSpPr>
        <p:grpSpPr>
          <a:xfrm>
            <a:off x="7527972" y="1485315"/>
            <a:ext cx="4135556" cy="1961191"/>
            <a:chOff x="7771116" y="1478280"/>
            <a:chExt cx="4135556" cy="1961191"/>
          </a:xfrm>
        </p:grpSpPr>
        <p:sp>
          <p:nvSpPr>
            <p:cNvPr id="26" name="TextBox 25">
              <a:extLst>
                <a:ext uri="{FF2B5EF4-FFF2-40B4-BE49-F238E27FC236}">
                  <a16:creationId xmlns:a16="http://schemas.microsoft.com/office/drawing/2014/main" id="{3D9AA2AD-94D4-3B0F-DB5B-0BD5B485CD83}"/>
                </a:ext>
              </a:extLst>
            </p:cNvPr>
            <p:cNvSpPr txBox="1"/>
            <p:nvPr/>
          </p:nvSpPr>
          <p:spPr>
            <a:xfrm>
              <a:off x="7771116" y="1478280"/>
              <a:ext cx="3892412"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Customization  Options</a:t>
              </a:r>
            </a:p>
          </p:txBody>
        </p:sp>
        <p:sp>
          <p:nvSpPr>
            <p:cNvPr id="27" name="TextBox 26">
              <a:extLst>
                <a:ext uri="{FF2B5EF4-FFF2-40B4-BE49-F238E27FC236}">
                  <a16:creationId xmlns:a16="http://schemas.microsoft.com/office/drawing/2014/main" id="{DF5B6EC9-3D15-AEB6-1FDA-6047D99E850A}"/>
                </a:ext>
              </a:extLst>
            </p:cNvPr>
            <p:cNvSpPr txBox="1"/>
            <p:nvPr/>
          </p:nvSpPr>
          <p:spPr>
            <a:xfrm>
              <a:off x="7771116" y="1962143"/>
              <a:ext cx="4135556" cy="1477328"/>
            </a:xfrm>
            <a:prstGeom prst="rect">
              <a:avLst/>
            </a:prstGeom>
            <a:noFill/>
          </p:spPr>
          <p:txBody>
            <a:bodyPr wrap="none" rtlCol="0">
              <a:spAutoFit/>
            </a:bodyPr>
            <a:lstStyle/>
            <a:p>
              <a:r>
                <a:rPr lang="en-GB" dirty="0"/>
                <a:t>Allow  users  to  customize  their  tiffin</a:t>
              </a:r>
            </a:p>
            <a:p>
              <a:r>
                <a:rPr lang="en-GB" dirty="0"/>
                <a:t>orders  based  on  dietary  preferences, </a:t>
              </a:r>
            </a:p>
            <a:p>
              <a:r>
                <a:rPr lang="en-GB" dirty="0"/>
                <a:t>allergies,  etc.  Users  can  also  chat  </a:t>
              </a:r>
            </a:p>
            <a:p>
              <a:r>
                <a:rPr lang="en-GB" dirty="0"/>
                <a:t>with  tiffin  service  providers  to  discuss</a:t>
              </a:r>
            </a:p>
            <a:p>
              <a:r>
                <a:rPr lang="en-GB" dirty="0"/>
                <a:t>customization  options.</a:t>
              </a:r>
            </a:p>
          </p:txBody>
        </p:sp>
      </p:grpSp>
      <p:grpSp>
        <p:nvGrpSpPr>
          <p:cNvPr id="31" name="Group 30">
            <a:extLst>
              <a:ext uri="{FF2B5EF4-FFF2-40B4-BE49-F238E27FC236}">
                <a16:creationId xmlns:a16="http://schemas.microsoft.com/office/drawing/2014/main" id="{9EFF2AAA-23D1-D89C-9A0D-0A711FF13C4E}"/>
              </a:ext>
            </a:extLst>
          </p:cNvPr>
          <p:cNvGrpSpPr/>
          <p:nvPr/>
        </p:nvGrpSpPr>
        <p:grpSpPr>
          <a:xfrm>
            <a:off x="1014728" y="3587579"/>
            <a:ext cx="4903778" cy="2250348"/>
            <a:chOff x="3503883" y="4197386"/>
            <a:chExt cx="4903778" cy="2250348"/>
          </a:xfrm>
        </p:grpSpPr>
        <p:sp>
          <p:nvSpPr>
            <p:cNvPr id="29" name="TextBox 28">
              <a:extLst>
                <a:ext uri="{FF2B5EF4-FFF2-40B4-BE49-F238E27FC236}">
                  <a16:creationId xmlns:a16="http://schemas.microsoft.com/office/drawing/2014/main" id="{54306E97-D1A2-A94E-8D56-2C1BB8901659}"/>
                </a:ext>
              </a:extLst>
            </p:cNvPr>
            <p:cNvSpPr txBox="1"/>
            <p:nvPr/>
          </p:nvSpPr>
          <p:spPr>
            <a:xfrm>
              <a:off x="3503883" y="4197386"/>
              <a:ext cx="4196983"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Diet-Related  Tiffin  Finds</a:t>
              </a:r>
            </a:p>
          </p:txBody>
        </p:sp>
        <p:sp>
          <p:nvSpPr>
            <p:cNvPr id="30" name="TextBox 29">
              <a:extLst>
                <a:ext uri="{FF2B5EF4-FFF2-40B4-BE49-F238E27FC236}">
                  <a16:creationId xmlns:a16="http://schemas.microsoft.com/office/drawing/2014/main" id="{9CCF985F-0A15-A528-B045-C4DD957E8831}"/>
                </a:ext>
              </a:extLst>
            </p:cNvPr>
            <p:cNvSpPr txBox="1"/>
            <p:nvPr/>
          </p:nvSpPr>
          <p:spPr>
            <a:xfrm>
              <a:off x="3503883" y="4693408"/>
              <a:ext cx="4903778" cy="1754326"/>
            </a:xfrm>
            <a:prstGeom prst="rect">
              <a:avLst/>
            </a:prstGeom>
            <a:noFill/>
          </p:spPr>
          <p:txBody>
            <a:bodyPr wrap="none" rtlCol="0">
              <a:spAutoFit/>
            </a:bodyPr>
            <a:lstStyle/>
            <a:p>
              <a:r>
                <a:rPr lang="en-GB" dirty="0"/>
                <a:t>Provide  a  feature  where  users  can  find  </a:t>
              </a:r>
            </a:p>
            <a:p>
              <a:r>
                <a:rPr lang="en-GB" dirty="0"/>
                <a:t>tiffin  services  that  cater  to specific  diets,</a:t>
              </a:r>
            </a:p>
            <a:p>
              <a:r>
                <a:rPr lang="en-GB" dirty="0"/>
                <a:t>such  as  vegan,  gluten-free,  keto,  etc.  </a:t>
              </a:r>
            </a:p>
            <a:p>
              <a:r>
                <a:rPr lang="en-GB" dirty="0"/>
                <a:t>Users  can  specify  their  dietary requirements,  </a:t>
              </a:r>
            </a:p>
            <a:p>
              <a:r>
                <a:rPr lang="en-GB" dirty="0"/>
                <a:t>and  the  platform  will  suggest  relevant  </a:t>
              </a:r>
            </a:p>
            <a:p>
              <a:r>
                <a:rPr lang="en-GB" dirty="0"/>
                <a:t>tiffin  services.</a:t>
              </a:r>
            </a:p>
          </p:txBody>
        </p:sp>
      </p:grpSp>
      <p:grpSp>
        <p:nvGrpSpPr>
          <p:cNvPr id="36" name="Group 35">
            <a:extLst>
              <a:ext uri="{FF2B5EF4-FFF2-40B4-BE49-F238E27FC236}">
                <a16:creationId xmlns:a16="http://schemas.microsoft.com/office/drawing/2014/main" id="{2E67AA37-FC70-7B53-962D-D4E021B246D3}"/>
              </a:ext>
            </a:extLst>
          </p:cNvPr>
          <p:cNvGrpSpPr/>
          <p:nvPr/>
        </p:nvGrpSpPr>
        <p:grpSpPr>
          <a:xfrm>
            <a:off x="6961005" y="3773197"/>
            <a:ext cx="3676391" cy="1404617"/>
            <a:chOff x="8211420" y="3766610"/>
            <a:chExt cx="3676391" cy="1404617"/>
          </a:xfrm>
        </p:grpSpPr>
        <p:sp>
          <p:nvSpPr>
            <p:cNvPr id="32" name="TextBox 31">
              <a:extLst>
                <a:ext uri="{FF2B5EF4-FFF2-40B4-BE49-F238E27FC236}">
                  <a16:creationId xmlns:a16="http://schemas.microsoft.com/office/drawing/2014/main" id="{B25DE684-8767-72BE-36AD-F46AE42FBB7B}"/>
                </a:ext>
              </a:extLst>
            </p:cNvPr>
            <p:cNvSpPr txBox="1"/>
            <p:nvPr/>
          </p:nvSpPr>
          <p:spPr>
            <a:xfrm>
              <a:off x="8211420" y="3766610"/>
              <a:ext cx="2730235"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Group  Ordering</a:t>
              </a:r>
            </a:p>
          </p:txBody>
        </p:sp>
        <p:sp>
          <p:nvSpPr>
            <p:cNvPr id="33" name="TextBox 32">
              <a:extLst>
                <a:ext uri="{FF2B5EF4-FFF2-40B4-BE49-F238E27FC236}">
                  <a16:creationId xmlns:a16="http://schemas.microsoft.com/office/drawing/2014/main" id="{5522E8F5-E097-34B4-46E6-976CD85723D0}"/>
                </a:ext>
              </a:extLst>
            </p:cNvPr>
            <p:cNvSpPr txBox="1"/>
            <p:nvPr/>
          </p:nvSpPr>
          <p:spPr>
            <a:xfrm>
              <a:off x="8211420" y="4247897"/>
              <a:ext cx="3676391" cy="923330"/>
            </a:xfrm>
            <a:prstGeom prst="rect">
              <a:avLst/>
            </a:prstGeom>
            <a:noFill/>
          </p:spPr>
          <p:txBody>
            <a:bodyPr wrap="none" rtlCol="0">
              <a:spAutoFit/>
            </a:bodyPr>
            <a:lstStyle/>
            <a:p>
              <a:r>
                <a:rPr lang="en-GB" dirty="0"/>
                <a:t>Enable  group  ordering  for  offices  </a:t>
              </a:r>
            </a:p>
            <a:p>
              <a:r>
                <a:rPr lang="en-GB" dirty="0"/>
                <a:t>or  groups  of  friends,  making  it  </a:t>
              </a:r>
            </a:p>
            <a:p>
              <a:r>
                <a:rPr lang="en-GB" dirty="0"/>
                <a:t>easier  to  order in  bulk.</a:t>
              </a:r>
            </a:p>
          </p:txBody>
        </p:sp>
      </p:grpSp>
      <p:grpSp>
        <p:nvGrpSpPr>
          <p:cNvPr id="38" name="Group 37">
            <a:extLst>
              <a:ext uri="{FF2B5EF4-FFF2-40B4-BE49-F238E27FC236}">
                <a16:creationId xmlns:a16="http://schemas.microsoft.com/office/drawing/2014/main" id="{D08CEF18-A7B1-2E73-BA9A-A5AD2B5576DC}"/>
              </a:ext>
            </a:extLst>
          </p:cNvPr>
          <p:cNvGrpSpPr/>
          <p:nvPr/>
        </p:nvGrpSpPr>
        <p:grpSpPr>
          <a:xfrm>
            <a:off x="5339229" y="5501196"/>
            <a:ext cx="4814460" cy="1090792"/>
            <a:chOff x="4655828" y="5283119"/>
            <a:chExt cx="4814460" cy="1090792"/>
          </a:xfrm>
        </p:grpSpPr>
        <p:sp>
          <p:nvSpPr>
            <p:cNvPr id="3" name="TextBox 2">
              <a:extLst>
                <a:ext uri="{FF2B5EF4-FFF2-40B4-BE49-F238E27FC236}">
                  <a16:creationId xmlns:a16="http://schemas.microsoft.com/office/drawing/2014/main" id="{5C0744EB-FFE3-341A-B6C3-CFA46AECA2C4}"/>
                </a:ext>
              </a:extLst>
            </p:cNvPr>
            <p:cNvSpPr txBox="1"/>
            <p:nvPr/>
          </p:nvSpPr>
          <p:spPr>
            <a:xfrm>
              <a:off x="4655828" y="5283119"/>
              <a:ext cx="4503156" cy="523220"/>
            </a:xfrm>
            <a:prstGeom prst="rect">
              <a:avLst/>
            </a:prstGeom>
            <a:noFill/>
          </p:spPr>
          <p:txBody>
            <a:bodyPr wrap="none" rtlCol="0">
              <a:spAutoFit/>
            </a:bodyPr>
            <a:lstStyle/>
            <a:p>
              <a:r>
                <a:rPr lang="en-GB" sz="2800" dirty="0">
                  <a:solidFill>
                    <a:schemeClr val="accent6">
                      <a:lumMod val="50000"/>
                    </a:schemeClr>
                  </a:solidFill>
                  <a:latin typeface="Baloo Paaji 2 SemiBold" pitchFamily="2" charset="0"/>
                  <a:cs typeface="Baloo Paaji 2 SemiBold" pitchFamily="2" charset="0"/>
                </a:rPr>
                <a:t>Promotions  and  Discounts</a:t>
              </a:r>
              <a:endParaRPr lang="en-IN" sz="2800" dirty="0">
                <a:solidFill>
                  <a:schemeClr val="accent6">
                    <a:lumMod val="50000"/>
                  </a:schemeClr>
                </a:solidFill>
                <a:latin typeface="Baloo Paaji 2 SemiBold" pitchFamily="2" charset="0"/>
                <a:cs typeface="Baloo Paaji 2 SemiBold" pitchFamily="2" charset="0"/>
              </a:endParaRPr>
            </a:p>
          </p:txBody>
        </p:sp>
        <p:sp>
          <p:nvSpPr>
            <p:cNvPr id="37" name="TextBox 36">
              <a:extLst>
                <a:ext uri="{FF2B5EF4-FFF2-40B4-BE49-F238E27FC236}">
                  <a16:creationId xmlns:a16="http://schemas.microsoft.com/office/drawing/2014/main" id="{7AFBFFE6-6ED7-0406-98D2-0A9CD3EE7190}"/>
                </a:ext>
              </a:extLst>
            </p:cNvPr>
            <p:cNvSpPr txBox="1"/>
            <p:nvPr/>
          </p:nvSpPr>
          <p:spPr>
            <a:xfrm>
              <a:off x="4655828" y="5727580"/>
              <a:ext cx="4814460" cy="646331"/>
            </a:xfrm>
            <a:prstGeom prst="rect">
              <a:avLst/>
            </a:prstGeom>
            <a:noFill/>
          </p:spPr>
          <p:txBody>
            <a:bodyPr wrap="none" rtlCol="0">
              <a:spAutoFit/>
            </a:bodyPr>
            <a:lstStyle/>
            <a:p>
              <a:r>
                <a:rPr lang="en-GB" dirty="0"/>
                <a:t>Provide  promotional  offers  and  discounts  </a:t>
              </a:r>
            </a:p>
            <a:p>
              <a:r>
                <a:rPr lang="en-GB" dirty="0"/>
                <a:t>to  incentivize  users  to  try new  tiffin  services.</a:t>
              </a:r>
              <a:endParaRPr lang="en-IN" dirty="0"/>
            </a:p>
          </p:txBody>
        </p:sp>
      </p:grpSp>
      <p:pic>
        <p:nvPicPr>
          <p:cNvPr id="39" name="Picture 38">
            <a:extLst>
              <a:ext uri="{FF2B5EF4-FFF2-40B4-BE49-F238E27FC236}">
                <a16:creationId xmlns:a16="http://schemas.microsoft.com/office/drawing/2014/main" id="{DB26FDD0-7CB1-0187-476D-C51262B4E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1885" y="4138614"/>
            <a:ext cx="1962250" cy="1342897"/>
          </a:xfrm>
          <a:prstGeom prst="rect">
            <a:avLst/>
          </a:prstGeom>
        </p:spPr>
      </p:pic>
    </p:spTree>
    <p:extLst>
      <p:ext uri="{BB962C8B-B14F-4D97-AF65-F5344CB8AC3E}">
        <p14:creationId xmlns:p14="http://schemas.microsoft.com/office/powerpoint/2010/main" val="1421853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ADB30-FF16-62F6-74D3-BAAB0249154C}"/>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7C5E0095-495F-7037-AFF8-C8A1194327A3}"/>
              </a:ext>
            </a:extLst>
          </p:cNvPr>
          <p:cNvPicPr>
            <a:picLocks noGrp="1" noRot="1" noChangeAspect="1" noMove="1" noResize="1" noEditPoints="1" noAdjustHandles="1" noChangeArrowheads="1" noChangeShapeType="1" noCrop="1"/>
          </p:cNvPicPr>
          <p:nvPr/>
        </p:nvPicPr>
        <p:blipFill>
          <a:blip r:embed="rId3">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47680CBE-70FE-8439-62DF-B6D54B22C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AF988048-6D11-E9DC-0679-C23827B094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195E9F0F-F4D8-E3C3-F3F5-7D16D617873A}"/>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44362DF4-1276-9356-B477-573D121A55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9B101536-459D-C3D8-C906-3B5732E8CBAF}"/>
              </a:ext>
            </a:extLst>
          </p:cNvPr>
          <p:cNvPicPr>
            <a:picLocks noChangeAspect="1"/>
          </p:cNvPicPr>
          <p:nvPr/>
        </p:nvPicPr>
        <p:blipFill>
          <a:blip r:embed="rId5">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0E6A1D81-197B-1E35-D699-04155879DE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01160">
            <a:off x="10870888" y="-463636"/>
            <a:ext cx="3390900" cy="3705225"/>
          </a:xfrm>
          <a:prstGeom prst="rect">
            <a:avLst/>
          </a:prstGeom>
        </p:spPr>
      </p:pic>
      <p:sp>
        <p:nvSpPr>
          <p:cNvPr id="17" name="Subtitle 13">
            <a:extLst>
              <a:ext uri="{FF2B5EF4-FFF2-40B4-BE49-F238E27FC236}">
                <a16:creationId xmlns:a16="http://schemas.microsoft.com/office/drawing/2014/main" id="{1DBB26A0-0D8A-E1C6-0A47-60D04D7B78C3}"/>
              </a:ext>
            </a:extLst>
          </p:cNvPr>
          <p:cNvSpPr txBox="1">
            <a:spLocks/>
          </p:cNvSpPr>
          <p:nvPr/>
        </p:nvSpPr>
        <p:spPr>
          <a:xfrm>
            <a:off x="2423984" y="2779807"/>
            <a:ext cx="9623472" cy="13588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9600" dirty="0">
                <a:solidFill>
                  <a:schemeClr val="accent6">
                    <a:lumMod val="50000"/>
                  </a:schemeClr>
                </a:solidFill>
                <a:latin typeface="Baloo Paaji 2 SemiBold" pitchFamily="2" charset="0"/>
                <a:cs typeface="Baloo Paaji 2 SemiBold" pitchFamily="2" charset="0"/>
              </a:rPr>
              <a:t>Market  Research</a:t>
            </a:r>
          </a:p>
        </p:txBody>
      </p:sp>
      <p:pic>
        <p:nvPicPr>
          <p:cNvPr id="19" name="Picture 18">
            <a:extLst>
              <a:ext uri="{FF2B5EF4-FFF2-40B4-BE49-F238E27FC236}">
                <a16:creationId xmlns:a16="http://schemas.microsoft.com/office/drawing/2014/main" id="{70A3B1E4-EAEB-278C-EE98-1EBFDD0099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5844" y="1978359"/>
            <a:ext cx="594905" cy="2961702"/>
          </a:xfrm>
          <a:prstGeom prst="rect">
            <a:avLst/>
          </a:prstGeom>
        </p:spPr>
      </p:pic>
      <p:sp>
        <p:nvSpPr>
          <p:cNvPr id="14" name="TextBox 13">
            <a:extLst>
              <a:ext uri="{FF2B5EF4-FFF2-40B4-BE49-F238E27FC236}">
                <a16:creationId xmlns:a16="http://schemas.microsoft.com/office/drawing/2014/main" id="{0CD5A822-91EE-629F-511C-12D99E386A1F}"/>
              </a:ext>
            </a:extLst>
          </p:cNvPr>
          <p:cNvSpPr txBox="1"/>
          <p:nvPr/>
        </p:nvSpPr>
        <p:spPr>
          <a:xfrm>
            <a:off x="14935574" y="1173111"/>
            <a:ext cx="10025343" cy="1569660"/>
          </a:xfrm>
          <a:prstGeom prst="rect">
            <a:avLst/>
          </a:prstGeom>
          <a:noFill/>
        </p:spPr>
        <p:txBody>
          <a:bodyPr wrap="square" rtlCol="0">
            <a:spAutoFit/>
          </a:bodyPr>
          <a:lstStyle/>
          <a:p>
            <a:r>
              <a:rPr lang="en-GB" sz="2400" dirty="0">
                <a:latin typeface="Baloo Paaji 2" pitchFamily="2" charset="0"/>
                <a:cs typeface="Baloo Paaji 2" pitchFamily="2" charset="0"/>
              </a:rPr>
              <a:t>Based on market research, the tiffin service market is currently valued at 2.1 </a:t>
            </a:r>
          </a:p>
          <a:p>
            <a:r>
              <a:rPr lang="en-GB" sz="2400" dirty="0">
                <a:latin typeface="Baloo Paaji 2" pitchFamily="2" charset="0"/>
                <a:cs typeface="Baloo Paaji 2" pitchFamily="2" charset="0"/>
              </a:rPr>
              <a:t>billion and is growing at a rate of approximately 15 to 20% annually. Within </a:t>
            </a:r>
          </a:p>
          <a:p>
            <a:r>
              <a:rPr lang="en-GB" sz="2400" dirty="0">
                <a:latin typeface="Baloo Paaji 2" pitchFamily="2" charset="0"/>
                <a:cs typeface="Baloo Paaji 2" pitchFamily="2" charset="0"/>
              </a:rPr>
              <a:t>the food market, three main segments are prominent: cloud kitchens, </a:t>
            </a:r>
          </a:p>
          <a:p>
            <a:r>
              <a:rPr lang="en-GB" sz="2400" dirty="0">
                <a:latin typeface="Baloo Paaji 2" pitchFamily="2" charset="0"/>
                <a:cs typeface="Baloo Paaji 2" pitchFamily="2" charset="0"/>
              </a:rPr>
              <a:t>tiffin services, and cafes/online food ordering.</a:t>
            </a:r>
            <a:endParaRPr lang="en-IN" sz="2400" dirty="0">
              <a:latin typeface="Baloo Paaji 2" pitchFamily="2" charset="0"/>
              <a:cs typeface="Baloo Paaji 2" pitchFamily="2" charset="0"/>
            </a:endParaRPr>
          </a:p>
        </p:txBody>
      </p:sp>
      <p:sp>
        <p:nvSpPr>
          <p:cNvPr id="2" name="Rectangle: Rounded Corners 1">
            <a:extLst>
              <a:ext uri="{FF2B5EF4-FFF2-40B4-BE49-F238E27FC236}">
                <a16:creationId xmlns:a16="http://schemas.microsoft.com/office/drawing/2014/main" id="{3CE15983-5AFB-2FB7-D0D4-00B162A072C2}"/>
              </a:ext>
            </a:extLst>
          </p:cNvPr>
          <p:cNvSpPr/>
          <p:nvPr/>
        </p:nvSpPr>
        <p:spPr>
          <a:xfrm>
            <a:off x="2013115" y="6962703"/>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3" name="Rectangle: Rounded Corners 2">
            <a:extLst>
              <a:ext uri="{FF2B5EF4-FFF2-40B4-BE49-F238E27FC236}">
                <a16:creationId xmlns:a16="http://schemas.microsoft.com/office/drawing/2014/main" id="{7CAA9335-DF8A-D8FA-2DDD-3B48914CB38D}"/>
              </a:ext>
            </a:extLst>
          </p:cNvPr>
          <p:cNvSpPr/>
          <p:nvPr/>
        </p:nvSpPr>
        <p:spPr>
          <a:xfrm>
            <a:off x="2567962" y="719765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C8558A6-1D09-169A-E958-C88E8370603B}"/>
              </a:ext>
            </a:extLst>
          </p:cNvPr>
          <p:cNvSpPr/>
          <p:nvPr/>
        </p:nvSpPr>
        <p:spPr>
          <a:xfrm>
            <a:off x="3145272" y="7319002"/>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D82C625-2626-948E-210D-2F99345AEA03}"/>
              </a:ext>
            </a:extLst>
          </p:cNvPr>
          <p:cNvSpPr/>
          <p:nvPr/>
        </p:nvSpPr>
        <p:spPr>
          <a:xfrm>
            <a:off x="3697274" y="7480901"/>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82F1852-F3A0-BAF9-B351-D59419EF31A8}"/>
              </a:ext>
            </a:extLst>
          </p:cNvPr>
          <p:cNvSpPr txBox="1"/>
          <p:nvPr/>
        </p:nvSpPr>
        <p:spPr>
          <a:xfrm>
            <a:off x="2062918" y="6962703"/>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15" name="TextBox 14">
            <a:extLst>
              <a:ext uri="{FF2B5EF4-FFF2-40B4-BE49-F238E27FC236}">
                <a16:creationId xmlns:a16="http://schemas.microsoft.com/office/drawing/2014/main" id="{F7389B2B-8260-8E76-A572-977A0B2431DB}"/>
              </a:ext>
            </a:extLst>
          </p:cNvPr>
          <p:cNvSpPr txBox="1"/>
          <p:nvPr/>
        </p:nvSpPr>
        <p:spPr>
          <a:xfrm>
            <a:off x="2625200" y="7594528"/>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16" name="TextBox 15">
            <a:extLst>
              <a:ext uri="{FF2B5EF4-FFF2-40B4-BE49-F238E27FC236}">
                <a16:creationId xmlns:a16="http://schemas.microsoft.com/office/drawing/2014/main" id="{B5EA6774-DAB5-32B4-97B8-A85AE0FC78BD}"/>
              </a:ext>
            </a:extLst>
          </p:cNvPr>
          <p:cNvSpPr txBox="1"/>
          <p:nvPr/>
        </p:nvSpPr>
        <p:spPr>
          <a:xfrm>
            <a:off x="3202510" y="7715877"/>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18" name="TextBox 17">
            <a:extLst>
              <a:ext uri="{FF2B5EF4-FFF2-40B4-BE49-F238E27FC236}">
                <a16:creationId xmlns:a16="http://schemas.microsoft.com/office/drawing/2014/main" id="{12B966AB-D6CC-A40E-5898-849D04B67FFD}"/>
              </a:ext>
            </a:extLst>
          </p:cNvPr>
          <p:cNvSpPr txBox="1"/>
          <p:nvPr/>
        </p:nvSpPr>
        <p:spPr>
          <a:xfrm>
            <a:off x="3754512" y="7877776"/>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1" name="Rectangle: Rounded Corners 20">
            <a:extLst>
              <a:ext uri="{FF2B5EF4-FFF2-40B4-BE49-F238E27FC236}">
                <a16:creationId xmlns:a16="http://schemas.microsoft.com/office/drawing/2014/main" id="{4BF7CDBF-CBCF-2187-9FB0-6FCE8E18FDD4}"/>
              </a:ext>
            </a:extLst>
          </p:cNvPr>
          <p:cNvSpPr/>
          <p:nvPr/>
        </p:nvSpPr>
        <p:spPr>
          <a:xfrm>
            <a:off x="4318126" y="7689056"/>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71A3F6C1-2F2B-1B96-A2F1-E9C85112B331}"/>
              </a:ext>
            </a:extLst>
          </p:cNvPr>
          <p:cNvSpPr txBox="1"/>
          <p:nvPr/>
        </p:nvSpPr>
        <p:spPr>
          <a:xfrm>
            <a:off x="4375364" y="8085931"/>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2436475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2E61F-AEF2-6F4F-CA77-B4ADABC282ED}"/>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8AB00211-EBCE-724A-3A38-0177F939630F}"/>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F412C379-6BFF-309E-268F-5ACF6149D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8E1B8879-7C84-09BE-A134-32DAD1BDD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3EF0EDC7-4049-B29E-238A-B74BE3379A7A}"/>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68E39863-9F61-BD2F-46EF-0BBF358E7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069CF74B-7E11-C258-39D8-1203E8821CFA}"/>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B8A58582-EB8F-0F87-862B-C9F2154C4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F19DE2A2-9C58-510C-A936-6F53691294E6}"/>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E78123DB-A550-E63E-7307-EFEA5FBD1A62}"/>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8447F00D-D0A4-B266-D947-AD3C9AE33C9E}"/>
              </a:ext>
            </a:extLst>
          </p:cNvPr>
          <p:cNvSpPr txBox="1">
            <a:spLocks/>
          </p:cNvSpPr>
          <p:nvPr/>
        </p:nvSpPr>
        <p:spPr>
          <a:xfrm>
            <a:off x="11694" y="2707439"/>
            <a:ext cx="1774215" cy="47034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4C8A16C4-E3F0-B936-310A-6A8BAD77B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7968" y="1893859"/>
            <a:ext cx="448310" cy="2231885"/>
          </a:xfrm>
          <a:prstGeom prst="rect">
            <a:avLst/>
          </a:prstGeom>
        </p:spPr>
      </p:pic>
      <p:sp>
        <p:nvSpPr>
          <p:cNvPr id="4" name="TextBox 3">
            <a:extLst>
              <a:ext uri="{FF2B5EF4-FFF2-40B4-BE49-F238E27FC236}">
                <a16:creationId xmlns:a16="http://schemas.microsoft.com/office/drawing/2014/main" id="{EA1C75C1-1DDB-E4C2-B571-1045E63F51EA}"/>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4" name="TextBox 13">
            <a:extLst>
              <a:ext uri="{FF2B5EF4-FFF2-40B4-BE49-F238E27FC236}">
                <a16:creationId xmlns:a16="http://schemas.microsoft.com/office/drawing/2014/main" id="{90EC7C31-A174-C921-4F4B-E0209A117939}"/>
              </a:ext>
            </a:extLst>
          </p:cNvPr>
          <p:cNvSpPr txBox="1"/>
          <p:nvPr/>
        </p:nvSpPr>
        <p:spPr>
          <a:xfrm>
            <a:off x="1690407" y="3593131"/>
            <a:ext cx="10025343" cy="1569660"/>
          </a:xfrm>
          <a:prstGeom prst="rect">
            <a:avLst/>
          </a:prstGeom>
          <a:noFill/>
        </p:spPr>
        <p:txBody>
          <a:bodyPr wrap="square" rtlCol="0">
            <a:spAutoFit/>
          </a:bodyPr>
          <a:lstStyle/>
          <a:p>
            <a:r>
              <a:rPr lang="en-GB" sz="2400" dirty="0">
                <a:latin typeface="Baloo Paaji 2" pitchFamily="2" charset="0"/>
                <a:cs typeface="Baloo Paaji 2" pitchFamily="2" charset="0"/>
              </a:rPr>
              <a:t>Based on market research, the tiffin service market is currently valued at 2.1 </a:t>
            </a:r>
          </a:p>
          <a:p>
            <a:r>
              <a:rPr lang="en-GB" sz="2400" dirty="0">
                <a:latin typeface="Baloo Paaji 2" pitchFamily="2" charset="0"/>
                <a:cs typeface="Baloo Paaji 2" pitchFamily="2" charset="0"/>
              </a:rPr>
              <a:t>billion and is growing at a rate of approximately 15 to 20% annually. Within </a:t>
            </a:r>
          </a:p>
          <a:p>
            <a:r>
              <a:rPr lang="en-GB" sz="2400" dirty="0">
                <a:latin typeface="Baloo Paaji 2" pitchFamily="2" charset="0"/>
                <a:cs typeface="Baloo Paaji 2" pitchFamily="2" charset="0"/>
              </a:rPr>
              <a:t>the food market, three main segments are prominent: cloud kitchens, </a:t>
            </a:r>
          </a:p>
          <a:p>
            <a:r>
              <a:rPr lang="en-GB" sz="2400" dirty="0">
                <a:latin typeface="Baloo Paaji 2" pitchFamily="2" charset="0"/>
                <a:cs typeface="Baloo Paaji 2" pitchFamily="2" charset="0"/>
              </a:rPr>
              <a:t>tiffin services, and cafes/online food ordering.</a:t>
            </a:r>
            <a:endParaRPr lang="en-IN" sz="2400" dirty="0">
              <a:latin typeface="Baloo Paaji 2" pitchFamily="2" charset="0"/>
              <a:cs typeface="Baloo Paaji 2" pitchFamily="2" charset="0"/>
            </a:endParaRPr>
          </a:p>
        </p:txBody>
      </p:sp>
      <p:sp>
        <p:nvSpPr>
          <p:cNvPr id="18" name="TextBox 17">
            <a:extLst>
              <a:ext uri="{FF2B5EF4-FFF2-40B4-BE49-F238E27FC236}">
                <a16:creationId xmlns:a16="http://schemas.microsoft.com/office/drawing/2014/main" id="{99683335-A6C9-E3BD-A95D-674FC9DCA95B}"/>
              </a:ext>
            </a:extLst>
          </p:cNvPr>
          <p:cNvSpPr txBox="1"/>
          <p:nvPr/>
        </p:nvSpPr>
        <p:spPr>
          <a:xfrm>
            <a:off x="14137537" y="1854887"/>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Our  focus  is  on  empowering  home-based  cooks,  particularly  housewives  or  independent  cooks, who  face  challenges  in  reaching  customers,  especially  newcomers  to  a  city,  state,  or  country. Additionally,  individuals  with  health  issues  or  specific  dietary  preferences  can  benefit  from  our platform  as  it  offers  customized  meal  options.</a:t>
            </a:r>
            <a:endParaRPr lang="en-IN" sz="2400" dirty="0">
              <a:latin typeface="Baloo Paaji 2" pitchFamily="2" charset="0"/>
              <a:cs typeface="Baloo Paaji 2" pitchFamily="2" charset="0"/>
            </a:endParaRPr>
          </a:p>
        </p:txBody>
      </p:sp>
      <p:sp>
        <p:nvSpPr>
          <p:cNvPr id="20" name="Rectangle: Rounded Corners 19">
            <a:extLst>
              <a:ext uri="{FF2B5EF4-FFF2-40B4-BE49-F238E27FC236}">
                <a16:creationId xmlns:a16="http://schemas.microsoft.com/office/drawing/2014/main" id="{7B2C2618-8301-F4CD-2FA5-90D126642C0E}"/>
              </a:ext>
            </a:extLst>
          </p:cNvPr>
          <p:cNvSpPr/>
          <p:nvPr/>
        </p:nvSpPr>
        <p:spPr>
          <a:xfrm>
            <a:off x="2023948" y="6407357"/>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21" name="Rectangle: Rounded Corners 20">
            <a:extLst>
              <a:ext uri="{FF2B5EF4-FFF2-40B4-BE49-F238E27FC236}">
                <a16:creationId xmlns:a16="http://schemas.microsoft.com/office/drawing/2014/main" id="{F91B716A-7635-A8B6-B968-C2358990310E}"/>
              </a:ext>
            </a:extLst>
          </p:cNvPr>
          <p:cNvSpPr/>
          <p:nvPr/>
        </p:nvSpPr>
        <p:spPr>
          <a:xfrm>
            <a:off x="257879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E373536-3076-3533-59C0-F0D1CF170968}"/>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2EE6B16-9E20-EA4D-020E-94B668B0EC5D}"/>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5B5E78BA-D634-C7DA-FEFA-246067DC3931}"/>
              </a:ext>
            </a:extLst>
          </p:cNvPr>
          <p:cNvSpPr txBox="1"/>
          <p:nvPr/>
        </p:nvSpPr>
        <p:spPr>
          <a:xfrm>
            <a:off x="2073751" y="6407357"/>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5" name="TextBox 24">
            <a:extLst>
              <a:ext uri="{FF2B5EF4-FFF2-40B4-BE49-F238E27FC236}">
                <a16:creationId xmlns:a16="http://schemas.microsoft.com/office/drawing/2014/main" id="{C44D0581-19EC-FB7C-D689-3B036F895457}"/>
              </a:ext>
            </a:extLst>
          </p:cNvPr>
          <p:cNvSpPr txBox="1"/>
          <p:nvPr/>
        </p:nvSpPr>
        <p:spPr>
          <a:xfrm>
            <a:off x="263603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34" name="TextBox 33">
            <a:extLst>
              <a:ext uri="{FF2B5EF4-FFF2-40B4-BE49-F238E27FC236}">
                <a16:creationId xmlns:a16="http://schemas.microsoft.com/office/drawing/2014/main" id="{42D8455C-2169-F233-7A42-9DA26ED0EC2A}"/>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35" name="TextBox 34">
            <a:extLst>
              <a:ext uri="{FF2B5EF4-FFF2-40B4-BE49-F238E27FC236}">
                <a16:creationId xmlns:a16="http://schemas.microsoft.com/office/drawing/2014/main" id="{5B350CAC-5CC4-A936-B042-4B454001AAD3}"/>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39" name="Rectangle: Rounded Corners 38">
            <a:extLst>
              <a:ext uri="{FF2B5EF4-FFF2-40B4-BE49-F238E27FC236}">
                <a16:creationId xmlns:a16="http://schemas.microsoft.com/office/drawing/2014/main" id="{44ACD061-C762-AE47-DFBC-8D08AFA64668}"/>
              </a:ext>
            </a:extLst>
          </p:cNvPr>
          <p:cNvSpPr/>
          <p:nvPr/>
        </p:nvSpPr>
        <p:spPr>
          <a:xfrm>
            <a:off x="429142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0DBECFD6-92C8-67AE-62D9-1CB2A4C3FE35}"/>
              </a:ext>
            </a:extLst>
          </p:cNvPr>
          <p:cNvSpPr txBox="1"/>
          <p:nvPr/>
        </p:nvSpPr>
        <p:spPr>
          <a:xfrm>
            <a:off x="434866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3961742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C0C08-9A3C-E611-0D00-2434485EBA0E}"/>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8841E370-8AC3-D89C-63F2-D451E1DB11E1}"/>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B8DC59D5-CC8B-C95C-541F-91F642F7C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82296894-594E-D9A9-36BA-841AE90E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D4563371-08E3-693F-AE80-425D85FA9AC8}"/>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567D972D-1401-B413-7EDD-F4A34AAF6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6B3D1CB8-2488-CC04-F731-6E46892B9863}"/>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30880388-1237-90FB-CDE9-890D7AD80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677FB1D6-2F17-D2CF-84C8-6DAC8ACE9A74}"/>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59AAC849-B750-67FD-D08A-6F5DD4ED3155}"/>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6A80ECCF-4B00-CE91-85C7-6180111D3039}"/>
              </a:ext>
            </a:extLst>
          </p:cNvPr>
          <p:cNvSpPr txBox="1">
            <a:spLocks/>
          </p:cNvSpPr>
          <p:nvPr/>
        </p:nvSpPr>
        <p:spPr>
          <a:xfrm>
            <a:off x="11694" y="2707439"/>
            <a:ext cx="1774215" cy="47034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316F9F75-B247-E278-6948-ED6B102309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7968" y="1893859"/>
            <a:ext cx="448310" cy="2231885"/>
          </a:xfrm>
          <a:prstGeom prst="rect">
            <a:avLst/>
          </a:prstGeom>
        </p:spPr>
      </p:pic>
      <p:sp>
        <p:nvSpPr>
          <p:cNvPr id="4" name="TextBox 3">
            <a:extLst>
              <a:ext uri="{FF2B5EF4-FFF2-40B4-BE49-F238E27FC236}">
                <a16:creationId xmlns:a16="http://schemas.microsoft.com/office/drawing/2014/main" id="{19A04104-356F-4073-6854-FA1CCC4F8FFC}"/>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4" name="TextBox 13">
            <a:extLst>
              <a:ext uri="{FF2B5EF4-FFF2-40B4-BE49-F238E27FC236}">
                <a16:creationId xmlns:a16="http://schemas.microsoft.com/office/drawing/2014/main" id="{11FC6DEE-3E05-C827-44C9-037B0EDDFF30}"/>
              </a:ext>
            </a:extLst>
          </p:cNvPr>
          <p:cNvSpPr txBox="1"/>
          <p:nvPr/>
        </p:nvSpPr>
        <p:spPr>
          <a:xfrm>
            <a:off x="1690407" y="3593131"/>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Our  focus  is  on  empowering  home-based  cooks,  particularly  housewives  or  independent  cooks, who  face  challenges  in  reaching  customers,  especially  newcomers  to  a  city,  state,  or  country. Additionally,  individuals  with  health  issues  or  specific  dietary  preferences  can  benefit  from  our platform  as  it  offers  customized  meal  options.</a:t>
            </a:r>
            <a:endParaRPr lang="en-IN" sz="2400" dirty="0">
              <a:latin typeface="Baloo Paaji 2" pitchFamily="2" charset="0"/>
              <a:cs typeface="Baloo Paaji 2" pitchFamily="2" charset="0"/>
            </a:endParaRPr>
          </a:p>
        </p:txBody>
      </p:sp>
      <p:sp>
        <p:nvSpPr>
          <p:cNvPr id="2" name="TextBox 1">
            <a:extLst>
              <a:ext uri="{FF2B5EF4-FFF2-40B4-BE49-F238E27FC236}">
                <a16:creationId xmlns:a16="http://schemas.microsoft.com/office/drawing/2014/main" id="{D2B7F1B9-3402-A1F5-3C85-9C00F0B1EBB4}"/>
              </a:ext>
            </a:extLst>
          </p:cNvPr>
          <p:cNvSpPr txBox="1"/>
          <p:nvPr/>
        </p:nvSpPr>
        <p:spPr>
          <a:xfrm>
            <a:off x="-6836549" y="8662891"/>
            <a:ext cx="10025343" cy="1569660"/>
          </a:xfrm>
          <a:prstGeom prst="rect">
            <a:avLst/>
          </a:prstGeom>
          <a:noFill/>
        </p:spPr>
        <p:txBody>
          <a:bodyPr wrap="square" rtlCol="0">
            <a:spAutoFit/>
          </a:bodyPr>
          <a:lstStyle/>
          <a:p>
            <a:r>
              <a:rPr lang="en-GB" sz="2400" dirty="0">
                <a:latin typeface="Baloo Paaji 2" pitchFamily="2" charset="0"/>
                <a:cs typeface="Baloo Paaji 2" pitchFamily="2" charset="0"/>
              </a:rPr>
              <a:t>Based on market research, the tiffin service market is currently valued at 2.1 </a:t>
            </a:r>
          </a:p>
          <a:p>
            <a:r>
              <a:rPr lang="en-GB" sz="2400" dirty="0">
                <a:latin typeface="Baloo Paaji 2" pitchFamily="2" charset="0"/>
                <a:cs typeface="Baloo Paaji 2" pitchFamily="2" charset="0"/>
              </a:rPr>
              <a:t>billion and is growing at a rate of approximately 15 to 20% annually. Within </a:t>
            </a:r>
          </a:p>
          <a:p>
            <a:r>
              <a:rPr lang="en-GB" sz="2400" dirty="0">
                <a:latin typeface="Baloo Paaji 2" pitchFamily="2" charset="0"/>
                <a:cs typeface="Baloo Paaji 2" pitchFamily="2" charset="0"/>
              </a:rPr>
              <a:t>the food market, three main segments are prominent: cloud kitchens, </a:t>
            </a:r>
          </a:p>
          <a:p>
            <a:r>
              <a:rPr lang="en-GB" sz="2400" dirty="0">
                <a:latin typeface="Baloo Paaji 2" pitchFamily="2" charset="0"/>
                <a:cs typeface="Baloo Paaji 2" pitchFamily="2" charset="0"/>
              </a:rPr>
              <a:t>tiffin services, and cafes/online food ordering.</a:t>
            </a:r>
            <a:endParaRPr lang="en-IN" sz="2400" dirty="0">
              <a:latin typeface="Baloo Paaji 2" pitchFamily="2" charset="0"/>
              <a:cs typeface="Baloo Paaji 2" pitchFamily="2" charset="0"/>
            </a:endParaRPr>
          </a:p>
        </p:txBody>
      </p:sp>
      <p:sp>
        <p:nvSpPr>
          <p:cNvPr id="3" name="TextBox 2">
            <a:extLst>
              <a:ext uri="{FF2B5EF4-FFF2-40B4-BE49-F238E27FC236}">
                <a16:creationId xmlns:a16="http://schemas.microsoft.com/office/drawing/2014/main" id="{5B18DB91-DD5C-4933-7BAD-9CBD254FA1B3}"/>
              </a:ext>
            </a:extLst>
          </p:cNvPr>
          <p:cNvSpPr txBox="1"/>
          <p:nvPr/>
        </p:nvSpPr>
        <p:spPr>
          <a:xfrm>
            <a:off x="14137537" y="1788447"/>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While major players like Zomato and Swiggy primarily partner with cafes and restaurants, our platform uniquely partners with home-based cooks, offering a wide range of homemade food options. Unlike other services that are limited to specific areas or cities, we aim to </a:t>
            </a:r>
            <a:r>
              <a:rPr lang="en-GB" sz="2400" dirty="0" err="1">
                <a:latin typeface="Baloo Paaji 2" pitchFamily="2" charset="0"/>
                <a:cs typeface="Baloo Paaji 2" pitchFamily="2" charset="0"/>
              </a:rPr>
              <a:t>providestate</a:t>
            </a:r>
            <a:r>
              <a:rPr lang="en-GB" sz="2400" dirty="0">
                <a:latin typeface="Baloo Paaji 2" pitchFamily="2" charset="0"/>
                <a:cs typeface="Baloo Paaji 2" pitchFamily="2" charset="0"/>
              </a:rPr>
              <a:t>-wise  and  area-wise  tiffin  services,  ensuring  the  availability  of  high-quality  homemade  food across  different  regions.</a:t>
            </a:r>
            <a:endParaRPr lang="en-IN" sz="2400" dirty="0">
              <a:latin typeface="Baloo Paaji 2" pitchFamily="2" charset="0"/>
              <a:cs typeface="Baloo Paaji 2" pitchFamily="2" charset="0"/>
            </a:endParaRPr>
          </a:p>
        </p:txBody>
      </p:sp>
      <p:sp>
        <p:nvSpPr>
          <p:cNvPr id="5" name="Rectangle: Rounded Corners 4">
            <a:extLst>
              <a:ext uri="{FF2B5EF4-FFF2-40B4-BE49-F238E27FC236}">
                <a16:creationId xmlns:a16="http://schemas.microsoft.com/office/drawing/2014/main" id="{F5887143-8AE9-E445-AD28-DC622ABD96F5}"/>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9" name="Rectangle: Rounded Corners 8">
            <a:extLst>
              <a:ext uri="{FF2B5EF4-FFF2-40B4-BE49-F238E27FC236}">
                <a16:creationId xmlns:a16="http://schemas.microsoft.com/office/drawing/2014/main" id="{EE11F49D-3D02-8FB7-2C03-47204DE0C15B}"/>
              </a:ext>
            </a:extLst>
          </p:cNvPr>
          <p:cNvSpPr/>
          <p:nvPr/>
        </p:nvSpPr>
        <p:spPr>
          <a:xfrm>
            <a:off x="2578795" y="6407564"/>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BF180F1-C3CC-AF9C-781F-08BF006F0E90}"/>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2582502-65FF-C4A7-40E4-6E1C9BC5EE76}"/>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48A4D5C-B33E-2F7E-BF01-895C3FD97F88}"/>
              </a:ext>
            </a:extLst>
          </p:cNvPr>
          <p:cNvSpPr txBox="1"/>
          <p:nvPr/>
        </p:nvSpPr>
        <p:spPr>
          <a:xfrm>
            <a:off x="2073751" y="6980350"/>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2" name="TextBox 21">
            <a:extLst>
              <a:ext uri="{FF2B5EF4-FFF2-40B4-BE49-F238E27FC236}">
                <a16:creationId xmlns:a16="http://schemas.microsoft.com/office/drawing/2014/main" id="{5EC7F227-07F1-769A-6DA3-83D996956AC8}"/>
              </a:ext>
            </a:extLst>
          </p:cNvPr>
          <p:cNvSpPr txBox="1"/>
          <p:nvPr/>
        </p:nvSpPr>
        <p:spPr>
          <a:xfrm>
            <a:off x="2636033" y="6407564"/>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77B2CDB8-65C8-F9B2-0C0F-0E590409D1D3}"/>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788EAD95-96C6-0813-D4E3-AA433898FF9C}"/>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5" name="Rectangle: Rounded Corners 24">
            <a:extLst>
              <a:ext uri="{FF2B5EF4-FFF2-40B4-BE49-F238E27FC236}">
                <a16:creationId xmlns:a16="http://schemas.microsoft.com/office/drawing/2014/main" id="{A83F5762-19AE-43F2-7120-25A2A45FD036}"/>
              </a:ext>
            </a:extLst>
          </p:cNvPr>
          <p:cNvSpPr/>
          <p:nvPr/>
        </p:nvSpPr>
        <p:spPr>
          <a:xfrm>
            <a:off x="429142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CF7C260-7312-A732-06D4-4B4ECE569892}"/>
              </a:ext>
            </a:extLst>
          </p:cNvPr>
          <p:cNvSpPr txBox="1"/>
          <p:nvPr/>
        </p:nvSpPr>
        <p:spPr>
          <a:xfrm>
            <a:off x="434866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362846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3C255-3F3F-25CF-C61E-961365B8A243}"/>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AE5F6DF7-705D-5BE1-4705-55039CF0794D}"/>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5B6E0C52-DEEE-A68D-6287-14398724C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697EBB0D-D6C6-AE2C-1F43-5EC40C701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B04005F1-A597-75CD-4588-B743EAB09E8A}"/>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1D55C6AF-25EE-2287-7253-D7A7A614E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00141A4E-E065-6495-21D9-0CA8D64523B0}"/>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506DBB5F-D256-C386-A53B-64EB45E04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2326DB91-852F-1C62-1761-572FC5E9A905}"/>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A0699C76-1B46-83A9-EBE6-7E06AA7B3C5A}"/>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45E79E66-CC36-DB5F-9B5B-6DB04FAF5663}"/>
              </a:ext>
            </a:extLst>
          </p:cNvPr>
          <p:cNvSpPr txBox="1">
            <a:spLocks/>
          </p:cNvSpPr>
          <p:nvPr/>
        </p:nvSpPr>
        <p:spPr>
          <a:xfrm>
            <a:off x="11694" y="2707439"/>
            <a:ext cx="1774215" cy="47034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1B2B9C7C-102A-0EC8-FE24-3EB84A322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7968" y="1893859"/>
            <a:ext cx="448310" cy="2231885"/>
          </a:xfrm>
          <a:prstGeom prst="rect">
            <a:avLst/>
          </a:prstGeom>
        </p:spPr>
      </p:pic>
      <p:sp>
        <p:nvSpPr>
          <p:cNvPr id="4" name="TextBox 3">
            <a:extLst>
              <a:ext uri="{FF2B5EF4-FFF2-40B4-BE49-F238E27FC236}">
                <a16:creationId xmlns:a16="http://schemas.microsoft.com/office/drawing/2014/main" id="{5167AA67-26ED-CA69-17AC-FAAD937FF099}"/>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4" name="TextBox 13">
            <a:extLst>
              <a:ext uri="{FF2B5EF4-FFF2-40B4-BE49-F238E27FC236}">
                <a16:creationId xmlns:a16="http://schemas.microsoft.com/office/drawing/2014/main" id="{DF93156D-C202-18BE-F39E-334BEFB73D78}"/>
              </a:ext>
            </a:extLst>
          </p:cNvPr>
          <p:cNvSpPr txBox="1"/>
          <p:nvPr/>
        </p:nvSpPr>
        <p:spPr>
          <a:xfrm>
            <a:off x="1690407" y="3593131"/>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While major players like Zomato and Swiggy primarily partner with cafes and restaurants, our platform uniquely partners with home-based cooks, offering a wide range of homemade food options. Unlike other services that are limited to specific areas or cities, we aim to </a:t>
            </a:r>
            <a:r>
              <a:rPr lang="en-GB" sz="2400" dirty="0" err="1">
                <a:latin typeface="Baloo Paaji 2" pitchFamily="2" charset="0"/>
                <a:cs typeface="Baloo Paaji 2" pitchFamily="2" charset="0"/>
              </a:rPr>
              <a:t>providestate</a:t>
            </a:r>
            <a:r>
              <a:rPr lang="en-GB" sz="2400" dirty="0">
                <a:latin typeface="Baloo Paaji 2" pitchFamily="2" charset="0"/>
                <a:cs typeface="Baloo Paaji 2" pitchFamily="2" charset="0"/>
              </a:rPr>
              <a:t>-wise  and  area-wise  tiffin  services,  ensuring  the  availability  of  high-quality  homemade  food across  different  regions.</a:t>
            </a:r>
            <a:endParaRPr lang="en-IN" sz="2400" dirty="0">
              <a:latin typeface="Baloo Paaji 2" pitchFamily="2" charset="0"/>
              <a:cs typeface="Baloo Paaji 2" pitchFamily="2" charset="0"/>
            </a:endParaRPr>
          </a:p>
        </p:txBody>
      </p:sp>
      <p:sp>
        <p:nvSpPr>
          <p:cNvPr id="2" name="TextBox 1">
            <a:extLst>
              <a:ext uri="{FF2B5EF4-FFF2-40B4-BE49-F238E27FC236}">
                <a16:creationId xmlns:a16="http://schemas.microsoft.com/office/drawing/2014/main" id="{1F90FBB7-D27A-C189-B911-6A9266218624}"/>
              </a:ext>
            </a:extLst>
          </p:cNvPr>
          <p:cNvSpPr txBox="1"/>
          <p:nvPr/>
        </p:nvSpPr>
        <p:spPr>
          <a:xfrm>
            <a:off x="-5167593" y="8321475"/>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Our  focus  is  on  empowering  home-based  cooks,  particularly  housewives  or  independent  cooks, who  face  challenges  in  reaching  customers,  especially  newcomers  to  a  city,  state,  or  country. Additionally,  individuals  with  health  issues  or  specific  dietary  preferences  can  benefit  from  our platform  as  it  offers  customized  meal  options.</a:t>
            </a:r>
            <a:endParaRPr lang="en-IN" sz="2400" dirty="0">
              <a:latin typeface="Baloo Paaji 2" pitchFamily="2" charset="0"/>
              <a:cs typeface="Baloo Paaji 2" pitchFamily="2" charset="0"/>
            </a:endParaRPr>
          </a:p>
        </p:txBody>
      </p:sp>
      <p:sp>
        <p:nvSpPr>
          <p:cNvPr id="3" name="TextBox 2">
            <a:extLst>
              <a:ext uri="{FF2B5EF4-FFF2-40B4-BE49-F238E27FC236}">
                <a16:creationId xmlns:a16="http://schemas.microsoft.com/office/drawing/2014/main" id="{621697E1-5677-7759-5BE8-C179EC619FF3}"/>
              </a:ext>
            </a:extLst>
          </p:cNvPr>
          <p:cNvSpPr txBox="1"/>
          <p:nvPr/>
        </p:nvSpPr>
        <p:spPr>
          <a:xfrm>
            <a:off x="15731567" y="1973113"/>
            <a:ext cx="10025343" cy="1938992"/>
          </a:xfrm>
          <a:prstGeom prst="rect">
            <a:avLst/>
          </a:prstGeom>
          <a:noFill/>
        </p:spPr>
        <p:txBody>
          <a:bodyPr wrap="square" rtlCol="0">
            <a:spAutoFit/>
          </a:bodyPr>
          <a:lstStyle/>
          <a:p>
            <a:r>
              <a:rPr lang="en-GB" sz="2400" dirty="0">
                <a:latin typeface="Baloo Paaji 2" pitchFamily="2" charset="0"/>
                <a:cs typeface="Baloo Paaji 2" pitchFamily="2" charset="0"/>
              </a:rPr>
              <a:t>Cities  like  Hyderabad,  Bangalore,  Mumbai,  Ahmedabad,  and  Pune  exhibit  strong  demand  for such  services.  However,  the  tiffin  service  market  also  presents  several  challenges,  including  the presence  of  numerous  competitors,  ensuring  food  quality  and  quantity,  providing  a  seamless user  experience,  and  managing  competition  and  price  sensitivity.</a:t>
            </a:r>
            <a:endParaRPr lang="en-IN" sz="2400" dirty="0">
              <a:latin typeface="Baloo Paaji 2" pitchFamily="2" charset="0"/>
              <a:cs typeface="Baloo Paaji 2" pitchFamily="2" charset="0"/>
            </a:endParaRPr>
          </a:p>
        </p:txBody>
      </p:sp>
      <p:sp>
        <p:nvSpPr>
          <p:cNvPr id="5" name="Rectangle: Rounded Corners 4">
            <a:extLst>
              <a:ext uri="{FF2B5EF4-FFF2-40B4-BE49-F238E27FC236}">
                <a16:creationId xmlns:a16="http://schemas.microsoft.com/office/drawing/2014/main" id="{A33592CE-E7DC-D1B3-D580-877099201E99}"/>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9" name="Rectangle: Rounded Corners 8">
            <a:extLst>
              <a:ext uri="{FF2B5EF4-FFF2-40B4-BE49-F238E27FC236}">
                <a16:creationId xmlns:a16="http://schemas.microsoft.com/office/drawing/2014/main" id="{C4BFBB3A-4FDB-F4ED-7C3A-36C16A7F463F}"/>
              </a:ext>
            </a:extLst>
          </p:cNvPr>
          <p:cNvSpPr/>
          <p:nvPr/>
        </p:nvSpPr>
        <p:spPr>
          <a:xfrm>
            <a:off x="2578795" y="664370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41602F4-2470-7AE0-F49B-BD52A94CD218}"/>
              </a:ext>
            </a:extLst>
          </p:cNvPr>
          <p:cNvSpPr/>
          <p:nvPr/>
        </p:nvSpPr>
        <p:spPr>
          <a:xfrm>
            <a:off x="3133642" y="6413486"/>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4E36D2C-6664-DC23-C87C-95CA30A4FA60}"/>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D7AB746-930F-C07D-1FAD-70E996EBF341}"/>
              </a:ext>
            </a:extLst>
          </p:cNvPr>
          <p:cNvSpPr txBox="1"/>
          <p:nvPr/>
        </p:nvSpPr>
        <p:spPr>
          <a:xfrm>
            <a:off x="2073751" y="6980350"/>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2" name="TextBox 21">
            <a:extLst>
              <a:ext uri="{FF2B5EF4-FFF2-40B4-BE49-F238E27FC236}">
                <a16:creationId xmlns:a16="http://schemas.microsoft.com/office/drawing/2014/main" id="{230715E2-DA3B-FE4D-8F61-5FEF7BF9FE43}"/>
              </a:ext>
            </a:extLst>
          </p:cNvPr>
          <p:cNvSpPr txBox="1"/>
          <p:nvPr/>
        </p:nvSpPr>
        <p:spPr>
          <a:xfrm>
            <a:off x="2636033" y="698174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CA61594D-F433-B95B-D405-CE74D3BAE553}"/>
              </a:ext>
            </a:extLst>
          </p:cNvPr>
          <p:cNvSpPr txBox="1"/>
          <p:nvPr/>
        </p:nvSpPr>
        <p:spPr>
          <a:xfrm>
            <a:off x="3190880" y="641348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9E01C4F7-FAAD-AEA3-8FC7-4547B85AD3F9}"/>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5" name="Rectangle: Rounded Corners 24">
            <a:extLst>
              <a:ext uri="{FF2B5EF4-FFF2-40B4-BE49-F238E27FC236}">
                <a16:creationId xmlns:a16="http://schemas.microsoft.com/office/drawing/2014/main" id="{D85C4869-3079-5A46-8461-6DE28F9505E2}"/>
              </a:ext>
            </a:extLst>
          </p:cNvPr>
          <p:cNvSpPr/>
          <p:nvPr/>
        </p:nvSpPr>
        <p:spPr>
          <a:xfrm>
            <a:off x="429142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D7C7BA9-0D2A-80E1-0C31-2EFC06EDBF1C}"/>
              </a:ext>
            </a:extLst>
          </p:cNvPr>
          <p:cNvSpPr txBox="1"/>
          <p:nvPr/>
        </p:nvSpPr>
        <p:spPr>
          <a:xfrm>
            <a:off x="434866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2212346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FA88-8541-5CDC-BD1D-22860774F31F}"/>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6CE32318-1F6E-5C96-6EEB-D04ACB42B712}"/>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E369B779-E719-31D1-1BC2-7D57D7DFE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A10E1810-BEA7-7762-4E57-8E2B04A7E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1EC8C34B-8758-F1F8-6414-B814393CC929}"/>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C4072248-87AF-43D7-C562-540A67861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91C5EAFB-814A-81E9-A68C-1BD479A22429}"/>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C71C1269-EE47-2E2F-F5C3-D7E1BDEB0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953E5CA5-AB2C-A21E-AF5E-463C30ACAFCF}"/>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657DBE3B-3233-0344-A613-2FD5A46F043C}"/>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0A4B8C25-15D6-C709-713A-AA9942628F6C}"/>
              </a:ext>
            </a:extLst>
          </p:cNvPr>
          <p:cNvSpPr txBox="1">
            <a:spLocks/>
          </p:cNvSpPr>
          <p:nvPr/>
        </p:nvSpPr>
        <p:spPr>
          <a:xfrm>
            <a:off x="11694" y="2707439"/>
            <a:ext cx="1774215" cy="47034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8B2A4C08-A4C9-4F69-E8A5-F83DD4B5F9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7968" y="1893859"/>
            <a:ext cx="448310" cy="2231885"/>
          </a:xfrm>
          <a:prstGeom prst="rect">
            <a:avLst/>
          </a:prstGeom>
        </p:spPr>
      </p:pic>
      <p:sp>
        <p:nvSpPr>
          <p:cNvPr id="4" name="TextBox 3">
            <a:extLst>
              <a:ext uri="{FF2B5EF4-FFF2-40B4-BE49-F238E27FC236}">
                <a16:creationId xmlns:a16="http://schemas.microsoft.com/office/drawing/2014/main" id="{3DCC5A7B-317B-FA5E-CC6A-3DF6A94145B5}"/>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4" name="TextBox 13">
            <a:extLst>
              <a:ext uri="{FF2B5EF4-FFF2-40B4-BE49-F238E27FC236}">
                <a16:creationId xmlns:a16="http://schemas.microsoft.com/office/drawing/2014/main" id="{92445087-1C2A-1E13-C7F8-99AFD50F5117}"/>
              </a:ext>
            </a:extLst>
          </p:cNvPr>
          <p:cNvSpPr txBox="1"/>
          <p:nvPr/>
        </p:nvSpPr>
        <p:spPr>
          <a:xfrm>
            <a:off x="1690407" y="3593131"/>
            <a:ext cx="10025343" cy="1938992"/>
          </a:xfrm>
          <a:prstGeom prst="rect">
            <a:avLst/>
          </a:prstGeom>
          <a:noFill/>
        </p:spPr>
        <p:txBody>
          <a:bodyPr wrap="square" rtlCol="0">
            <a:spAutoFit/>
          </a:bodyPr>
          <a:lstStyle/>
          <a:p>
            <a:r>
              <a:rPr lang="en-GB" sz="2400" dirty="0">
                <a:latin typeface="Baloo Paaji 2" pitchFamily="2" charset="0"/>
                <a:cs typeface="Baloo Paaji 2" pitchFamily="2" charset="0"/>
              </a:rPr>
              <a:t>Cities  like  Hyderabad,  Bangalore,  Mumbai,  Ahmedabad,  and  Pune  exhibit  strong  demand  for such  services.  However,  the  tiffin  service  market  also  presents  several  challenges,  including  the presence  of  numerous  competitors,  ensuring  food  quality  and  quantity,  providing  a  seamless user  experience,  and  managing  competition  and  price  sensitivity.</a:t>
            </a:r>
            <a:endParaRPr lang="en-IN" sz="2400" dirty="0">
              <a:latin typeface="Baloo Paaji 2" pitchFamily="2" charset="0"/>
              <a:cs typeface="Baloo Paaji 2" pitchFamily="2" charset="0"/>
            </a:endParaRPr>
          </a:p>
        </p:txBody>
      </p:sp>
      <p:sp>
        <p:nvSpPr>
          <p:cNvPr id="2" name="TextBox 1">
            <a:extLst>
              <a:ext uri="{FF2B5EF4-FFF2-40B4-BE49-F238E27FC236}">
                <a16:creationId xmlns:a16="http://schemas.microsoft.com/office/drawing/2014/main" id="{3EC4E6B6-C0CB-E7C1-562B-89B3963D7927}"/>
              </a:ext>
            </a:extLst>
          </p:cNvPr>
          <p:cNvSpPr txBox="1"/>
          <p:nvPr/>
        </p:nvSpPr>
        <p:spPr>
          <a:xfrm>
            <a:off x="-6577293" y="7659391"/>
            <a:ext cx="10025343" cy="2308324"/>
          </a:xfrm>
          <a:prstGeom prst="rect">
            <a:avLst/>
          </a:prstGeom>
          <a:noFill/>
        </p:spPr>
        <p:txBody>
          <a:bodyPr wrap="square" rtlCol="0">
            <a:spAutoFit/>
          </a:bodyPr>
          <a:lstStyle/>
          <a:p>
            <a:r>
              <a:rPr lang="en-GB" sz="2400" dirty="0">
                <a:latin typeface="Baloo Paaji 2" pitchFamily="2" charset="0"/>
                <a:cs typeface="Baloo Paaji 2" pitchFamily="2" charset="0"/>
              </a:rPr>
              <a:t>While major players like Zomato and Swiggy primarily partner with cafes and restaurants, our platform uniquely partners with home-based cooks, offering a wide range of homemade food options. Unlike other services that are limited to specific areas or cities, we aim to </a:t>
            </a:r>
            <a:r>
              <a:rPr lang="en-GB" sz="2400" dirty="0" err="1">
                <a:latin typeface="Baloo Paaji 2" pitchFamily="2" charset="0"/>
                <a:cs typeface="Baloo Paaji 2" pitchFamily="2" charset="0"/>
              </a:rPr>
              <a:t>providestate</a:t>
            </a:r>
            <a:r>
              <a:rPr lang="en-GB" sz="2400" dirty="0">
                <a:latin typeface="Baloo Paaji 2" pitchFamily="2" charset="0"/>
                <a:cs typeface="Baloo Paaji 2" pitchFamily="2" charset="0"/>
              </a:rPr>
              <a:t>-wise  and  area-wise  tiffin  services,  ensuring  the  availability  of  high-quality  homemade  food across  different  regions.</a:t>
            </a:r>
            <a:endParaRPr lang="en-IN" sz="2400" dirty="0">
              <a:latin typeface="Baloo Paaji 2" pitchFamily="2" charset="0"/>
              <a:cs typeface="Baloo Paaji 2" pitchFamily="2" charset="0"/>
            </a:endParaRPr>
          </a:p>
        </p:txBody>
      </p:sp>
      <p:sp>
        <p:nvSpPr>
          <p:cNvPr id="3" name="TextBox 2">
            <a:extLst>
              <a:ext uri="{FF2B5EF4-FFF2-40B4-BE49-F238E27FC236}">
                <a16:creationId xmlns:a16="http://schemas.microsoft.com/office/drawing/2014/main" id="{816C9ED7-A5BB-6895-C6B2-274B577EC03A}"/>
              </a:ext>
            </a:extLst>
          </p:cNvPr>
          <p:cNvSpPr txBox="1"/>
          <p:nvPr/>
        </p:nvSpPr>
        <p:spPr>
          <a:xfrm>
            <a:off x="14266920" y="2292088"/>
            <a:ext cx="10025343" cy="1200329"/>
          </a:xfrm>
          <a:prstGeom prst="rect">
            <a:avLst/>
          </a:prstGeom>
          <a:noFill/>
        </p:spPr>
        <p:txBody>
          <a:bodyPr wrap="square" rtlCol="0">
            <a:spAutoFit/>
          </a:bodyPr>
          <a:lstStyle/>
          <a:p>
            <a:r>
              <a:rPr lang="en-GB" sz="2400" dirty="0">
                <a:latin typeface="Baloo Paaji 2" pitchFamily="2" charset="0"/>
                <a:cs typeface="Baloo Paaji 2" pitchFamily="2" charset="0"/>
              </a:rPr>
              <a:t>Despite  these  challenges,  our  platform  is  designed  to  address  these  issues  and  provide  a convenient  and  reliable  solution  for  both  tiffin  service  providers  and  customers.</a:t>
            </a:r>
            <a:endParaRPr lang="en-IN" sz="2400" dirty="0">
              <a:latin typeface="Baloo Paaji 2" pitchFamily="2" charset="0"/>
              <a:cs typeface="Baloo Paaji 2" pitchFamily="2" charset="0"/>
            </a:endParaRPr>
          </a:p>
        </p:txBody>
      </p:sp>
      <p:sp>
        <p:nvSpPr>
          <p:cNvPr id="27" name="Rectangle: Rounded Corners 26">
            <a:extLst>
              <a:ext uri="{FF2B5EF4-FFF2-40B4-BE49-F238E27FC236}">
                <a16:creationId xmlns:a16="http://schemas.microsoft.com/office/drawing/2014/main" id="{32B0A5EC-E19F-3D45-774A-371AC6008C0C}"/>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28" name="Rectangle: Rounded Corners 27">
            <a:extLst>
              <a:ext uri="{FF2B5EF4-FFF2-40B4-BE49-F238E27FC236}">
                <a16:creationId xmlns:a16="http://schemas.microsoft.com/office/drawing/2014/main" id="{74923F34-9886-0BC8-3067-B363207797EF}"/>
              </a:ext>
            </a:extLst>
          </p:cNvPr>
          <p:cNvSpPr/>
          <p:nvPr/>
        </p:nvSpPr>
        <p:spPr>
          <a:xfrm>
            <a:off x="2578795" y="664370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72A6B92-0534-5C86-7A23-2DFC5CFE6F8E}"/>
              </a:ext>
            </a:extLst>
          </p:cNvPr>
          <p:cNvSpPr/>
          <p:nvPr/>
        </p:nvSpPr>
        <p:spPr>
          <a:xfrm>
            <a:off x="3704167" y="6413486"/>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1E8C15AA-4629-4A87-88FB-E61D9B22B13C}"/>
              </a:ext>
            </a:extLst>
          </p:cNvPr>
          <p:cNvSpPr/>
          <p:nvPr/>
        </p:nvSpPr>
        <p:spPr>
          <a:xfrm>
            <a:off x="318310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26A8250A-7EBC-AA85-A4A6-A6AB22814601}"/>
              </a:ext>
            </a:extLst>
          </p:cNvPr>
          <p:cNvSpPr txBox="1"/>
          <p:nvPr/>
        </p:nvSpPr>
        <p:spPr>
          <a:xfrm>
            <a:off x="2073751" y="6980350"/>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32" name="TextBox 31">
            <a:extLst>
              <a:ext uri="{FF2B5EF4-FFF2-40B4-BE49-F238E27FC236}">
                <a16:creationId xmlns:a16="http://schemas.microsoft.com/office/drawing/2014/main" id="{7E06179E-CD8F-5BE5-2D10-3D1EA5837175}"/>
              </a:ext>
            </a:extLst>
          </p:cNvPr>
          <p:cNvSpPr txBox="1"/>
          <p:nvPr/>
        </p:nvSpPr>
        <p:spPr>
          <a:xfrm>
            <a:off x="2636033" y="698174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33" name="TextBox 32">
            <a:extLst>
              <a:ext uri="{FF2B5EF4-FFF2-40B4-BE49-F238E27FC236}">
                <a16:creationId xmlns:a16="http://schemas.microsoft.com/office/drawing/2014/main" id="{CCBDACCA-6DE0-C006-654F-42422ADF0160}"/>
              </a:ext>
            </a:extLst>
          </p:cNvPr>
          <p:cNvSpPr txBox="1"/>
          <p:nvPr/>
        </p:nvSpPr>
        <p:spPr>
          <a:xfrm>
            <a:off x="3205899" y="6966940"/>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34" name="TextBox 33">
            <a:extLst>
              <a:ext uri="{FF2B5EF4-FFF2-40B4-BE49-F238E27FC236}">
                <a16:creationId xmlns:a16="http://schemas.microsoft.com/office/drawing/2014/main" id="{606EA68D-6728-3D3C-0F69-E2F341CA186A}"/>
              </a:ext>
            </a:extLst>
          </p:cNvPr>
          <p:cNvSpPr txBox="1"/>
          <p:nvPr/>
        </p:nvSpPr>
        <p:spPr>
          <a:xfrm>
            <a:off x="3717342" y="6500305"/>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35" name="Rectangle: Rounded Corners 34">
            <a:extLst>
              <a:ext uri="{FF2B5EF4-FFF2-40B4-BE49-F238E27FC236}">
                <a16:creationId xmlns:a16="http://schemas.microsoft.com/office/drawing/2014/main" id="{22417162-D0AF-833F-0003-3137ECCD2693}"/>
              </a:ext>
            </a:extLst>
          </p:cNvPr>
          <p:cNvSpPr/>
          <p:nvPr/>
        </p:nvSpPr>
        <p:spPr>
          <a:xfrm>
            <a:off x="429142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6922BDD8-6C69-60F4-EAD3-172668ACD77B}"/>
              </a:ext>
            </a:extLst>
          </p:cNvPr>
          <p:cNvSpPr txBox="1"/>
          <p:nvPr/>
        </p:nvSpPr>
        <p:spPr>
          <a:xfrm>
            <a:off x="434866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319745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EF172-9199-3854-D848-F3323D0821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699A92-CE18-C096-EB20-8A2C8D66D316}"/>
              </a:ext>
            </a:extLst>
          </p:cNvPr>
          <p:cNvSpPr>
            <a:spLocks noGrp="1"/>
          </p:cNvSpPr>
          <p:nvPr>
            <p:ph type="ctrTitle"/>
          </p:nvPr>
        </p:nvSpPr>
        <p:spPr/>
        <p:txBody>
          <a:bodyPr>
            <a:noAutofit/>
          </a:bodyPr>
          <a:lstStyle/>
          <a:p>
            <a:r>
              <a:rPr lang="en-IN" sz="10400" dirty="0">
                <a:solidFill>
                  <a:schemeClr val="accent6">
                    <a:lumMod val="60000"/>
                    <a:lumOff val="40000"/>
                  </a:schemeClr>
                </a:solidFill>
                <a:latin typeface="Baloo Paaji 2 SemiBold" pitchFamily="2" charset="0"/>
                <a:cs typeface="Baloo Paaji 2 SemiBold" pitchFamily="2" charset="0"/>
              </a:rPr>
              <a:t>Welcome To</a:t>
            </a:r>
          </a:p>
        </p:txBody>
      </p:sp>
      <p:sp>
        <p:nvSpPr>
          <p:cNvPr id="5" name="Subtitle 4">
            <a:extLst>
              <a:ext uri="{FF2B5EF4-FFF2-40B4-BE49-F238E27FC236}">
                <a16:creationId xmlns:a16="http://schemas.microsoft.com/office/drawing/2014/main" id="{CC9989A0-CDF9-EC12-043E-82F942ADEEFC}"/>
              </a:ext>
            </a:extLst>
          </p:cNvPr>
          <p:cNvSpPr>
            <a:spLocks noGrp="1"/>
          </p:cNvSpPr>
          <p:nvPr>
            <p:ph type="subTitle" idx="1"/>
          </p:nvPr>
        </p:nvSpPr>
        <p:spPr>
          <a:xfrm>
            <a:off x="2267712" y="3424619"/>
            <a:ext cx="2883408" cy="421322"/>
          </a:xfrm>
        </p:spPr>
        <p:txBody>
          <a:bodyPr>
            <a:normAutofit fontScale="92500" lnSpcReduction="20000"/>
          </a:bodyPr>
          <a:lstStyle/>
          <a:p>
            <a:r>
              <a:rPr lang="en-IN" sz="2800" dirty="0">
                <a:solidFill>
                  <a:schemeClr val="accent3">
                    <a:lumMod val="75000"/>
                  </a:schemeClr>
                </a:solidFill>
                <a:latin typeface="Baloo Paaji 2" pitchFamily="2" charset="0"/>
                <a:cs typeface="Baloo Paaji 2" pitchFamily="2" charset="0"/>
              </a:rPr>
              <a:t>Tiffin  services</a:t>
            </a:r>
            <a:endParaRPr lang="en-IN" sz="5700" dirty="0">
              <a:solidFill>
                <a:schemeClr val="accent3">
                  <a:lumMod val="75000"/>
                </a:schemeClr>
              </a:solidFill>
              <a:latin typeface="Baloo Paaji 2" pitchFamily="2" charset="0"/>
              <a:cs typeface="Baloo Paaji 2" pitchFamily="2" charset="0"/>
            </a:endParaRPr>
          </a:p>
        </p:txBody>
      </p:sp>
      <p:sp>
        <p:nvSpPr>
          <p:cNvPr id="6" name="Subtitle 4">
            <a:extLst>
              <a:ext uri="{FF2B5EF4-FFF2-40B4-BE49-F238E27FC236}">
                <a16:creationId xmlns:a16="http://schemas.microsoft.com/office/drawing/2014/main" id="{2C9245A9-E25B-9318-B182-AE93CE036EF0}"/>
              </a:ext>
            </a:extLst>
          </p:cNvPr>
          <p:cNvSpPr txBox="1">
            <a:spLocks/>
          </p:cNvSpPr>
          <p:nvPr/>
        </p:nvSpPr>
        <p:spPr>
          <a:xfrm>
            <a:off x="4416552" y="3299302"/>
            <a:ext cx="5544312" cy="74441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5700" dirty="0" err="1">
                <a:solidFill>
                  <a:schemeClr val="accent6">
                    <a:lumMod val="75000"/>
                  </a:schemeClr>
                </a:solidFill>
                <a:latin typeface="Baloo Paaji 2 SemiBold" pitchFamily="2" charset="0"/>
                <a:cs typeface="Baloo Paaji 2 SemiBold" pitchFamily="2" charset="0"/>
              </a:rPr>
              <a:t>Ghar</a:t>
            </a:r>
            <a:r>
              <a:rPr lang="en-IN" sz="5700" dirty="0">
                <a:solidFill>
                  <a:schemeClr val="accent6">
                    <a:lumMod val="75000"/>
                  </a:schemeClr>
                </a:solidFill>
                <a:latin typeface="Baloo Paaji 2 SemiBold" pitchFamily="2" charset="0"/>
                <a:cs typeface="Baloo Paaji 2 SemiBold" pitchFamily="2" charset="0"/>
              </a:rPr>
              <a:t>  ka  </a:t>
            </a:r>
            <a:r>
              <a:rPr lang="en-IN" sz="5700" dirty="0" err="1">
                <a:solidFill>
                  <a:schemeClr val="accent6">
                    <a:lumMod val="75000"/>
                  </a:schemeClr>
                </a:solidFill>
                <a:latin typeface="Baloo Paaji 2 SemiBold" pitchFamily="2" charset="0"/>
                <a:cs typeface="Baloo Paaji 2 SemiBold" pitchFamily="2" charset="0"/>
              </a:rPr>
              <a:t>khana</a:t>
            </a:r>
            <a:endParaRPr lang="en-IN" sz="5700" dirty="0">
              <a:solidFill>
                <a:schemeClr val="accent6">
                  <a:lumMod val="75000"/>
                </a:schemeClr>
              </a:solidFill>
              <a:latin typeface="Baloo Paaji 2 SemiBold" pitchFamily="2" charset="0"/>
              <a:cs typeface="Baloo Paaji 2 SemiBold" pitchFamily="2" charset="0"/>
            </a:endParaRPr>
          </a:p>
        </p:txBody>
      </p:sp>
      <p:pic>
        <p:nvPicPr>
          <p:cNvPr id="3" name="Picture 2">
            <a:extLst>
              <a:ext uri="{FF2B5EF4-FFF2-40B4-BE49-F238E27FC236}">
                <a16:creationId xmlns:a16="http://schemas.microsoft.com/office/drawing/2014/main" id="{9F5CF6BD-5B72-8DBD-6E41-A53277CD0DA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4120901" flipH="1">
            <a:off x="4224189" y="143539"/>
            <a:ext cx="3087837" cy="6983482"/>
          </a:xfrm>
          <a:prstGeom prst="rect">
            <a:avLst/>
          </a:prstGeom>
        </p:spPr>
      </p:pic>
      <p:pic>
        <p:nvPicPr>
          <p:cNvPr id="7" name="Picture 6">
            <a:extLst>
              <a:ext uri="{FF2B5EF4-FFF2-40B4-BE49-F238E27FC236}">
                <a16:creationId xmlns:a16="http://schemas.microsoft.com/office/drawing/2014/main" id="{DD5BBE6B-0280-B610-9E59-5711F966A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08" y="-2541110"/>
            <a:ext cx="11591925" cy="3705225"/>
          </a:xfrm>
          <a:prstGeom prst="rect">
            <a:avLst/>
          </a:prstGeom>
        </p:spPr>
      </p:pic>
      <p:pic>
        <p:nvPicPr>
          <p:cNvPr id="8" name="Picture 7">
            <a:extLst>
              <a:ext uri="{FF2B5EF4-FFF2-40B4-BE49-F238E27FC236}">
                <a16:creationId xmlns:a16="http://schemas.microsoft.com/office/drawing/2014/main" id="{583C692C-F714-AC80-C2E3-218EA7459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882" y="4279087"/>
            <a:ext cx="3390900" cy="3705225"/>
          </a:xfrm>
          <a:prstGeom prst="rect">
            <a:avLst/>
          </a:prstGeom>
        </p:spPr>
      </p:pic>
      <p:pic>
        <p:nvPicPr>
          <p:cNvPr id="9" name="Picture 8">
            <a:extLst>
              <a:ext uri="{FF2B5EF4-FFF2-40B4-BE49-F238E27FC236}">
                <a16:creationId xmlns:a16="http://schemas.microsoft.com/office/drawing/2014/main" id="{6C2A7942-0C1F-0CEB-0A32-903AEFEF3974}"/>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rot="375214">
            <a:off x="4792575" y="7280273"/>
            <a:ext cx="717089" cy="3516249"/>
          </a:xfrm>
          <a:prstGeom prst="rect">
            <a:avLst/>
          </a:prstGeom>
        </p:spPr>
      </p:pic>
    </p:spTree>
    <p:extLst>
      <p:ext uri="{BB962C8B-B14F-4D97-AF65-F5344CB8AC3E}">
        <p14:creationId xmlns:p14="http://schemas.microsoft.com/office/powerpoint/2010/main" val="3388712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66FCE-B517-7370-9338-CB4034F4A99B}"/>
            </a:ext>
          </a:extLst>
        </p:cNvPr>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38F4E0B-CF41-E85A-D2C6-4887954FEF01}"/>
              </a:ext>
            </a:extLst>
          </p:cNvPr>
          <p:cNvSpPr/>
          <p:nvPr/>
        </p:nvSpPr>
        <p:spPr>
          <a:xfrm>
            <a:off x="3737264"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white background with green and white objects&#10;&#10;Description automatically generated">
            <a:extLst>
              <a:ext uri="{FF2B5EF4-FFF2-40B4-BE49-F238E27FC236}">
                <a16:creationId xmlns:a16="http://schemas.microsoft.com/office/drawing/2014/main" id="{D4D34810-398D-F0CB-1DBF-06B88134DB63}"/>
              </a:ext>
            </a:extLst>
          </p:cNvPr>
          <p:cNvPicPr>
            <a:picLocks noGrp="1" noRot="1" noChangeAspect="1" noMove="1" noResize="1" noEditPoints="1" noAdjustHandles="1" noChangeArrowheads="1" noChangeShapeType="1" noCrop="1"/>
          </p:cNvPicPr>
          <p:nvPr/>
        </p:nvPicPr>
        <p:blipFill>
          <a:blip r:embed="rId2">
            <a:alphaModFix amt="20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00C3DEC9-1B54-7085-3DDE-D9869CBB3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CBD6319-72D9-2E5B-A41C-BE9B8EEFC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2872DAEE-4BA4-168E-C7BF-39A3C2988C2B}"/>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8A948BB5-EA8D-B904-CC1F-80508C6D7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79905D58-FE4F-EAF4-C3EB-5C8866AA5F9F}"/>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DA75DE53-FE20-EAD5-158A-A81480B51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B565DAC0-8FEE-C01F-A2AB-AA2519CCE823}"/>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2F120281-67E2-55C6-9092-3B1F613B9BF4}"/>
              </a:ext>
            </a:extLst>
          </p:cNvPr>
          <p:cNvSpPr txBox="1">
            <a:spLocks/>
          </p:cNvSpPr>
          <p:nvPr/>
        </p:nvSpPr>
        <p:spPr>
          <a:xfrm>
            <a:off x="-3819" y="229208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AFAB9E7E-A933-4DD6-07A0-58E94364877E}"/>
              </a:ext>
            </a:extLst>
          </p:cNvPr>
          <p:cNvSpPr txBox="1">
            <a:spLocks/>
          </p:cNvSpPr>
          <p:nvPr/>
        </p:nvSpPr>
        <p:spPr>
          <a:xfrm>
            <a:off x="11694" y="2707439"/>
            <a:ext cx="1774215" cy="47034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4C9AC1C6-1F91-02B0-C351-01767CE7E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7968" y="1893859"/>
            <a:ext cx="448310" cy="2231885"/>
          </a:xfrm>
          <a:prstGeom prst="rect">
            <a:avLst/>
          </a:prstGeom>
        </p:spPr>
      </p:pic>
      <p:sp>
        <p:nvSpPr>
          <p:cNvPr id="4" name="TextBox 3">
            <a:extLst>
              <a:ext uri="{FF2B5EF4-FFF2-40B4-BE49-F238E27FC236}">
                <a16:creationId xmlns:a16="http://schemas.microsoft.com/office/drawing/2014/main" id="{F2A124D9-E064-BBEE-ABA3-DF2596060EEB}"/>
              </a:ext>
            </a:extLst>
          </p:cNvPr>
          <p:cNvSpPr txBox="1"/>
          <p:nvPr/>
        </p:nvSpPr>
        <p:spPr>
          <a:xfrm>
            <a:off x="3819" y="1396655"/>
            <a:ext cx="1409425" cy="343235"/>
          </a:xfrm>
          <a:prstGeom prst="rect">
            <a:avLst/>
          </a:prstGeom>
          <a:noFill/>
        </p:spPr>
        <p:txBody>
          <a:bodyPr wrap="none" rtlCol="0">
            <a:spAutoFit/>
          </a:bodyPr>
          <a:lstStyle/>
          <a:p>
            <a:pPr>
              <a:lnSpc>
                <a:spcPct val="90000"/>
              </a:lnSpc>
              <a:spcBef>
                <a:spcPts val="1000"/>
              </a:spcBef>
            </a:pPr>
            <a:r>
              <a:rPr lang="en-IN" dirty="0">
                <a:solidFill>
                  <a:schemeClr val="bg1">
                    <a:lumMod val="75000"/>
                  </a:schemeClr>
                </a:solidFill>
              </a:rPr>
              <a:t>Introduction</a:t>
            </a:r>
          </a:p>
        </p:txBody>
      </p:sp>
      <p:sp>
        <p:nvSpPr>
          <p:cNvPr id="14" name="TextBox 13">
            <a:extLst>
              <a:ext uri="{FF2B5EF4-FFF2-40B4-BE49-F238E27FC236}">
                <a16:creationId xmlns:a16="http://schemas.microsoft.com/office/drawing/2014/main" id="{00B8753E-49F3-5E24-03D8-B60E816CB1DC}"/>
              </a:ext>
            </a:extLst>
          </p:cNvPr>
          <p:cNvSpPr txBox="1"/>
          <p:nvPr/>
        </p:nvSpPr>
        <p:spPr>
          <a:xfrm>
            <a:off x="1690407" y="3593131"/>
            <a:ext cx="10025343" cy="1200329"/>
          </a:xfrm>
          <a:prstGeom prst="rect">
            <a:avLst/>
          </a:prstGeom>
          <a:noFill/>
        </p:spPr>
        <p:txBody>
          <a:bodyPr wrap="square" rtlCol="0">
            <a:spAutoFit/>
          </a:bodyPr>
          <a:lstStyle/>
          <a:p>
            <a:r>
              <a:rPr lang="en-GB" sz="2400" dirty="0">
                <a:latin typeface="Baloo Paaji 2" pitchFamily="2" charset="0"/>
                <a:cs typeface="Baloo Paaji 2" pitchFamily="2" charset="0"/>
              </a:rPr>
              <a:t>Despite  these  challenges,  our  platform  is  designed  to  address  these  issues  and  provide  a convenient  and  reliable  solution  for  both  tiffin  service  providers  and  customers.</a:t>
            </a:r>
            <a:endParaRPr lang="en-IN" sz="2400" dirty="0">
              <a:latin typeface="Baloo Paaji 2" pitchFamily="2" charset="0"/>
              <a:cs typeface="Baloo Paaji 2" pitchFamily="2" charset="0"/>
            </a:endParaRPr>
          </a:p>
        </p:txBody>
      </p:sp>
      <p:sp>
        <p:nvSpPr>
          <p:cNvPr id="2" name="TextBox 1">
            <a:extLst>
              <a:ext uri="{FF2B5EF4-FFF2-40B4-BE49-F238E27FC236}">
                <a16:creationId xmlns:a16="http://schemas.microsoft.com/office/drawing/2014/main" id="{5A001371-A592-F16A-6F72-A5F81F57B2AB}"/>
              </a:ext>
            </a:extLst>
          </p:cNvPr>
          <p:cNvSpPr txBox="1"/>
          <p:nvPr/>
        </p:nvSpPr>
        <p:spPr>
          <a:xfrm>
            <a:off x="-2999557" y="7824494"/>
            <a:ext cx="10025343" cy="1938992"/>
          </a:xfrm>
          <a:prstGeom prst="rect">
            <a:avLst/>
          </a:prstGeom>
          <a:noFill/>
        </p:spPr>
        <p:txBody>
          <a:bodyPr wrap="square" rtlCol="0">
            <a:spAutoFit/>
          </a:bodyPr>
          <a:lstStyle/>
          <a:p>
            <a:r>
              <a:rPr lang="en-GB" sz="2400" dirty="0">
                <a:latin typeface="Baloo Paaji 2" pitchFamily="2" charset="0"/>
                <a:cs typeface="Baloo Paaji 2" pitchFamily="2" charset="0"/>
              </a:rPr>
              <a:t>Cities  like  Hyderabad,  Bangalore,  Mumbai,  Ahmedabad,  and  Pune  exhibit  strong  demand  for such  services.  However,  the  tiffin  service  market  also  presents  several  challenges,  including  the presence  of  numerous  competitors,  ensuring  food  quality  and  quantity,  providing  a  seamless user  experience,  and  managing  competition  and  price  sensitivity.</a:t>
            </a:r>
            <a:endParaRPr lang="en-IN" sz="2400" dirty="0">
              <a:latin typeface="Baloo Paaji 2" pitchFamily="2" charset="0"/>
              <a:cs typeface="Baloo Paaji 2" pitchFamily="2" charset="0"/>
            </a:endParaRPr>
          </a:p>
        </p:txBody>
      </p:sp>
      <p:sp>
        <p:nvSpPr>
          <p:cNvPr id="3" name="Subtitle 13">
            <a:extLst>
              <a:ext uri="{FF2B5EF4-FFF2-40B4-BE49-F238E27FC236}">
                <a16:creationId xmlns:a16="http://schemas.microsoft.com/office/drawing/2014/main" id="{BE2594E6-513F-749D-6CB3-8EC2B09A0103}"/>
              </a:ext>
            </a:extLst>
          </p:cNvPr>
          <p:cNvSpPr txBox="1">
            <a:spLocks/>
          </p:cNvSpPr>
          <p:nvPr/>
        </p:nvSpPr>
        <p:spPr>
          <a:xfrm>
            <a:off x="-2225060" y="2577285"/>
            <a:ext cx="2213483" cy="442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chemeClr val="accent6">
                    <a:lumMod val="50000"/>
                  </a:schemeClr>
                </a:solidFill>
              </a:rPr>
              <a:t>Thank    You</a:t>
            </a:r>
          </a:p>
        </p:txBody>
      </p:sp>
      <p:sp>
        <p:nvSpPr>
          <p:cNvPr id="5" name="Rectangle: Rounded Corners 4">
            <a:extLst>
              <a:ext uri="{FF2B5EF4-FFF2-40B4-BE49-F238E27FC236}">
                <a16:creationId xmlns:a16="http://schemas.microsoft.com/office/drawing/2014/main" id="{66FDFED5-AC2E-40F4-AB05-52F940025E2F}"/>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9" name="Rectangle: Rounded Corners 8">
            <a:extLst>
              <a:ext uri="{FF2B5EF4-FFF2-40B4-BE49-F238E27FC236}">
                <a16:creationId xmlns:a16="http://schemas.microsoft.com/office/drawing/2014/main" id="{294B960A-07D7-D667-8F4C-F4CB9B5A16EF}"/>
              </a:ext>
            </a:extLst>
          </p:cNvPr>
          <p:cNvSpPr/>
          <p:nvPr/>
        </p:nvSpPr>
        <p:spPr>
          <a:xfrm>
            <a:off x="2578795" y="664370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9E8B3E5E-6349-8F09-DE94-51A0B60EEF38}"/>
              </a:ext>
            </a:extLst>
          </p:cNvPr>
          <p:cNvSpPr/>
          <p:nvPr/>
        </p:nvSpPr>
        <p:spPr>
          <a:xfrm>
            <a:off x="4291424" y="6413486"/>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538CE44-4963-3C06-B9FD-46F84D450A8B}"/>
              </a:ext>
            </a:extLst>
          </p:cNvPr>
          <p:cNvSpPr/>
          <p:nvPr/>
        </p:nvSpPr>
        <p:spPr>
          <a:xfrm>
            <a:off x="318310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8DFAE1D-5362-ECC3-8D8A-AE0A167C0B07}"/>
              </a:ext>
            </a:extLst>
          </p:cNvPr>
          <p:cNvSpPr txBox="1"/>
          <p:nvPr/>
        </p:nvSpPr>
        <p:spPr>
          <a:xfrm>
            <a:off x="2073751" y="6980350"/>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2" name="TextBox 21">
            <a:extLst>
              <a:ext uri="{FF2B5EF4-FFF2-40B4-BE49-F238E27FC236}">
                <a16:creationId xmlns:a16="http://schemas.microsoft.com/office/drawing/2014/main" id="{AD68D777-A45C-6B14-6ED2-5089B057714E}"/>
              </a:ext>
            </a:extLst>
          </p:cNvPr>
          <p:cNvSpPr txBox="1"/>
          <p:nvPr/>
        </p:nvSpPr>
        <p:spPr>
          <a:xfrm>
            <a:off x="2636033" y="698174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5742E175-48AC-71B8-5AB4-05B054C23D21}"/>
              </a:ext>
            </a:extLst>
          </p:cNvPr>
          <p:cNvSpPr txBox="1"/>
          <p:nvPr/>
        </p:nvSpPr>
        <p:spPr>
          <a:xfrm>
            <a:off x="3205899" y="6966940"/>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9289F7F6-797B-8C39-8B26-61EA38874FCF}"/>
              </a:ext>
            </a:extLst>
          </p:cNvPr>
          <p:cNvSpPr txBox="1"/>
          <p:nvPr/>
        </p:nvSpPr>
        <p:spPr>
          <a:xfrm>
            <a:off x="3787415" y="6941976"/>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6" name="TextBox 25">
            <a:extLst>
              <a:ext uri="{FF2B5EF4-FFF2-40B4-BE49-F238E27FC236}">
                <a16:creationId xmlns:a16="http://schemas.microsoft.com/office/drawing/2014/main" id="{555A87A2-74F4-E122-87DA-E9B01EB8CE94}"/>
              </a:ext>
            </a:extLst>
          </p:cNvPr>
          <p:cNvSpPr txBox="1"/>
          <p:nvPr/>
        </p:nvSpPr>
        <p:spPr>
          <a:xfrm>
            <a:off x="4348663" y="641348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3040588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3C846-5A7B-89D6-6078-C67550BC9DDD}"/>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8219B399-CA79-82A1-C7AD-E587D3E313CF}"/>
              </a:ext>
            </a:extLst>
          </p:cNvPr>
          <p:cNvPicPr>
            <a:picLocks noGrp="1" noRot="1" noChangeAspect="1" noMove="1" noResize="1" noEditPoints="1" noAdjustHandles="1" noChangeArrowheads="1" noChangeShapeType="1" noCrop="1"/>
          </p:cNvPicPr>
          <p:nvPr/>
        </p:nvPicPr>
        <p:blipFill>
          <a:blip r:embed="rId2">
            <a:alphaModFix amt="85000"/>
            <a:extLst>
              <a:ext uri="{28A0092B-C50C-407E-A947-70E740481C1C}">
                <a14:useLocalDpi xmlns:a14="http://schemas.microsoft.com/office/drawing/2010/main" val="0"/>
              </a:ext>
            </a:extLst>
          </a:blip>
          <a:stretch>
            <a:fillRect/>
          </a:stretch>
        </p:blipFill>
        <p:spPr>
          <a:xfrm>
            <a:off x="-3819" y="0"/>
            <a:ext cx="12192000" cy="6858000"/>
          </a:xfrm>
          <a:prstGeom prst="rect">
            <a:avLst/>
          </a:prstGeom>
        </p:spPr>
      </p:pic>
      <p:pic>
        <p:nvPicPr>
          <p:cNvPr id="7" name="Picture 6">
            <a:extLst>
              <a:ext uri="{FF2B5EF4-FFF2-40B4-BE49-F238E27FC236}">
                <a16:creationId xmlns:a16="http://schemas.microsoft.com/office/drawing/2014/main" id="{77FC0CF5-052D-93C3-C7A6-E1FA09097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3895DCC8-FE7E-EFE0-107C-5DD534014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F03E414E-D626-4705-F7A6-EE847B2E60B1}"/>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56DBBD1D-A1DA-78F1-53C5-75F1806B8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078E0DA9-445F-4449-5BA8-BF80AA016D7A}"/>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49AF5DE0-0279-0A88-26C3-BB4DEA0BE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7" name="Subtitle 13">
            <a:extLst>
              <a:ext uri="{FF2B5EF4-FFF2-40B4-BE49-F238E27FC236}">
                <a16:creationId xmlns:a16="http://schemas.microsoft.com/office/drawing/2014/main" id="{B1698E70-675D-AA17-9182-7EBDBA339ABE}"/>
              </a:ext>
            </a:extLst>
          </p:cNvPr>
          <p:cNvSpPr txBox="1">
            <a:spLocks/>
          </p:cNvSpPr>
          <p:nvPr/>
        </p:nvSpPr>
        <p:spPr>
          <a:xfrm>
            <a:off x="3471894" y="2416456"/>
            <a:ext cx="7312369" cy="17138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9600" dirty="0">
                <a:solidFill>
                  <a:schemeClr val="accent6">
                    <a:lumMod val="50000"/>
                  </a:schemeClr>
                </a:solidFill>
                <a:latin typeface="Baloo Paaji 2 SemiBold" pitchFamily="2" charset="0"/>
                <a:cs typeface="Baloo Paaji 2 SemiBold" pitchFamily="2" charset="0"/>
              </a:rPr>
              <a:t>Thank    You</a:t>
            </a:r>
          </a:p>
        </p:txBody>
      </p:sp>
      <p:pic>
        <p:nvPicPr>
          <p:cNvPr id="19" name="Picture 18">
            <a:extLst>
              <a:ext uri="{FF2B5EF4-FFF2-40B4-BE49-F238E27FC236}">
                <a16:creationId xmlns:a16="http://schemas.microsoft.com/office/drawing/2014/main" id="{2E97E05D-8A6F-25A6-94FA-BBC6FBE252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704722" y="1811269"/>
            <a:ext cx="661119" cy="3291343"/>
          </a:xfrm>
          <a:prstGeom prst="rect">
            <a:avLst/>
          </a:prstGeom>
        </p:spPr>
      </p:pic>
      <p:sp>
        <p:nvSpPr>
          <p:cNvPr id="2" name="TextBox 1">
            <a:extLst>
              <a:ext uri="{FF2B5EF4-FFF2-40B4-BE49-F238E27FC236}">
                <a16:creationId xmlns:a16="http://schemas.microsoft.com/office/drawing/2014/main" id="{9028D923-5DAF-BE97-6BE0-CFD8C5BD5C4F}"/>
              </a:ext>
            </a:extLst>
          </p:cNvPr>
          <p:cNvSpPr txBox="1"/>
          <p:nvPr/>
        </p:nvSpPr>
        <p:spPr>
          <a:xfrm>
            <a:off x="-5872443" y="8735205"/>
            <a:ext cx="10025343" cy="1200329"/>
          </a:xfrm>
          <a:prstGeom prst="rect">
            <a:avLst/>
          </a:prstGeom>
          <a:noFill/>
        </p:spPr>
        <p:txBody>
          <a:bodyPr wrap="square" rtlCol="0">
            <a:spAutoFit/>
          </a:bodyPr>
          <a:lstStyle/>
          <a:p>
            <a:r>
              <a:rPr lang="en-GB" sz="2400" dirty="0">
                <a:latin typeface="Baloo Paaji 2" pitchFamily="2" charset="0"/>
                <a:cs typeface="Baloo Paaji 2" pitchFamily="2" charset="0"/>
              </a:rPr>
              <a:t>Despite  these  challenges,  our  platform  is  designed  to  address  these  issues  and  provide  a convenient  and  reliable  solution  for  both  tiffin  service  providers  and  customers.</a:t>
            </a:r>
            <a:endParaRPr lang="en-IN" sz="2400" dirty="0">
              <a:latin typeface="Baloo Paaji 2" pitchFamily="2" charset="0"/>
              <a:cs typeface="Baloo Paaji 2" pitchFamily="2" charset="0"/>
            </a:endParaRPr>
          </a:p>
        </p:txBody>
      </p:sp>
      <p:sp>
        <p:nvSpPr>
          <p:cNvPr id="3" name="Subtitle 13">
            <a:extLst>
              <a:ext uri="{FF2B5EF4-FFF2-40B4-BE49-F238E27FC236}">
                <a16:creationId xmlns:a16="http://schemas.microsoft.com/office/drawing/2014/main" id="{37DC369B-E59E-DB11-CA9A-E3165A60FA0C}"/>
              </a:ext>
            </a:extLst>
          </p:cNvPr>
          <p:cNvSpPr txBox="1">
            <a:spLocks/>
          </p:cNvSpPr>
          <p:nvPr/>
        </p:nvSpPr>
        <p:spPr>
          <a:xfrm>
            <a:off x="7573843" y="3552247"/>
            <a:ext cx="2672622" cy="5780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chemeClr val="accent6">
                    <a:lumMod val="75000"/>
                  </a:schemeClr>
                </a:solidFill>
              </a:rPr>
              <a:t>for your </a:t>
            </a:r>
            <a:r>
              <a:rPr lang="en-IN" sz="2800" dirty="0">
                <a:solidFill>
                  <a:schemeClr val="accent6">
                    <a:lumMod val="50000"/>
                  </a:schemeClr>
                </a:solidFill>
                <a:latin typeface="Baloo Paaji 2 ExtraBold" pitchFamily="2" charset="0"/>
                <a:cs typeface="Baloo Paaji 2 ExtraBold" pitchFamily="2" charset="0"/>
              </a:rPr>
              <a:t>TIME</a:t>
            </a:r>
          </a:p>
        </p:txBody>
      </p:sp>
      <p:sp>
        <p:nvSpPr>
          <p:cNvPr id="5" name="Rectangle: Rounded Corners 4">
            <a:extLst>
              <a:ext uri="{FF2B5EF4-FFF2-40B4-BE49-F238E27FC236}">
                <a16:creationId xmlns:a16="http://schemas.microsoft.com/office/drawing/2014/main" id="{22883E81-532C-30E8-8630-C25569CC8CC5}"/>
              </a:ext>
            </a:extLst>
          </p:cNvPr>
          <p:cNvSpPr/>
          <p:nvPr/>
        </p:nvSpPr>
        <p:spPr>
          <a:xfrm>
            <a:off x="2040344" y="727808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lumMod val="50000"/>
                </a:schemeClr>
              </a:solidFill>
            </a:endParaRPr>
          </a:p>
        </p:txBody>
      </p:sp>
      <p:sp>
        <p:nvSpPr>
          <p:cNvPr id="9" name="Rectangle: Rounded Corners 8">
            <a:extLst>
              <a:ext uri="{FF2B5EF4-FFF2-40B4-BE49-F238E27FC236}">
                <a16:creationId xmlns:a16="http://schemas.microsoft.com/office/drawing/2014/main" id="{03CAD0BC-8B2B-27DD-1C15-54E275D007DA}"/>
              </a:ext>
            </a:extLst>
          </p:cNvPr>
          <p:cNvSpPr/>
          <p:nvPr/>
        </p:nvSpPr>
        <p:spPr>
          <a:xfrm>
            <a:off x="2595191" y="7279483"/>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16BE396F-BDB8-E650-4FF9-FAA8601D529E}"/>
              </a:ext>
            </a:extLst>
          </p:cNvPr>
          <p:cNvSpPr/>
          <p:nvPr/>
        </p:nvSpPr>
        <p:spPr>
          <a:xfrm>
            <a:off x="4307820" y="7049266"/>
            <a:ext cx="390515" cy="707375"/>
          </a:xfrm>
          <a:prstGeom prst="roundRect">
            <a:avLst>
              <a:gd name="adj" fmla="val 5000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C5D3C65-2CB3-39F6-FF53-2D089FCF7DFD}"/>
              </a:ext>
            </a:extLst>
          </p:cNvPr>
          <p:cNvSpPr/>
          <p:nvPr/>
        </p:nvSpPr>
        <p:spPr>
          <a:xfrm>
            <a:off x="3199501" y="727808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13AC9C93-BB2F-778C-BAA0-431069794D1E}"/>
              </a:ext>
            </a:extLst>
          </p:cNvPr>
          <p:cNvSpPr txBox="1"/>
          <p:nvPr/>
        </p:nvSpPr>
        <p:spPr>
          <a:xfrm>
            <a:off x="2090147" y="7616130"/>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2" name="TextBox 21">
            <a:extLst>
              <a:ext uri="{FF2B5EF4-FFF2-40B4-BE49-F238E27FC236}">
                <a16:creationId xmlns:a16="http://schemas.microsoft.com/office/drawing/2014/main" id="{2B024F83-2A20-464D-A83F-062144514EBE}"/>
              </a:ext>
            </a:extLst>
          </p:cNvPr>
          <p:cNvSpPr txBox="1"/>
          <p:nvPr/>
        </p:nvSpPr>
        <p:spPr>
          <a:xfrm>
            <a:off x="2652429" y="761752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F43278CC-F4A0-1B6F-6F7A-721E85F710FB}"/>
              </a:ext>
            </a:extLst>
          </p:cNvPr>
          <p:cNvSpPr txBox="1"/>
          <p:nvPr/>
        </p:nvSpPr>
        <p:spPr>
          <a:xfrm>
            <a:off x="3222295" y="7602720"/>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E5C7D99B-179D-0DEA-3F39-91F4DB27C95A}"/>
              </a:ext>
            </a:extLst>
          </p:cNvPr>
          <p:cNvSpPr txBox="1"/>
          <p:nvPr/>
        </p:nvSpPr>
        <p:spPr>
          <a:xfrm>
            <a:off x="3786854" y="7732013"/>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5" name="Rectangle: Rounded Corners 24">
            <a:extLst>
              <a:ext uri="{FF2B5EF4-FFF2-40B4-BE49-F238E27FC236}">
                <a16:creationId xmlns:a16="http://schemas.microsoft.com/office/drawing/2014/main" id="{D41D91FC-017B-E437-0237-A518BCD7BF4F}"/>
              </a:ext>
            </a:extLst>
          </p:cNvPr>
          <p:cNvSpPr/>
          <p:nvPr/>
        </p:nvSpPr>
        <p:spPr>
          <a:xfrm>
            <a:off x="3792328" y="727808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A278648-1A9C-8A8F-DEED-4997031F4481}"/>
              </a:ext>
            </a:extLst>
          </p:cNvPr>
          <p:cNvSpPr txBox="1"/>
          <p:nvPr/>
        </p:nvSpPr>
        <p:spPr>
          <a:xfrm>
            <a:off x="4365059" y="7049266"/>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5</a:t>
            </a:r>
            <a:endParaRPr lang="en-IN" dirty="0">
              <a:solidFill>
                <a:schemeClr val="bg1"/>
              </a:solidFill>
              <a:latin typeface="Baloo Paaji 2 ExtraBold" pitchFamily="2" charset="0"/>
              <a:cs typeface="Baloo Paaji 2 ExtraBold" pitchFamily="2" charset="0"/>
            </a:endParaRPr>
          </a:p>
        </p:txBody>
      </p:sp>
    </p:spTree>
    <p:extLst>
      <p:ext uri="{BB962C8B-B14F-4D97-AF65-F5344CB8AC3E}">
        <p14:creationId xmlns:p14="http://schemas.microsoft.com/office/powerpoint/2010/main" val="2988944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EC7E7-2ED3-A0C9-CB72-935925EA1D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C3D55F-D7B9-011C-2549-B4D4E1B10F0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4120901" flipH="1">
            <a:off x="14778427" y="658564"/>
            <a:ext cx="3087837" cy="6983482"/>
          </a:xfrm>
          <a:prstGeom prst="rect">
            <a:avLst/>
          </a:prstGeom>
        </p:spPr>
      </p:pic>
      <p:pic>
        <p:nvPicPr>
          <p:cNvPr id="7" name="Picture 6">
            <a:extLst>
              <a:ext uri="{FF2B5EF4-FFF2-40B4-BE49-F238E27FC236}">
                <a16:creationId xmlns:a16="http://schemas.microsoft.com/office/drawing/2014/main" id="{A1A4A921-FD13-4107-62FE-B466A1D6B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3602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4943CB5-B648-57D5-CDBF-DC57CA599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7E15C342-2F03-41B6-E172-3AD342A38CBE}"/>
              </a:ext>
            </a:extLst>
          </p:cNvPr>
          <p:cNvSpPr txBox="1">
            <a:spLocks/>
          </p:cNvSpPr>
          <p:nvPr/>
        </p:nvSpPr>
        <p:spPr>
          <a:xfrm>
            <a:off x="37846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89D30641-EBA6-30AF-5695-A9D1ED160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E8DC9C00-7D01-1823-7248-4A641DECC059}"/>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93E14DCA-CD6B-5973-2F59-00EE3FA63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6" y="-470457"/>
            <a:ext cx="3390900" cy="3705225"/>
          </a:xfrm>
          <a:prstGeom prst="rect">
            <a:avLst/>
          </a:prstGeom>
        </p:spPr>
      </p:pic>
      <p:pic>
        <p:nvPicPr>
          <p:cNvPr id="19" name="Picture 18">
            <a:extLst>
              <a:ext uri="{FF2B5EF4-FFF2-40B4-BE49-F238E27FC236}">
                <a16:creationId xmlns:a16="http://schemas.microsoft.com/office/drawing/2014/main" id="{1FFA247F-5B5D-6293-83AF-463FB88E7FA7}"/>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rot="5569353">
            <a:off x="5551519" y="-1546589"/>
            <a:ext cx="1959317" cy="9607519"/>
          </a:xfrm>
          <a:prstGeom prst="rect">
            <a:avLst/>
          </a:prstGeom>
        </p:spPr>
      </p:pic>
      <p:sp>
        <p:nvSpPr>
          <p:cNvPr id="28" name="Subtitle 13">
            <a:extLst>
              <a:ext uri="{FF2B5EF4-FFF2-40B4-BE49-F238E27FC236}">
                <a16:creationId xmlns:a16="http://schemas.microsoft.com/office/drawing/2014/main" id="{6FA1C32E-FCBB-9D80-4905-17E01EE562AA}"/>
              </a:ext>
            </a:extLst>
          </p:cNvPr>
          <p:cNvSpPr txBox="1">
            <a:spLocks/>
          </p:cNvSpPr>
          <p:nvPr/>
        </p:nvSpPr>
        <p:spPr>
          <a:xfrm>
            <a:off x="15360041" y="3709457"/>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key  features</a:t>
            </a:r>
          </a:p>
        </p:txBody>
      </p:sp>
      <p:sp>
        <p:nvSpPr>
          <p:cNvPr id="29" name="Subtitle 13">
            <a:extLst>
              <a:ext uri="{FF2B5EF4-FFF2-40B4-BE49-F238E27FC236}">
                <a16:creationId xmlns:a16="http://schemas.microsoft.com/office/drawing/2014/main" id="{CED215CF-E665-11EB-FC24-9AA7D4D89AC4}"/>
              </a:ext>
            </a:extLst>
          </p:cNvPr>
          <p:cNvSpPr txBox="1">
            <a:spLocks/>
          </p:cNvSpPr>
          <p:nvPr/>
        </p:nvSpPr>
        <p:spPr>
          <a:xfrm>
            <a:off x="16194015" y="4232265"/>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Additional  Functionalities</a:t>
            </a:r>
          </a:p>
        </p:txBody>
      </p:sp>
      <p:sp>
        <p:nvSpPr>
          <p:cNvPr id="30" name="Subtitle 13">
            <a:extLst>
              <a:ext uri="{FF2B5EF4-FFF2-40B4-BE49-F238E27FC236}">
                <a16:creationId xmlns:a16="http://schemas.microsoft.com/office/drawing/2014/main" id="{90B78071-134D-A7A2-B5CE-954034ECA727}"/>
              </a:ext>
            </a:extLst>
          </p:cNvPr>
          <p:cNvSpPr txBox="1">
            <a:spLocks/>
          </p:cNvSpPr>
          <p:nvPr/>
        </p:nvSpPr>
        <p:spPr>
          <a:xfrm>
            <a:off x="16946626" y="4755073"/>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Market  research</a:t>
            </a:r>
          </a:p>
        </p:txBody>
      </p:sp>
      <p:sp>
        <p:nvSpPr>
          <p:cNvPr id="31" name="TextBox 30">
            <a:extLst>
              <a:ext uri="{FF2B5EF4-FFF2-40B4-BE49-F238E27FC236}">
                <a16:creationId xmlns:a16="http://schemas.microsoft.com/office/drawing/2014/main" id="{50347648-24E6-CB9C-397A-AA0676A545F9}"/>
              </a:ext>
            </a:extLst>
          </p:cNvPr>
          <p:cNvSpPr txBox="1"/>
          <p:nvPr/>
        </p:nvSpPr>
        <p:spPr>
          <a:xfrm>
            <a:off x="14500437" y="314673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32" name="Rectangle: Rounded Corners 31">
            <a:extLst>
              <a:ext uri="{FF2B5EF4-FFF2-40B4-BE49-F238E27FC236}">
                <a16:creationId xmlns:a16="http://schemas.microsoft.com/office/drawing/2014/main" id="{9BF22E52-9550-59D6-0E21-B8ECA823F60D}"/>
              </a:ext>
            </a:extLst>
          </p:cNvPr>
          <p:cNvSpPr/>
          <p:nvPr/>
        </p:nvSpPr>
        <p:spPr>
          <a:xfrm>
            <a:off x="2052523" y="6968430"/>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CA442F88-F0F7-8815-5DA5-B45B1EEC7815}"/>
              </a:ext>
            </a:extLst>
          </p:cNvPr>
          <p:cNvSpPr/>
          <p:nvPr/>
        </p:nvSpPr>
        <p:spPr>
          <a:xfrm>
            <a:off x="2607370" y="7101780"/>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B7C54CB3-51A3-6C77-8B0A-DE28A12DF842}"/>
              </a:ext>
            </a:extLst>
          </p:cNvPr>
          <p:cNvSpPr/>
          <p:nvPr/>
        </p:nvSpPr>
        <p:spPr>
          <a:xfrm>
            <a:off x="3162217" y="7225605"/>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60D610EB-B08E-6056-3F44-80CB932EFBA7}"/>
              </a:ext>
            </a:extLst>
          </p:cNvPr>
          <p:cNvSpPr/>
          <p:nvPr/>
        </p:nvSpPr>
        <p:spPr>
          <a:xfrm>
            <a:off x="3717064" y="7365305"/>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ubtitle 13">
            <a:extLst>
              <a:ext uri="{FF2B5EF4-FFF2-40B4-BE49-F238E27FC236}">
                <a16:creationId xmlns:a16="http://schemas.microsoft.com/office/drawing/2014/main" id="{9C00EA78-27EE-9C63-EDF0-A43D2963570E}"/>
              </a:ext>
            </a:extLst>
          </p:cNvPr>
          <p:cNvSpPr>
            <a:spLocks noGrp="1"/>
          </p:cNvSpPr>
          <p:nvPr>
            <p:ph type="subTitle" idx="1"/>
          </p:nvPr>
        </p:nvSpPr>
        <p:spPr>
          <a:xfrm>
            <a:off x="1310512" y="2928135"/>
            <a:ext cx="10148064" cy="2238273"/>
          </a:xfrm>
        </p:spPr>
        <p:txBody>
          <a:bodyPr>
            <a:normAutofit/>
          </a:bodyPr>
          <a:lstStyle/>
          <a:p>
            <a:pPr algn="l"/>
            <a:r>
              <a:rPr lang="en-GB" sz="5400" dirty="0">
                <a:solidFill>
                  <a:schemeClr val="accent6">
                    <a:lumMod val="50000"/>
                  </a:schemeClr>
                </a:solidFill>
                <a:latin typeface="Baloo Paaji 2 SemiBold" pitchFamily="2" charset="0"/>
                <a:cs typeface="Baloo Paaji 2 SemiBold" pitchFamily="2" charset="0"/>
              </a:rPr>
              <a:t>P</a:t>
            </a:r>
            <a:r>
              <a:rPr lang="en-IN" sz="5400" dirty="0">
                <a:solidFill>
                  <a:schemeClr val="accent6">
                    <a:lumMod val="50000"/>
                  </a:schemeClr>
                </a:solidFill>
                <a:latin typeface="Baloo Paaji 2 SemiBold" pitchFamily="2" charset="0"/>
                <a:cs typeface="Baloo Paaji 2 SemiBold" pitchFamily="2" charset="0"/>
              </a:rPr>
              <a:t>oints Are I Talking About</a:t>
            </a:r>
          </a:p>
        </p:txBody>
      </p:sp>
    </p:spTree>
    <p:extLst>
      <p:ext uri="{BB962C8B-B14F-4D97-AF65-F5344CB8AC3E}">
        <p14:creationId xmlns:p14="http://schemas.microsoft.com/office/powerpoint/2010/main" val="4185660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09B6-690D-195B-5ECB-87D153E9C7F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D51FD71-D699-78C0-3733-0DCEBF388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114F019-848C-2223-B03A-4109474D7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DF66871C-4D95-9883-1C64-C387CE60CE32}"/>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8DB51308-CFC3-0DD4-C2D6-D09BC0FB1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1981AF3F-3009-D788-CA42-B515524794D9}"/>
              </a:ext>
            </a:extLst>
          </p:cNvPr>
          <p:cNvPicPr>
            <a:picLocks noChangeAspect="1"/>
          </p:cNvPicPr>
          <p:nvPr/>
        </p:nvPicPr>
        <p:blipFill>
          <a:blip r:embed="rId3">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2FE6EA35-65A7-D784-1A4B-6BBF1E998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8B40C4E7-4880-4471-83C6-234F56BCAC20}"/>
              </a:ext>
            </a:extLst>
          </p:cNvPr>
          <p:cNvSpPr txBox="1">
            <a:spLocks/>
          </p:cNvSpPr>
          <p:nvPr/>
        </p:nvSpPr>
        <p:spPr>
          <a:xfrm>
            <a:off x="3693759" y="332631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key  features</a:t>
            </a:r>
          </a:p>
        </p:txBody>
      </p:sp>
      <p:sp>
        <p:nvSpPr>
          <p:cNvPr id="16" name="Subtitle 13">
            <a:extLst>
              <a:ext uri="{FF2B5EF4-FFF2-40B4-BE49-F238E27FC236}">
                <a16:creationId xmlns:a16="http://schemas.microsoft.com/office/drawing/2014/main" id="{7B58C998-A645-BFEF-7C2A-C08064AF74F5}"/>
              </a:ext>
            </a:extLst>
          </p:cNvPr>
          <p:cNvSpPr txBox="1">
            <a:spLocks/>
          </p:cNvSpPr>
          <p:nvPr/>
        </p:nvSpPr>
        <p:spPr>
          <a:xfrm>
            <a:off x="3693759" y="385035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Additional  Functionalities</a:t>
            </a:r>
          </a:p>
        </p:txBody>
      </p:sp>
      <p:sp>
        <p:nvSpPr>
          <p:cNvPr id="17" name="Subtitle 13">
            <a:extLst>
              <a:ext uri="{FF2B5EF4-FFF2-40B4-BE49-F238E27FC236}">
                <a16:creationId xmlns:a16="http://schemas.microsoft.com/office/drawing/2014/main" id="{D52F5BAF-98AF-4C9A-A79D-F2D2859EB512}"/>
              </a:ext>
            </a:extLst>
          </p:cNvPr>
          <p:cNvSpPr txBox="1">
            <a:spLocks/>
          </p:cNvSpPr>
          <p:nvPr/>
        </p:nvSpPr>
        <p:spPr>
          <a:xfrm>
            <a:off x="3693758" y="437440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accent6">
                    <a:lumMod val="50000"/>
                  </a:schemeClr>
                </a:solidFill>
              </a:rPr>
              <a:t>Market  research</a:t>
            </a:r>
          </a:p>
        </p:txBody>
      </p:sp>
      <p:pic>
        <p:nvPicPr>
          <p:cNvPr id="19" name="Picture 18">
            <a:extLst>
              <a:ext uri="{FF2B5EF4-FFF2-40B4-BE49-F238E27FC236}">
                <a16:creationId xmlns:a16="http://schemas.microsoft.com/office/drawing/2014/main" id="{3D834851-4D22-A5F2-16DE-88621E448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697" y="2668363"/>
            <a:ext cx="456464" cy="2238273"/>
          </a:xfrm>
          <a:prstGeom prst="rect">
            <a:avLst/>
          </a:prstGeom>
        </p:spPr>
      </p:pic>
      <p:sp>
        <p:nvSpPr>
          <p:cNvPr id="4" name="TextBox 3">
            <a:extLst>
              <a:ext uri="{FF2B5EF4-FFF2-40B4-BE49-F238E27FC236}">
                <a16:creationId xmlns:a16="http://schemas.microsoft.com/office/drawing/2014/main" id="{8B62EA72-0567-808F-7FB7-558EF1B95B0D}"/>
              </a:ext>
            </a:extLst>
          </p:cNvPr>
          <p:cNvSpPr txBox="1"/>
          <p:nvPr/>
        </p:nvSpPr>
        <p:spPr>
          <a:xfrm>
            <a:off x="3685883" y="284576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13" name="Rectangle: Rounded Corners 12">
            <a:extLst>
              <a:ext uri="{FF2B5EF4-FFF2-40B4-BE49-F238E27FC236}">
                <a16:creationId xmlns:a16="http://schemas.microsoft.com/office/drawing/2014/main" id="{25361449-498C-B4F2-5E45-658141AAFD1B}"/>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6247E00F-AEFD-087C-A27A-5774D9825968}"/>
              </a:ext>
            </a:extLst>
          </p:cNvPr>
          <p:cNvSpPr/>
          <p:nvPr/>
        </p:nvSpPr>
        <p:spPr>
          <a:xfrm>
            <a:off x="257879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B6EBEB77-0141-5204-FE2F-DE6F76E9BB22}"/>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AF538B8-AFBC-55D9-C550-5A3C529B8684}"/>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C715B560-77DA-4468-E499-F30D2B2DD251}"/>
              </a:ext>
            </a:extLst>
          </p:cNvPr>
          <p:cNvSpPr txBox="1"/>
          <p:nvPr/>
        </p:nvSpPr>
        <p:spPr>
          <a:xfrm>
            <a:off x="2073751" y="6922338"/>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A395D5B3-1AE3-D407-DA55-27A214DED462}"/>
              </a:ext>
            </a:extLst>
          </p:cNvPr>
          <p:cNvSpPr txBox="1"/>
          <p:nvPr/>
        </p:nvSpPr>
        <p:spPr>
          <a:xfrm>
            <a:off x="263603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24F5A5AD-F6CD-9E27-A992-605F4CB186C9}"/>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5" name="TextBox 24">
            <a:extLst>
              <a:ext uri="{FF2B5EF4-FFF2-40B4-BE49-F238E27FC236}">
                <a16:creationId xmlns:a16="http://schemas.microsoft.com/office/drawing/2014/main" id="{06684CCD-A415-51AC-78D7-FCDB327965D9}"/>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6" name="TextBox 25">
            <a:extLst>
              <a:ext uri="{FF2B5EF4-FFF2-40B4-BE49-F238E27FC236}">
                <a16:creationId xmlns:a16="http://schemas.microsoft.com/office/drawing/2014/main" id="{9035E8E4-FEAE-D956-FF25-EB810EA70E37}"/>
              </a:ext>
            </a:extLst>
          </p:cNvPr>
          <p:cNvSpPr txBox="1"/>
          <p:nvPr/>
        </p:nvSpPr>
        <p:spPr>
          <a:xfrm>
            <a:off x="13086995" y="3149048"/>
            <a:ext cx="8685391" cy="1569660"/>
          </a:xfrm>
          <a:prstGeom prst="rect">
            <a:avLst/>
          </a:prstGeom>
          <a:noFill/>
        </p:spPr>
        <p:txBody>
          <a:bodyPr wrap="none" rtlCol="0">
            <a:spAutoFit/>
          </a:bodyPr>
          <a:lstStyle/>
          <a:p>
            <a:r>
              <a:rPr lang="en-GB" sz="2400" dirty="0">
                <a:latin typeface="Baloo Paaji 2" pitchFamily="2" charset="0"/>
                <a:cs typeface="Baloo Paaji 2" pitchFamily="2" charset="0"/>
              </a:rPr>
              <a:t>It  seems  like  you're  describing  a  platform  or  service  called  </a:t>
            </a:r>
          </a:p>
          <a:p>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r>
              <a:rPr lang="en-GB" sz="2400" dirty="0">
                <a:latin typeface="Baloo Paaji 2" pitchFamily="2" charset="0"/>
                <a:cs typeface="Baloo Paaji 2" pitchFamily="2" charset="0"/>
              </a:rPr>
              <a:t>that  aims  to help  people  find  local  tiffin  </a:t>
            </a:r>
          </a:p>
          <a:p>
            <a:r>
              <a:rPr lang="en-GB" sz="2400" dirty="0">
                <a:latin typeface="Baloo Paaji 2" pitchFamily="2" charset="0"/>
                <a:cs typeface="Baloo Paaji 2" pitchFamily="2" charset="0"/>
              </a:rPr>
              <a:t>services  easily,  especially  when  they  move  to  a  new  city  </a:t>
            </a:r>
          </a:p>
          <a:p>
            <a:r>
              <a:rPr lang="en-GB" sz="2400" dirty="0">
                <a:latin typeface="Baloo Paaji 2" pitchFamily="2" charset="0"/>
                <a:cs typeface="Baloo Paaji 2" pitchFamily="2" charset="0"/>
              </a:rPr>
              <a:t>for work  or  study.  Here's  a  corrected  version  of  your  text:</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740890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6E0A6-176B-2B38-4D1A-07800E5BC97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C4134BE-2E83-E40C-C1B9-E347B26CA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D3F930E-2C2A-6497-91BC-30F35158C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7B2F80D0-4B41-FE71-EFFF-5E53D4C8C691}"/>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E2E4E436-1B89-810C-9DF4-D17D27106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951D40ED-B92D-A638-8B1C-36A53794F63A}"/>
              </a:ext>
            </a:extLst>
          </p:cNvPr>
          <p:cNvPicPr>
            <a:picLocks noChangeAspect="1"/>
          </p:cNvPicPr>
          <p:nvPr/>
        </p:nvPicPr>
        <p:blipFill>
          <a:blip r:embed="rId3">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6A2874D2-C73F-9E95-AE15-8BEA33A1E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pic>
        <p:nvPicPr>
          <p:cNvPr id="19" name="Picture 18">
            <a:extLst>
              <a:ext uri="{FF2B5EF4-FFF2-40B4-BE49-F238E27FC236}">
                <a16:creationId xmlns:a16="http://schemas.microsoft.com/office/drawing/2014/main" id="{9A7A245A-E1C3-5476-CF89-447709742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697" y="2668363"/>
            <a:ext cx="456464" cy="2238273"/>
          </a:xfrm>
          <a:prstGeom prst="rect">
            <a:avLst/>
          </a:prstGeom>
        </p:spPr>
      </p:pic>
      <p:sp>
        <p:nvSpPr>
          <p:cNvPr id="4" name="TextBox 3">
            <a:extLst>
              <a:ext uri="{FF2B5EF4-FFF2-40B4-BE49-F238E27FC236}">
                <a16:creationId xmlns:a16="http://schemas.microsoft.com/office/drawing/2014/main" id="{AEC1272C-3CC8-520C-5AA3-276AA2634410}"/>
              </a:ext>
            </a:extLst>
          </p:cNvPr>
          <p:cNvSpPr txBox="1"/>
          <p:nvPr/>
        </p:nvSpPr>
        <p:spPr>
          <a:xfrm>
            <a:off x="3685883" y="3072271"/>
            <a:ext cx="7401217" cy="1458861"/>
          </a:xfrm>
          <a:prstGeom prst="rect">
            <a:avLst/>
          </a:prstGeom>
          <a:noFill/>
        </p:spPr>
        <p:txBody>
          <a:bodyPr wrap="square" rtlCol="0">
            <a:spAutoFit/>
          </a:bodyPr>
          <a:lstStyle/>
          <a:p>
            <a:pPr>
              <a:lnSpc>
                <a:spcPct val="90000"/>
              </a:lnSpc>
              <a:spcBef>
                <a:spcPts val="1000"/>
              </a:spcBef>
            </a:pPr>
            <a:r>
              <a:rPr lang="en-IN" sz="9600" dirty="0">
                <a:solidFill>
                  <a:schemeClr val="accent6">
                    <a:lumMod val="50000"/>
                  </a:schemeClr>
                </a:solidFill>
                <a:latin typeface="Baloo Paaji 2 SemiBold" pitchFamily="2" charset="0"/>
                <a:cs typeface="Baloo Paaji 2 SemiBold" pitchFamily="2" charset="0"/>
              </a:rPr>
              <a:t>Introduction</a:t>
            </a:r>
          </a:p>
        </p:txBody>
      </p:sp>
      <p:sp>
        <p:nvSpPr>
          <p:cNvPr id="13" name="Rectangle: Rounded Corners 12">
            <a:extLst>
              <a:ext uri="{FF2B5EF4-FFF2-40B4-BE49-F238E27FC236}">
                <a16:creationId xmlns:a16="http://schemas.microsoft.com/office/drawing/2014/main" id="{3F35818F-C399-7718-7B0F-12ABC306E6B4}"/>
              </a:ext>
            </a:extLst>
          </p:cNvPr>
          <p:cNvSpPr/>
          <p:nvPr/>
        </p:nvSpPr>
        <p:spPr>
          <a:xfrm>
            <a:off x="2023948"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D12C13AD-5AC8-319C-2ACB-E734DE8E4484}"/>
              </a:ext>
            </a:extLst>
          </p:cNvPr>
          <p:cNvSpPr/>
          <p:nvPr/>
        </p:nvSpPr>
        <p:spPr>
          <a:xfrm>
            <a:off x="257879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1DE3CFE-4865-02F1-85F4-E15B88FEE325}"/>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416AC03-4F64-5ECA-9599-A71A33D9D581}"/>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54232B9-A20C-15FD-544F-04CE4FEA7C39}"/>
              </a:ext>
            </a:extLst>
          </p:cNvPr>
          <p:cNvSpPr txBox="1"/>
          <p:nvPr/>
        </p:nvSpPr>
        <p:spPr>
          <a:xfrm>
            <a:off x="2073751" y="6922338"/>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3" name="TextBox 22">
            <a:extLst>
              <a:ext uri="{FF2B5EF4-FFF2-40B4-BE49-F238E27FC236}">
                <a16:creationId xmlns:a16="http://schemas.microsoft.com/office/drawing/2014/main" id="{C911AFA6-0251-F716-1032-E1D27CC999AF}"/>
              </a:ext>
            </a:extLst>
          </p:cNvPr>
          <p:cNvSpPr txBox="1"/>
          <p:nvPr/>
        </p:nvSpPr>
        <p:spPr>
          <a:xfrm>
            <a:off x="263603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952DDE9C-8C33-99BD-CBA6-A63350C6496D}"/>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5" name="TextBox 24">
            <a:extLst>
              <a:ext uri="{FF2B5EF4-FFF2-40B4-BE49-F238E27FC236}">
                <a16:creationId xmlns:a16="http://schemas.microsoft.com/office/drawing/2014/main" id="{3780DC3E-44D5-7004-B293-0B4DA3EE0302}"/>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6" name="TextBox 25">
            <a:extLst>
              <a:ext uri="{FF2B5EF4-FFF2-40B4-BE49-F238E27FC236}">
                <a16:creationId xmlns:a16="http://schemas.microsoft.com/office/drawing/2014/main" id="{2DC9DD10-0534-DEF6-CCD1-E9578F02CEB3}"/>
              </a:ext>
            </a:extLst>
          </p:cNvPr>
          <p:cNvSpPr txBox="1"/>
          <p:nvPr/>
        </p:nvSpPr>
        <p:spPr>
          <a:xfrm>
            <a:off x="13086995" y="3149048"/>
            <a:ext cx="8685391" cy="1569660"/>
          </a:xfrm>
          <a:prstGeom prst="rect">
            <a:avLst/>
          </a:prstGeom>
          <a:noFill/>
        </p:spPr>
        <p:txBody>
          <a:bodyPr wrap="none" rtlCol="0">
            <a:spAutoFit/>
          </a:bodyPr>
          <a:lstStyle/>
          <a:p>
            <a:r>
              <a:rPr lang="en-GB" sz="2400" dirty="0">
                <a:latin typeface="Baloo Paaji 2" pitchFamily="2" charset="0"/>
                <a:cs typeface="Baloo Paaji 2" pitchFamily="2" charset="0"/>
              </a:rPr>
              <a:t>It  seems  like  you're  describing  a  platform  or  service  called  </a:t>
            </a:r>
          </a:p>
          <a:p>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r>
              <a:rPr lang="en-GB" sz="2400" dirty="0">
                <a:latin typeface="Baloo Paaji 2" pitchFamily="2" charset="0"/>
                <a:cs typeface="Baloo Paaji 2" pitchFamily="2" charset="0"/>
              </a:rPr>
              <a:t>that  aims  to help  people  find  local  tiffin  </a:t>
            </a:r>
          </a:p>
          <a:p>
            <a:r>
              <a:rPr lang="en-GB" sz="2400" dirty="0">
                <a:latin typeface="Baloo Paaji 2" pitchFamily="2" charset="0"/>
                <a:cs typeface="Baloo Paaji 2" pitchFamily="2" charset="0"/>
              </a:rPr>
              <a:t>services  easily,  especially  when  they  move  to  a  new  city  </a:t>
            </a:r>
          </a:p>
          <a:p>
            <a:r>
              <a:rPr lang="en-GB" sz="2400" dirty="0">
                <a:latin typeface="Baloo Paaji 2" pitchFamily="2" charset="0"/>
                <a:cs typeface="Baloo Paaji 2" pitchFamily="2" charset="0"/>
              </a:rPr>
              <a:t>for work  or  study.  Here's  a  corrected  version  of  your  text:</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402990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9B784-B5CC-A100-682E-69A92817EEF7}"/>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E7E07F59-CAD1-5D07-11DE-608E3063A64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053F24DB-DFC3-3F29-D01D-73B84F826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EDC7E29-32A7-2D9F-04DC-9827F4ECF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D15203C2-1E34-FB31-7355-9356422A69A1}"/>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F0523774-3FA3-8134-1F66-15E29D04A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23B90C64-480D-ABB6-7C12-58240358E490}"/>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59C03805-C8B0-05D3-CB28-CF55F0CED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93980245-054D-04A5-8105-FFC418171D7B}"/>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C2FAC6EA-968B-197C-FB9F-0EF2928C2CCD}"/>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FE919524-AA7A-0F6D-C877-4A020685C5FE}"/>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0F5F685C-BB73-3E93-44BF-0FBA4A571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545966"/>
            <a:ext cx="470339" cy="2306309"/>
          </a:xfrm>
          <a:prstGeom prst="rect">
            <a:avLst/>
          </a:prstGeom>
        </p:spPr>
      </p:pic>
      <p:sp>
        <p:nvSpPr>
          <p:cNvPr id="4" name="TextBox 3">
            <a:extLst>
              <a:ext uri="{FF2B5EF4-FFF2-40B4-BE49-F238E27FC236}">
                <a16:creationId xmlns:a16="http://schemas.microsoft.com/office/drawing/2014/main" id="{F64569B1-6947-0A68-D300-76E798C9DA91}"/>
              </a:ext>
            </a:extLst>
          </p:cNvPr>
          <p:cNvSpPr txBox="1"/>
          <p:nvPr/>
        </p:nvSpPr>
        <p:spPr>
          <a:xfrm>
            <a:off x="3819" y="139665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14" name="TextBox 13">
            <a:extLst>
              <a:ext uri="{FF2B5EF4-FFF2-40B4-BE49-F238E27FC236}">
                <a16:creationId xmlns:a16="http://schemas.microsoft.com/office/drawing/2014/main" id="{83263574-E84E-1866-DF05-362751D0AEB4}"/>
              </a:ext>
            </a:extLst>
          </p:cNvPr>
          <p:cNvSpPr txBox="1"/>
          <p:nvPr/>
        </p:nvSpPr>
        <p:spPr>
          <a:xfrm>
            <a:off x="2023948" y="3077760"/>
            <a:ext cx="8685391" cy="1569660"/>
          </a:xfrm>
          <a:prstGeom prst="rect">
            <a:avLst/>
          </a:prstGeom>
          <a:noFill/>
        </p:spPr>
        <p:txBody>
          <a:bodyPr wrap="none" rtlCol="0">
            <a:spAutoFit/>
          </a:bodyPr>
          <a:lstStyle/>
          <a:p>
            <a:r>
              <a:rPr lang="en-GB" sz="2400" dirty="0">
                <a:latin typeface="Baloo Paaji 2" pitchFamily="2" charset="0"/>
                <a:cs typeface="Baloo Paaji 2" pitchFamily="2" charset="0"/>
              </a:rPr>
              <a:t>It  seems  like  you're  describing  a  platform  or  service  called  </a:t>
            </a:r>
          </a:p>
          <a:p>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r>
              <a:rPr lang="en-GB" sz="2400" dirty="0">
                <a:latin typeface="Baloo Paaji 2" pitchFamily="2" charset="0"/>
                <a:cs typeface="Baloo Paaji 2" pitchFamily="2" charset="0"/>
              </a:rPr>
              <a:t>that  aims  to help  people  find  local  tiffin  </a:t>
            </a:r>
          </a:p>
          <a:p>
            <a:r>
              <a:rPr lang="en-GB" sz="2400" dirty="0">
                <a:latin typeface="Baloo Paaji 2" pitchFamily="2" charset="0"/>
                <a:cs typeface="Baloo Paaji 2" pitchFamily="2" charset="0"/>
              </a:rPr>
              <a:t>services  easily,  especially  when  they  move  to  a  new  city  </a:t>
            </a:r>
          </a:p>
          <a:p>
            <a:r>
              <a:rPr lang="en-GB" sz="2400" dirty="0">
                <a:latin typeface="Baloo Paaji 2" pitchFamily="2" charset="0"/>
                <a:cs typeface="Baloo Paaji 2" pitchFamily="2" charset="0"/>
              </a:rPr>
              <a:t>for work  or  study.  Here's  a  corrected  version  of  your  text:</a:t>
            </a:r>
            <a:endParaRPr lang="en-IN" sz="2400" dirty="0">
              <a:latin typeface="Baloo Paaji 2" pitchFamily="2" charset="0"/>
              <a:cs typeface="Baloo Paaji 2" pitchFamily="2" charset="0"/>
            </a:endParaRPr>
          </a:p>
        </p:txBody>
      </p:sp>
      <p:sp>
        <p:nvSpPr>
          <p:cNvPr id="18" name="Rectangle: Rounded Corners 17">
            <a:extLst>
              <a:ext uri="{FF2B5EF4-FFF2-40B4-BE49-F238E27FC236}">
                <a16:creationId xmlns:a16="http://schemas.microsoft.com/office/drawing/2014/main" id="{61A8BF8F-1478-F598-B472-CED38F57EFAF}"/>
              </a:ext>
            </a:extLst>
          </p:cNvPr>
          <p:cNvSpPr/>
          <p:nvPr/>
        </p:nvSpPr>
        <p:spPr>
          <a:xfrm>
            <a:off x="2023948" y="6482287"/>
            <a:ext cx="390515" cy="707375"/>
          </a:xfrm>
          <a:prstGeom prst="roundRect">
            <a:avLst>
              <a:gd name="adj" fmla="val 5000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6AF420B9-8D04-6F99-43FF-F8010C8C723E}"/>
              </a:ext>
            </a:extLst>
          </p:cNvPr>
          <p:cNvSpPr/>
          <p:nvPr/>
        </p:nvSpPr>
        <p:spPr>
          <a:xfrm>
            <a:off x="2578795"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4B4F2A2-35F8-DDB4-2716-04292E4417BF}"/>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123C105-5697-E7E0-ABE7-9A7F48681F68}"/>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F9101927-D306-3F1F-F1FD-4238195A0549}"/>
              </a:ext>
            </a:extLst>
          </p:cNvPr>
          <p:cNvSpPr txBox="1"/>
          <p:nvPr/>
        </p:nvSpPr>
        <p:spPr>
          <a:xfrm>
            <a:off x="2073751" y="6473393"/>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B8C42613-4323-ABDC-099C-3B6AC059176A}"/>
              </a:ext>
            </a:extLst>
          </p:cNvPr>
          <p:cNvSpPr txBox="1"/>
          <p:nvPr/>
        </p:nvSpPr>
        <p:spPr>
          <a:xfrm>
            <a:off x="2636033"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5" name="TextBox 24">
            <a:extLst>
              <a:ext uri="{FF2B5EF4-FFF2-40B4-BE49-F238E27FC236}">
                <a16:creationId xmlns:a16="http://schemas.microsoft.com/office/drawing/2014/main" id="{E1E1E879-9A4C-9E77-0524-04971BA10AE0}"/>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6" name="TextBox 25">
            <a:extLst>
              <a:ext uri="{FF2B5EF4-FFF2-40B4-BE49-F238E27FC236}">
                <a16:creationId xmlns:a16="http://schemas.microsoft.com/office/drawing/2014/main" id="{FF55E0D6-1EFA-7FDF-BCD1-052E99DF1D94}"/>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7" name="TextBox 26">
            <a:extLst>
              <a:ext uri="{FF2B5EF4-FFF2-40B4-BE49-F238E27FC236}">
                <a16:creationId xmlns:a16="http://schemas.microsoft.com/office/drawing/2014/main" id="{48CD2DA5-B1B3-C3DC-D588-C9ADF5B36675}"/>
              </a:ext>
            </a:extLst>
          </p:cNvPr>
          <p:cNvSpPr txBox="1"/>
          <p:nvPr/>
        </p:nvSpPr>
        <p:spPr>
          <a:xfrm>
            <a:off x="13778310" y="-598454"/>
            <a:ext cx="9058890" cy="1938992"/>
          </a:xfrm>
          <a:prstGeom prst="rect">
            <a:avLst/>
          </a:prstGeom>
          <a:noFill/>
        </p:spPr>
        <p:txBody>
          <a:bodyPr wrap="none" rtlCol="0">
            <a:spAutoFit/>
          </a:bodyPr>
          <a:lstStyle/>
          <a:p>
            <a:r>
              <a:rPr lang="en-GB" sz="2400" dirty="0">
                <a:solidFill>
                  <a:schemeClr val="accent6">
                    <a:lumMod val="75000"/>
                  </a:schemeClr>
                </a:solidFill>
                <a:latin typeface="Baloo Paaji 2 ExtraBold" pitchFamily="2" charset="0"/>
                <a:cs typeface="Baloo Paaji 2 ExtraBold" pitchFamily="2" charset="0"/>
              </a:rPr>
              <a:t>"Nowadays”, </a:t>
            </a:r>
            <a:r>
              <a:rPr lang="en-GB" sz="2400" dirty="0">
                <a:latin typeface="Baloo Paaji 2" pitchFamily="2" charset="0"/>
                <a:cs typeface="Baloo Paaji 2" pitchFamily="2" charset="0"/>
              </a:rPr>
              <a:t>many people move to another city for work or study </a:t>
            </a:r>
          </a:p>
          <a:p>
            <a:r>
              <a:rPr lang="en-GB" sz="2400" dirty="0">
                <a:latin typeface="Baloo Paaji 2" pitchFamily="2" charset="0"/>
                <a:cs typeface="Baloo Paaji 2" pitchFamily="2" charset="0"/>
              </a:rPr>
              <a:t>without knowing much about the area. They may find good paying</a:t>
            </a:r>
          </a:p>
          <a:p>
            <a:r>
              <a:rPr lang="en-GB" sz="2400" dirty="0">
                <a:latin typeface="Baloo Paaji 2" pitchFamily="2" charset="0"/>
                <a:cs typeface="Baloo Paaji 2" pitchFamily="2" charset="0"/>
              </a:rPr>
              <a:t>guest accommodations or flats, but finding good food services can</a:t>
            </a:r>
          </a:p>
          <a:p>
            <a:r>
              <a:rPr lang="en-GB" sz="2400" dirty="0">
                <a:latin typeface="Baloo Paaji 2" pitchFamily="2" charset="0"/>
                <a:cs typeface="Baloo Paaji 2" pitchFamily="2" charset="0"/>
              </a:rPr>
              <a:t>be challenging. While online food ordering is an option, it may not </a:t>
            </a:r>
          </a:p>
          <a:p>
            <a:r>
              <a:rPr lang="en-GB" sz="2400" dirty="0">
                <a:latin typeface="Baloo Paaji 2" pitchFamily="2" charset="0"/>
                <a:cs typeface="Baloo Paaji 2" pitchFamily="2" charset="0"/>
              </a:rPr>
              <a:t>always provide the home-cooked food experience that many prefer.</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874221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9C0CF-EEDE-06C1-8C20-224AAEDD8CDE}"/>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4AFD79D7-328C-E3DE-062C-AF84ABB128A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2EBCAF6F-42F7-7BCC-FC03-A98F40AB7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B609483-1384-571A-0BCF-C0AEB39A1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0B749DB0-B711-1C7D-3001-79ECA825D6D1}"/>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5A08C4F4-75EA-40DB-75AF-45465E0D1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9A299435-65D2-BF1E-8282-FD5E02A70B63}"/>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215F547F-4D88-90E3-0CFC-01DEB038A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DC3E8445-2AD6-FFF1-D5B7-ECD9DF07ED4C}"/>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E9C781D8-03BD-CFEC-FCF4-24BA8B17E478}"/>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FF8B3308-B26B-B59B-B907-A7B462A688F6}"/>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DBDC66DF-5B39-B127-DDA5-F10E0F666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545966"/>
            <a:ext cx="470339" cy="2306309"/>
          </a:xfrm>
          <a:prstGeom prst="rect">
            <a:avLst/>
          </a:prstGeom>
        </p:spPr>
      </p:pic>
      <p:sp>
        <p:nvSpPr>
          <p:cNvPr id="4" name="TextBox 3">
            <a:extLst>
              <a:ext uri="{FF2B5EF4-FFF2-40B4-BE49-F238E27FC236}">
                <a16:creationId xmlns:a16="http://schemas.microsoft.com/office/drawing/2014/main" id="{8703BBB8-FDC2-6189-4E38-4B1FF2D179D0}"/>
              </a:ext>
            </a:extLst>
          </p:cNvPr>
          <p:cNvSpPr txBox="1"/>
          <p:nvPr/>
        </p:nvSpPr>
        <p:spPr>
          <a:xfrm>
            <a:off x="3819" y="139665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14" name="TextBox 13">
            <a:extLst>
              <a:ext uri="{FF2B5EF4-FFF2-40B4-BE49-F238E27FC236}">
                <a16:creationId xmlns:a16="http://schemas.microsoft.com/office/drawing/2014/main" id="{46F70870-CEC7-61F0-5C44-2D1B01579BD8}"/>
              </a:ext>
            </a:extLst>
          </p:cNvPr>
          <p:cNvSpPr txBox="1"/>
          <p:nvPr/>
        </p:nvSpPr>
        <p:spPr>
          <a:xfrm>
            <a:off x="2023948" y="3077760"/>
            <a:ext cx="9058890" cy="1938992"/>
          </a:xfrm>
          <a:prstGeom prst="rect">
            <a:avLst/>
          </a:prstGeom>
          <a:noFill/>
        </p:spPr>
        <p:txBody>
          <a:bodyPr wrap="none" rtlCol="0">
            <a:spAutoFit/>
          </a:bodyPr>
          <a:lstStyle/>
          <a:p>
            <a:r>
              <a:rPr lang="en-GB" sz="2400" dirty="0">
                <a:solidFill>
                  <a:schemeClr val="accent6">
                    <a:lumMod val="75000"/>
                  </a:schemeClr>
                </a:solidFill>
                <a:latin typeface="Baloo Paaji 2 ExtraBold" pitchFamily="2" charset="0"/>
                <a:cs typeface="Baloo Paaji 2 ExtraBold" pitchFamily="2" charset="0"/>
              </a:rPr>
              <a:t>"Nowadays”, </a:t>
            </a:r>
            <a:r>
              <a:rPr lang="en-GB" sz="2400" dirty="0">
                <a:latin typeface="Baloo Paaji 2" pitchFamily="2" charset="0"/>
                <a:cs typeface="Baloo Paaji 2" pitchFamily="2" charset="0"/>
              </a:rPr>
              <a:t>many people move to another city for work or study </a:t>
            </a:r>
          </a:p>
          <a:p>
            <a:r>
              <a:rPr lang="en-GB" sz="2400" dirty="0">
                <a:latin typeface="Baloo Paaji 2" pitchFamily="2" charset="0"/>
                <a:cs typeface="Baloo Paaji 2" pitchFamily="2" charset="0"/>
              </a:rPr>
              <a:t>without knowing much about the area. They may find good paying</a:t>
            </a:r>
          </a:p>
          <a:p>
            <a:r>
              <a:rPr lang="en-GB" sz="2400" dirty="0">
                <a:latin typeface="Baloo Paaji 2" pitchFamily="2" charset="0"/>
                <a:cs typeface="Baloo Paaji 2" pitchFamily="2" charset="0"/>
              </a:rPr>
              <a:t>guest accommodations or flats, but finding good food services can</a:t>
            </a:r>
          </a:p>
          <a:p>
            <a:r>
              <a:rPr lang="en-GB" sz="2400" dirty="0">
                <a:latin typeface="Baloo Paaji 2" pitchFamily="2" charset="0"/>
                <a:cs typeface="Baloo Paaji 2" pitchFamily="2" charset="0"/>
              </a:rPr>
              <a:t>be challenging. While online food ordering is an option, it may not </a:t>
            </a:r>
          </a:p>
          <a:p>
            <a:r>
              <a:rPr lang="en-GB" sz="2400" dirty="0">
                <a:latin typeface="Baloo Paaji 2" pitchFamily="2" charset="0"/>
                <a:cs typeface="Baloo Paaji 2" pitchFamily="2" charset="0"/>
              </a:rPr>
              <a:t>always provide the home-cooked food experience that many prefer.</a:t>
            </a:r>
            <a:endParaRPr lang="en-IN" sz="2400" dirty="0">
              <a:latin typeface="Baloo Paaji 2" pitchFamily="2" charset="0"/>
              <a:cs typeface="Baloo Paaji 2" pitchFamily="2" charset="0"/>
            </a:endParaRPr>
          </a:p>
        </p:txBody>
      </p:sp>
      <p:sp>
        <p:nvSpPr>
          <p:cNvPr id="18" name="Rectangle: Rounded Corners 17">
            <a:extLst>
              <a:ext uri="{FF2B5EF4-FFF2-40B4-BE49-F238E27FC236}">
                <a16:creationId xmlns:a16="http://schemas.microsoft.com/office/drawing/2014/main" id="{A786CC6E-5FD4-3A31-FD21-4A280BE6C6C2}"/>
              </a:ext>
            </a:extLst>
          </p:cNvPr>
          <p:cNvSpPr/>
          <p:nvPr/>
        </p:nvSpPr>
        <p:spPr>
          <a:xfrm>
            <a:off x="2023948" y="6661394"/>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DCCA0E44-0B7F-8DE1-A1F7-5EB7E5460D97}"/>
              </a:ext>
            </a:extLst>
          </p:cNvPr>
          <p:cNvSpPr/>
          <p:nvPr/>
        </p:nvSpPr>
        <p:spPr>
          <a:xfrm>
            <a:off x="2578795" y="6485530"/>
            <a:ext cx="390515" cy="707375"/>
          </a:xfrm>
          <a:prstGeom prst="roundRect">
            <a:avLst>
              <a:gd name="adj" fmla="val 5000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E1B3DDD-B7B4-B95A-969A-CB087EACB740}"/>
              </a:ext>
            </a:extLst>
          </p:cNvPr>
          <p:cNvSpPr/>
          <p:nvPr/>
        </p:nvSpPr>
        <p:spPr>
          <a:xfrm>
            <a:off x="3133642"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2CC67FA7-CC24-BF84-42A8-496A43C83FBD}"/>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AC86EAED-5637-3612-C06A-168B4E0FE616}"/>
              </a:ext>
            </a:extLst>
          </p:cNvPr>
          <p:cNvSpPr txBox="1"/>
          <p:nvPr/>
        </p:nvSpPr>
        <p:spPr>
          <a:xfrm>
            <a:off x="2073751" y="6999437"/>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4" name="TextBox 23">
            <a:extLst>
              <a:ext uri="{FF2B5EF4-FFF2-40B4-BE49-F238E27FC236}">
                <a16:creationId xmlns:a16="http://schemas.microsoft.com/office/drawing/2014/main" id="{162C80FA-3EDF-87CE-562F-5B47FB851664}"/>
              </a:ext>
            </a:extLst>
          </p:cNvPr>
          <p:cNvSpPr txBox="1"/>
          <p:nvPr/>
        </p:nvSpPr>
        <p:spPr>
          <a:xfrm>
            <a:off x="2636033" y="6485530"/>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5" name="TextBox 24">
            <a:extLst>
              <a:ext uri="{FF2B5EF4-FFF2-40B4-BE49-F238E27FC236}">
                <a16:creationId xmlns:a16="http://schemas.microsoft.com/office/drawing/2014/main" id="{31CCDEEA-A56D-7531-2377-4B8454A28970}"/>
              </a:ext>
            </a:extLst>
          </p:cNvPr>
          <p:cNvSpPr txBox="1"/>
          <p:nvPr/>
        </p:nvSpPr>
        <p:spPr>
          <a:xfrm>
            <a:off x="3190880" y="703918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26" name="TextBox 25">
            <a:extLst>
              <a:ext uri="{FF2B5EF4-FFF2-40B4-BE49-F238E27FC236}">
                <a16:creationId xmlns:a16="http://schemas.microsoft.com/office/drawing/2014/main" id="{7AE2EE80-62F6-1349-D063-0015584FBBB3}"/>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2" name="TextBox 1">
            <a:extLst>
              <a:ext uri="{FF2B5EF4-FFF2-40B4-BE49-F238E27FC236}">
                <a16:creationId xmlns:a16="http://schemas.microsoft.com/office/drawing/2014/main" id="{B5CE93A8-CE61-DBF3-BCAD-00475BBF0333}"/>
              </a:ext>
            </a:extLst>
          </p:cNvPr>
          <p:cNvSpPr txBox="1"/>
          <p:nvPr/>
        </p:nvSpPr>
        <p:spPr>
          <a:xfrm>
            <a:off x="-9585105" y="5274290"/>
            <a:ext cx="8685391" cy="1569660"/>
          </a:xfrm>
          <a:prstGeom prst="rect">
            <a:avLst/>
          </a:prstGeom>
          <a:noFill/>
        </p:spPr>
        <p:txBody>
          <a:bodyPr wrap="none" rtlCol="0">
            <a:spAutoFit/>
          </a:bodyPr>
          <a:lstStyle/>
          <a:p>
            <a:r>
              <a:rPr lang="en-GB" sz="2400" dirty="0">
                <a:latin typeface="Baloo Paaji 2" pitchFamily="2" charset="0"/>
                <a:cs typeface="Baloo Paaji 2" pitchFamily="2" charset="0"/>
              </a:rPr>
              <a:t>It  seems  like  you're  describing  a  platform  or  service  called  </a:t>
            </a:r>
          </a:p>
          <a:p>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r>
              <a:rPr lang="en-GB" sz="2400" dirty="0">
                <a:latin typeface="Baloo Paaji 2" pitchFamily="2" charset="0"/>
                <a:cs typeface="Baloo Paaji 2" pitchFamily="2" charset="0"/>
              </a:rPr>
              <a:t>that  aims  to help  people  find  local  tiffin  </a:t>
            </a:r>
          </a:p>
          <a:p>
            <a:r>
              <a:rPr lang="en-GB" sz="2400" dirty="0">
                <a:latin typeface="Baloo Paaji 2" pitchFamily="2" charset="0"/>
                <a:cs typeface="Baloo Paaji 2" pitchFamily="2" charset="0"/>
              </a:rPr>
              <a:t>services  easily,  especially  when  they  move  to  a  new  city  </a:t>
            </a:r>
          </a:p>
          <a:p>
            <a:r>
              <a:rPr lang="en-GB" sz="2400" dirty="0">
                <a:latin typeface="Baloo Paaji 2" pitchFamily="2" charset="0"/>
                <a:cs typeface="Baloo Paaji 2" pitchFamily="2" charset="0"/>
              </a:rPr>
              <a:t>for work  or  study.  Here's  a  corrected  version  of  your  text:</a:t>
            </a:r>
            <a:endParaRPr lang="en-IN" sz="2400" dirty="0">
              <a:latin typeface="Baloo Paaji 2" pitchFamily="2" charset="0"/>
              <a:cs typeface="Baloo Paaji 2" pitchFamily="2" charset="0"/>
            </a:endParaRPr>
          </a:p>
        </p:txBody>
      </p:sp>
      <p:sp>
        <p:nvSpPr>
          <p:cNvPr id="3" name="TextBox 2">
            <a:extLst>
              <a:ext uri="{FF2B5EF4-FFF2-40B4-BE49-F238E27FC236}">
                <a16:creationId xmlns:a16="http://schemas.microsoft.com/office/drawing/2014/main" id="{0AF842EE-26E4-B22F-2071-18BE08BDFB2E}"/>
              </a:ext>
            </a:extLst>
          </p:cNvPr>
          <p:cNvSpPr txBox="1"/>
          <p:nvPr/>
        </p:nvSpPr>
        <p:spPr>
          <a:xfrm>
            <a:off x="12817288" y="679121"/>
            <a:ext cx="9632765" cy="1569660"/>
          </a:xfrm>
          <a:prstGeom prst="rect">
            <a:avLst/>
          </a:prstGeom>
          <a:noFill/>
        </p:spPr>
        <p:txBody>
          <a:bodyPr wrap="none" rtlCol="0">
            <a:spAutoFit/>
          </a:bodyPr>
          <a:lstStyle/>
          <a:p>
            <a:r>
              <a:rPr lang="en-GB" sz="2400" dirty="0">
                <a:latin typeface="Baloo Paaji 2" pitchFamily="2" charset="0"/>
                <a:cs typeface="Baloo Paaji 2" pitchFamily="2" charset="0"/>
              </a:rPr>
              <a:t>To  address  this,  we  have  created  a  website  called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p>
          <a:p>
            <a:r>
              <a:rPr lang="en-GB" sz="2400" dirty="0">
                <a:latin typeface="Baloo Paaji 2" pitchFamily="2" charset="0"/>
                <a:cs typeface="Baloo Paaji 2" pitchFamily="2" charset="0"/>
              </a:rPr>
              <a:t>On  this  platform,  all tiffin  service  providers  are  listed,  making</a:t>
            </a:r>
          </a:p>
          <a:p>
            <a:r>
              <a:rPr lang="en-GB" sz="2400" dirty="0">
                <a:latin typeface="Baloo Paaji 2" pitchFamily="2" charset="0"/>
                <a:cs typeface="Baloo Paaji 2" pitchFamily="2" charset="0"/>
              </a:rPr>
              <a:t> it  easier for  users  to  find  them.  Additionally, users  can  search  for  </a:t>
            </a:r>
          </a:p>
          <a:p>
            <a:r>
              <a:rPr lang="en-GB" sz="2400" dirty="0">
                <a:latin typeface="Baloo Paaji 2" pitchFamily="2" charset="0"/>
                <a:cs typeface="Baloo Paaji 2" pitchFamily="2" charset="0"/>
              </a:rPr>
              <a:t>tiffin  services  available  in  their  area  or  location.</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2933544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B3BCF-DE68-CC52-A935-891531695086}"/>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6F6FC538-D158-13F8-C5BF-ED425BBD58F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5848EDE6-B891-1FC5-7254-90CB9367F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79B40C2F-54A7-CEF6-ED62-DA15E9F0F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A54CE977-C275-F928-7851-C21E96978549}"/>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BBFDC126-D4B9-44AC-F917-2B7B3BAE2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4C090771-4878-8A61-98B5-473F0D571EA7}"/>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459813" y="4857873"/>
            <a:ext cx="2779363" cy="3260099"/>
          </a:xfrm>
          <a:prstGeom prst="rect">
            <a:avLst/>
          </a:prstGeom>
        </p:spPr>
      </p:pic>
      <p:pic>
        <p:nvPicPr>
          <p:cNvPr id="12" name="Picture 11">
            <a:extLst>
              <a:ext uri="{FF2B5EF4-FFF2-40B4-BE49-F238E27FC236}">
                <a16:creationId xmlns:a16="http://schemas.microsoft.com/office/drawing/2014/main" id="{567FFB5F-1012-F6E0-1573-20B252533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1CEE8C98-9A38-AA91-387C-3F000E53D251}"/>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A79294E9-CFB1-DC14-4C4B-D97E6F3025C7}"/>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08C3979C-D9A1-7119-9EB9-E1571B2CA693}"/>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26A1DC04-4E80-DF0D-FDA8-7C33B23B2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545966"/>
            <a:ext cx="470339" cy="2306309"/>
          </a:xfrm>
          <a:prstGeom prst="rect">
            <a:avLst/>
          </a:prstGeom>
        </p:spPr>
      </p:pic>
      <p:sp>
        <p:nvSpPr>
          <p:cNvPr id="4" name="TextBox 3">
            <a:extLst>
              <a:ext uri="{FF2B5EF4-FFF2-40B4-BE49-F238E27FC236}">
                <a16:creationId xmlns:a16="http://schemas.microsoft.com/office/drawing/2014/main" id="{31ACB4C6-2BC6-7D1D-DE4C-524517E8EF56}"/>
              </a:ext>
            </a:extLst>
          </p:cNvPr>
          <p:cNvSpPr txBox="1"/>
          <p:nvPr/>
        </p:nvSpPr>
        <p:spPr>
          <a:xfrm>
            <a:off x="3819" y="139665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14" name="TextBox 13">
            <a:extLst>
              <a:ext uri="{FF2B5EF4-FFF2-40B4-BE49-F238E27FC236}">
                <a16:creationId xmlns:a16="http://schemas.microsoft.com/office/drawing/2014/main" id="{43B0A083-4666-4CA9-2CD7-0095C78981EF}"/>
              </a:ext>
            </a:extLst>
          </p:cNvPr>
          <p:cNvSpPr txBox="1"/>
          <p:nvPr/>
        </p:nvSpPr>
        <p:spPr>
          <a:xfrm>
            <a:off x="2023948" y="3077760"/>
            <a:ext cx="9632765" cy="1569660"/>
          </a:xfrm>
          <a:prstGeom prst="rect">
            <a:avLst/>
          </a:prstGeom>
          <a:noFill/>
        </p:spPr>
        <p:txBody>
          <a:bodyPr wrap="none" rtlCol="0">
            <a:spAutoFit/>
          </a:bodyPr>
          <a:lstStyle/>
          <a:p>
            <a:r>
              <a:rPr lang="en-GB" sz="2400" dirty="0">
                <a:latin typeface="Baloo Paaji 2" pitchFamily="2" charset="0"/>
                <a:cs typeface="Baloo Paaji 2" pitchFamily="2" charset="0"/>
              </a:rPr>
              <a:t>To  address  this,  we  have  created  a  website  called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p>
          <a:p>
            <a:r>
              <a:rPr lang="en-GB" sz="2400" dirty="0">
                <a:latin typeface="Baloo Paaji 2" pitchFamily="2" charset="0"/>
                <a:cs typeface="Baloo Paaji 2" pitchFamily="2" charset="0"/>
              </a:rPr>
              <a:t>On  this  platform,  all tiffin  service  providers  are  listed,  making</a:t>
            </a:r>
          </a:p>
          <a:p>
            <a:r>
              <a:rPr lang="en-GB" sz="2400" dirty="0">
                <a:latin typeface="Baloo Paaji 2" pitchFamily="2" charset="0"/>
                <a:cs typeface="Baloo Paaji 2" pitchFamily="2" charset="0"/>
              </a:rPr>
              <a:t> it  easier for  users  to  find  them.  Additionally, users  can  search  for  </a:t>
            </a:r>
          </a:p>
          <a:p>
            <a:r>
              <a:rPr lang="en-GB" sz="2400" dirty="0">
                <a:latin typeface="Baloo Paaji 2" pitchFamily="2" charset="0"/>
                <a:cs typeface="Baloo Paaji 2" pitchFamily="2" charset="0"/>
              </a:rPr>
              <a:t>tiffin  services  available  in  their  area  or  location.</a:t>
            </a:r>
            <a:endParaRPr lang="en-IN" sz="2400" dirty="0">
              <a:latin typeface="Baloo Paaji 2" pitchFamily="2" charset="0"/>
              <a:cs typeface="Baloo Paaji 2" pitchFamily="2" charset="0"/>
            </a:endParaRPr>
          </a:p>
        </p:txBody>
      </p:sp>
      <p:sp>
        <p:nvSpPr>
          <p:cNvPr id="2" name="Rectangle: Rounded Corners 1">
            <a:extLst>
              <a:ext uri="{FF2B5EF4-FFF2-40B4-BE49-F238E27FC236}">
                <a16:creationId xmlns:a16="http://schemas.microsoft.com/office/drawing/2014/main" id="{14077B89-7EC1-AB44-EC7F-8E7F90CEE779}"/>
              </a:ext>
            </a:extLst>
          </p:cNvPr>
          <p:cNvSpPr/>
          <p:nvPr/>
        </p:nvSpPr>
        <p:spPr>
          <a:xfrm>
            <a:off x="2023948" y="6661394"/>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D5AD17FE-7A55-392B-2E70-C183ECEA6305}"/>
              </a:ext>
            </a:extLst>
          </p:cNvPr>
          <p:cNvSpPr/>
          <p:nvPr/>
        </p:nvSpPr>
        <p:spPr>
          <a:xfrm>
            <a:off x="2578795" y="6666306"/>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C216DCF-3E52-06B9-A096-E347A1AF7CD1}"/>
              </a:ext>
            </a:extLst>
          </p:cNvPr>
          <p:cNvSpPr/>
          <p:nvPr/>
        </p:nvSpPr>
        <p:spPr>
          <a:xfrm>
            <a:off x="3133642" y="6485530"/>
            <a:ext cx="390515" cy="707375"/>
          </a:xfrm>
          <a:prstGeom prst="roundRect">
            <a:avLst>
              <a:gd name="adj" fmla="val 5000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FEB5D1C-1FD0-7C20-B3A0-9C6CA87F74B7}"/>
              </a:ext>
            </a:extLst>
          </p:cNvPr>
          <p:cNvSpPr/>
          <p:nvPr/>
        </p:nvSpPr>
        <p:spPr>
          <a:xfrm>
            <a:off x="3688489" y="6642307"/>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516C69A-DE7A-499D-4024-CCA393BBCA75}"/>
              </a:ext>
            </a:extLst>
          </p:cNvPr>
          <p:cNvSpPr txBox="1"/>
          <p:nvPr/>
        </p:nvSpPr>
        <p:spPr>
          <a:xfrm>
            <a:off x="2073751" y="6999437"/>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8" name="TextBox 27">
            <a:extLst>
              <a:ext uri="{FF2B5EF4-FFF2-40B4-BE49-F238E27FC236}">
                <a16:creationId xmlns:a16="http://schemas.microsoft.com/office/drawing/2014/main" id="{9DA88F1B-D5B1-D897-9492-F89E9FA04B9C}"/>
              </a:ext>
            </a:extLst>
          </p:cNvPr>
          <p:cNvSpPr txBox="1"/>
          <p:nvPr/>
        </p:nvSpPr>
        <p:spPr>
          <a:xfrm>
            <a:off x="2636033" y="7004349"/>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9" name="TextBox 28">
            <a:extLst>
              <a:ext uri="{FF2B5EF4-FFF2-40B4-BE49-F238E27FC236}">
                <a16:creationId xmlns:a16="http://schemas.microsoft.com/office/drawing/2014/main" id="{D7D0024A-C369-B81B-5C28-83A4783457D6}"/>
              </a:ext>
            </a:extLst>
          </p:cNvPr>
          <p:cNvSpPr txBox="1"/>
          <p:nvPr/>
        </p:nvSpPr>
        <p:spPr>
          <a:xfrm>
            <a:off x="3190880" y="6485530"/>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30" name="TextBox 29">
            <a:extLst>
              <a:ext uri="{FF2B5EF4-FFF2-40B4-BE49-F238E27FC236}">
                <a16:creationId xmlns:a16="http://schemas.microsoft.com/office/drawing/2014/main" id="{88686316-B70F-64B2-A013-67F8D6116A5F}"/>
              </a:ext>
            </a:extLst>
          </p:cNvPr>
          <p:cNvSpPr txBox="1"/>
          <p:nvPr/>
        </p:nvSpPr>
        <p:spPr>
          <a:xfrm>
            <a:off x="3745727" y="7039182"/>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31" name="TextBox 30">
            <a:extLst>
              <a:ext uri="{FF2B5EF4-FFF2-40B4-BE49-F238E27FC236}">
                <a16:creationId xmlns:a16="http://schemas.microsoft.com/office/drawing/2014/main" id="{A5829A5F-C7DD-F60E-8D9B-A879B0C546C9}"/>
              </a:ext>
            </a:extLst>
          </p:cNvPr>
          <p:cNvSpPr txBox="1"/>
          <p:nvPr/>
        </p:nvSpPr>
        <p:spPr>
          <a:xfrm>
            <a:off x="-10302247" y="5065357"/>
            <a:ext cx="9058890" cy="1938992"/>
          </a:xfrm>
          <a:prstGeom prst="rect">
            <a:avLst/>
          </a:prstGeom>
          <a:noFill/>
        </p:spPr>
        <p:txBody>
          <a:bodyPr wrap="none" rtlCol="0">
            <a:spAutoFit/>
          </a:bodyPr>
          <a:lstStyle/>
          <a:p>
            <a:r>
              <a:rPr lang="en-GB" sz="2400" dirty="0">
                <a:solidFill>
                  <a:schemeClr val="accent6">
                    <a:lumMod val="75000"/>
                  </a:schemeClr>
                </a:solidFill>
                <a:latin typeface="Baloo Paaji 2 ExtraBold" pitchFamily="2" charset="0"/>
                <a:cs typeface="Baloo Paaji 2 ExtraBold" pitchFamily="2" charset="0"/>
              </a:rPr>
              <a:t>"Nowadays”, </a:t>
            </a:r>
            <a:r>
              <a:rPr lang="en-GB" sz="2400" dirty="0">
                <a:latin typeface="Baloo Paaji 2" pitchFamily="2" charset="0"/>
                <a:cs typeface="Baloo Paaji 2" pitchFamily="2" charset="0"/>
              </a:rPr>
              <a:t>many people move to another city for work or study </a:t>
            </a:r>
          </a:p>
          <a:p>
            <a:r>
              <a:rPr lang="en-GB" sz="2400" dirty="0">
                <a:latin typeface="Baloo Paaji 2" pitchFamily="2" charset="0"/>
                <a:cs typeface="Baloo Paaji 2" pitchFamily="2" charset="0"/>
              </a:rPr>
              <a:t>without knowing much about the area. They may find good paying</a:t>
            </a:r>
          </a:p>
          <a:p>
            <a:r>
              <a:rPr lang="en-GB" sz="2400" dirty="0">
                <a:latin typeface="Baloo Paaji 2" pitchFamily="2" charset="0"/>
                <a:cs typeface="Baloo Paaji 2" pitchFamily="2" charset="0"/>
              </a:rPr>
              <a:t>guest accommodations or flats, but finding good food services can</a:t>
            </a:r>
          </a:p>
          <a:p>
            <a:r>
              <a:rPr lang="en-GB" sz="2400" dirty="0">
                <a:latin typeface="Baloo Paaji 2" pitchFamily="2" charset="0"/>
                <a:cs typeface="Baloo Paaji 2" pitchFamily="2" charset="0"/>
              </a:rPr>
              <a:t>be challenging. While online food ordering is an option, it may not </a:t>
            </a:r>
          </a:p>
          <a:p>
            <a:r>
              <a:rPr lang="en-GB" sz="2400" dirty="0">
                <a:latin typeface="Baloo Paaji 2" pitchFamily="2" charset="0"/>
                <a:cs typeface="Baloo Paaji 2" pitchFamily="2" charset="0"/>
              </a:rPr>
              <a:t>always provide the home-cooked food experience that many prefer.</a:t>
            </a:r>
            <a:endParaRPr lang="en-IN" sz="2400" dirty="0">
              <a:latin typeface="Baloo Paaji 2" pitchFamily="2" charset="0"/>
              <a:cs typeface="Baloo Paaji 2" pitchFamily="2" charset="0"/>
            </a:endParaRPr>
          </a:p>
        </p:txBody>
      </p:sp>
      <p:sp>
        <p:nvSpPr>
          <p:cNvPr id="32" name="TextBox 31">
            <a:extLst>
              <a:ext uri="{FF2B5EF4-FFF2-40B4-BE49-F238E27FC236}">
                <a16:creationId xmlns:a16="http://schemas.microsoft.com/office/drawing/2014/main" id="{CDCB2CC0-87D8-EF93-C74C-8527A078BE58}"/>
              </a:ext>
            </a:extLst>
          </p:cNvPr>
          <p:cNvSpPr txBox="1"/>
          <p:nvPr/>
        </p:nvSpPr>
        <p:spPr>
          <a:xfrm>
            <a:off x="14886211" y="1171907"/>
            <a:ext cx="10060767" cy="1938992"/>
          </a:xfrm>
          <a:prstGeom prst="rect">
            <a:avLst/>
          </a:prstGeom>
          <a:noFill/>
        </p:spPr>
        <p:txBody>
          <a:bodyPr wrap="none" rtlCol="0">
            <a:spAutoFit/>
          </a:bodyPr>
          <a:lstStyle/>
          <a:p>
            <a:r>
              <a:rPr lang="en-GB" sz="2400" dirty="0">
                <a:latin typeface="Baloo Paaji 2" pitchFamily="2" charset="0"/>
                <a:cs typeface="Baloo Paaji 2" pitchFamily="2" charset="0"/>
              </a:rPr>
              <a:t>Currently,  there  are  many  popular  tiffin  services,  but  they  may  not  </a:t>
            </a:r>
          </a:p>
          <a:p>
            <a:r>
              <a:rPr lang="en-GB" sz="2400" dirty="0">
                <a:latin typeface="Baloo Paaji 2" pitchFamily="2" charset="0"/>
                <a:cs typeface="Baloo Paaji 2" pitchFamily="2" charset="0"/>
              </a:rPr>
              <a:t>always  offer customized  meals  or  easy  cancellation  options.  Sometimes,</a:t>
            </a:r>
          </a:p>
          <a:p>
            <a:r>
              <a:rPr lang="en-GB" sz="2400" dirty="0">
                <a:latin typeface="Baloo Paaji 2" pitchFamily="2" charset="0"/>
                <a:cs typeface="Baloo Paaji 2" pitchFamily="2" charset="0"/>
              </a:rPr>
              <a:t>these  services  may  not  be available  in  certain  areas.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a:t>
            </a:r>
            <a:r>
              <a:rPr lang="en-GB" sz="2400" dirty="0">
                <a:latin typeface="Baloo Paaji 2" pitchFamily="2" charset="0"/>
                <a:cs typeface="Baloo Paaji 2" pitchFamily="2" charset="0"/>
              </a:rPr>
              <a:t>  </a:t>
            </a:r>
          </a:p>
          <a:p>
            <a:r>
              <a:rPr lang="en-GB" sz="2400" dirty="0">
                <a:latin typeface="Baloo Paaji 2" pitchFamily="2" charset="0"/>
                <a:cs typeface="Baloo Paaji 2" pitchFamily="2" charset="0"/>
              </a:rPr>
              <a:t>aims  to  overcome  these  drawbacks  by providing  a  convenient  and  </a:t>
            </a:r>
          </a:p>
          <a:p>
            <a:r>
              <a:rPr lang="en-GB" sz="2400" dirty="0">
                <a:latin typeface="Baloo Paaji 2" pitchFamily="2" charset="0"/>
                <a:cs typeface="Baloo Paaji 2" pitchFamily="2" charset="0"/>
              </a:rPr>
              <a:t>reliable  platform  for  finding  tiffin  services  that  meet  users' needs."</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1854051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17DE5-3B5F-922D-C464-B3E665E9C9C6}"/>
            </a:ext>
          </a:extLst>
        </p:cNvPr>
        <p:cNvGrpSpPr/>
        <p:nvPr/>
      </p:nvGrpSpPr>
      <p:grpSpPr>
        <a:xfrm>
          <a:off x="0" y="0"/>
          <a:ext cx="0" cy="0"/>
          <a:chOff x="0" y="0"/>
          <a:chExt cx="0" cy="0"/>
        </a:xfrm>
      </p:grpSpPr>
      <p:pic>
        <p:nvPicPr>
          <p:cNvPr id="13" name="Picture 12" descr="A white background with green and white objects&#10;&#10;Description automatically generated">
            <a:extLst>
              <a:ext uri="{FF2B5EF4-FFF2-40B4-BE49-F238E27FC236}">
                <a16:creationId xmlns:a16="http://schemas.microsoft.com/office/drawing/2014/main" id="{777C2FB5-E76A-CAD5-EB45-6BF48D33B68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2B434237-CB0D-C6AC-E8A0-C0228AF6D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57587">
            <a:off x="3284054" y="-624730"/>
            <a:ext cx="5071919" cy="162118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96FD907F-3B5E-F64A-435C-47C559D8C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92820">
            <a:off x="-2149582" y="-1158503"/>
            <a:ext cx="3390900" cy="3705225"/>
          </a:xfrm>
          <a:prstGeom prst="rect">
            <a:avLst/>
          </a:prstGeom>
        </p:spPr>
      </p:pic>
      <p:sp>
        <p:nvSpPr>
          <p:cNvPr id="6" name="Subtitle 4">
            <a:extLst>
              <a:ext uri="{FF2B5EF4-FFF2-40B4-BE49-F238E27FC236}">
                <a16:creationId xmlns:a16="http://schemas.microsoft.com/office/drawing/2014/main" id="{51060D57-1968-0B87-4A35-7348611AC75D}"/>
              </a:ext>
            </a:extLst>
          </p:cNvPr>
          <p:cNvSpPr txBox="1">
            <a:spLocks/>
          </p:cNvSpPr>
          <p:nvPr/>
        </p:nvSpPr>
        <p:spPr>
          <a:xfrm>
            <a:off x="3708400" y="28575"/>
            <a:ext cx="4911416" cy="684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dirty="0" err="1">
                <a:solidFill>
                  <a:schemeClr val="accent6">
                    <a:lumMod val="75000"/>
                  </a:schemeClr>
                </a:solidFill>
                <a:latin typeface="Baloo Paaji 2 SemiBold" pitchFamily="2" charset="0"/>
                <a:cs typeface="Baloo Paaji 2 SemiBold" pitchFamily="2" charset="0"/>
              </a:rPr>
              <a:t>Ghar</a:t>
            </a:r>
            <a:r>
              <a:rPr lang="en-IN" sz="3600" dirty="0">
                <a:solidFill>
                  <a:schemeClr val="accent6">
                    <a:lumMod val="75000"/>
                  </a:schemeClr>
                </a:solidFill>
                <a:latin typeface="Baloo Paaji 2 SemiBold" pitchFamily="2" charset="0"/>
                <a:cs typeface="Baloo Paaji 2 SemiBold" pitchFamily="2" charset="0"/>
              </a:rPr>
              <a:t>  ka  </a:t>
            </a:r>
            <a:r>
              <a:rPr lang="en-IN" sz="3600" dirty="0" err="1">
                <a:solidFill>
                  <a:schemeClr val="accent6">
                    <a:lumMod val="75000"/>
                  </a:schemeClr>
                </a:solidFill>
                <a:latin typeface="Baloo Paaji 2 SemiBold" pitchFamily="2" charset="0"/>
                <a:cs typeface="Baloo Paaji 2 SemiBold" pitchFamily="2" charset="0"/>
              </a:rPr>
              <a:t>khana</a:t>
            </a:r>
            <a:endParaRPr lang="en-IN" sz="3600" dirty="0">
              <a:solidFill>
                <a:schemeClr val="accent6">
                  <a:lumMod val="75000"/>
                </a:schemeClr>
              </a:solidFill>
              <a:latin typeface="Baloo Paaji 2 SemiBold" pitchFamily="2" charset="0"/>
              <a:cs typeface="Baloo Paaji 2 SemiBold" pitchFamily="2" charset="0"/>
            </a:endParaRPr>
          </a:p>
        </p:txBody>
      </p:sp>
      <p:pic>
        <p:nvPicPr>
          <p:cNvPr id="10" name="Picture 9">
            <a:extLst>
              <a:ext uri="{FF2B5EF4-FFF2-40B4-BE49-F238E27FC236}">
                <a16:creationId xmlns:a16="http://schemas.microsoft.com/office/drawing/2014/main" id="{F63D88B8-C5E0-234D-948E-5A5D3C586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94529">
            <a:off x="10496551" y="4483822"/>
            <a:ext cx="3390900" cy="3705225"/>
          </a:xfrm>
          <a:prstGeom prst="rect">
            <a:avLst/>
          </a:prstGeom>
        </p:spPr>
      </p:pic>
      <p:pic>
        <p:nvPicPr>
          <p:cNvPr id="11" name="Picture 10">
            <a:extLst>
              <a:ext uri="{FF2B5EF4-FFF2-40B4-BE49-F238E27FC236}">
                <a16:creationId xmlns:a16="http://schemas.microsoft.com/office/drawing/2014/main" id="{4817E170-644B-7760-29E2-D6E071BFDAB5}"/>
              </a:ext>
            </a:extLst>
          </p:cNvPr>
          <p:cNvPicPr>
            <a:picLocks noChangeAspect="1"/>
          </p:cNvPicPr>
          <p:nvPr/>
        </p:nvPicPr>
        <p:blipFill>
          <a:blip r:embed="rId4">
            <a:extLst>
              <a:ext uri="{28A0092B-C50C-407E-A947-70E740481C1C}">
                <a14:useLocalDpi xmlns:a14="http://schemas.microsoft.com/office/drawing/2010/main" val="0"/>
              </a:ext>
            </a:extLst>
          </a:blip>
          <a:srcRect l="18034" t="12014"/>
          <a:stretch/>
        </p:blipFill>
        <p:spPr>
          <a:xfrm rot="9843682">
            <a:off x="-7501883" y="4859649"/>
            <a:ext cx="2779363" cy="3260099"/>
          </a:xfrm>
          <a:prstGeom prst="rect">
            <a:avLst/>
          </a:prstGeom>
        </p:spPr>
      </p:pic>
      <p:pic>
        <p:nvPicPr>
          <p:cNvPr id="12" name="Picture 11">
            <a:extLst>
              <a:ext uri="{FF2B5EF4-FFF2-40B4-BE49-F238E27FC236}">
                <a16:creationId xmlns:a16="http://schemas.microsoft.com/office/drawing/2014/main" id="{3CC4B1E8-9257-99CF-65D5-EEA3442EA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160">
            <a:off x="10870888" y="-460932"/>
            <a:ext cx="3390900" cy="3705225"/>
          </a:xfrm>
          <a:prstGeom prst="rect">
            <a:avLst/>
          </a:prstGeom>
        </p:spPr>
      </p:pic>
      <p:sp>
        <p:nvSpPr>
          <p:cNvPr id="15" name="Subtitle 13">
            <a:extLst>
              <a:ext uri="{FF2B5EF4-FFF2-40B4-BE49-F238E27FC236}">
                <a16:creationId xmlns:a16="http://schemas.microsoft.com/office/drawing/2014/main" id="{FDD820F7-8620-471A-4E21-3982F4DBD5EC}"/>
              </a:ext>
            </a:extLst>
          </p:cNvPr>
          <p:cNvSpPr txBox="1">
            <a:spLocks/>
          </p:cNvSpPr>
          <p:nvPr/>
        </p:nvSpPr>
        <p:spPr>
          <a:xfrm>
            <a:off x="11695" y="1877205"/>
            <a:ext cx="2670928"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key  features</a:t>
            </a:r>
          </a:p>
        </p:txBody>
      </p:sp>
      <p:sp>
        <p:nvSpPr>
          <p:cNvPr id="16" name="Subtitle 13">
            <a:extLst>
              <a:ext uri="{FF2B5EF4-FFF2-40B4-BE49-F238E27FC236}">
                <a16:creationId xmlns:a16="http://schemas.microsoft.com/office/drawing/2014/main" id="{113A79C1-675C-CC58-8AFE-48B225A46556}"/>
              </a:ext>
            </a:extLst>
          </p:cNvPr>
          <p:cNvSpPr txBox="1">
            <a:spLocks/>
          </p:cNvSpPr>
          <p:nvPr/>
        </p:nvSpPr>
        <p:spPr>
          <a:xfrm>
            <a:off x="11695" y="2401248"/>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Additional  Functionalities</a:t>
            </a:r>
          </a:p>
        </p:txBody>
      </p:sp>
      <p:sp>
        <p:nvSpPr>
          <p:cNvPr id="17" name="Subtitle 13">
            <a:extLst>
              <a:ext uri="{FF2B5EF4-FFF2-40B4-BE49-F238E27FC236}">
                <a16:creationId xmlns:a16="http://schemas.microsoft.com/office/drawing/2014/main" id="{92DF6004-4AE6-2B09-C311-69B118A597F3}"/>
              </a:ext>
            </a:extLst>
          </p:cNvPr>
          <p:cNvSpPr txBox="1">
            <a:spLocks/>
          </p:cNvSpPr>
          <p:nvPr/>
        </p:nvSpPr>
        <p:spPr>
          <a:xfrm>
            <a:off x="11694" y="2925292"/>
            <a:ext cx="3628069" cy="4703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75000"/>
                  </a:schemeClr>
                </a:solidFill>
              </a:rPr>
              <a:t>Market  research</a:t>
            </a:r>
          </a:p>
        </p:txBody>
      </p:sp>
      <p:pic>
        <p:nvPicPr>
          <p:cNvPr id="19" name="Picture 18">
            <a:extLst>
              <a:ext uri="{FF2B5EF4-FFF2-40B4-BE49-F238E27FC236}">
                <a16:creationId xmlns:a16="http://schemas.microsoft.com/office/drawing/2014/main" id="{46776374-58EE-F537-3E92-04CEED24F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07152" y="545966"/>
            <a:ext cx="470339" cy="2306309"/>
          </a:xfrm>
          <a:prstGeom prst="rect">
            <a:avLst/>
          </a:prstGeom>
        </p:spPr>
      </p:pic>
      <p:sp>
        <p:nvSpPr>
          <p:cNvPr id="4" name="TextBox 3">
            <a:extLst>
              <a:ext uri="{FF2B5EF4-FFF2-40B4-BE49-F238E27FC236}">
                <a16:creationId xmlns:a16="http://schemas.microsoft.com/office/drawing/2014/main" id="{088E2D5B-7C37-4A01-6826-63B16C7D4C58}"/>
              </a:ext>
            </a:extLst>
          </p:cNvPr>
          <p:cNvSpPr txBox="1"/>
          <p:nvPr/>
        </p:nvSpPr>
        <p:spPr>
          <a:xfrm>
            <a:off x="3819" y="1396655"/>
            <a:ext cx="1821909" cy="426848"/>
          </a:xfrm>
          <a:prstGeom prst="rect">
            <a:avLst/>
          </a:prstGeom>
          <a:noFill/>
        </p:spPr>
        <p:txBody>
          <a:bodyPr wrap="none" rtlCol="0">
            <a:spAutoFit/>
          </a:bodyPr>
          <a:lstStyle/>
          <a:p>
            <a:pPr>
              <a:lnSpc>
                <a:spcPct val="90000"/>
              </a:lnSpc>
              <a:spcBef>
                <a:spcPts val="1000"/>
              </a:spcBef>
            </a:pPr>
            <a:r>
              <a:rPr lang="en-IN" sz="2400" dirty="0">
                <a:solidFill>
                  <a:schemeClr val="accent6">
                    <a:lumMod val="50000"/>
                  </a:schemeClr>
                </a:solidFill>
              </a:rPr>
              <a:t>Introduction</a:t>
            </a:r>
          </a:p>
        </p:txBody>
      </p:sp>
      <p:sp>
        <p:nvSpPr>
          <p:cNvPr id="14" name="TextBox 13">
            <a:extLst>
              <a:ext uri="{FF2B5EF4-FFF2-40B4-BE49-F238E27FC236}">
                <a16:creationId xmlns:a16="http://schemas.microsoft.com/office/drawing/2014/main" id="{5D77A7D5-4F22-D6E1-7A4D-0C2B70109EF5}"/>
              </a:ext>
            </a:extLst>
          </p:cNvPr>
          <p:cNvSpPr txBox="1"/>
          <p:nvPr/>
        </p:nvSpPr>
        <p:spPr>
          <a:xfrm>
            <a:off x="2023948" y="3077760"/>
            <a:ext cx="10060767" cy="1938992"/>
          </a:xfrm>
          <a:prstGeom prst="rect">
            <a:avLst/>
          </a:prstGeom>
          <a:noFill/>
        </p:spPr>
        <p:txBody>
          <a:bodyPr wrap="none" rtlCol="0">
            <a:spAutoFit/>
          </a:bodyPr>
          <a:lstStyle/>
          <a:p>
            <a:r>
              <a:rPr lang="en-GB" sz="2400" dirty="0">
                <a:latin typeface="Baloo Paaji 2" pitchFamily="2" charset="0"/>
                <a:cs typeface="Baloo Paaji 2" pitchFamily="2" charset="0"/>
              </a:rPr>
              <a:t>Currently,  there  are  many  popular  tiffin  services,  but  they  may  not  </a:t>
            </a:r>
          </a:p>
          <a:p>
            <a:r>
              <a:rPr lang="en-GB" sz="2400" dirty="0">
                <a:latin typeface="Baloo Paaji 2" pitchFamily="2" charset="0"/>
                <a:cs typeface="Baloo Paaji 2" pitchFamily="2" charset="0"/>
              </a:rPr>
              <a:t>always  offer customized  meals  or  easy  cancellation  options.  Sometimes,</a:t>
            </a:r>
          </a:p>
          <a:p>
            <a:r>
              <a:rPr lang="en-GB" sz="2400" dirty="0">
                <a:latin typeface="Baloo Paaji 2" pitchFamily="2" charset="0"/>
                <a:cs typeface="Baloo Paaji 2" pitchFamily="2" charset="0"/>
              </a:rPr>
              <a:t>these  services  may  not  be available  in  certain  areas.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a:t>
            </a:r>
            <a:r>
              <a:rPr lang="en-GB" sz="2400" dirty="0">
                <a:latin typeface="Baloo Paaji 2" pitchFamily="2" charset="0"/>
                <a:cs typeface="Baloo Paaji 2" pitchFamily="2" charset="0"/>
              </a:rPr>
              <a:t>  </a:t>
            </a:r>
          </a:p>
          <a:p>
            <a:r>
              <a:rPr lang="en-GB" sz="2400" dirty="0">
                <a:latin typeface="Baloo Paaji 2" pitchFamily="2" charset="0"/>
                <a:cs typeface="Baloo Paaji 2" pitchFamily="2" charset="0"/>
              </a:rPr>
              <a:t>aims  to  overcome  these  drawbacks  by providing  a  convenient  and  </a:t>
            </a:r>
          </a:p>
          <a:p>
            <a:r>
              <a:rPr lang="en-GB" sz="2400" dirty="0">
                <a:latin typeface="Baloo Paaji 2" pitchFamily="2" charset="0"/>
                <a:cs typeface="Baloo Paaji 2" pitchFamily="2" charset="0"/>
              </a:rPr>
              <a:t>reliable  platform  for  finding  tiffin  services  that  meet  users' needs."</a:t>
            </a:r>
            <a:endParaRPr lang="en-IN" sz="2400" dirty="0">
              <a:latin typeface="Baloo Paaji 2" pitchFamily="2" charset="0"/>
              <a:cs typeface="Baloo Paaji 2" pitchFamily="2" charset="0"/>
            </a:endParaRPr>
          </a:p>
        </p:txBody>
      </p:sp>
      <p:sp>
        <p:nvSpPr>
          <p:cNvPr id="2" name="Rectangle: Rounded Corners 1">
            <a:extLst>
              <a:ext uri="{FF2B5EF4-FFF2-40B4-BE49-F238E27FC236}">
                <a16:creationId xmlns:a16="http://schemas.microsoft.com/office/drawing/2014/main" id="{C9766AAA-805B-F532-C8BC-7CC438193460}"/>
              </a:ext>
            </a:extLst>
          </p:cNvPr>
          <p:cNvSpPr/>
          <p:nvPr/>
        </p:nvSpPr>
        <p:spPr>
          <a:xfrm>
            <a:off x="2023948" y="6661394"/>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A655CBD8-5091-0B63-E649-D152D4E9BDDF}"/>
              </a:ext>
            </a:extLst>
          </p:cNvPr>
          <p:cNvSpPr/>
          <p:nvPr/>
        </p:nvSpPr>
        <p:spPr>
          <a:xfrm>
            <a:off x="2578795" y="6666306"/>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18E0EE1-6E07-77C1-F7E6-A12543B1CDD9}"/>
              </a:ext>
            </a:extLst>
          </p:cNvPr>
          <p:cNvSpPr/>
          <p:nvPr/>
        </p:nvSpPr>
        <p:spPr>
          <a:xfrm>
            <a:off x="3133642" y="6670919"/>
            <a:ext cx="390515" cy="707375"/>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893A9C7-77EA-F2FD-E3FA-6F790CDD885E}"/>
              </a:ext>
            </a:extLst>
          </p:cNvPr>
          <p:cNvSpPr/>
          <p:nvPr/>
        </p:nvSpPr>
        <p:spPr>
          <a:xfrm>
            <a:off x="3688489" y="6489700"/>
            <a:ext cx="390515" cy="707375"/>
          </a:xfrm>
          <a:prstGeom prst="roundRect">
            <a:avLst>
              <a:gd name="adj" fmla="val 5000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8F1A1F2E-47A7-535F-68D6-9D37C1952A45}"/>
              </a:ext>
            </a:extLst>
          </p:cNvPr>
          <p:cNvSpPr txBox="1"/>
          <p:nvPr/>
        </p:nvSpPr>
        <p:spPr>
          <a:xfrm>
            <a:off x="2073751" y="6999437"/>
            <a:ext cx="27603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1</a:t>
            </a:r>
            <a:endParaRPr lang="en-IN" dirty="0">
              <a:solidFill>
                <a:schemeClr val="bg1"/>
              </a:solidFill>
              <a:latin typeface="Baloo Paaji 2 ExtraBold" pitchFamily="2" charset="0"/>
              <a:cs typeface="Baloo Paaji 2 ExtraBold" pitchFamily="2" charset="0"/>
            </a:endParaRPr>
          </a:p>
        </p:txBody>
      </p:sp>
      <p:sp>
        <p:nvSpPr>
          <p:cNvPr id="28" name="TextBox 27">
            <a:extLst>
              <a:ext uri="{FF2B5EF4-FFF2-40B4-BE49-F238E27FC236}">
                <a16:creationId xmlns:a16="http://schemas.microsoft.com/office/drawing/2014/main" id="{01B1363B-59D9-5889-011C-FED1F62A6D01}"/>
              </a:ext>
            </a:extLst>
          </p:cNvPr>
          <p:cNvSpPr txBox="1"/>
          <p:nvPr/>
        </p:nvSpPr>
        <p:spPr>
          <a:xfrm>
            <a:off x="2636033" y="7004349"/>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2</a:t>
            </a:r>
            <a:endParaRPr lang="en-IN" dirty="0">
              <a:solidFill>
                <a:schemeClr val="bg1"/>
              </a:solidFill>
              <a:latin typeface="Baloo Paaji 2 ExtraBold" pitchFamily="2" charset="0"/>
              <a:cs typeface="Baloo Paaji 2 ExtraBold" pitchFamily="2" charset="0"/>
            </a:endParaRPr>
          </a:p>
        </p:txBody>
      </p:sp>
      <p:sp>
        <p:nvSpPr>
          <p:cNvPr id="29" name="TextBox 28">
            <a:extLst>
              <a:ext uri="{FF2B5EF4-FFF2-40B4-BE49-F238E27FC236}">
                <a16:creationId xmlns:a16="http://schemas.microsoft.com/office/drawing/2014/main" id="{B6ABFCDB-EC8E-C2F3-07CA-22E09E996CE1}"/>
              </a:ext>
            </a:extLst>
          </p:cNvPr>
          <p:cNvSpPr txBox="1"/>
          <p:nvPr/>
        </p:nvSpPr>
        <p:spPr>
          <a:xfrm>
            <a:off x="3190880" y="7008962"/>
            <a:ext cx="304892"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3</a:t>
            </a:r>
            <a:endParaRPr lang="en-IN" dirty="0">
              <a:solidFill>
                <a:schemeClr val="bg1"/>
              </a:solidFill>
              <a:latin typeface="Baloo Paaji 2 ExtraBold" pitchFamily="2" charset="0"/>
              <a:cs typeface="Baloo Paaji 2 ExtraBold" pitchFamily="2" charset="0"/>
            </a:endParaRPr>
          </a:p>
        </p:txBody>
      </p:sp>
      <p:sp>
        <p:nvSpPr>
          <p:cNvPr id="30" name="TextBox 29">
            <a:extLst>
              <a:ext uri="{FF2B5EF4-FFF2-40B4-BE49-F238E27FC236}">
                <a16:creationId xmlns:a16="http://schemas.microsoft.com/office/drawing/2014/main" id="{5E04193B-6CCD-EA6E-3457-739BEDC37FA9}"/>
              </a:ext>
            </a:extLst>
          </p:cNvPr>
          <p:cNvSpPr txBox="1"/>
          <p:nvPr/>
        </p:nvSpPr>
        <p:spPr>
          <a:xfrm>
            <a:off x="3745727" y="6489700"/>
            <a:ext cx="324128" cy="369332"/>
          </a:xfrm>
          <a:prstGeom prst="rect">
            <a:avLst/>
          </a:prstGeom>
          <a:noFill/>
        </p:spPr>
        <p:txBody>
          <a:bodyPr wrap="none" rtlCol="0">
            <a:spAutoFit/>
          </a:bodyPr>
          <a:lstStyle/>
          <a:p>
            <a:r>
              <a:rPr lang="en-GB" dirty="0">
                <a:solidFill>
                  <a:schemeClr val="bg1"/>
                </a:solidFill>
                <a:latin typeface="Baloo Paaji 2 ExtraBold" pitchFamily="2" charset="0"/>
                <a:cs typeface="Baloo Paaji 2 ExtraBold" pitchFamily="2" charset="0"/>
              </a:rPr>
              <a:t>4</a:t>
            </a:r>
            <a:endParaRPr lang="en-IN" dirty="0">
              <a:solidFill>
                <a:schemeClr val="bg1"/>
              </a:solidFill>
              <a:latin typeface="Baloo Paaji 2 ExtraBold" pitchFamily="2" charset="0"/>
              <a:cs typeface="Baloo Paaji 2 ExtraBold" pitchFamily="2" charset="0"/>
            </a:endParaRPr>
          </a:p>
        </p:txBody>
      </p:sp>
      <p:sp>
        <p:nvSpPr>
          <p:cNvPr id="31" name="TextBox 30">
            <a:extLst>
              <a:ext uri="{FF2B5EF4-FFF2-40B4-BE49-F238E27FC236}">
                <a16:creationId xmlns:a16="http://schemas.microsoft.com/office/drawing/2014/main" id="{10AE0815-B3A3-D1E7-EE4F-A7B022B4EB35}"/>
              </a:ext>
            </a:extLst>
          </p:cNvPr>
          <p:cNvSpPr txBox="1"/>
          <p:nvPr/>
        </p:nvSpPr>
        <p:spPr>
          <a:xfrm>
            <a:off x="-10649502" y="5614443"/>
            <a:ext cx="9632765" cy="1569660"/>
          </a:xfrm>
          <a:prstGeom prst="rect">
            <a:avLst/>
          </a:prstGeom>
          <a:noFill/>
        </p:spPr>
        <p:txBody>
          <a:bodyPr wrap="none" rtlCol="0">
            <a:spAutoFit/>
          </a:bodyPr>
          <a:lstStyle/>
          <a:p>
            <a:r>
              <a:rPr lang="en-GB" sz="2400" dirty="0">
                <a:latin typeface="Baloo Paaji 2" pitchFamily="2" charset="0"/>
                <a:cs typeface="Baloo Paaji 2" pitchFamily="2" charset="0"/>
              </a:rPr>
              <a:t>To  address  this,  we  have  created  a  website  called  </a:t>
            </a:r>
            <a:r>
              <a:rPr lang="en-GB" sz="2400" dirty="0">
                <a:solidFill>
                  <a:schemeClr val="accent6">
                    <a:lumMod val="75000"/>
                  </a:schemeClr>
                </a:solidFill>
                <a:latin typeface="Baloo Paaji 2 ExtraBold" pitchFamily="2" charset="0"/>
                <a:cs typeface="Baloo Paaji 2 ExtraBold" pitchFamily="2" charset="0"/>
              </a:rPr>
              <a:t>'</a:t>
            </a:r>
            <a:r>
              <a:rPr lang="en-GB" sz="2400" dirty="0" err="1">
                <a:solidFill>
                  <a:schemeClr val="accent6">
                    <a:lumMod val="75000"/>
                  </a:schemeClr>
                </a:solidFill>
                <a:latin typeface="Baloo Paaji 2 ExtraBold" pitchFamily="2" charset="0"/>
                <a:cs typeface="Baloo Paaji 2 ExtraBold" pitchFamily="2" charset="0"/>
              </a:rPr>
              <a:t>Ghar</a:t>
            </a:r>
            <a:r>
              <a:rPr lang="en-GB" sz="2400" dirty="0">
                <a:solidFill>
                  <a:schemeClr val="accent6">
                    <a:lumMod val="75000"/>
                  </a:schemeClr>
                </a:solidFill>
                <a:latin typeface="Baloo Paaji 2 ExtraBold" pitchFamily="2" charset="0"/>
                <a:cs typeface="Baloo Paaji 2 ExtraBold" pitchFamily="2" charset="0"/>
              </a:rPr>
              <a:t>  Ka  Khana.’  </a:t>
            </a:r>
          </a:p>
          <a:p>
            <a:r>
              <a:rPr lang="en-GB" sz="2400" dirty="0">
                <a:latin typeface="Baloo Paaji 2" pitchFamily="2" charset="0"/>
                <a:cs typeface="Baloo Paaji 2" pitchFamily="2" charset="0"/>
              </a:rPr>
              <a:t>On  this  platform,  all tiffin  service  providers  are  listed,  making</a:t>
            </a:r>
          </a:p>
          <a:p>
            <a:r>
              <a:rPr lang="en-GB" sz="2400" dirty="0">
                <a:latin typeface="Baloo Paaji 2" pitchFamily="2" charset="0"/>
                <a:cs typeface="Baloo Paaji 2" pitchFamily="2" charset="0"/>
              </a:rPr>
              <a:t> it  easier for  users  to  find  them.  Additionally, users  can  search  for  </a:t>
            </a:r>
          </a:p>
          <a:p>
            <a:r>
              <a:rPr lang="en-GB" sz="2400" dirty="0">
                <a:latin typeface="Baloo Paaji 2" pitchFamily="2" charset="0"/>
                <a:cs typeface="Baloo Paaji 2" pitchFamily="2" charset="0"/>
              </a:rPr>
              <a:t>tiffin  services  available  in  their  area  or  location.</a:t>
            </a:r>
            <a:endParaRPr lang="en-IN" sz="2400" dirty="0">
              <a:latin typeface="Baloo Paaji 2" pitchFamily="2" charset="0"/>
              <a:cs typeface="Baloo Paaji 2" pitchFamily="2" charset="0"/>
            </a:endParaRPr>
          </a:p>
        </p:txBody>
      </p:sp>
    </p:spTree>
    <p:extLst>
      <p:ext uri="{BB962C8B-B14F-4D97-AF65-F5344CB8AC3E}">
        <p14:creationId xmlns:p14="http://schemas.microsoft.com/office/powerpoint/2010/main" val="940013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345</TotalTime>
  <Words>2622</Words>
  <Application>Microsoft Office PowerPoint</Application>
  <PresentationFormat>Widescreen</PresentationFormat>
  <Paragraphs>369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Baloo Paaji 2</vt:lpstr>
      <vt:lpstr>Baloo Paaji 2 ExtraBold</vt:lpstr>
      <vt:lpstr>Baloo Paaji 2 SemiBold</vt:lpstr>
      <vt:lpstr>Office Theme</vt:lpstr>
      <vt:lpstr>Welcome To</vt:lpstr>
      <vt:lpstr>Welcome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𝕯𝖊𝖛 𝕶𝖚𝖒𝖆𝖗 𝕾𝖆𝖎𝖓𝖎</dc:creator>
  <cp:lastModifiedBy>𝕯𝖊𝖛 𝕶𝖚𝖒𝖆𝖗 𝕾𝖆𝖎𝖓𝖎</cp:lastModifiedBy>
  <cp:revision>16</cp:revision>
  <dcterms:created xsi:type="dcterms:W3CDTF">2024-10-19T05:40:49Z</dcterms:created>
  <dcterms:modified xsi:type="dcterms:W3CDTF">2024-10-19T11:28:31Z</dcterms:modified>
</cp:coreProperties>
</file>