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0" r:id="rId7"/>
    <p:sldId id="263" r:id="rId8"/>
    <p:sldId id="268" r:id="rId9"/>
    <p:sldId id="265" r:id="rId10"/>
    <p:sldId id="272" r:id="rId11"/>
    <p:sldId id="266" r:id="rId12"/>
    <p:sldId id="270" r:id="rId13"/>
    <p:sldId id="267" r:id="rId14"/>
    <p:sldId id="269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DE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814A1-18A8-4379-BAED-B14C79AC0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EE92A1-2F9D-43A1-A71F-AC79D129D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28F80-2CEC-4B54-A406-889B3AB6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46BB-A705-4850-B363-DEF04008FBF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F7338-E17F-468F-9A63-3AD16023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3A361-ADA0-4637-8465-75B2EC79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2F56-4A26-4C8B-AA9D-CB6979E2F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1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297C8-6F99-434A-BF91-BA9BDFDA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6013BA-D45E-4576-BAE6-32FB69857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62C009-FF91-4F2E-BFB6-D01A18B8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46BB-A705-4850-B363-DEF04008FBF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949B3-3D3E-4B41-85D8-A21007D7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1AB994-9A90-4A92-9403-CC74AAF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2F56-4A26-4C8B-AA9D-CB6979E2F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71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D7BC07-32E3-4A27-B863-4494D48A2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E191DB-2E1F-40C3-BC64-B108ADA64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53FFB-BED1-4841-A6D8-D6B124FF2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46BB-A705-4850-B363-DEF04008FBF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A1955-BA55-4FE3-896F-ECFAB016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9F692-F70A-4F67-A17F-0419A72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2F56-4A26-4C8B-AA9D-CB6979E2F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01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C76EB-7963-4CA6-992B-1578202E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E5CAC-668D-4F38-98D2-3CD182FAA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9A63D-6D02-4B40-8CDC-43B3063B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46BB-A705-4850-B363-DEF04008FBF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F11CFC-0C83-4D2C-A38D-F53A3925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40787-0AD3-4BBE-9F55-28E566C8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2F56-4A26-4C8B-AA9D-CB6979E2F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31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EC182-C6C5-44BB-814F-8F5DAD13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04F637-9D5F-4549-84D7-962B96090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F384E-CE0B-42A5-AADE-CAD9A08E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46BB-A705-4850-B363-DEF04008FBF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08C33-55F7-4947-A159-ED268479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553481-5309-420A-990F-E9096D20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2F56-4A26-4C8B-AA9D-CB6979E2F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29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DB0C8-B897-4F71-83D0-5D92530B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F8B46-C80D-4C88-99F3-F3901F6F6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F0E164-5375-4CA6-9884-0E0B0FA71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1B4242-D41C-4955-8106-D0E275B5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46BB-A705-4850-B363-DEF04008FBF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37CF0-CDD7-4D5F-A6D7-E84DB2EB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CC8201-986A-4A51-8097-31A43F2E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2F56-4A26-4C8B-AA9D-CB6979E2F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06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F96FA-22E2-4AEB-8E3F-6029F138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EA9F9-3ED1-455E-846F-0782919D9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EABA1-BFEE-48B4-9715-E92C8A734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DD57EA-D228-4AE6-8D3F-F1EFB9C63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306EF0-4B85-4AE0-BA0E-02A9BAB93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B433BC-813A-485F-9B47-E74041C4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46BB-A705-4850-B363-DEF04008FBF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50C8EF-CA35-4167-B21D-B27E94F5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052F85-7CCF-480A-99CD-022A0086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2F56-4A26-4C8B-AA9D-CB6979E2F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79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C6E3-C842-442B-ACCB-524FA927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BE41FE-B601-465D-91A0-313E47AC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46BB-A705-4850-B363-DEF04008FBF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CC265D-FB5D-452B-A5AF-A9807BD34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CFDDCD-7C96-45C1-AC35-F55CFF2F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2F56-4A26-4C8B-AA9D-CB6979E2F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41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11DF72-4796-4D63-8D1C-0A90D13E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46BB-A705-4850-B363-DEF04008FBF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1266C3-3402-4D7D-938C-8C85C62C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BABA5-6E81-4BF3-AD50-9E53E86D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2F56-4A26-4C8B-AA9D-CB6979E2F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44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A4FEE-49EA-46F1-B74E-0E1559D4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206DA-A6BB-4AD2-B69E-984F7032F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2EF30A-21D7-4D40-A8D9-002579FDA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C237A8-66ED-4909-854B-71303A83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46BB-A705-4850-B363-DEF04008FBF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F3C26C-199A-4921-BE7F-F61A2374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7F39B0-5FD8-4AAF-AA57-55F59D97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2F56-4A26-4C8B-AA9D-CB6979E2F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35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7A02F-7F9E-4D44-A4DD-60F9C912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AC05BA-0B34-4884-8C2D-3928AB4FC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7C7309-6B27-4102-AD53-538071535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5287D1-9B2B-484A-BCE0-FC489DC0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46BB-A705-4850-B363-DEF04008FBF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07C2AB-652A-4977-91EC-2E03BDAF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1003DD-29CB-4247-8151-6B04F29D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2F56-4A26-4C8B-AA9D-CB6979E2F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00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0593C6-3279-46A2-A90F-A71858D0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29EF72-D375-4B10-8D26-4D71DF042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94FD8-2A28-4C05-84D0-E48E3E5CF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C46BB-A705-4850-B363-DEF04008FBF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D96E0-DB2E-4269-81DC-49CD25D4F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05EFA-ED45-4711-ACEE-D13EF855B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B2F56-4A26-4C8B-AA9D-CB6979E2F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22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evleti.github.io/how_to_use_bo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a.go.kr/dataset/15000314/openapi.do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www.data.go.k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developers.naver.com/products/clova/face/" TargetMode="External"/><Relationship Id="rId4" Type="http://schemas.openxmlformats.org/officeDocument/2006/relationships/hyperlink" Target="https://developers.naver.com/products/nm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aws.amazon.com/ko/s3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ws.amazon.com/ko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F779D2-4551-4331-9AAF-DF98D44FB08A}"/>
              </a:ext>
            </a:extLst>
          </p:cNvPr>
          <p:cNvSpPr txBox="1"/>
          <p:nvPr/>
        </p:nvSpPr>
        <p:spPr>
          <a:xfrm>
            <a:off x="1916390" y="2844224"/>
            <a:ext cx="714971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dirty="0"/>
              <a:t>방 중 </a:t>
            </a:r>
            <a:r>
              <a:rPr lang="ko-KR" altLang="en-US" sz="7000" dirty="0" err="1"/>
              <a:t>프</a:t>
            </a:r>
            <a:r>
              <a:rPr lang="ko-KR" altLang="en-US" sz="7000" dirty="0"/>
              <a:t> 로 </a:t>
            </a:r>
            <a:r>
              <a:rPr lang="ko-KR" altLang="en-US" sz="7000" dirty="0" err="1"/>
              <a:t>젝</a:t>
            </a:r>
            <a:r>
              <a:rPr lang="ko-KR" altLang="en-US" sz="7000" dirty="0"/>
              <a:t> 트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A061AFB-D545-4001-A7C9-7E1543C61333}"/>
              </a:ext>
            </a:extLst>
          </p:cNvPr>
          <p:cNvGrpSpPr/>
          <p:nvPr/>
        </p:nvGrpSpPr>
        <p:grpSpPr>
          <a:xfrm>
            <a:off x="8634952" y="0"/>
            <a:ext cx="3557048" cy="6858000"/>
            <a:chOff x="8634952" y="0"/>
            <a:chExt cx="3557048" cy="6858000"/>
          </a:xfrm>
        </p:grpSpPr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84AC561B-E324-48EC-9422-3116238D797D}"/>
                </a:ext>
              </a:extLst>
            </p:cNvPr>
            <p:cNvSpPr/>
            <p:nvPr/>
          </p:nvSpPr>
          <p:spPr>
            <a:xfrm>
              <a:off x="8634952" y="1432874"/>
              <a:ext cx="3557047" cy="5425126"/>
            </a:xfrm>
            <a:prstGeom prst="triangle">
              <a:avLst>
                <a:gd name="adj" fmla="val 100000"/>
              </a:avLst>
            </a:prstGeom>
            <a:solidFill>
              <a:srgbClr val="16D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754BD5E1-79D0-4E98-A481-CDCAF8C3DF90}"/>
                </a:ext>
              </a:extLst>
            </p:cNvPr>
            <p:cNvSpPr/>
            <p:nvPr/>
          </p:nvSpPr>
          <p:spPr>
            <a:xfrm rot="10800000" flipH="1">
              <a:off x="10058400" y="0"/>
              <a:ext cx="2133600" cy="5349712"/>
            </a:xfrm>
            <a:prstGeom prst="triangle">
              <a:avLst>
                <a:gd name="adj" fmla="val 100000"/>
              </a:avLst>
            </a:prstGeom>
            <a:solidFill>
              <a:srgbClr val="16D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E089B2B-CFE8-45C0-A4FC-9734A1931E76}"/>
              </a:ext>
            </a:extLst>
          </p:cNvPr>
          <p:cNvSpPr txBox="1"/>
          <p:nvPr/>
        </p:nvSpPr>
        <p:spPr>
          <a:xfrm>
            <a:off x="7069639" y="4013775"/>
            <a:ext cx="13420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- </a:t>
            </a:r>
            <a:r>
              <a:rPr lang="en-US" altLang="ko-KR" sz="2200" dirty="0" err="1"/>
              <a:t>DevLeti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2928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F779D2-4551-4331-9AAF-DF98D44FB08A}"/>
              </a:ext>
            </a:extLst>
          </p:cNvPr>
          <p:cNvSpPr txBox="1"/>
          <p:nvPr/>
        </p:nvSpPr>
        <p:spPr>
          <a:xfrm>
            <a:off x="517994" y="506378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기능 </a:t>
            </a:r>
            <a:r>
              <a:rPr lang="en-US" altLang="ko-KR" sz="4000" dirty="0"/>
              <a:t>:</a:t>
            </a:r>
            <a:endParaRPr lang="ko-KR" altLang="en-US" sz="4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3EFF27F-85AF-4FAA-8AEB-1D76154D92B4}"/>
              </a:ext>
            </a:extLst>
          </p:cNvPr>
          <p:cNvGrpSpPr/>
          <p:nvPr/>
        </p:nvGrpSpPr>
        <p:grpSpPr>
          <a:xfrm>
            <a:off x="8634952" y="0"/>
            <a:ext cx="3557048" cy="6858000"/>
            <a:chOff x="8634952" y="0"/>
            <a:chExt cx="3557048" cy="6858000"/>
          </a:xfrm>
        </p:grpSpPr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B7DF031D-B297-4857-A480-8992C293F213}"/>
                </a:ext>
              </a:extLst>
            </p:cNvPr>
            <p:cNvSpPr/>
            <p:nvPr/>
          </p:nvSpPr>
          <p:spPr>
            <a:xfrm>
              <a:off x="8634952" y="1432874"/>
              <a:ext cx="3557047" cy="5425126"/>
            </a:xfrm>
            <a:prstGeom prst="triangle">
              <a:avLst>
                <a:gd name="adj" fmla="val 100000"/>
              </a:avLst>
            </a:prstGeom>
            <a:solidFill>
              <a:srgbClr val="16D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8158E21-3E90-474E-AC15-D3F91238923F}"/>
                </a:ext>
              </a:extLst>
            </p:cNvPr>
            <p:cNvSpPr/>
            <p:nvPr/>
          </p:nvSpPr>
          <p:spPr>
            <a:xfrm rot="10800000" flipH="1">
              <a:off x="10058400" y="0"/>
              <a:ext cx="2133600" cy="5349712"/>
            </a:xfrm>
            <a:prstGeom prst="triangle">
              <a:avLst>
                <a:gd name="adj" fmla="val 100000"/>
              </a:avLst>
            </a:prstGeom>
            <a:solidFill>
              <a:srgbClr val="16D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1AE068A-F8F1-47A5-95C9-87D894FBE7A9}"/>
              </a:ext>
            </a:extLst>
          </p:cNvPr>
          <p:cNvSpPr txBox="1"/>
          <p:nvPr/>
        </p:nvSpPr>
        <p:spPr>
          <a:xfrm>
            <a:off x="2718257" y="660266"/>
            <a:ext cx="260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QR</a:t>
            </a:r>
            <a:r>
              <a:rPr lang="ko-KR" altLang="en-US" sz="2000" dirty="0"/>
              <a:t>코드 인식 및 생성</a:t>
            </a:r>
            <a:endParaRPr lang="en-US" altLang="ko-KR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E62755-8DEA-43F5-B672-ED1720B5A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69" t="21993" r="46650" b="57938"/>
          <a:stretch/>
        </p:blipFill>
        <p:spPr>
          <a:xfrm>
            <a:off x="1168922" y="2253003"/>
            <a:ext cx="8795209" cy="269203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3538C2-6982-4F24-91C0-F646D623F9AF}"/>
              </a:ext>
            </a:extLst>
          </p:cNvPr>
          <p:cNvSpPr/>
          <p:nvPr/>
        </p:nvSpPr>
        <p:spPr>
          <a:xfrm>
            <a:off x="2638161" y="3450209"/>
            <a:ext cx="3046201" cy="365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22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F779D2-4551-4331-9AAF-DF98D44FB08A}"/>
              </a:ext>
            </a:extLst>
          </p:cNvPr>
          <p:cNvSpPr txBox="1"/>
          <p:nvPr/>
        </p:nvSpPr>
        <p:spPr>
          <a:xfrm>
            <a:off x="517994" y="506378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기능 </a:t>
            </a:r>
            <a:r>
              <a:rPr lang="en-US" altLang="ko-KR" sz="4000" dirty="0"/>
              <a:t>:</a:t>
            </a:r>
            <a:endParaRPr lang="ko-KR" altLang="en-US" sz="4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3EFF27F-85AF-4FAA-8AEB-1D76154D92B4}"/>
              </a:ext>
            </a:extLst>
          </p:cNvPr>
          <p:cNvGrpSpPr/>
          <p:nvPr/>
        </p:nvGrpSpPr>
        <p:grpSpPr>
          <a:xfrm>
            <a:off x="8634952" y="0"/>
            <a:ext cx="3557048" cy="6858000"/>
            <a:chOff x="8634952" y="0"/>
            <a:chExt cx="3557048" cy="6858000"/>
          </a:xfrm>
        </p:grpSpPr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B7DF031D-B297-4857-A480-8992C293F213}"/>
                </a:ext>
              </a:extLst>
            </p:cNvPr>
            <p:cNvSpPr/>
            <p:nvPr/>
          </p:nvSpPr>
          <p:spPr>
            <a:xfrm>
              <a:off x="8634952" y="1432874"/>
              <a:ext cx="3557047" cy="5425126"/>
            </a:xfrm>
            <a:prstGeom prst="triangle">
              <a:avLst>
                <a:gd name="adj" fmla="val 100000"/>
              </a:avLst>
            </a:prstGeom>
            <a:solidFill>
              <a:srgbClr val="16D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8158E21-3E90-474E-AC15-D3F91238923F}"/>
                </a:ext>
              </a:extLst>
            </p:cNvPr>
            <p:cNvSpPr/>
            <p:nvPr/>
          </p:nvSpPr>
          <p:spPr>
            <a:xfrm rot="10800000" flipH="1">
              <a:off x="10058400" y="0"/>
              <a:ext cx="2133600" cy="5349712"/>
            </a:xfrm>
            <a:prstGeom prst="triangle">
              <a:avLst>
                <a:gd name="adj" fmla="val 100000"/>
              </a:avLst>
            </a:prstGeom>
            <a:solidFill>
              <a:srgbClr val="16D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1AE068A-F8F1-47A5-95C9-87D894FBE7A9}"/>
              </a:ext>
            </a:extLst>
          </p:cNvPr>
          <p:cNvSpPr txBox="1"/>
          <p:nvPr/>
        </p:nvSpPr>
        <p:spPr>
          <a:xfrm>
            <a:off x="2718257" y="660266"/>
            <a:ext cx="260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QR</a:t>
            </a:r>
            <a:r>
              <a:rPr lang="ko-KR" altLang="en-US" sz="2000" dirty="0"/>
              <a:t>코드 인식 및 생성</a:t>
            </a:r>
            <a:endParaRPr lang="en-US" altLang="ko-KR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432003-94F3-400D-B1B5-7E3C76070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06" t="21993" r="29175" b="14502"/>
          <a:stretch/>
        </p:blipFill>
        <p:spPr>
          <a:xfrm>
            <a:off x="1557701" y="1432874"/>
            <a:ext cx="8543372" cy="503449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9747F91-C087-4A47-8F0C-311C0CA4E8BC}"/>
              </a:ext>
            </a:extLst>
          </p:cNvPr>
          <p:cNvSpPr/>
          <p:nvPr/>
        </p:nvSpPr>
        <p:spPr>
          <a:xfrm>
            <a:off x="2460396" y="5505254"/>
            <a:ext cx="3770722" cy="471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618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F779D2-4551-4331-9AAF-DF98D44FB08A}"/>
              </a:ext>
            </a:extLst>
          </p:cNvPr>
          <p:cNvSpPr txBox="1"/>
          <p:nvPr/>
        </p:nvSpPr>
        <p:spPr>
          <a:xfrm>
            <a:off x="517994" y="506378"/>
            <a:ext cx="1503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/>
              <a:t>번외</a:t>
            </a:r>
            <a:r>
              <a:rPr lang="ko-KR" altLang="en-US" sz="4000" dirty="0"/>
              <a:t> </a:t>
            </a:r>
            <a:r>
              <a:rPr lang="en-US" altLang="ko-KR" sz="4000" dirty="0"/>
              <a:t>:</a:t>
            </a:r>
            <a:endParaRPr lang="ko-KR" altLang="en-US" sz="4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3EFF27F-85AF-4FAA-8AEB-1D76154D92B4}"/>
              </a:ext>
            </a:extLst>
          </p:cNvPr>
          <p:cNvGrpSpPr/>
          <p:nvPr/>
        </p:nvGrpSpPr>
        <p:grpSpPr>
          <a:xfrm>
            <a:off x="8634952" y="0"/>
            <a:ext cx="3557048" cy="6858000"/>
            <a:chOff x="8634952" y="0"/>
            <a:chExt cx="3557048" cy="6858000"/>
          </a:xfrm>
        </p:grpSpPr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B7DF031D-B297-4857-A480-8992C293F213}"/>
                </a:ext>
              </a:extLst>
            </p:cNvPr>
            <p:cNvSpPr/>
            <p:nvPr/>
          </p:nvSpPr>
          <p:spPr>
            <a:xfrm>
              <a:off x="8634952" y="1432874"/>
              <a:ext cx="3557047" cy="5425126"/>
            </a:xfrm>
            <a:prstGeom prst="triangle">
              <a:avLst>
                <a:gd name="adj" fmla="val 100000"/>
              </a:avLst>
            </a:prstGeom>
            <a:solidFill>
              <a:srgbClr val="16D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8158E21-3E90-474E-AC15-D3F91238923F}"/>
                </a:ext>
              </a:extLst>
            </p:cNvPr>
            <p:cNvSpPr/>
            <p:nvPr/>
          </p:nvSpPr>
          <p:spPr>
            <a:xfrm rot="10800000" flipH="1">
              <a:off x="10058400" y="0"/>
              <a:ext cx="2133600" cy="5349712"/>
            </a:xfrm>
            <a:prstGeom prst="triangle">
              <a:avLst>
                <a:gd name="adj" fmla="val 100000"/>
              </a:avLst>
            </a:prstGeom>
            <a:solidFill>
              <a:srgbClr val="16D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1AE068A-F8F1-47A5-95C9-87D894FBE7A9}"/>
              </a:ext>
            </a:extLst>
          </p:cNvPr>
          <p:cNvSpPr txBox="1"/>
          <p:nvPr/>
        </p:nvSpPr>
        <p:spPr>
          <a:xfrm>
            <a:off x="1881587" y="2873540"/>
            <a:ext cx="113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Python3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D3614D1-CD33-4FC5-A201-6085FE48BBAC}"/>
              </a:ext>
            </a:extLst>
          </p:cNvPr>
          <p:cNvGrpSpPr/>
          <p:nvPr/>
        </p:nvGrpSpPr>
        <p:grpSpPr>
          <a:xfrm>
            <a:off x="686130" y="1612364"/>
            <a:ext cx="5231553" cy="784596"/>
            <a:chOff x="2460395" y="5505254"/>
            <a:chExt cx="3770723" cy="47134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CD432003-94F3-400D-B1B5-7E3C760708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612" t="73362" r="56633" b="20693"/>
            <a:stretch/>
          </p:blipFill>
          <p:spPr>
            <a:xfrm>
              <a:off x="2460395" y="5505255"/>
              <a:ext cx="3770722" cy="47134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9747F91-C087-4A47-8F0C-311C0CA4E8BC}"/>
                </a:ext>
              </a:extLst>
            </p:cNvPr>
            <p:cNvSpPr/>
            <p:nvPr/>
          </p:nvSpPr>
          <p:spPr>
            <a:xfrm>
              <a:off x="2460396" y="5505254"/>
              <a:ext cx="3770722" cy="4713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6" descr="ê´ë ¨ ì´ë¯¸ì§">
            <a:extLst>
              <a:ext uri="{FF2B5EF4-FFF2-40B4-BE49-F238E27FC236}">
                <a16:creationId xmlns:a16="http://schemas.microsoft.com/office/drawing/2014/main" id="{8CC07C3C-7743-486E-991E-84BB8F5E2C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2"/>
          <a:stretch/>
        </p:blipFill>
        <p:spPr bwMode="auto">
          <a:xfrm>
            <a:off x="2021932" y="228476"/>
            <a:ext cx="1368781" cy="126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ê´ë ¨ ì´ë¯¸ì§">
            <a:extLst>
              <a:ext uri="{FF2B5EF4-FFF2-40B4-BE49-F238E27FC236}">
                <a16:creationId xmlns:a16="http://schemas.microsoft.com/office/drawing/2014/main" id="{2B0957A7-E062-484C-AF43-8268ECD7B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2"/>
          <a:stretch/>
        </p:blipFill>
        <p:spPr bwMode="auto">
          <a:xfrm>
            <a:off x="862313" y="4461041"/>
            <a:ext cx="1368781" cy="126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C726AD-365D-492E-827C-CC13F6ACD968}"/>
              </a:ext>
            </a:extLst>
          </p:cNvPr>
          <p:cNvSpPr/>
          <p:nvPr/>
        </p:nvSpPr>
        <p:spPr>
          <a:xfrm>
            <a:off x="764987" y="2004661"/>
            <a:ext cx="1563434" cy="39229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973BDD0-F2A4-4979-A95F-0F9F160DCCF0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1546704" y="2396958"/>
            <a:ext cx="0" cy="206408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828B4CE-647E-49BB-93A8-8550CA80C804}"/>
              </a:ext>
            </a:extLst>
          </p:cNvPr>
          <p:cNvCxnSpPr>
            <a:cxnSpLocks/>
          </p:cNvCxnSpPr>
          <p:nvPr/>
        </p:nvCxnSpPr>
        <p:spPr>
          <a:xfrm>
            <a:off x="1546703" y="3346515"/>
            <a:ext cx="1844009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233E3B6-D99D-4202-8E5D-88797696142B}"/>
              </a:ext>
            </a:extLst>
          </p:cNvPr>
          <p:cNvSpPr txBox="1"/>
          <p:nvPr/>
        </p:nvSpPr>
        <p:spPr>
          <a:xfrm>
            <a:off x="3525870" y="660266"/>
            <a:ext cx="389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AWS S3 – </a:t>
            </a:r>
            <a:r>
              <a:rPr lang="ko-KR" altLang="en-US" sz="2000" dirty="0"/>
              <a:t>클라우드 저장소 기능</a:t>
            </a:r>
            <a:endParaRPr lang="en-US" altLang="ko-KR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06744-1E76-4C7A-A867-8600E3C60D42}"/>
              </a:ext>
            </a:extLst>
          </p:cNvPr>
          <p:cNvSpPr txBox="1"/>
          <p:nvPr/>
        </p:nvSpPr>
        <p:spPr>
          <a:xfrm>
            <a:off x="1733024" y="3473667"/>
            <a:ext cx="14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Boto3 </a:t>
            </a:r>
            <a:r>
              <a:rPr lang="ko-KR" altLang="en-US" sz="2000" dirty="0"/>
              <a:t>모듈</a:t>
            </a:r>
            <a:endParaRPr lang="en-US" altLang="ko-KR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95C6A0-815A-4C50-A978-94D3032FF1E5}"/>
              </a:ext>
            </a:extLst>
          </p:cNvPr>
          <p:cNvSpPr txBox="1"/>
          <p:nvPr/>
        </p:nvSpPr>
        <p:spPr>
          <a:xfrm>
            <a:off x="571366" y="5828964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온라인 클라우드</a:t>
            </a:r>
            <a:endParaRPr lang="en-US" altLang="ko-KR" sz="20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B05593C-9897-4B82-87E0-7541E888AF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56" r="2676" b="4081"/>
          <a:stretch/>
        </p:blipFill>
        <p:spPr>
          <a:xfrm>
            <a:off x="3358628" y="2517156"/>
            <a:ext cx="8190126" cy="409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4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F779D2-4551-4331-9AAF-DF98D44FB08A}"/>
              </a:ext>
            </a:extLst>
          </p:cNvPr>
          <p:cNvSpPr txBox="1"/>
          <p:nvPr/>
        </p:nvSpPr>
        <p:spPr>
          <a:xfrm>
            <a:off x="517994" y="506379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기능 </a:t>
            </a:r>
            <a:r>
              <a:rPr lang="en-US" altLang="ko-KR" sz="4000" dirty="0"/>
              <a:t>:</a:t>
            </a:r>
            <a:endParaRPr lang="ko-KR" altLang="en-US" sz="4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3EFF27F-85AF-4FAA-8AEB-1D76154D92B4}"/>
              </a:ext>
            </a:extLst>
          </p:cNvPr>
          <p:cNvGrpSpPr/>
          <p:nvPr/>
        </p:nvGrpSpPr>
        <p:grpSpPr>
          <a:xfrm>
            <a:off x="8634952" y="0"/>
            <a:ext cx="3557048" cy="6858000"/>
            <a:chOff x="8634952" y="0"/>
            <a:chExt cx="3557048" cy="6858000"/>
          </a:xfrm>
        </p:grpSpPr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B7DF031D-B297-4857-A480-8992C293F213}"/>
                </a:ext>
              </a:extLst>
            </p:cNvPr>
            <p:cNvSpPr/>
            <p:nvPr/>
          </p:nvSpPr>
          <p:spPr>
            <a:xfrm>
              <a:off x="8634952" y="1432874"/>
              <a:ext cx="3557047" cy="5425126"/>
            </a:xfrm>
            <a:prstGeom prst="triangle">
              <a:avLst>
                <a:gd name="adj" fmla="val 100000"/>
              </a:avLst>
            </a:prstGeom>
            <a:solidFill>
              <a:srgbClr val="16D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8158E21-3E90-474E-AC15-D3F91238923F}"/>
                </a:ext>
              </a:extLst>
            </p:cNvPr>
            <p:cNvSpPr/>
            <p:nvPr/>
          </p:nvSpPr>
          <p:spPr>
            <a:xfrm rot="10800000" flipH="1">
              <a:off x="10058400" y="0"/>
              <a:ext cx="2133600" cy="5349712"/>
            </a:xfrm>
            <a:prstGeom prst="triangle">
              <a:avLst>
                <a:gd name="adj" fmla="val 100000"/>
              </a:avLst>
            </a:prstGeom>
            <a:solidFill>
              <a:srgbClr val="16D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1AE068A-F8F1-47A5-95C9-87D894FBE7A9}"/>
              </a:ext>
            </a:extLst>
          </p:cNvPr>
          <p:cNvSpPr txBox="1"/>
          <p:nvPr/>
        </p:nvSpPr>
        <p:spPr>
          <a:xfrm>
            <a:off x="2718257" y="660266"/>
            <a:ext cx="260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QR</a:t>
            </a:r>
            <a:r>
              <a:rPr lang="ko-KR" altLang="en-US" sz="2000" dirty="0"/>
              <a:t>코드 인식 및 생성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A1B503-4B23-4342-98FB-3FED238DE2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80" t="42946" r="35902" b="17022"/>
          <a:stretch/>
        </p:blipFill>
        <p:spPr>
          <a:xfrm>
            <a:off x="1524950" y="1432874"/>
            <a:ext cx="1241981" cy="12084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2B9C48-0589-4113-8CCB-51576BA226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70" t="57594" r="44175" b="28798"/>
          <a:stretch/>
        </p:blipFill>
        <p:spPr>
          <a:xfrm>
            <a:off x="9030327" y="1399307"/>
            <a:ext cx="1241981" cy="12419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</p:spPr>
      </p:pic>
      <p:pic>
        <p:nvPicPr>
          <p:cNvPr id="19" name="Picture 6" descr="ê´ë ¨ ì´ë¯¸ì§">
            <a:extLst>
              <a:ext uri="{FF2B5EF4-FFF2-40B4-BE49-F238E27FC236}">
                <a16:creationId xmlns:a16="http://schemas.microsoft.com/office/drawing/2014/main" id="{985A7EEB-6944-4AD2-A698-EDB8A1C8C1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2"/>
          <a:stretch/>
        </p:blipFill>
        <p:spPr bwMode="auto">
          <a:xfrm>
            <a:off x="6534446" y="4156256"/>
            <a:ext cx="1374644" cy="126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A4F83D0-6AF8-4E9D-9A4D-6EC6B69D843C}"/>
              </a:ext>
            </a:extLst>
          </p:cNvPr>
          <p:cNvCxnSpPr>
            <a:stCxn id="10" idx="2"/>
            <a:endCxn id="6" idx="6"/>
          </p:cNvCxnSpPr>
          <p:nvPr/>
        </p:nvCxnSpPr>
        <p:spPr>
          <a:xfrm flipH="1">
            <a:off x="2766931" y="2020298"/>
            <a:ext cx="6263396" cy="16783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0C176177-3AED-4E9B-861C-0FE70DFE29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80" t="42946" r="35902" b="17022"/>
          <a:stretch/>
        </p:blipFill>
        <p:spPr>
          <a:xfrm>
            <a:off x="1524950" y="3262279"/>
            <a:ext cx="1241981" cy="12084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81EB7C3-D66E-4550-950C-349D6D4DFC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70" t="57594" r="44175" b="28798"/>
          <a:stretch/>
        </p:blipFill>
        <p:spPr>
          <a:xfrm>
            <a:off x="9030327" y="3228712"/>
            <a:ext cx="1241981" cy="12419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622B1A5-3D9C-4566-9D07-2F5EABD4357D}"/>
              </a:ext>
            </a:extLst>
          </p:cNvPr>
          <p:cNvCxnSpPr>
            <a:cxnSpLocks/>
            <a:stCxn id="24" idx="2"/>
            <a:endCxn id="23" idx="6"/>
          </p:cNvCxnSpPr>
          <p:nvPr/>
        </p:nvCxnSpPr>
        <p:spPr>
          <a:xfrm flipH="1">
            <a:off x="2766931" y="3849703"/>
            <a:ext cx="6263396" cy="167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30B70607-D122-4EC3-BE44-9FA61EDE89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80" t="42946" r="35902" b="17022"/>
          <a:stretch/>
        </p:blipFill>
        <p:spPr>
          <a:xfrm>
            <a:off x="1524950" y="5125251"/>
            <a:ext cx="1241981" cy="12084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41E0379-A21E-410C-898B-3270E5DB08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70" t="57594" r="44175" b="28798"/>
          <a:stretch/>
        </p:blipFill>
        <p:spPr>
          <a:xfrm>
            <a:off x="9030327" y="5091684"/>
            <a:ext cx="1241981" cy="12419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D16405F-8D3A-441E-B12B-33F8E08938A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>
            <a:off x="2766931" y="5712675"/>
            <a:ext cx="6263396" cy="167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E815E2E-9382-4007-A2C0-5521C7EDBEB0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2766931" y="2037081"/>
            <a:ext cx="6263396" cy="18126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76C9F17-8F8D-4591-85ED-CAD5B519BD67}"/>
              </a:ext>
            </a:extLst>
          </p:cNvPr>
          <p:cNvCxnSpPr>
            <a:cxnSpLocks/>
            <a:stCxn id="23" idx="6"/>
            <a:endCxn id="19" idx="1"/>
          </p:cNvCxnSpPr>
          <p:nvPr/>
        </p:nvCxnSpPr>
        <p:spPr>
          <a:xfrm>
            <a:off x="2766931" y="3866486"/>
            <a:ext cx="3767515" cy="924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8588CC0-1550-46DF-960D-E58A00474B3C}"/>
              </a:ext>
            </a:extLst>
          </p:cNvPr>
          <p:cNvCxnSpPr>
            <a:cxnSpLocks/>
            <a:stCxn id="19" idx="1"/>
            <a:endCxn id="26" idx="6"/>
          </p:cNvCxnSpPr>
          <p:nvPr/>
        </p:nvCxnSpPr>
        <p:spPr>
          <a:xfrm flipH="1">
            <a:off x="2766931" y="4790808"/>
            <a:ext cx="3767515" cy="9386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B64F350-08E4-4E3E-B924-5424B7640734}"/>
              </a:ext>
            </a:extLst>
          </p:cNvPr>
          <p:cNvSpPr txBox="1"/>
          <p:nvPr/>
        </p:nvSpPr>
        <p:spPr>
          <a:xfrm>
            <a:off x="7240935" y="1527251"/>
            <a:ext cx="1765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“QR</a:t>
            </a:r>
            <a:r>
              <a:rPr lang="ko-KR" altLang="en-US" sz="2000" dirty="0"/>
              <a:t>코드생성</a:t>
            </a:r>
            <a:r>
              <a:rPr lang="en-US" altLang="ko-KR" sz="2000" dirty="0"/>
              <a:t>”</a:t>
            </a:r>
            <a:endParaRPr lang="ko-KR" alt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1A9FCC-8958-487B-BCC5-C394CACE1C1D}"/>
              </a:ext>
            </a:extLst>
          </p:cNvPr>
          <p:cNvSpPr txBox="1"/>
          <p:nvPr/>
        </p:nvSpPr>
        <p:spPr>
          <a:xfrm rot="828872">
            <a:off x="3973814" y="4100111"/>
            <a:ext cx="2856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“</a:t>
            </a:r>
            <a:r>
              <a:rPr lang="ko-KR" altLang="en-US" sz="2000" dirty="0"/>
              <a:t>생성된 </a:t>
            </a:r>
            <a:r>
              <a:rPr lang="en-US" altLang="ko-KR" sz="2000" dirty="0" err="1"/>
              <a:t>qr</a:t>
            </a:r>
            <a:r>
              <a:rPr lang="ko-KR" altLang="en-US" sz="2000" dirty="0"/>
              <a:t>코드 업로드</a:t>
            </a:r>
            <a:r>
              <a:rPr lang="en-US" altLang="ko-KR" sz="2000" dirty="0"/>
              <a:t>”</a:t>
            </a:r>
            <a:endParaRPr lang="ko-KR" alt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9E0462-4965-4E56-8B3F-21401419D672}"/>
              </a:ext>
            </a:extLst>
          </p:cNvPr>
          <p:cNvSpPr txBox="1"/>
          <p:nvPr/>
        </p:nvSpPr>
        <p:spPr>
          <a:xfrm>
            <a:off x="5394684" y="3405310"/>
            <a:ext cx="3063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“https://devleti.github.io”</a:t>
            </a:r>
            <a:endParaRPr lang="ko-KR" altLang="en-US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836A91-97B4-45C9-A0EB-825559FA281B}"/>
              </a:ext>
            </a:extLst>
          </p:cNvPr>
          <p:cNvSpPr txBox="1"/>
          <p:nvPr/>
        </p:nvSpPr>
        <p:spPr>
          <a:xfrm>
            <a:off x="2609288" y="1247690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“</a:t>
            </a:r>
            <a:r>
              <a:rPr lang="ko-KR" altLang="en-US" sz="2000" dirty="0" err="1"/>
              <a:t>유명현봇</a:t>
            </a:r>
            <a:r>
              <a:rPr lang="en-US" altLang="ko-KR" sz="2000" dirty="0"/>
              <a:t>”</a:t>
            </a:r>
            <a:endParaRPr lang="ko-KR" altLang="en-US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3EB016-109E-43EE-A1F5-33E0BE9F0721}"/>
              </a:ext>
            </a:extLst>
          </p:cNvPr>
          <p:cNvSpPr txBox="1"/>
          <p:nvPr/>
        </p:nvSpPr>
        <p:spPr>
          <a:xfrm>
            <a:off x="9076480" y="891239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“</a:t>
            </a:r>
            <a:r>
              <a:rPr lang="ko-KR" altLang="en-US" sz="2000" dirty="0"/>
              <a:t>사용자</a:t>
            </a:r>
            <a:r>
              <a:rPr lang="en-US" altLang="ko-KR" sz="2000" dirty="0"/>
              <a:t>”</a:t>
            </a:r>
            <a:endParaRPr lang="ko-KR" altLang="en-US" sz="2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358C80-9D14-42B2-9E93-578864F9F85F}"/>
              </a:ext>
            </a:extLst>
          </p:cNvPr>
          <p:cNvSpPr txBox="1"/>
          <p:nvPr/>
        </p:nvSpPr>
        <p:spPr>
          <a:xfrm rot="20808605">
            <a:off x="3019766" y="4847347"/>
            <a:ext cx="2914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“</a:t>
            </a:r>
            <a:r>
              <a:rPr lang="ko-KR" altLang="en-US" sz="2000" dirty="0" err="1"/>
              <a:t>업로드된</a:t>
            </a:r>
            <a:r>
              <a:rPr lang="ko-KR" altLang="en-US" sz="2000" dirty="0"/>
              <a:t> 파일 </a:t>
            </a:r>
            <a:r>
              <a:rPr lang="en-US" altLang="ko-KR" sz="2000" dirty="0" err="1"/>
              <a:t>url</a:t>
            </a:r>
            <a:r>
              <a:rPr lang="ko-KR" altLang="en-US" sz="2000" dirty="0"/>
              <a:t>제공</a:t>
            </a:r>
            <a:r>
              <a:rPr lang="en-US" altLang="ko-KR" sz="2000" dirty="0"/>
              <a:t>”</a:t>
            </a:r>
            <a:endParaRPr lang="ko-KR" alt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DFF873-3A19-4F5A-8252-E5FA0C391A92}"/>
              </a:ext>
            </a:extLst>
          </p:cNvPr>
          <p:cNvSpPr txBox="1"/>
          <p:nvPr/>
        </p:nvSpPr>
        <p:spPr>
          <a:xfrm>
            <a:off x="4810071" y="5270013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“</a:t>
            </a:r>
            <a:r>
              <a:rPr lang="en-US" altLang="ko-KR" sz="2000" dirty="0" err="1"/>
              <a:t>url</a:t>
            </a:r>
            <a:r>
              <a:rPr lang="en-US" altLang="ko-KR" sz="2000" dirty="0"/>
              <a:t> </a:t>
            </a:r>
            <a:r>
              <a:rPr lang="ko-KR" altLang="en-US" sz="2000" dirty="0"/>
              <a:t>전송</a:t>
            </a:r>
            <a:r>
              <a:rPr lang="en-US" altLang="ko-KR" sz="2000" dirty="0"/>
              <a:t>”</a:t>
            </a:r>
            <a:endParaRPr lang="ko-KR" alt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C23E5B-D139-4242-9E5C-5553157C7F43}"/>
              </a:ext>
            </a:extLst>
          </p:cNvPr>
          <p:cNvSpPr txBox="1"/>
          <p:nvPr/>
        </p:nvSpPr>
        <p:spPr>
          <a:xfrm rot="985198">
            <a:off x="4230295" y="2327697"/>
            <a:ext cx="2343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“</a:t>
            </a:r>
            <a:r>
              <a:rPr lang="en-US" altLang="ko-KR" sz="2000" dirty="0" err="1"/>
              <a:t>qr</a:t>
            </a:r>
            <a:r>
              <a:rPr lang="ko-KR" altLang="en-US" sz="2000" dirty="0"/>
              <a:t>코드 내용 요청</a:t>
            </a:r>
            <a:r>
              <a:rPr lang="en-US" altLang="ko-KR" sz="2000" dirty="0"/>
              <a:t>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268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F779D2-4551-4331-9AAF-DF98D44FB08A}"/>
              </a:ext>
            </a:extLst>
          </p:cNvPr>
          <p:cNvSpPr txBox="1"/>
          <p:nvPr/>
        </p:nvSpPr>
        <p:spPr>
          <a:xfrm>
            <a:off x="517994" y="506378"/>
            <a:ext cx="1503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/>
              <a:t>번외</a:t>
            </a:r>
            <a:r>
              <a:rPr lang="ko-KR" altLang="en-US" sz="4000" dirty="0"/>
              <a:t> </a:t>
            </a:r>
            <a:r>
              <a:rPr lang="en-US" altLang="ko-KR" sz="4000" dirty="0"/>
              <a:t>:</a:t>
            </a:r>
            <a:endParaRPr lang="ko-KR" altLang="en-US" sz="4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3EFF27F-85AF-4FAA-8AEB-1D76154D92B4}"/>
              </a:ext>
            </a:extLst>
          </p:cNvPr>
          <p:cNvGrpSpPr/>
          <p:nvPr/>
        </p:nvGrpSpPr>
        <p:grpSpPr>
          <a:xfrm>
            <a:off x="8634952" y="0"/>
            <a:ext cx="3557048" cy="6858000"/>
            <a:chOff x="8634952" y="0"/>
            <a:chExt cx="3557048" cy="6858000"/>
          </a:xfrm>
        </p:grpSpPr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B7DF031D-B297-4857-A480-8992C293F213}"/>
                </a:ext>
              </a:extLst>
            </p:cNvPr>
            <p:cNvSpPr/>
            <p:nvPr/>
          </p:nvSpPr>
          <p:spPr>
            <a:xfrm>
              <a:off x="8634952" y="1432874"/>
              <a:ext cx="3557047" cy="5425126"/>
            </a:xfrm>
            <a:prstGeom prst="triangle">
              <a:avLst>
                <a:gd name="adj" fmla="val 100000"/>
              </a:avLst>
            </a:prstGeom>
            <a:solidFill>
              <a:srgbClr val="16D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8158E21-3E90-474E-AC15-D3F91238923F}"/>
                </a:ext>
              </a:extLst>
            </p:cNvPr>
            <p:cNvSpPr/>
            <p:nvPr/>
          </p:nvSpPr>
          <p:spPr>
            <a:xfrm rot="10800000" flipH="1">
              <a:off x="10058400" y="0"/>
              <a:ext cx="2133600" cy="5349712"/>
            </a:xfrm>
            <a:prstGeom prst="triangle">
              <a:avLst>
                <a:gd name="adj" fmla="val 100000"/>
              </a:avLst>
            </a:prstGeom>
            <a:solidFill>
              <a:srgbClr val="16D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1AE068A-F8F1-47A5-95C9-87D894FBE7A9}"/>
              </a:ext>
            </a:extLst>
          </p:cNvPr>
          <p:cNvSpPr txBox="1"/>
          <p:nvPr/>
        </p:nvSpPr>
        <p:spPr>
          <a:xfrm>
            <a:off x="3673372" y="660266"/>
            <a:ext cx="1255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AWS EC2</a:t>
            </a:r>
          </a:p>
        </p:txBody>
      </p:sp>
      <p:pic>
        <p:nvPicPr>
          <p:cNvPr id="10" name="Picture 10" descr="ê´ë ¨ ì´ë¯¸ì§">
            <a:extLst>
              <a:ext uri="{FF2B5EF4-FFF2-40B4-BE49-F238E27FC236}">
                <a16:creationId xmlns:a16="http://schemas.microsoft.com/office/drawing/2014/main" id="{14687381-96BD-4DFD-9A62-052AE8C0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125" y="131291"/>
            <a:ext cx="1364924" cy="145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7950ED-F843-4BA6-97A9-789BBAF237BE}"/>
              </a:ext>
            </a:extLst>
          </p:cNvPr>
          <p:cNvSpPr txBox="1"/>
          <p:nvPr/>
        </p:nvSpPr>
        <p:spPr>
          <a:xfrm>
            <a:off x="517994" y="1708281"/>
            <a:ext cx="101280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① 카카오톡 봇 서버를 노트북 없이 돌리기 위해서 </a:t>
            </a:r>
            <a:r>
              <a:rPr lang="en-US" altLang="ko-KR" sz="2000" dirty="0"/>
              <a:t>AWS EC2</a:t>
            </a:r>
            <a:r>
              <a:rPr lang="ko-KR" altLang="en-US" sz="2000" dirty="0"/>
              <a:t>를 사용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② 보다 빠른 응답속도를 위해 사용</a:t>
            </a:r>
            <a:r>
              <a:rPr lang="en-US" altLang="ko-KR" sz="2000" dirty="0"/>
              <a:t>. </a:t>
            </a:r>
            <a:r>
              <a:rPr lang="ko-KR" altLang="en-US" sz="2000" dirty="0"/>
              <a:t>노트북으로 돌리는 것 보다 응답 속도가 훨씬 빠름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6542017-D3DE-4EA2-B5C3-A48422281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60" y="2539946"/>
            <a:ext cx="6286823" cy="36577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BBD3EF-E4C0-488C-9B72-1A56FA0A469C}"/>
              </a:ext>
            </a:extLst>
          </p:cNvPr>
          <p:cNvSpPr txBox="1"/>
          <p:nvPr/>
        </p:nvSpPr>
        <p:spPr>
          <a:xfrm>
            <a:off x="7222936" y="2544082"/>
            <a:ext cx="2932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&lt;- Putty</a:t>
            </a:r>
            <a:r>
              <a:rPr lang="ko-KR" altLang="en-US" sz="2000" dirty="0"/>
              <a:t>를 이용해 통신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962F65-7184-4DF6-8E0A-C39A13DAA130}"/>
              </a:ext>
            </a:extLst>
          </p:cNvPr>
          <p:cNvSpPr txBox="1"/>
          <p:nvPr/>
        </p:nvSpPr>
        <p:spPr>
          <a:xfrm>
            <a:off x="7222936" y="4023124"/>
            <a:ext cx="4390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*</a:t>
            </a:r>
            <a:r>
              <a:rPr lang="en-US" altLang="ko-KR" sz="2000" dirty="0" err="1"/>
              <a:t>nohup</a:t>
            </a:r>
            <a:r>
              <a:rPr lang="en-US" altLang="ko-KR" sz="2000" dirty="0"/>
              <a:t> : </a:t>
            </a:r>
            <a:r>
              <a:rPr lang="ko-KR" altLang="en-US" sz="2000" dirty="0"/>
              <a:t>통신을 끊어도</a:t>
            </a:r>
            <a:endParaRPr lang="en-US" altLang="ko-KR" sz="2000" dirty="0"/>
          </a:p>
          <a:p>
            <a:r>
              <a:rPr lang="ko-KR" altLang="en-US" sz="2000" dirty="0"/>
              <a:t>특정 파일을 계속 실행시키는 명령어</a:t>
            </a:r>
          </a:p>
        </p:txBody>
      </p:sp>
    </p:spTree>
    <p:extLst>
      <p:ext uri="{BB962C8B-B14F-4D97-AF65-F5344CB8AC3E}">
        <p14:creationId xmlns:p14="http://schemas.microsoft.com/office/powerpoint/2010/main" val="3490244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F779D2-4551-4331-9AAF-DF98D44FB08A}"/>
              </a:ext>
            </a:extLst>
          </p:cNvPr>
          <p:cNvSpPr txBox="1"/>
          <p:nvPr/>
        </p:nvSpPr>
        <p:spPr>
          <a:xfrm>
            <a:off x="517994" y="506378"/>
            <a:ext cx="1503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/>
              <a:t>번외</a:t>
            </a:r>
            <a:r>
              <a:rPr lang="ko-KR" altLang="en-US" sz="4000" dirty="0"/>
              <a:t> </a:t>
            </a:r>
            <a:r>
              <a:rPr lang="en-US" altLang="ko-KR" sz="4000" dirty="0"/>
              <a:t>:</a:t>
            </a:r>
            <a:endParaRPr lang="ko-KR" altLang="en-US" sz="4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3EFF27F-85AF-4FAA-8AEB-1D76154D92B4}"/>
              </a:ext>
            </a:extLst>
          </p:cNvPr>
          <p:cNvGrpSpPr/>
          <p:nvPr/>
        </p:nvGrpSpPr>
        <p:grpSpPr>
          <a:xfrm>
            <a:off x="8634952" y="0"/>
            <a:ext cx="3557048" cy="6858000"/>
            <a:chOff x="8634952" y="0"/>
            <a:chExt cx="3557048" cy="6858000"/>
          </a:xfrm>
        </p:grpSpPr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B7DF031D-B297-4857-A480-8992C293F213}"/>
                </a:ext>
              </a:extLst>
            </p:cNvPr>
            <p:cNvSpPr/>
            <p:nvPr/>
          </p:nvSpPr>
          <p:spPr>
            <a:xfrm>
              <a:off x="8634952" y="1432874"/>
              <a:ext cx="3557047" cy="5425126"/>
            </a:xfrm>
            <a:prstGeom prst="triangle">
              <a:avLst>
                <a:gd name="adj" fmla="val 100000"/>
              </a:avLst>
            </a:prstGeom>
            <a:solidFill>
              <a:srgbClr val="16D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8158E21-3E90-474E-AC15-D3F91238923F}"/>
                </a:ext>
              </a:extLst>
            </p:cNvPr>
            <p:cNvSpPr/>
            <p:nvPr/>
          </p:nvSpPr>
          <p:spPr>
            <a:xfrm rot="10800000" flipH="1">
              <a:off x="10058400" y="0"/>
              <a:ext cx="2133600" cy="5349712"/>
            </a:xfrm>
            <a:prstGeom prst="triangle">
              <a:avLst>
                <a:gd name="adj" fmla="val 100000"/>
              </a:avLst>
            </a:prstGeom>
            <a:solidFill>
              <a:srgbClr val="16D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1AE068A-F8F1-47A5-95C9-87D894FBE7A9}"/>
              </a:ext>
            </a:extLst>
          </p:cNvPr>
          <p:cNvSpPr txBox="1"/>
          <p:nvPr/>
        </p:nvSpPr>
        <p:spPr>
          <a:xfrm>
            <a:off x="2089669" y="660266"/>
            <a:ext cx="4134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사용법 설명을 위한 홈페이지 제작</a:t>
            </a:r>
            <a:endParaRPr lang="en-US" altLang="ko-KR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7950ED-F843-4BA6-97A9-789BBAF237BE}"/>
              </a:ext>
            </a:extLst>
          </p:cNvPr>
          <p:cNvSpPr txBox="1"/>
          <p:nvPr/>
        </p:nvSpPr>
        <p:spPr>
          <a:xfrm>
            <a:off x="505494" y="1422526"/>
            <a:ext cx="767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처음에 사용법에 익숙하지 않은 사용자를 위해서 설명서 제작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31A231-00A8-4CFF-B973-71CA87193205}"/>
              </a:ext>
            </a:extLst>
          </p:cNvPr>
          <p:cNvSpPr txBox="1"/>
          <p:nvPr/>
        </p:nvSpPr>
        <p:spPr>
          <a:xfrm>
            <a:off x="8058358" y="142252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hlinkClick r:id="rId2"/>
              </a:rPr>
              <a:t>이곳</a:t>
            </a: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8C99D0-1D36-4300-9D21-113F16742C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54" r="1418" b="1"/>
          <a:stretch/>
        </p:blipFill>
        <p:spPr>
          <a:xfrm>
            <a:off x="1528713" y="2030898"/>
            <a:ext cx="9134573" cy="437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5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F779D2-4551-4331-9AAF-DF98D44FB08A}"/>
              </a:ext>
            </a:extLst>
          </p:cNvPr>
          <p:cNvSpPr txBox="1"/>
          <p:nvPr/>
        </p:nvSpPr>
        <p:spPr>
          <a:xfrm>
            <a:off x="517994" y="50637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목차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3EFF27F-85AF-4FAA-8AEB-1D76154D92B4}"/>
              </a:ext>
            </a:extLst>
          </p:cNvPr>
          <p:cNvGrpSpPr/>
          <p:nvPr/>
        </p:nvGrpSpPr>
        <p:grpSpPr>
          <a:xfrm>
            <a:off x="8634952" y="0"/>
            <a:ext cx="3557048" cy="6858000"/>
            <a:chOff x="8634952" y="0"/>
            <a:chExt cx="3557048" cy="6858000"/>
          </a:xfrm>
        </p:grpSpPr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B7DF031D-B297-4857-A480-8992C293F213}"/>
                </a:ext>
              </a:extLst>
            </p:cNvPr>
            <p:cNvSpPr/>
            <p:nvPr/>
          </p:nvSpPr>
          <p:spPr>
            <a:xfrm>
              <a:off x="8634952" y="1432874"/>
              <a:ext cx="3557047" cy="5425126"/>
            </a:xfrm>
            <a:prstGeom prst="triangle">
              <a:avLst>
                <a:gd name="adj" fmla="val 100000"/>
              </a:avLst>
            </a:prstGeom>
            <a:solidFill>
              <a:srgbClr val="16D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8158E21-3E90-474E-AC15-D3F91238923F}"/>
                </a:ext>
              </a:extLst>
            </p:cNvPr>
            <p:cNvSpPr/>
            <p:nvPr/>
          </p:nvSpPr>
          <p:spPr>
            <a:xfrm rot="10800000" flipH="1">
              <a:off x="10058400" y="0"/>
              <a:ext cx="2133600" cy="5349712"/>
            </a:xfrm>
            <a:prstGeom prst="triangle">
              <a:avLst>
                <a:gd name="adj" fmla="val 100000"/>
              </a:avLst>
            </a:prstGeom>
            <a:solidFill>
              <a:srgbClr val="16D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B04A91A-D5C5-40DA-B44C-50BCFBEB83E9}"/>
              </a:ext>
            </a:extLst>
          </p:cNvPr>
          <p:cNvSpPr txBox="1"/>
          <p:nvPr/>
        </p:nvSpPr>
        <p:spPr>
          <a:xfrm>
            <a:off x="810225" y="1675302"/>
            <a:ext cx="386516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/>
              <a:t>프로젝트</a:t>
            </a:r>
            <a:endParaRPr lang="en-US" altLang="ko-KR" sz="3200" dirty="0"/>
          </a:p>
          <a:p>
            <a:pPr marL="514350" indent="-514350">
              <a:buAutoNum type="arabicPeriod"/>
            </a:pPr>
            <a:endParaRPr lang="en-US" altLang="ko-KR" sz="3200" dirty="0"/>
          </a:p>
          <a:p>
            <a:pPr marL="514350" indent="-514350">
              <a:buAutoNum type="arabicPeriod"/>
            </a:pPr>
            <a:r>
              <a:rPr lang="ko-KR" altLang="en-US" sz="3200" dirty="0"/>
              <a:t>사용된 기술 목록</a:t>
            </a:r>
            <a:endParaRPr lang="en-US" altLang="ko-KR" sz="3200" dirty="0"/>
          </a:p>
          <a:p>
            <a:pPr marL="514350" indent="-514350">
              <a:buAutoNum type="arabicPeriod"/>
            </a:pPr>
            <a:endParaRPr lang="en-US" altLang="ko-KR" sz="3200" dirty="0"/>
          </a:p>
          <a:p>
            <a:pPr marL="514350" indent="-514350">
              <a:buAutoNum type="arabicPeriod"/>
            </a:pPr>
            <a:r>
              <a:rPr lang="ko-KR" altLang="en-US" sz="3200" dirty="0"/>
              <a:t>기능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9902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F779D2-4551-4331-9AAF-DF98D44FB08A}"/>
              </a:ext>
            </a:extLst>
          </p:cNvPr>
          <p:cNvSpPr txBox="1"/>
          <p:nvPr/>
        </p:nvSpPr>
        <p:spPr>
          <a:xfrm>
            <a:off x="517994" y="506378"/>
            <a:ext cx="2811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프로젝트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3EFF27F-85AF-4FAA-8AEB-1D76154D92B4}"/>
              </a:ext>
            </a:extLst>
          </p:cNvPr>
          <p:cNvGrpSpPr/>
          <p:nvPr/>
        </p:nvGrpSpPr>
        <p:grpSpPr>
          <a:xfrm>
            <a:off x="8634952" y="0"/>
            <a:ext cx="3557048" cy="6858000"/>
            <a:chOff x="8634952" y="0"/>
            <a:chExt cx="3557048" cy="6858000"/>
          </a:xfrm>
        </p:grpSpPr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B7DF031D-B297-4857-A480-8992C293F213}"/>
                </a:ext>
              </a:extLst>
            </p:cNvPr>
            <p:cNvSpPr/>
            <p:nvPr/>
          </p:nvSpPr>
          <p:spPr>
            <a:xfrm>
              <a:off x="8634952" y="1432874"/>
              <a:ext cx="3557047" cy="5425126"/>
            </a:xfrm>
            <a:prstGeom prst="triangle">
              <a:avLst>
                <a:gd name="adj" fmla="val 100000"/>
              </a:avLst>
            </a:prstGeom>
            <a:solidFill>
              <a:srgbClr val="16D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8158E21-3E90-474E-AC15-D3F91238923F}"/>
                </a:ext>
              </a:extLst>
            </p:cNvPr>
            <p:cNvSpPr/>
            <p:nvPr/>
          </p:nvSpPr>
          <p:spPr>
            <a:xfrm rot="10800000" flipH="1">
              <a:off x="10058400" y="0"/>
              <a:ext cx="2133600" cy="5349712"/>
            </a:xfrm>
            <a:prstGeom prst="triangle">
              <a:avLst>
                <a:gd name="adj" fmla="val 100000"/>
              </a:avLst>
            </a:prstGeom>
            <a:solidFill>
              <a:srgbClr val="16D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C48F5A6-93D7-4874-A66D-D3E72AA785FE}"/>
              </a:ext>
            </a:extLst>
          </p:cNvPr>
          <p:cNvSpPr txBox="1"/>
          <p:nvPr/>
        </p:nvSpPr>
        <p:spPr>
          <a:xfrm>
            <a:off x="734809" y="1432874"/>
            <a:ext cx="937436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/>
              <a:t>- Python Flask, Papago NMT API, </a:t>
            </a:r>
            <a:r>
              <a:rPr lang="en-US" altLang="ko-KR" sz="2600" dirty="0" err="1"/>
              <a:t>Clova</a:t>
            </a:r>
            <a:r>
              <a:rPr lang="en-US" altLang="ko-KR" sz="2600" dirty="0"/>
              <a:t> Face Recognition API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DF1190-CF9A-4FD1-9532-1BA8BCE20FCF}"/>
              </a:ext>
            </a:extLst>
          </p:cNvPr>
          <p:cNvSpPr txBox="1"/>
          <p:nvPr/>
        </p:nvSpPr>
        <p:spPr>
          <a:xfrm>
            <a:off x="793993" y="2108082"/>
            <a:ext cx="102737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버스 </a:t>
            </a:r>
            <a:r>
              <a:rPr lang="en-US" altLang="ko-KR" sz="2600" dirty="0"/>
              <a:t>Open API, AWS EC2, S3 </a:t>
            </a:r>
            <a:r>
              <a:rPr lang="ko-KR" altLang="en-US" sz="2600" dirty="0"/>
              <a:t>를 이용한 </a:t>
            </a:r>
            <a:r>
              <a:rPr lang="en-US" altLang="ko-KR" sz="2600" dirty="0"/>
              <a:t>24/7 </a:t>
            </a:r>
            <a:r>
              <a:rPr lang="ko-KR" altLang="en-US" sz="2600" dirty="0"/>
              <a:t>카카오톡 유명현 </a:t>
            </a:r>
            <a:r>
              <a:rPr lang="ko-KR" altLang="en-US" sz="2600" dirty="0" err="1"/>
              <a:t>챗봇</a:t>
            </a:r>
            <a:endParaRPr lang="en-US" altLang="ko-KR" sz="2600" dirty="0"/>
          </a:p>
        </p:txBody>
      </p:sp>
      <p:pic>
        <p:nvPicPr>
          <p:cNvPr id="1026" name="Picture 2" descr="python flaskì ëí ì´ë¯¸ì§ ê²ìê²°ê³¼">
            <a:extLst>
              <a:ext uri="{FF2B5EF4-FFF2-40B4-BE49-F238E27FC236}">
                <a16:creationId xmlns:a16="http://schemas.microsoft.com/office/drawing/2014/main" id="{CCD53FBF-8604-4FD9-825D-589AE91E2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93" y="3102956"/>
            <a:ext cx="2517181" cy="98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ê´ë ¨ ì´ë¯¸ì§">
            <a:extLst>
              <a:ext uri="{FF2B5EF4-FFF2-40B4-BE49-F238E27FC236}">
                <a16:creationId xmlns:a16="http://schemas.microsoft.com/office/drawing/2014/main" id="{26F518A5-F14D-40D3-BD80-3D3F44F96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04" y="4635102"/>
            <a:ext cx="1364924" cy="136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ê´ë ¨ ì´ë¯¸ì§">
            <a:extLst>
              <a:ext uri="{FF2B5EF4-FFF2-40B4-BE49-F238E27FC236}">
                <a16:creationId xmlns:a16="http://schemas.microsoft.com/office/drawing/2014/main" id="{4AE5DEE6-96A7-4333-9152-92651495DF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3" t="31403" r="54407" b="31930"/>
          <a:stretch/>
        </p:blipFill>
        <p:spPr bwMode="auto">
          <a:xfrm>
            <a:off x="4249379" y="3102956"/>
            <a:ext cx="2842831" cy="98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ê´ë ¨ ì´ë¯¸ì§">
            <a:extLst>
              <a:ext uri="{FF2B5EF4-FFF2-40B4-BE49-F238E27FC236}">
                <a16:creationId xmlns:a16="http://schemas.microsoft.com/office/drawing/2014/main" id="{9871F9AD-878C-4B17-AB4D-23160E525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805" y="4588534"/>
            <a:ext cx="1364924" cy="145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ê´ë ¨ ì´ë¯¸ì§">
            <a:extLst>
              <a:ext uri="{FF2B5EF4-FFF2-40B4-BE49-F238E27FC236}">
                <a16:creationId xmlns:a16="http://schemas.microsoft.com/office/drawing/2014/main" id="{61F6AE81-E412-402E-B22F-56B22C5E9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2"/>
          <a:stretch/>
        </p:blipFill>
        <p:spPr bwMode="auto">
          <a:xfrm>
            <a:off x="8392299" y="4556572"/>
            <a:ext cx="1563494" cy="144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ê´ë ¨ ì´ë¯¸ì§">
            <a:extLst>
              <a:ext uri="{FF2B5EF4-FFF2-40B4-BE49-F238E27FC236}">
                <a16:creationId xmlns:a16="http://schemas.microsoft.com/office/drawing/2014/main" id="{82850CF2-8E09-4DA4-8821-6963647B3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402" y="3097235"/>
            <a:ext cx="3488915" cy="99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38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3A5E0745-35D8-4F76-95B4-C4986292C003}"/>
              </a:ext>
            </a:extLst>
          </p:cNvPr>
          <p:cNvGrpSpPr/>
          <p:nvPr/>
        </p:nvGrpSpPr>
        <p:grpSpPr>
          <a:xfrm>
            <a:off x="8634952" y="0"/>
            <a:ext cx="3557048" cy="6858000"/>
            <a:chOff x="8634952" y="0"/>
            <a:chExt cx="3557048" cy="6858000"/>
          </a:xfrm>
        </p:grpSpPr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F419F044-0FA4-4D02-9094-FF1CA894F921}"/>
                </a:ext>
              </a:extLst>
            </p:cNvPr>
            <p:cNvSpPr/>
            <p:nvPr/>
          </p:nvSpPr>
          <p:spPr>
            <a:xfrm>
              <a:off x="8634952" y="1432874"/>
              <a:ext cx="3557047" cy="5425126"/>
            </a:xfrm>
            <a:prstGeom prst="triangle">
              <a:avLst>
                <a:gd name="adj" fmla="val 100000"/>
              </a:avLst>
            </a:prstGeom>
            <a:solidFill>
              <a:srgbClr val="16D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341F7768-5A43-4123-A507-7582C4F6288F}"/>
                </a:ext>
              </a:extLst>
            </p:cNvPr>
            <p:cNvSpPr/>
            <p:nvPr/>
          </p:nvSpPr>
          <p:spPr>
            <a:xfrm rot="10800000" flipH="1">
              <a:off x="10058400" y="0"/>
              <a:ext cx="2133600" cy="5349712"/>
            </a:xfrm>
            <a:prstGeom prst="triangle">
              <a:avLst>
                <a:gd name="adj" fmla="val 100000"/>
              </a:avLst>
            </a:prstGeom>
            <a:solidFill>
              <a:srgbClr val="16D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1F779D2-4551-4331-9AAF-DF98D44FB08A}"/>
              </a:ext>
            </a:extLst>
          </p:cNvPr>
          <p:cNvSpPr txBox="1"/>
          <p:nvPr/>
        </p:nvSpPr>
        <p:spPr>
          <a:xfrm>
            <a:off x="517994" y="506378"/>
            <a:ext cx="6567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사용된 서비스 목록 </a:t>
            </a:r>
            <a:r>
              <a:rPr lang="en-US" altLang="ko-KR" sz="4000" dirty="0"/>
              <a:t>- API</a:t>
            </a:r>
            <a:endParaRPr lang="ko-KR" altLang="en-US" sz="4000" dirty="0"/>
          </a:p>
        </p:txBody>
      </p:sp>
      <p:pic>
        <p:nvPicPr>
          <p:cNvPr id="22" name="Picture 4" descr="ê´ë ¨ ì´ë¯¸ì§">
            <a:extLst>
              <a:ext uri="{FF2B5EF4-FFF2-40B4-BE49-F238E27FC236}">
                <a16:creationId xmlns:a16="http://schemas.microsoft.com/office/drawing/2014/main" id="{3B199BED-51F9-48E9-8EFC-3B87622A8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09" y="4902697"/>
            <a:ext cx="1364924" cy="136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ê´ë ¨ ì´ë¯¸ì§">
            <a:extLst>
              <a:ext uri="{FF2B5EF4-FFF2-40B4-BE49-F238E27FC236}">
                <a16:creationId xmlns:a16="http://schemas.microsoft.com/office/drawing/2014/main" id="{B7A364B3-4B73-4B6A-A4F4-C783D39B6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3" t="31403" r="54407" b="31930"/>
          <a:stretch/>
        </p:blipFill>
        <p:spPr bwMode="auto">
          <a:xfrm>
            <a:off x="721213" y="3217980"/>
            <a:ext cx="2842831" cy="98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931B2ED-5B55-4A3A-8B53-C23078E4C8EA}"/>
              </a:ext>
            </a:extLst>
          </p:cNvPr>
          <p:cNvSpPr txBox="1"/>
          <p:nvPr/>
        </p:nvSpPr>
        <p:spPr>
          <a:xfrm>
            <a:off x="2191506" y="5231216"/>
            <a:ext cx="7151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hlinkClick r:id="rId4"/>
              </a:rPr>
              <a:t>Papago NMT API</a:t>
            </a:r>
            <a:r>
              <a:rPr lang="ko-KR" altLang="en-US" sz="2000" dirty="0"/>
              <a:t>로</a:t>
            </a:r>
            <a:r>
              <a:rPr lang="en-US" altLang="ko-KR" sz="2000" dirty="0"/>
              <a:t> </a:t>
            </a:r>
            <a:r>
              <a:rPr lang="ko-KR" altLang="en-US" sz="2000" dirty="0"/>
              <a:t>언어 인식</a:t>
            </a:r>
            <a:r>
              <a:rPr lang="en-US" altLang="ko-KR" sz="2000" dirty="0"/>
              <a:t>, </a:t>
            </a:r>
            <a:r>
              <a:rPr lang="ko-KR" altLang="en-US" sz="2000" dirty="0"/>
              <a:t>인공학습 번역을 사용</a:t>
            </a:r>
            <a:endParaRPr lang="en-US" altLang="ko-KR" sz="2000" dirty="0"/>
          </a:p>
          <a:p>
            <a:r>
              <a:rPr lang="ko-KR" altLang="en-US" sz="2000" dirty="0"/>
              <a:t>일반 번역보다 비교적 정확한</a:t>
            </a:r>
            <a:r>
              <a:rPr lang="en-US" altLang="ko-KR" sz="2000" dirty="0"/>
              <a:t> </a:t>
            </a:r>
            <a:r>
              <a:rPr lang="ko-KR" altLang="en-US" sz="2000" dirty="0"/>
              <a:t>번역 제공</a:t>
            </a:r>
            <a:r>
              <a:rPr lang="en-US" altLang="ko-KR" sz="2000" dirty="0"/>
              <a:t>(</a:t>
            </a:r>
            <a:r>
              <a:rPr lang="ko-KR" altLang="en-US" sz="2000" dirty="0"/>
              <a:t>일 </a:t>
            </a:r>
            <a:r>
              <a:rPr lang="en-US" altLang="ko-KR" sz="2000" dirty="0"/>
              <a:t>10000</a:t>
            </a:r>
            <a:r>
              <a:rPr lang="ko-KR" altLang="en-US" sz="2000" dirty="0"/>
              <a:t>단어 무료</a:t>
            </a:r>
            <a:r>
              <a:rPr lang="en-US" altLang="ko-KR" sz="2000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D06C8C-B5AC-4BAD-A210-DA25E3B467C5}"/>
              </a:ext>
            </a:extLst>
          </p:cNvPr>
          <p:cNvSpPr txBox="1"/>
          <p:nvPr/>
        </p:nvSpPr>
        <p:spPr>
          <a:xfrm>
            <a:off x="3601358" y="3356494"/>
            <a:ext cx="636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Naver</a:t>
            </a:r>
            <a:r>
              <a:rPr lang="ko-KR" altLang="en-US" sz="2000" dirty="0"/>
              <a:t>에서 제공하는 </a:t>
            </a:r>
            <a:r>
              <a:rPr lang="en-US" altLang="ko-KR" sz="2000" dirty="0" err="1">
                <a:hlinkClick r:id="rId5"/>
              </a:rPr>
              <a:t>Clova</a:t>
            </a:r>
            <a:r>
              <a:rPr lang="en-US" altLang="ko-KR" sz="2000" dirty="0">
                <a:hlinkClick r:id="rId5"/>
              </a:rPr>
              <a:t> Face Recognition API</a:t>
            </a:r>
            <a:r>
              <a:rPr lang="en-US" altLang="ko-KR" sz="2000" dirty="0"/>
              <a:t>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r>
              <a:rPr lang="ko-KR" altLang="en-US" sz="2000" dirty="0"/>
              <a:t>성별</a:t>
            </a:r>
            <a:r>
              <a:rPr lang="en-US" altLang="ko-KR" sz="2000" dirty="0"/>
              <a:t>, </a:t>
            </a:r>
            <a:r>
              <a:rPr lang="ko-KR" altLang="en-US" sz="2000" dirty="0"/>
              <a:t>감정분석 등을 알려줌 </a:t>
            </a:r>
            <a:r>
              <a:rPr lang="en-US" altLang="ko-KR" sz="2000" dirty="0"/>
              <a:t>(</a:t>
            </a:r>
            <a:r>
              <a:rPr lang="ko-KR" altLang="en-US" sz="2000" dirty="0"/>
              <a:t>무료</a:t>
            </a:r>
            <a:r>
              <a:rPr lang="en-US" altLang="ko-KR" sz="2000" dirty="0"/>
              <a:t>)</a:t>
            </a:r>
          </a:p>
        </p:txBody>
      </p:sp>
      <p:pic>
        <p:nvPicPr>
          <p:cNvPr id="18" name="Picture 8" descr="ê´ë ¨ ì´ë¯¸ì§">
            <a:extLst>
              <a:ext uri="{FF2B5EF4-FFF2-40B4-BE49-F238E27FC236}">
                <a16:creationId xmlns:a16="http://schemas.microsoft.com/office/drawing/2014/main" id="{268784EC-222C-452E-9A76-F6D3E2FC4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90" y="1508884"/>
            <a:ext cx="3488915" cy="99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338F919-918A-4B59-ABC6-189FD982723D}"/>
              </a:ext>
            </a:extLst>
          </p:cNvPr>
          <p:cNvSpPr txBox="1"/>
          <p:nvPr/>
        </p:nvSpPr>
        <p:spPr>
          <a:xfrm>
            <a:off x="4561968" y="1654177"/>
            <a:ext cx="7082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hlinkClick r:id="rId7"/>
              </a:rPr>
              <a:t>공공데이터포털</a:t>
            </a:r>
            <a:r>
              <a:rPr lang="ko-KR" altLang="en-US" sz="2000" dirty="0"/>
              <a:t> 에서 제공하는 </a:t>
            </a:r>
            <a:r>
              <a:rPr lang="ko-KR" altLang="en-US" sz="2000" dirty="0">
                <a:hlinkClick r:id="rId8"/>
              </a:rPr>
              <a:t>버스도착정보서비스</a:t>
            </a:r>
            <a:r>
              <a:rPr lang="en-US" altLang="ko-KR" sz="2000" dirty="0">
                <a:hlinkClick r:id="rId8"/>
              </a:rPr>
              <a:t>API</a:t>
            </a:r>
            <a:r>
              <a:rPr lang="en-US" altLang="ko-KR" sz="2000" dirty="0"/>
              <a:t>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r>
              <a:rPr lang="ko-KR" altLang="en-US" sz="2000" dirty="0"/>
              <a:t>버스 도착까지 남은 시간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잔여석</a:t>
            </a:r>
            <a:r>
              <a:rPr lang="ko-KR" altLang="en-US" sz="2000" dirty="0"/>
              <a:t> 등을 알려줌 </a:t>
            </a:r>
            <a:r>
              <a:rPr lang="en-US" altLang="ko-KR" sz="2000" dirty="0"/>
              <a:t>(</a:t>
            </a:r>
            <a:r>
              <a:rPr lang="ko-KR" altLang="en-US" sz="2000" dirty="0"/>
              <a:t>무료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454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3A5E0745-35D8-4F76-95B4-C4986292C003}"/>
              </a:ext>
            </a:extLst>
          </p:cNvPr>
          <p:cNvGrpSpPr/>
          <p:nvPr/>
        </p:nvGrpSpPr>
        <p:grpSpPr>
          <a:xfrm>
            <a:off x="8634952" y="0"/>
            <a:ext cx="3557048" cy="6858000"/>
            <a:chOff x="8634952" y="0"/>
            <a:chExt cx="3557048" cy="6858000"/>
          </a:xfrm>
        </p:grpSpPr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F419F044-0FA4-4D02-9094-FF1CA894F921}"/>
                </a:ext>
              </a:extLst>
            </p:cNvPr>
            <p:cNvSpPr/>
            <p:nvPr/>
          </p:nvSpPr>
          <p:spPr>
            <a:xfrm>
              <a:off x="8634952" y="1432874"/>
              <a:ext cx="3557047" cy="5425126"/>
            </a:xfrm>
            <a:prstGeom prst="triangle">
              <a:avLst>
                <a:gd name="adj" fmla="val 100000"/>
              </a:avLst>
            </a:prstGeom>
            <a:solidFill>
              <a:srgbClr val="16D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341F7768-5A43-4123-A507-7582C4F6288F}"/>
                </a:ext>
              </a:extLst>
            </p:cNvPr>
            <p:cNvSpPr/>
            <p:nvPr/>
          </p:nvSpPr>
          <p:spPr>
            <a:xfrm rot="10800000" flipH="1">
              <a:off x="10058400" y="0"/>
              <a:ext cx="2133600" cy="5349712"/>
            </a:xfrm>
            <a:prstGeom prst="triangle">
              <a:avLst>
                <a:gd name="adj" fmla="val 100000"/>
              </a:avLst>
            </a:prstGeom>
            <a:solidFill>
              <a:srgbClr val="16D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1F779D2-4551-4331-9AAF-DF98D44FB08A}"/>
              </a:ext>
            </a:extLst>
          </p:cNvPr>
          <p:cNvSpPr txBox="1"/>
          <p:nvPr/>
        </p:nvSpPr>
        <p:spPr>
          <a:xfrm>
            <a:off x="517994" y="506378"/>
            <a:ext cx="69372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사용된 서비스 목록 </a:t>
            </a:r>
            <a:r>
              <a:rPr lang="en-US" altLang="ko-KR" sz="4000" dirty="0"/>
              <a:t>– AWS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D06C8C-B5AC-4BAD-A210-DA25E3B467C5}"/>
              </a:ext>
            </a:extLst>
          </p:cNvPr>
          <p:cNvSpPr txBox="1"/>
          <p:nvPr/>
        </p:nvSpPr>
        <p:spPr>
          <a:xfrm>
            <a:off x="2813782" y="4774939"/>
            <a:ext cx="7148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hlinkClick r:id="rId2"/>
              </a:rPr>
              <a:t>아마존 클라우드</a:t>
            </a:r>
            <a:r>
              <a:rPr lang="en-US" altLang="ko-KR" sz="2000" dirty="0"/>
              <a:t>. QR</a:t>
            </a:r>
            <a:r>
              <a:rPr lang="ko-KR" altLang="en-US" sz="2000" dirty="0"/>
              <a:t>코드 생성기능에서 사용 </a:t>
            </a:r>
            <a:r>
              <a:rPr lang="en-US" altLang="ko-KR" sz="2000" dirty="0"/>
              <a:t>(5GB</a:t>
            </a:r>
            <a:r>
              <a:rPr lang="ko-KR" altLang="en-US" sz="2000" dirty="0"/>
              <a:t>까지 무료</a:t>
            </a:r>
            <a:r>
              <a:rPr lang="en-US" altLang="ko-KR" sz="2000" dirty="0"/>
              <a:t>)</a:t>
            </a:r>
          </a:p>
        </p:txBody>
      </p:sp>
      <p:pic>
        <p:nvPicPr>
          <p:cNvPr id="17" name="Picture 6" descr="ê´ë ¨ ì´ë¯¸ì§">
            <a:extLst>
              <a:ext uri="{FF2B5EF4-FFF2-40B4-BE49-F238E27FC236}">
                <a16:creationId xmlns:a16="http://schemas.microsoft.com/office/drawing/2014/main" id="{34DDE034-4FD7-4F31-AE79-FBD32E1057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2"/>
          <a:stretch/>
        </p:blipFill>
        <p:spPr bwMode="auto">
          <a:xfrm>
            <a:off x="801615" y="4255391"/>
            <a:ext cx="1579315" cy="145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ê´ë ¨ ì´ë¯¸ì§">
            <a:extLst>
              <a:ext uri="{FF2B5EF4-FFF2-40B4-BE49-F238E27FC236}">
                <a16:creationId xmlns:a16="http://schemas.microsoft.com/office/drawing/2014/main" id="{FE6DA4C7-AFF3-4F5A-8ECA-FE3668286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15" y="1810783"/>
            <a:ext cx="1579314" cy="168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CC84AE-BB58-4A15-BF12-DB509BA29103}"/>
              </a:ext>
            </a:extLst>
          </p:cNvPr>
          <p:cNvSpPr txBox="1"/>
          <p:nvPr/>
        </p:nvSpPr>
        <p:spPr>
          <a:xfrm>
            <a:off x="2813782" y="2312708"/>
            <a:ext cx="5083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언제나 내 컴퓨터로 서버를 돌릴 수 없으니</a:t>
            </a:r>
            <a:endParaRPr lang="en-US" altLang="ko-KR" sz="2000" dirty="0"/>
          </a:p>
          <a:p>
            <a:r>
              <a:rPr lang="en-US" altLang="ko-KR" sz="2000" dirty="0">
                <a:hlinkClick r:id="rId5"/>
              </a:rPr>
              <a:t>AWS EC2</a:t>
            </a:r>
            <a:r>
              <a:rPr lang="ko-KR" altLang="en-US" sz="2000" dirty="0"/>
              <a:t>로 서버를 대신함 </a:t>
            </a:r>
            <a:r>
              <a:rPr lang="en-US" altLang="ko-KR" sz="2000" dirty="0"/>
              <a:t>(Free tier </a:t>
            </a:r>
            <a:r>
              <a:rPr lang="ko-KR" altLang="en-US" sz="2000" dirty="0"/>
              <a:t>사용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092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F779D2-4551-4331-9AAF-DF98D44FB08A}"/>
              </a:ext>
            </a:extLst>
          </p:cNvPr>
          <p:cNvSpPr txBox="1"/>
          <p:nvPr/>
        </p:nvSpPr>
        <p:spPr>
          <a:xfrm>
            <a:off x="517994" y="506378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기능 </a:t>
            </a:r>
            <a:r>
              <a:rPr lang="en-US" altLang="ko-KR" sz="4000" dirty="0"/>
              <a:t>:</a:t>
            </a:r>
            <a:endParaRPr lang="ko-KR" altLang="en-US" sz="4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3EFF27F-85AF-4FAA-8AEB-1D76154D92B4}"/>
              </a:ext>
            </a:extLst>
          </p:cNvPr>
          <p:cNvGrpSpPr/>
          <p:nvPr/>
        </p:nvGrpSpPr>
        <p:grpSpPr>
          <a:xfrm>
            <a:off x="8634952" y="0"/>
            <a:ext cx="3557048" cy="6858000"/>
            <a:chOff x="8634952" y="0"/>
            <a:chExt cx="3557048" cy="6858000"/>
          </a:xfrm>
        </p:grpSpPr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B7DF031D-B297-4857-A480-8992C293F213}"/>
                </a:ext>
              </a:extLst>
            </p:cNvPr>
            <p:cNvSpPr/>
            <p:nvPr/>
          </p:nvSpPr>
          <p:spPr>
            <a:xfrm>
              <a:off x="8634952" y="1432874"/>
              <a:ext cx="3557047" cy="5425126"/>
            </a:xfrm>
            <a:prstGeom prst="triangle">
              <a:avLst>
                <a:gd name="adj" fmla="val 100000"/>
              </a:avLst>
            </a:prstGeom>
            <a:solidFill>
              <a:srgbClr val="16D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8158E21-3E90-474E-AC15-D3F91238923F}"/>
                </a:ext>
              </a:extLst>
            </p:cNvPr>
            <p:cNvSpPr/>
            <p:nvPr/>
          </p:nvSpPr>
          <p:spPr>
            <a:xfrm rot="10800000" flipH="1">
              <a:off x="10058400" y="0"/>
              <a:ext cx="2133600" cy="5349712"/>
            </a:xfrm>
            <a:prstGeom prst="triangle">
              <a:avLst>
                <a:gd name="adj" fmla="val 100000"/>
              </a:avLst>
            </a:prstGeom>
            <a:solidFill>
              <a:srgbClr val="16D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4" descr="ê´ë ¨ ì´ë¯¸ì§">
            <a:extLst>
              <a:ext uri="{FF2B5EF4-FFF2-40B4-BE49-F238E27FC236}">
                <a16:creationId xmlns:a16="http://schemas.microsoft.com/office/drawing/2014/main" id="{84F37C99-5018-4EA7-93FA-C65BC4811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432" y="177859"/>
            <a:ext cx="1364924" cy="136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AE068A-F8F1-47A5-95C9-87D894FBE7A9}"/>
              </a:ext>
            </a:extLst>
          </p:cNvPr>
          <p:cNvSpPr txBox="1"/>
          <p:nvPr/>
        </p:nvSpPr>
        <p:spPr>
          <a:xfrm>
            <a:off x="4258379" y="660266"/>
            <a:ext cx="2175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Papago NMT API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996F21-364D-4FA5-907B-6DB557E81AA7}"/>
              </a:ext>
            </a:extLst>
          </p:cNvPr>
          <p:cNvSpPr txBox="1"/>
          <p:nvPr/>
        </p:nvSpPr>
        <p:spPr>
          <a:xfrm>
            <a:off x="517994" y="1769400"/>
            <a:ext cx="7184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번역할 문장의 언어는 </a:t>
            </a:r>
            <a:r>
              <a:rPr lang="en-US" altLang="ko-KR" sz="2000" dirty="0"/>
              <a:t>Papago </a:t>
            </a:r>
            <a:r>
              <a:rPr lang="en-US" altLang="ko-KR" sz="2000" dirty="0" err="1"/>
              <a:t>langdetect</a:t>
            </a:r>
            <a:r>
              <a:rPr lang="en-US" altLang="ko-KR" sz="2000" dirty="0"/>
              <a:t> API</a:t>
            </a:r>
            <a:r>
              <a:rPr lang="ko-KR" altLang="en-US" sz="2000" dirty="0"/>
              <a:t>를 이용해 판단</a:t>
            </a:r>
            <a:r>
              <a:rPr lang="en-US" altLang="ko-KR" sz="20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68843F-BD17-436D-95C7-9F2AB420D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79" y="2396127"/>
            <a:ext cx="2443339" cy="41885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1BB10B-02F5-4E00-AFFA-3BD391424CEC}"/>
              </a:ext>
            </a:extLst>
          </p:cNvPr>
          <p:cNvSpPr txBox="1"/>
          <p:nvPr/>
        </p:nvSpPr>
        <p:spPr>
          <a:xfrm>
            <a:off x="518313" y="4064117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예시 </a:t>
            </a:r>
            <a:r>
              <a:rPr lang="en-US" altLang="ko-KR" sz="2000" dirty="0"/>
              <a:t>: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7149F3-D3C5-4598-910B-47B1CD234CD4}"/>
              </a:ext>
            </a:extLst>
          </p:cNvPr>
          <p:cNvSpPr/>
          <p:nvPr/>
        </p:nvSpPr>
        <p:spPr>
          <a:xfrm>
            <a:off x="8049788" y="2705313"/>
            <a:ext cx="317753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1. ko&lt;-&gt;</a:t>
            </a:r>
            <a:r>
              <a:rPr lang="en-US" altLang="ko-KR" sz="2000" dirty="0" err="1"/>
              <a:t>en</a:t>
            </a:r>
            <a:endParaRPr lang="en-US" altLang="ko-KR" sz="2000" dirty="0"/>
          </a:p>
          <a:p>
            <a:r>
              <a:rPr lang="en-US" altLang="ko-KR" sz="2000" dirty="0"/>
              <a:t>2. ko&lt;-&gt;</a:t>
            </a:r>
            <a:r>
              <a:rPr lang="en-US" altLang="ko-KR" sz="2000" dirty="0" err="1"/>
              <a:t>zh</a:t>
            </a:r>
            <a:r>
              <a:rPr lang="en-US" altLang="ko-KR" sz="2000" dirty="0"/>
              <a:t>-CN</a:t>
            </a:r>
          </a:p>
          <a:p>
            <a:r>
              <a:rPr lang="en-US" altLang="ko-KR" sz="2000" dirty="0"/>
              <a:t>3. ko&lt;-&gt;</a:t>
            </a:r>
            <a:r>
              <a:rPr lang="en-US" altLang="ko-KR" sz="2000" dirty="0" err="1"/>
              <a:t>zh</a:t>
            </a:r>
            <a:r>
              <a:rPr lang="en-US" altLang="ko-KR" sz="2000" dirty="0"/>
              <a:t>-TW</a:t>
            </a:r>
          </a:p>
          <a:p>
            <a:r>
              <a:rPr lang="en-US" altLang="ko-KR" sz="2000" dirty="0"/>
              <a:t>4. ko&lt;-&gt;es (</a:t>
            </a:r>
            <a:r>
              <a:rPr lang="ko-KR" altLang="en-US" sz="2000" dirty="0"/>
              <a:t>스페인어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5. ko&lt;-&gt;</a:t>
            </a:r>
            <a:r>
              <a:rPr lang="en-US" altLang="ko-KR" sz="2000" dirty="0" err="1"/>
              <a:t>fr</a:t>
            </a:r>
            <a:endParaRPr lang="en-US" altLang="ko-KR" sz="2000" dirty="0"/>
          </a:p>
          <a:p>
            <a:r>
              <a:rPr lang="en-US" altLang="ko-KR" sz="2000" dirty="0"/>
              <a:t>6. ko&lt;-&gt;vi (</a:t>
            </a:r>
            <a:r>
              <a:rPr lang="ko-KR" altLang="en-US" sz="2000" dirty="0"/>
              <a:t>베트남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7. ko&lt;-&gt;</a:t>
            </a:r>
            <a:r>
              <a:rPr lang="en-US" altLang="ko-KR" sz="2000" dirty="0" err="1"/>
              <a:t>th</a:t>
            </a:r>
            <a:r>
              <a:rPr lang="en-US" altLang="ko-KR" sz="2000" dirty="0"/>
              <a:t> (</a:t>
            </a:r>
            <a:r>
              <a:rPr lang="ko-KR" altLang="en-US" sz="2000" dirty="0"/>
              <a:t>태국어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8. ko&lt;-&gt;id (</a:t>
            </a:r>
            <a:r>
              <a:rPr lang="ko-KR" altLang="en-US" sz="2000" dirty="0"/>
              <a:t>인도네시아어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9.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&lt;-&gt;ja</a:t>
            </a:r>
          </a:p>
          <a:p>
            <a:r>
              <a:rPr lang="en-US" altLang="ko-KR" sz="2000" dirty="0"/>
              <a:t>10.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&lt;-&gt;</a:t>
            </a:r>
            <a:r>
              <a:rPr lang="en-US" altLang="ko-KR" sz="2000" dirty="0" err="1"/>
              <a:t>fr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749EE8-E3B5-4740-BC49-DF8890ABAF09}"/>
              </a:ext>
            </a:extLst>
          </p:cNvPr>
          <p:cNvSpPr txBox="1"/>
          <p:nvPr/>
        </p:nvSpPr>
        <p:spPr>
          <a:xfrm>
            <a:off x="5213907" y="4064117"/>
            <a:ext cx="2674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번역 가능 언어 조합 </a:t>
            </a:r>
            <a:r>
              <a:rPr lang="en-US" altLang="ko-KR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6309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F779D2-4551-4331-9AAF-DF98D44FB08A}"/>
              </a:ext>
            </a:extLst>
          </p:cNvPr>
          <p:cNvSpPr txBox="1"/>
          <p:nvPr/>
        </p:nvSpPr>
        <p:spPr>
          <a:xfrm>
            <a:off x="517994" y="506378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기능 </a:t>
            </a:r>
            <a:r>
              <a:rPr lang="en-US" altLang="ko-KR" sz="4000" dirty="0"/>
              <a:t>:</a:t>
            </a:r>
            <a:endParaRPr lang="ko-KR" altLang="en-US" sz="4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3EFF27F-85AF-4FAA-8AEB-1D76154D92B4}"/>
              </a:ext>
            </a:extLst>
          </p:cNvPr>
          <p:cNvGrpSpPr/>
          <p:nvPr/>
        </p:nvGrpSpPr>
        <p:grpSpPr>
          <a:xfrm>
            <a:off x="8634952" y="0"/>
            <a:ext cx="3557048" cy="6858000"/>
            <a:chOff x="8634952" y="0"/>
            <a:chExt cx="3557048" cy="6858000"/>
          </a:xfrm>
        </p:grpSpPr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B7DF031D-B297-4857-A480-8992C293F213}"/>
                </a:ext>
              </a:extLst>
            </p:cNvPr>
            <p:cNvSpPr/>
            <p:nvPr/>
          </p:nvSpPr>
          <p:spPr>
            <a:xfrm>
              <a:off x="8634952" y="1432874"/>
              <a:ext cx="3557047" cy="5425126"/>
            </a:xfrm>
            <a:prstGeom prst="triangle">
              <a:avLst>
                <a:gd name="adj" fmla="val 100000"/>
              </a:avLst>
            </a:prstGeom>
            <a:solidFill>
              <a:srgbClr val="16D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8158E21-3E90-474E-AC15-D3F91238923F}"/>
                </a:ext>
              </a:extLst>
            </p:cNvPr>
            <p:cNvSpPr/>
            <p:nvPr/>
          </p:nvSpPr>
          <p:spPr>
            <a:xfrm rot="10800000" flipH="1">
              <a:off x="10058400" y="0"/>
              <a:ext cx="2133600" cy="5349712"/>
            </a:xfrm>
            <a:prstGeom prst="triangle">
              <a:avLst>
                <a:gd name="adj" fmla="val 100000"/>
              </a:avLst>
            </a:prstGeom>
            <a:solidFill>
              <a:srgbClr val="16D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1AE068A-F8F1-47A5-95C9-87D894FBE7A9}"/>
              </a:ext>
            </a:extLst>
          </p:cNvPr>
          <p:cNvSpPr txBox="1"/>
          <p:nvPr/>
        </p:nvSpPr>
        <p:spPr>
          <a:xfrm>
            <a:off x="4604890" y="692294"/>
            <a:ext cx="3452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Clova</a:t>
            </a:r>
            <a:r>
              <a:rPr lang="en-US" altLang="ko-KR" sz="2000" dirty="0"/>
              <a:t> Face Recognition API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1BB10B-02F5-4E00-AFFA-3BD391424CEC}"/>
              </a:ext>
            </a:extLst>
          </p:cNvPr>
          <p:cNvSpPr txBox="1"/>
          <p:nvPr/>
        </p:nvSpPr>
        <p:spPr>
          <a:xfrm>
            <a:off x="837946" y="2274745"/>
            <a:ext cx="3562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예</a:t>
            </a:r>
            <a:r>
              <a:rPr lang="en-US" altLang="ko-KR" sz="2000" dirty="0"/>
              <a:t>..</a:t>
            </a:r>
            <a:r>
              <a:rPr lang="ko-KR" altLang="en-US" sz="2000" dirty="0"/>
              <a:t>시</a:t>
            </a:r>
            <a:r>
              <a:rPr lang="en-US" altLang="ko-KR" sz="2000" dirty="0"/>
              <a:t>…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본인이 </a:t>
            </a:r>
            <a:r>
              <a:rPr lang="ko-KR" altLang="en-US" sz="2000" dirty="0" err="1"/>
              <a:t>아닐것임</a:t>
            </a:r>
            <a:r>
              <a:rPr lang="ko-KR" altLang="en-US" sz="2000" dirty="0"/>
              <a:t> </a:t>
            </a:r>
            <a:r>
              <a:rPr lang="en-US" altLang="ko-KR" sz="2000" dirty="0"/>
              <a:t>-&gt;):</a:t>
            </a:r>
          </a:p>
        </p:txBody>
      </p:sp>
      <p:pic>
        <p:nvPicPr>
          <p:cNvPr id="12" name="Picture 8" descr="ê´ë ¨ ì´ë¯¸ì§">
            <a:extLst>
              <a:ext uri="{FF2B5EF4-FFF2-40B4-BE49-F238E27FC236}">
                <a16:creationId xmlns:a16="http://schemas.microsoft.com/office/drawing/2014/main" id="{A46B749F-F70E-4C44-AC44-BF5383B13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3" t="31403" r="54407" b="31930"/>
          <a:stretch/>
        </p:blipFill>
        <p:spPr bwMode="auto">
          <a:xfrm>
            <a:off x="2709250" y="545821"/>
            <a:ext cx="1889056" cy="65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82A768-AC78-42C7-A08B-97B16AD342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1" b="56680"/>
          <a:stretch/>
        </p:blipFill>
        <p:spPr>
          <a:xfrm>
            <a:off x="5363758" y="1953692"/>
            <a:ext cx="4496476" cy="42792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CCFFFF-E421-46B7-8759-B74A777C44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648" b="10344"/>
          <a:stretch/>
        </p:blipFill>
        <p:spPr>
          <a:xfrm>
            <a:off x="837946" y="3031443"/>
            <a:ext cx="3809467" cy="308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5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F779D2-4551-4331-9AAF-DF98D44FB08A}"/>
              </a:ext>
            </a:extLst>
          </p:cNvPr>
          <p:cNvSpPr txBox="1"/>
          <p:nvPr/>
        </p:nvSpPr>
        <p:spPr>
          <a:xfrm>
            <a:off x="517994" y="506378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기능 </a:t>
            </a:r>
            <a:r>
              <a:rPr lang="en-US" altLang="ko-KR" sz="4000" dirty="0"/>
              <a:t>:</a:t>
            </a:r>
            <a:endParaRPr lang="ko-KR" altLang="en-US" sz="4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3EFF27F-85AF-4FAA-8AEB-1D76154D92B4}"/>
              </a:ext>
            </a:extLst>
          </p:cNvPr>
          <p:cNvGrpSpPr/>
          <p:nvPr/>
        </p:nvGrpSpPr>
        <p:grpSpPr>
          <a:xfrm>
            <a:off x="8634952" y="0"/>
            <a:ext cx="3557048" cy="6858000"/>
            <a:chOff x="8634952" y="0"/>
            <a:chExt cx="3557048" cy="6858000"/>
          </a:xfrm>
        </p:grpSpPr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B7DF031D-B297-4857-A480-8992C293F213}"/>
                </a:ext>
              </a:extLst>
            </p:cNvPr>
            <p:cNvSpPr/>
            <p:nvPr/>
          </p:nvSpPr>
          <p:spPr>
            <a:xfrm>
              <a:off x="8634952" y="1432874"/>
              <a:ext cx="3557047" cy="5425126"/>
            </a:xfrm>
            <a:prstGeom prst="triangle">
              <a:avLst>
                <a:gd name="adj" fmla="val 100000"/>
              </a:avLst>
            </a:prstGeom>
            <a:solidFill>
              <a:srgbClr val="16D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8158E21-3E90-474E-AC15-D3F91238923F}"/>
                </a:ext>
              </a:extLst>
            </p:cNvPr>
            <p:cNvSpPr/>
            <p:nvPr/>
          </p:nvSpPr>
          <p:spPr>
            <a:xfrm rot="10800000" flipH="1">
              <a:off x="10058400" y="0"/>
              <a:ext cx="2133600" cy="5349712"/>
            </a:xfrm>
            <a:prstGeom prst="triangle">
              <a:avLst>
                <a:gd name="adj" fmla="val 100000"/>
              </a:avLst>
            </a:prstGeom>
            <a:solidFill>
              <a:srgbClr val="16D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1AE068A-F8F1-47A5-95C9-87D894FBE7A9}"/>
              </a:ext>
            </a:extLst>
          </p:cNvPr>
          <p:cNvSpPr txBox="1"/>
          <p:nvPr/>
        </p:nvSpPr>
        <p:spPr>
          <a:xfrm>
            <a:off x="5898256" y="706431"/>
            <a:ext cx="3837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버스 도착 정보 조회 서비스</a:t>
            </a:r>
            <a:r>
              <a:rPr lang="en-US" altLang="ko-KR" sz="2000" dirty="0"/>
              <a:t> API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996F21-364D-4FA5-907B-6DB557E81AA7}"/>
              </a:ext>
            </a:extLst>
          </p:cNvPr>
          <p:cNvSpPr txBox="1"/>
          <p:nvPr/>
        </p:nvSpPr>
        <p:spPr>
          <a:xfrm>
            <a:off x="517994" y="1769400"/>
            <a:ext cx="5763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실시간으로 정거장에 도착 예정인 버스를 알려줌</a:t>
            </a:r>
            <a:r>
              <a:rPr lang="en-US" altLang="ko-KR" sz="20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1BB10B-02F5-4E00-AFFA-3BD391424CEC}"/>
              </a:ext>
            </a:extLst>
          </p:cNvPr>
          <p:cNvSpPr txBox="1"/>
          <p:nvPr/>
        </p:nvSpPr>
        <p:spPr>
          <a:xfrm>
            <a:off x="608511" y="3946328"/>
            <a:ext cx="952860" cy="39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예시 </a:t>
            </a:r>
            <a:r>
              <a:rPr lang="en-US" altLang="ko-KR" sz="2000" dirty="0"/>
              <a:t>:</a:t>
            </a:r>
          </a:p>
        </p:txBody>
      </p:sp>
      <p:pic>
        <p:nvPicPr>
          <p:cNvPr id="16" name="Picture 8" descr="ê´ë ¨ ì´ë¯¸ì§">
            <a:extLst>
              <a:ext uri="{FF2B5EF4-FFF2-40B4-BE49-F238E27FC236}">
                <a16:creationId xmlns:a16="http://schemas.microsoft.com/office/drawing/2014/main" id="{C7AA93A2-E118-40CC-819A-D0845C105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62" y="500600"/>
            <a:ext cx="2836541" cy="81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s://devleti.github.io/assets/bot_ex/bus_ex.png">
            <a:extLst>
              <a:ext uri="{FF2B5EF4-FFF2-40B4-BE49-F238E27FC236}">
                <a16:creationId xmlns:a16="http://schemas.microsoft.com/office/drawing/2014/main" id="{3899AE0B-83AA-4959-90E8-A514DE142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93" y="1769400"/>
            <a:ext cx="3121214" cy="48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4CCFA82-3054-4FB2-AC76-90D8876ED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523" y="2280250"/>
            <a:ext cx="3014618" cy="41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5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F779D2-4551-4331-9AAF-DF98D44FB08A}"/>
              </a:ext>
            </a:extLst>
          </p:cNvPr>
          <p:cNvSpPr txBox="1"/>
          <p:nvPr/>
        </p:nvSpPr>
        <p:spPr>
          <a:xfrm>
            <a:off x="517994" y="506378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기능 </a:t>
            </a:r>
            <a:r>
              <a:rPr lang="en-US" altLang="ko-KR" sz="4000" dirty="0"/>
              <a:t>:</a:t>
            </a:r>
            <a:endParaRPr lang="ko-KR" altLang="en-US" sz="4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3EFF27F-85AF-4FAA-8AEB-1D76154D92B4}"/>
              </a:ext>
            </a:extLst>
          </p:cNvPr>
          <p:cNvGrpSpPr/>
          <p:nvPr/>
        </p:nvGrpSpPr>
        <p:grpSpPr>
          <a:xfrm>
            <a:off x="8634952" y="0"/>
            <a:ext cx="3557048" cy="6858000"/>
            <a:chOff x="8634952" y="0"/>
            <a:chExt cx="3557048" cy="6858000"/>
          </a:xfrm>
        </p:grpSpPr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B7DF031D-B297-4857-A480-8992C293F213}"/>
                </a:ext>
              </a:extLst>
            </p:cNvPr>
            <p:cNvSpPr/>
            <p:nvPr/>
          </p:nvSpPr>
          <p:spPr>
            <a:xfrm>
              <a:off x="8634952" y="1432874"/>
              <a:ext cx="3557047" cy="5425126"/>
            </a:xfrm>
            <a:prstGeom prst="triangle">
              <a:avLst>
                <a:gd name="adj" fmla="val 100000"/>
              </a:avLst>
            </a:prstGeom>
            <a:solidFill>
              <a:srgbClr val="16D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8158E21-3E90-474E-AC15-D3F91238923F}"/>
                </a:ext>
              </a:extLst>
            </p:cNvPr>
            <p:cNvSpPr/>
            <p:nvPr/>
          </p:nvSpPr>
          <p:spPr>
            <a:xfrm rot="10800000" flipH="1">
              <a:off x="10058400" y="0"/>
              <a:ext cx="2133600" cy="5349712"/>
            </a:xfrm>
            <a:prstGeom prst="triangle">
              <a:avLst>
                <a:gd name="adj" fmla="val 100000"/>
              </a:avLst>
            </a:prstGeom>
            <a:solidFill>
              <a:srgbClr val="16D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1AE068A-F8F1-47A5-95C9-87D894FBE7A9}"/>
              </a:ext>
            </a:extLst>
          </p:cNvPr>
          <p:cNvSpPr txBox="1"/>
          <p:nvPr/>
        </p:nvSpPr>
        <p:spPr>
          <a:xfrm>
            <a:off x="2718257" y="660266"/>
            <a:ext cx="260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QR</a:t>
            </a:r>
            <a:r>
              <a:rPr lang="ko-KR" altLang="en-US" sz="2000" dirty="0"/>
              <a:t>코드 인식 및 생성</a:t>
            </a:r>
            <a:endParaRPr lang="en-US" altLang="ko-KR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B6141-491C-40A7-B7CF-60A913C766BE}"/>
              </a:ext>
            </a:extLst>
          </p:cNvPr>
          <p:cNvSpPr txBox="1"/>
          <p:nvPr/>
        </p:nvSpPr>
        <p:spPr>
          <a:xfrm>
            <a:off x="517994" y="1361955"/>
            <a:ext cx="6467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QR</a:t>
            </a:r>
            <a:r>
              <a:rPr lang="ko-KR" altLang="en-US" sz="2000" dirty="0"/>
              <a:t>코드 인식은 파이선의 </a:t>
            </a:r>
            <a:r>
              <a:rPr lang="en-US" altLang="ko-KR" sz="2000" dirty="0" err="1"/>
              <a:t>pyzbar</a:t>
            </a:r>
            <a:r>
              <a:rPr lang="en-US" altLang="ko-KR" sz="2000" dirty="0"/>
              <a:t>, Pillow </a:t>
            </a:r>
            <a:r>
              <a:rPr lang="ko-KR" altLang="en-US" sz="2000" dirty="0"/>
              <a:t>모듈을 사용함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124" name="Picture 4" descr="https://devleti.github.io/assets/bot_ex/qrcode_ex.png">
            <a:extLst>
              <a:ext uri="{FF2B5EF4-FFF2-40B4-BE49-F238E27FC236}">
                <a16:creationId xmlns:a16="http://schemas.microsoft.com/office/drawing/2014/main" id="{DABBA8BA-6C4C-4041-9C92-F74DE5A10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664" y="1728832"/>
            <a:ext cx="2793194" cy="439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devleti.github.io/assets/bot_ex/qrcode_ex.png">
            <a:extLst>
              <a:ext uri="{FF2B5EF4-FFF2-40B4-BE49-F238E27FC236}">
                <a16:creationId xmlns:a16="http://schemas.microsoft.com/office/drawing/2014/main" id="{23EF713D-B423-4F15-B878-BAA77A2911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2" t="33696" r="7464" b="34689"/>
          <a:stretch/>
        </p:blipFill>
        <p:spPr bwMode="auto">
          <a:xfrm>
            <a:off x="517994" y="1966667"/>
            <a:ext cx="1414021" cy="138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B4BECB0-CF87-4239-B3EB-A45584B94010}"/>
              </a:ext>
            </a:extLst>
          </p:cNvPr>
          <p:cNvCxnSpPr>
            <a:cxnSpLocks/>
            <a:stCxn id="16" idx="3"/>
            <a:endCxn id="2" idx="0"/>
          </p:cNvCxnSpPr>
          <p:nvPr/>
        </p:nvCxnSpPr>
        <p:spPr>
          <a:xfrm>
            <a:off x="1932015" y="2661305"/>
            <a:ext cx="659132" cy="107207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A4864EC-8024-46FF-A3E0-4CFC4286189C}"/>
              </a:ext>
            </a:extLst>
          </p:cNvPr>
          <p:cNvCxnSpPr>
            <a:cxnSpLocks/>
            <a:stCxn id="2" idx="3"/>
            <a:endCxn id="5124" idx="1"/>
          </p:cNvCxnSpPr>
          <p:nvPr/>
        </p:nvCxnSpPr>
        <p:spPr>
          <a:xfrm flipV="1">
            <a:off x="4369670" y="3925955"/>
            <a:ext cx="3072994" cy="98106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66A1FC17-9351-440F-808E-41C686098F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95" t="48935" r="48530" b="16839"/>
          <a:stretch/>
        </p:blipFill>
        <p:spPr>
          <a:xfrm>
            <a:off x="812623" y="3733379"/>
            <a:ext cx="3557047" cy="23472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46CF69-D1FC-4671-86CE-B3F5E7EC5D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95" t="33814" r="52217" b="57229"/>
          <a:stretch/>
        </p:blipFill>
        <p:spPr>
          <a:xfrm>
            <a:off x="3048405" y="2698545"/>
            <a:ext cx="3360155" cy="664188"/>
          </a:xfrm>
          <a:prstGeom prst="rect">
            <a:avLst/>
          </a:prstGeom>
        </p:spPr>
      </p:pic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12ADC557-9FD9-4E32-AAB8-6EE0E32429E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76831" y="3368715"/>
            <a:ext cx="439240" cy="29008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1AD24E4-9F81-4F00-A673-2867ECEA064E}"/>
              </a:ext>
            </a:extLst>
          </p:cNvPr>
          <p:cNvCxnSpPr>
            <a:cxnSpLocks/>
          </p:cNvCxnSpPr>
          <p:nvPr/>
        </p:nvCxnSpPr>
        <p:spPr>
          <a:xfrm rot="5400000">
            <a:off x="3410309" y="3409057"/>
            <a:ext cx="456308" cy="22647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0B5F4A-6D1F-4FC0-B313-44BA67AB4C67}"/>
              </a:ext>
            </a:extLst>
          </p:cNvPr>
          <p:cNvSpPr/>
          <p:nvPr/>
        </p:nvSpPr>
        <p:spPr>
          <a:xfrm>
            <a:off x="1328698" y="6095870"/>
            <a:ext cx="9029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{'</a:t>
            </a:r>
            <a:r>
              <a:rPr lang="ko-KR" altLang="en-US" dirty="0" err="1"/>
              <a:t>user_key</a:t>
            </a:r>
            <a:r>
              <a:rPr lang="ko-KR" altLang="en-US" dirty="0"/>
              <a:t>': ‘</a:t>
            </a:r>
            <a:r>
              <a:rPr lang="en-US" altLang="ko-KR" dirty="0" err="1"/>
              <a:t>xxxxxxxxxxxx</a:t>
            </a:r>
            <a:r>
              <a:rPr lang="ko-KR" altLang="en-US" dirty="0"/>
              <a:t>', '</a:t>
            </a:r>
            <a:r>
              <a:rPr lang="ko-KR" altLang="en-US" dirty="0" err="1"/>
              <a:t>type</a:t>
            </a:r>
            <a:r>
              <a:rPr lang="ko-KR" altLang="en-US" dirty="0"/>
              <a:t>': '</a:t>
            </a:r>
            <a:r>
              <a:rPr lang="ko-KR" altLang="en-US" dirty="0" err="1"/>
              <a:t>photo</a:t>
            </a:r>
            <a:r>
              <a:rPr lang="ko-KR" altLang="en-US" dirty="0"/>
              <a:t>', '</a:t>
            </a:r>
            <a:r>
              <a:rPr lang="ko-KR" altLang="en-US" dirty="0" err="1"/>
              <a:t>content</a:t>
            </a:r>
            <a:r>
              <a:rPr lang="ko-KR" altLang="en-US" dirty="0"/>
              <a:t>': 'http://dn-m.talk.kakao.com/talkm/</a:t>
            </a:r>
            <a:r>
              <a:rPr lang="en-US" altLang="ko-KR" dirty="0" err="1"/>
              <a:t>xxxxxxxxxx</a:t>
            </a:r>
            <a:r>
              <a:rPr lang="en-US" altLang="ko-KR" dirty="0"/>
              <a:t>/</a:t>
            </a:r>
            <a:r>
              <a:rPr lang="en-US" altLang="ko-KR" dirty="0" err="1"/>
              <a:t>xxxxxxxxxxxxxxxxx</a:t>
            </a:r>
            <a:r>
              <a:rPr lang="ko-KR" altLang="en-US" dirty="0"/>
              <a:t>/</a:t>
            </a:r>
            <a:r>
              <a:rPr lang="en-US" altLang="ko-KR" dirty="0" err="1"/>
              <a:t>xxxxxxxxxxxxx</a:t>
            </a:r>
            <a:r>
              <a:rPr lang="ko-KR" altLang="en-US" dirty="0"/>
              <a:t>.png'}</a:t>
            </a:r>
          </a:p>
        </p:txBody>
      </p:sp>
    </p:spTree>
    <p:extLst>
      <p:ext uri="{BB962C8B-B14F-4D97-AF65-F5344CB8AC3E}">
        <p14:creationId xmlns:p14="http://schemas.microsoft.com/office/powerpoint/2010/main" val="139951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462</Words>
  <Application>Microsoft Office PowerPoint</Application>
  <PresentationFormat>와이드스크린</PresentationFormat>
  <Paragraphs>78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명현</dc:creator>
  <cp:lastModifiedBy>유 명현</cp:lastModifiedBy>
  <cp:revision>83</cp:revision>
  <dcterms:created xsi:type="dcterms:W3CDTF">2018-07-18T18:01:17Z</dcterms:created>
  <dcterms:modified xsi:type="dcterms:W3CDTF">2018-09-10T10:52:05Z</dcterms:modified>
</cp:coreProperties>
</file>