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802299"/>
            <a:ext cx="6477805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3531205"/>
            <a:ext cx="6477804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329308"/>
            <a:ext cx="3730436" cy="309201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798973"/>
            <a:ext cx="608264" cy="503578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srgbClr val="B71E42"/>
                </a:solidFill>
              </a:rPr>
              <a:pPr/>
              <a:t>‹Nº›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2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B71E42"/>
                </a:solidFill>
              </a:rPr>
              <a:pPr/>
              <a:t>‹Nº›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5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798974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798974"/>
            <a:ext cx="5871623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B71E42"/>
                </a:solidFill>
              </a:rPr>
              <a:pPr/>
              <a:t>‹Nº›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2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B71E42"/>
                </a:solidFill>
              </a:rPr>
              <a:pPr/>
              <a:t>‹Nº›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4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756130"/>
            <a:ext cx="6482366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3806196"/>
            <a:ext cx="6472835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B71E42"/>
                </a:solidFill>
              </a:rPr>
              <a:pPr/>
              <a:t>‹Nº›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3804985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9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804890"/>
            <a:ext cx="7204226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2010879"/>
            <a:ext cx="3483864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2017343"/>
            <a:ext cx="3483864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B71E42"/>
                </a:solidFill>
              </a:rPr>
              <a:pPr/>
              <a:t>‹Nº›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0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804164"/>
            <a:ext cx="7205746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2019550"/>
            <a:ext cx="348386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824270"/>
            <a:ext cx="3483864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2023004"/>
            <a:ext cx="348386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821491"/>
            <a:ext cx="3483864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B71E42"/>
                </a:solidFill>
              </a:rPr>
              <a:pPr/>
              <a:t>‹Nº›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44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B71E42"/>
                </a:solidFill>
              </a:rPr>
              <a:pPr/>
              <a:t>‹Nº›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1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B71E42"/>
                </a:solidFill>
              </a:rPr>
              <a:pPr/>
              <a:t>‹Nº›</a:t>
            </a:fld>
            <a:endParaRPr lang="en-US" dirty="0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7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798973"/>
            <a:ext cx="2454824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798974"/>
            <a:ext cx="4509353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3205492"/>
            <a:ext cx="24562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B71E42"/>
                </a:solidFill>
              </a:rPr>
              <a:pPr/>
              <a:t>‹Nº›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3205491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482171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3"/>
            <a:ext cx="209337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3145992"/>
            <a:ext cx="4143303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5469857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1"/>
            <a:ext cx="4155753" cy="320931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B71E42"/>
                </a:solidFill>
              </a:rPr>
              <a:pPr/>
              <a:t>‹Nº›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3143605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720245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2015733"/>
            <a:ext cx="7202456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11/10/2016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srgbClr val="B71E42"/>
                </a:solidFill>
              </a:rPr>
              <a:pPr defTabSz="457200"/>
              <a:t>‹Nº›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7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Modelos de acción enzimática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3732" y="3511829"/>
            <a:ext cx="7533862" cy="2425147"/>
          </a:xfrm>
        </p:spPr>
        <p:txBody>
          <a:bodyPr>
            <a:normAutofit fontScale="70000" lnSpcReduction="20000"/>
          </a:bodyPr>
          <a:lstStyle/>
          <a:p>
            <a:r>
              <a:rPr lang="es-EC" dirty="0"/>
              <a:t>Unidad Educativa “Arco Iris”</a:t>
            </a:r>
          </a:p>
          <a:p>
            <a:r>
              <a:rPr lang="es-EC" dirty="0"/>
              <a:t>Integrantes: </a:t>
            </a:r>
          </a:p>
          <a:p>
            <a:r>
              <a:rPr lang="es-EC" dirty="0"/>
              <a:t>Mateo López</a:t>
            </a:r>
          </a:p>
          <a:p>
            <a:r>
              <a:rPr lang="es-EC" dirty="0" err="1"/>
              <a:t>Jim</a:t>
            </a:r>
            <a:r>
              <a:rPr lang="es-EC" dirty="0"/>
              <a:t> guzmán</a:t>
            </a:r>
          </a:p>
          <a:p>
            <a:r>
              <a:rPr lang="es-EC" dirty="0"/>
              <a:t>Luis Guillén</a:t>
            </a:r>
          </a:p>
          <a:p>
            <a:r>
              <a:rPr lang="es-EC" dirty="0"/>
              <a:t>Anahí Flores de Valgas</a:t>
            </a:r>
          </a:p>
          <a:p>
            <a:r>
              <a:rPr lang="es-EC" dirty="0"/>
              <a:t>Fernanda González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4004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261" y="3356992"/>
            <a:ext cx="7568298" cy="2016362"/>
          </a:xfrm>
        </p:spPr>
        <p:txBody>
          <a:bodyPr>
            <a:normAutofit fontScale="90000"/>
          </a:bodyPr>
          <a:lstStyle/>
          <a:p>
            <a:pPr algn="just"/>
            <a:r>
              <a:rPr lang="es-EC" dirty="0" smtClean="0"/>
              <a:t/>
            </a:r>
            <a:br>
              <a:rPr lang="es-EC" dirty="0" smtClean="0"/>
            </a:br>
            <a:r>
              <a:rPr lang="es-EC" dirty="0"/>
              <a:t/>
            </a:r>
            <a:br>
              <a:rPr lang="es-EC" dirty="0"/>
            </a:br>
            <a:r>
              <a:rPr lang="es-EC" dirty="0" smtClean="0"/>
              <a:t/>
            </a:r>
            <a:br>
              <a:rPr lang="es-EC" dirty="0" smtClean="0"/>
            </a:br>
            <a:r>
              <a:rPr lang="es-EC" dirty="0" smtClean="0"/>
              <a:t>1</a:t>
            </a:r>
            <a:r>
              <a:rPr lang="es-EC" dirty="0"/>
              <a:t>. </a:t>
            </a:r>
            <a:r>
              <a:rPr lang="es-EC" sz="2700" dirty="0"/>
              <a:t>La formación de complejo especifico</a:t>
            </a:r>
            <a:br>
              <a:rPr lang="es-EC" sz="2700" dirty="0"/>
            </a:br>
            <a:r>
              <a:rPr lang="es-EC" sz="2700" dirty="0"/>
              <a:t>2. La etapa catalítica que puede ser: hidratación, deshidratación, etc</a:t>
            </a:r>
            <a:r>
              <a:rPr lang="es-EC" dirty="0"/>
              <a:t>.</a:t>
            </a:r>
            <a:br>
              <a:rPr lang="es-EC" dirty="0"/>
            </a:br>
            <a:endParaRPr lang="es-EC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22493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prstClr val="black"/>
                </a:solidFill>
              </a:rPr>
              <a:t>Existen dos </a:t>
            </a:r>
            <a:r>
              <a:rPr lang="es-EC" b="1" dirty="0">
                <a:solidFill>
                  <a:prstClr val="black"/>
                </a:solidFill>
              </a:rPr>
              <a:t>casos ;</a:t>
            </a:r>
            <a:endParaRPr lang="es-ES" b="1" dirty="0">
              <a:solidFill>
                <a:prstClr val="black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115616" y="1124744"/>
            <a:ext cx="7200800" cy="1944216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EC" dirty="0">
                <a:solidFill>
                  <a:prstClr val="black"/>
                </a:solidFill>
              </a:rPr>
              <a:t>el primero el modelo de llave y cerradura en este caso la enzima tiene un sitio especifico de activación para el sustrato. </a:t>
            </a:r>
            <a:endParaRPr lang="es-EC" dirty="0">
              <a:solidFill>
                <a:prstClr val="black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s-EC" dirty="0">
                <a:solidFill>
                  <a:prstClr val="black"/>
                </a:solidFill>
              </a:rPr>
              <a:t>en </a:t>
            </a:r>
            <a:r>
              <a:rPr lang="es-EC" dirty="0">
                <a:solidFill>
                  <a:prstClr val="black"/>
                </a:solidFill>
              </a:rPr>
              <a:t>el modelo de encaje inducido la activación se forma solo después de haberse unido al sustrato.</a:t>
            </a:r>
            <a:br>
              <a:rPr lang="es-EC" dirty="0">
                <a:solidFill>
                  <a:prstClr val="black"/>
                </a:solidFill>
              </a:rPr>
            </a:br>
            <a:r>
              <a:rPr lang="es-EC" dirty="0">
                <a:solidFill>
                  <a:prstClr val="black"/>
                </a:solidFill>
              </a:rPr>
              <a:t>En los dos casos participan fuerzas no covalentes</a:t>
            </a:r>
            <a:br>
              <a:rPr lang="es-EC" dirty="0">
                <a:solidFill>
                  <a:prstClr val="black"/>
                </a:solidFill>
              </a:rPr>
            </a:br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7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delos de accion enzimatic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50" y="742121"/>
            <a:ext cx="5049669" cy="505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39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2577" y="1281883"/>
            <a:ext cx="6967067" cy="3373301"/>
          </a:xfrm>
        </p:spPr>
        <p:txBody>
          <a:bodyPr>
            <a:noAutofit/>
          </a:bodyPr>
          <a:lstStyle/>
          <a:p>
            <a:pPr algn="just"/>
            <a:r>
              <a:rPr lang="es-EC" sz="3200" dirty="0"/>
              <a:t>Zimógenos o </a:t>
            </a:r>
            <a:r>
              <a:rPr lang="es-EC" sz="3200" dirty="0" err="1"/>
              <a:t>proenzimas</a:t>
            </a:r>
            <a:r>
              <a:rPr lang="es-EC" sz="3200" dirty="0"/>
              <a:t>: Son enzimas iniciativas, es decir es una enzima que ha perdido su actividad por factores químicos, físicos o metabólicos.</a:t>
            </a:r>
          </a:p>
          <a:p>
            <a:endParaRPr lang="es-EC" sz="3200" dirty="0"/>
          </a:p>
          <a:p>
            <a:endParaRPr lang="es-EC" sz="3200" dirty="0"/>
          </a:p>
        </p:txBody>
      </p:sp>
      <p:pic>
        <p:nvPicPr>
          <p:cNvPr id="2050" name="Picture 2" descr="Chymotrypsino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901" y="3478414"/>
            <a:ext cx="2578822" cy="257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1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9233" y="529560"/>
            <a:ext cx="7366060" cy="3320020"/>
          </a:xfrm>
        </p:spPr>
        <p:txBody>
          <a:bodyPr>
            <a:normAutofit lnSpcReduction="10000"/>
          </a:bodyPr>
          <a:lstStyle/>
          <a:p>
            <a:pPr algn="just"/>
            <a:r>
              <a:rPr lang="es-EC" sz="3600" dirty="0"/>
              <a:t> </a:t>
            </a:r>
            <a:r>
              <a:rPr lang="es-EC" sz="3600" dirty="0" err="1"/>
              <a:t>Isoenzimas</a:t>
            </a:r>
            <a:r>
              <a:rPr lang="es-EC" sz="3600" dirty="0"/>
              <a:t>: Moléculas de proteínas diferentes pero cercanamente relacionadas que cataliza la misma reacción. Su estudio permite determinar el tejido de origen.</a:t>
            </a:r>
          </a:p>
          <a:p>
            <a:pPr algn="just"/>
            <a:endParaRPr lang="es-EC" dirty="0"/>
          </a:p>
        </p:txBody>
      </p:sp>
      <p:pic>
        <p:nvPicPr>
          <p:cNvPr id="3074" name="Picture 2" descr="Lactate Dehydrogenase (LDH M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56" y="3132373"/>
            <a:ext cx="2707894" cy="318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26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Clasificación de las enzimas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2764" y="1937186"/>
            <a:ext cx="8045377" cy="421574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C" b="1" dirty="0" smtClean="0"/>
              <a:t>HIDROLASAS</a:t>
            </a:r>
            <a:r>
              <a:rPr lang="es-EC" dirty="0" smtClean="0"/>
              <a:t>: Poseen </a:t>
            </a:r>
            <a:r>
              <a:rPr lang="es-EC" dirty="0"/>
              <a:t>la capacidad de introducir H y OH en el sustractor que accionan se subdividen en: </a:t>
            </a:r>
            <a:r>
              <a:rPr lang="es-EC" dirty="0" err="1"/>
              <a:t>Carbohidrasas</a:t>
            </a:r>
            <a:r>
              <a:rPr lang="es-EC" dirty="0"/>
              <a:t>, esterasas, proteasas, </a:t>
            </a:r>
            <a:r>
              <a:rPr lang="es-EC" dirty="0" err="1"/>
              <a:t>peptidasas</a:t>
            </a:r>
            <a:r>
              <a:rPr lang="es-EC" dirty="0"/>
              <a:t>, glucosidasas, nucleasas, </a:t>
            </a:r>
            <a:r>
              <a:rPr lang="es-EC" dirty="0" err="1"/>
              <a:t>amidasas</a:t>
            </a:r>
            <a:r>
              <a:rPr lang="es-EC" dirty="0"/>
              <a:t>. </a:t>
            </a:r>
          </a:p>
          <a:p>
            <a:pPr algn="just"/>
            <a:r>
              <a:rPr lang="es-EC" b="1" dirty="0" smtClean="0"/>
              <a:t>ÓXIDOS-REDUCTASAS: </a:t>
            </a:r>
            <a:r>
              <a:rPr lang="es-EC" dirty="0"/>
              <a:t>son enzimas relacionadas con la oxidación y reducción de sustancias bilógicas, interviene en la respiración celular. Se subdividen en: Deshidrogenasas, oxidasas, catalasas, </a:t>
            </a:r>
            <a:r>
              <a:rPr lang="es-EC" dirty="0" err="1"/>
              <a:t>peroxidasas</a:t>
            </a:r>
            <a:r>
              <a:rPr lang="es-EC" dirty="0"/>
              <a:t>, </a:t>
            </a:r>
            <a:r>
              <a:rPr lang="es-EC" dirty="0" err="1"/>
              <a:t>luciferasas</a:t>
            </a:r>
            <a:r>
              <a:rPr lang="es-EC" dirty="0"/>
              <a:t>, y </a:t>
            </a:r>
            <a:r>
              <a:rPr lang="es-EC" dirty="0" err="1"/>
              <a:t>tirosinasas</a:t>
            </a:r>
            <a:r>
              <a:rPr lang="es-EC" dirty="0"/>
              <a:t>. </a:t>
            </a:r>
          </a:p>
          <a:p>
            <a:pPr algn="just"/>
            <a:r>
              <a:rPr lang="es-EC" b="1" dirty="0" smtClean="0"/>
              <a:t>LIASAS: </a:t>
            </a:r>
            <a:r>
              <a:rPr lang="es-EC" dirty="0" smtClean="0"/>
              <a:t>Catalizan </a:t>
            </a:r>
            <a:r>
              <a:rPr lang="es-EC" dirty="0"/>
              <a:t>la reversibilidad de grupos químicos. Se subdividen en: </a:t>
            </a:r>
            <a:r>
              <a:rPr lang="es-EC" dirty="0" err="1"/>
              <a:t>Zimasas</a:t>
            </a:r>
            <a:r>
              <a:rPr lang="es-EC" dirty="0"/>
              <a:t> y </a:t>
            </a:r>
            <a:r>
              <a:rPr lang="es-EC" dirty="0" err="1"/>
              <a:t>Carboxilasas</a:t>
            </a:r>
            <a:r>
              <a:rPr lang="es-EC" dirty="0"/>
              <a:t>. </a:t>
            </a:r>
          </a:p>
          <a:p>
            <a:pPr algn="just"/>
            <a:r>
              <a:rPr lang="es-EC" b="1" dirty="0" smtClean="0"/>
              <a:t>LIGASAS: </a:t>
            </a:r>
            <a:r>
              <a:rPr lang="es-EC" dirty="0" smtClean="0"/>
              <a:t>Permiten </a:t>
            </a:r>
            <a:r>
              <a:rPr lang="es-EC" dirty="0"/>
              <a:t>la unión de moléculas en la construcción de proteínas y ácidos nucleicos. </a:t>
            </a:r>
          </a:p>
          <a:p>
            <a:pPr algn="just"/>
            <a:r>
              <a:rPr lang="es-EC" b="1" dirty="0" smtClean="0"/>
              <a:t>ISOMERASAS</a:t>
            </a:r>
            <a:r>
              <a:rPr lang="es-EC" dirty="0" smtClean="0"/>
              <a:t>: </a:t>
            </a:r>
            <a:r>
              <a:rPr lang="es-EC" dirty="0"/>
              <a:t>Catalizan diversos tipos de isomerización, sea óptica, geométrica, posicional o funcional. </a:t>
            </a:r>
          </a:p>
          <a:p>
            <a:pPr algn="just"/>
            <a:r>
              <a:rPr lang="es-EC" b="1" dirty="0" smtClean="0"/>
              <a:t>TRANSFERASAS: </a:t>
            </a:r>
            <a:r>
              <a:rPr lang="es-EC" dirty="0" smtClean="0"/>
              <a:t>Permiten </a:t>
            </a:r>
            <a:r>
              <a:rPr lang="es-EC" dirty="0"/>
              <a:t>el traspaso de grupos químicos entre 2 sustratos. </a:t>
            </a:r>
            <a:r>
              <a:rPr lang="es-EC" dirty="0" err="1"/>
              <a:t>Ej</a:t>
            </a:r>
            <a:r>
              <a:rPr lang="es-EC" dirty="0"/>
              <a:t>: Transaminasas y </a:t>
            </a:r>
            <a:r>
              <a:rPr lang="es-EC" dirty="0" err="1"/>
              <a:t>Transacetilasas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55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69" y="914401"/>
            <a:ext cx="4917309" cy="46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5897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Presentación en pantalla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Galería</vt:lpstr>
      <vt:lpstr>Modelos de acción enzimática</vt:lpstr>
      <vt:lpstr>   1. La formación de complejo especifico 2. La etapa catalítica que puede ser: hidratación, deshidratación, etc. </vt:lpstr>
      <vt:lpstr>Presentación de PowerPoint</vt:lpstr>
      <vt:lpstr>Presentación de PowerPoint</vt:lpstr>
      <vt:lpstr>Presentación de PowerPoint</vt:lpstr>
      <vt:lpstr>Clasificación de las enzimas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acción enzimática</dc:title>
  <dc:creator>Psicologia</dc:creator>
  <cp:lastModifiedBy>Psicologia</cp:lastModifiedBy>
  <cp:revision>1</cp:revision>
  <dcterms:created xsi:type="dcterms:W3CDTF">2016-11-10T19:47:14Z</dcterms:created>
  <dcterms:modified xsi:type="dcterms:W3CDTF">2016-11-10T19:47:36Z</dcterms:modified>
</cp:coreProperties>
</file>