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1" r:id="rId4"/>
    <p:sldId id="257" r:id="rId5"/>
    <p:sldId id="267" r:id="rId6"/>
    <p:sldId id="268" r:id="rId7"/>
    <p:sldId id="269" r:id="rId8"/>
    <p:sldId id="270" r:id="rId9"/>
    <p:sldId id="271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5" d="100"/>
          <a:sy n="35" d="100"/>
        </p:scale>
        <p:origin x="-1626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54342" y="2476917"/>
            <a:ext cx="6916336" cy="17716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s-EC" noProof="1" smtClean="0"/>
              <a:t>Miss Nina Quiroga</a:t>
            </a:r>
            <a:endParaRPr lang="es-ES" noProof="1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PREPOSITIONS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Materias de clase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Lectura 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Escritura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Matemática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Ciencia y tecnología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Ciencias sociales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Música y arte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Lectura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Breve lista con los temas de lectura y las actividades 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Agregar una lista de libros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Escritura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Breve lista con los temas de escritura y las actividades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Matemática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Breve lista con los temas de matemáticas y las actividades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Ciencia y tecnología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Breve lista con los temas de ciencia y tecnología y las actividades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Ciencias sociales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Breve lista con los temas y las actividades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Lista de proyectos especiales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latin typeface="Cambria"/>
                <a:ea typeface="+mj-ea"/>
                <a:cs typeface="+mj-cs"/>
              </a:rPr>
              <a:t>Música y arte</a:t>
            </a:r>
            <a:endParaRPr lang="es-ES" sz="3400" b="0" i="0" noProof="1">
              <a:solidFill>
                <a:schemeClr val="tx1"/>
              </a:solidFill>
              <a:latin typeface="Cambria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latin typeface="Cambria"/>
                <a:ea typeface="+mn-ea"/>
                <a:cs typeface="+mn-cs"/>
              </a:rPr>
              <a:t>Breve lista con los temas y las actividades</a:t>
            </a:r>
            <a:endParaRPr lang="es-ES" sz="2000" b="0" i="0" noProof="1">
              <a:solidFill>
                <a:schemeClr val="tx1"/>
              </a:solidFill>
              <a:latin typeface="Cambria"/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Deberes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45 minutos de tareas en casa todas las noches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Entregas los viernes por la mañana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¿Necesitas más tiempo? Durante el descanso, puedes asistir al club de tareas.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Excursiones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Asistir a dos representaciones de teatro infantil (unidades de Lectura)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Tomar muestras de agua en el parque Maple Grove (unidad de Ciencias)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Visitar una panadería (unidad de Ciencias sociales)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Retrasos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spc="-10" noProof="1" smtClean="0">
                <a:solidFill>
                  <a:schemeClr val="tx1"/>
                </a:solidFill>
                <a:ea typeface="+mn-ea"/>
                <a:cs typeface="+mn-cs"/>
              </a:rPr>
              <a:t>El centro abre a las 8:15 a.m. 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spc="-10" noProof="1" smtClean="0">
                <a:solidFill>
                  <a:schemeClr val="tx1"/>
                </a:solidFill>
                <a:ea typeface="+mn-ea"/>
                <a:cs typeface="+mn-cs"/>
              </a:rPr>
              <a:t>¿Llegas tarde? Comunícalo a la oficina del centro antes de venir a clase.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spc="-10" noProof="1" smtClean="0">
                <a:solidFill>
                  <a:schemeClr val="tx1"/>
                </a:solidFill>
                <a:ea typeface="+mn-ea"/>
                <a:cs typeface="+mn-cs"/>
              </a:rPr>
              <a:t>Si te retrasas en cuatro ocasiones, el centro se pondrá en contacto con tus padres.</a:t>
            </a:r>
            <a:endParaRPr lang="es-ES" sz="2000" b="0" i="0" spc="-1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654" y="0"/>
            <a:ext cx="5576552" cy="1919903"/>
          </a:xfrm>
        </p:spPr>
        <p:txBody>
          <a:bodyPr>
            <a:noAutofit/>
          </a:bodyPr>
          <a:lstStyle/>
          <a:p>
            <a:r>
              <a:rPr lang="es-EC" sz="7200" b="1" noProof="1" smtClean="0">
                <a:latin typeface="Century Gothic" panose="020B0502020202020204" pitchFamily="34" charset="0"/>
              </a:rPr>
              <a:t>Prepositions</a:t>
            </a:r>
            <a:endParaRPr lang="es-ES" sz="7200" b="1" noProof="1">
              <a:latin typeface="Century Gothic" panose="020B0502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96980" y="1854558"/>
            <a:ext cx="86803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a word or group of words that combines with a noun or pronoun to form a phrase that usually acts as an adverb, adjective, or noun </a:t>
            </a:r>
            <a:r>
              <a:rPr lang="en-US" sz="4400" dirty="0" smtClean="0">
                <a:latin typeface="Century Gothic" panose="020B0502020202020204" pitchFamily="34" charset="0"/>
              </a:rPr>
              <a:t>“</a:t>
            </a:r>
            <a:r>
              <a:rPr lang="en-US" sz="4400" dirty="0">
                <a:latin typeface="Century Gothic" panose="020B0502020202020204" pitchFamily="34" charset="0"/>
              </a:rPr>
              <a:t>With” in “the house with the red door” is a </a:t>
            </a:r>
            <a:r>
              <a:rPr lang="en-US" sz="4400" i="1" dirty="0" smtClean="0">
                <a:latin typeface="Century Gothic" panose="020B0502020202020204" pitchFamily="34" charset="0"/>
              </a:rPr>
              <a:t>preposition</a:t>
            </a:r>
            <a:r>
              <a:rPr lang="en-US" sz="4400" dirty="0" smtClean="0">
                <a:latin typeface="Century Gothic" panose="020B0502020202020204" pitchFamily="34" charset="0"/>
              </a:rPr>
              <a:t>.</a:t>
            </a:r>
            <a:endParaRPr lang="en-US" sz="44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1800"/>
              </a:spcBef>
              <a:buNone/>
            </a:pPr>
            <a:r>
              <a:rPr lang="es-ES" sz="2000" b="1" i="0" noProof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Debes traer todos los días:</a:t>
            </a:r>
            <a:endParaRPr lang="es-ES" sz="2000" b="1" i="0" noProof="1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Lápiz del número 2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1800"/>
              </a:spcBef>
              <a:buNone/>
            </a:pPr>
            <a:r>
              <a:rPr lang="es-ES" sz="2000" b="1" i="0" noProof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No debes traer:</a:t>
            </a:r>
            <a:endParaRPr lang="es-ES" sz="2000" b="1" i="0" noProof="1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Dispositivos electrónicos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Suministros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63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3400" b="0" i="0" noProof="1" smtClean="0">
                <a:solidFill>
                  <a:schemeClr val="tx1"/>
                </a:solidFill>
                <a:ea typeface="+mj-ea"/>
                <a:cs typeface="+mj-cs"/>
              </a:rPr>
              <a:t>Recursos</a:t>
            </a:r>
            <a:endParaRPr lang="es-ES" sz="34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Biblioteca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Sala de informática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Ayuda del profesor</a:t>
            </a:r>
          </a:p>
          <a:p>
            <a:pPr marL="274320" indent="-228600" algn="l" defTabSz="914400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s-ES" sz="2000" b="0" i="0" noProof="1" smtClean="0">
                <a:solidFill>
                  <a:schemeClr val="tx1"/>
                </a:solidFill>
                <a:ea typeface="+mn-ea"/>
                <a:cs typeface="+mn-cs"/>
              </a:rPr>
              <a:t>Padres voluntarios</a:t>
            </a:r>
            <a:endParaRPr lang="es-ES" sz="2000" b="0" i="0" noProof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243682" cy="3507549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6000" b="0" i="0" noProof="1" smtClean="0">
                <a:solidFill>
                  <a:schemeClr val="tx1"/>
                </a:solidFill>
                <a:ea typeface="+mj-ea"/>
                <a:cs typeface="+mj-cs"/>
              </a:rPr>
              <a:t>¿Alguna pregunta?</a:t>
            </a:r>
            <a:endParaRPr lang="es-ES" sz="60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6000" b="0" i="0" noProof="1" smtClean="0">
                <a:solidFill>
                  <a:schemeClr val="tx1"/>
                </a:solidFill>
                <a:ea typeface="+mj-ea"/>
                <a:cs typeface="+mj-cs"/>
              </a:rPr>
              <a:t>¡Este año</a:t>
            </a:r>
            <a:br>
              <a:rPr lang="es-ES" sz="6000" b="0" i="0" noProof="1" smtClean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s-ES" sz="6000" b="0" i="0" noProof="1" smtClean="0">
                <a:solidFill>
                  <a:schemeClr val="tx1"/>
                </a:solidFill>
                <a:ea typeface="+mj-ea"/>
                <a:cs typeface="+mj-cs"/>
              </a:rPr>
              <a:t>va a ser genial!</a:t>
            </a:r>
            <a:endParaRPr lang="es-ES" sz="6000" b="0" i="0" noProof="1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noProof="1" smtClean="0">
                <a:latin typeface="Century Gothic" panose="020B0502020202020204" pitchFamily="34" charset="0"/>
              </a:rPr>
              <a:t>Examples of preposition in a sentence:</a:t>
            </a:r>
            <a:endParaRPr lang="es-ES" noProof="1">
              <a:latin typeface="Century Gothic" panose="020B0502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8571" y="1485900"/>
            <a:ext cx="8568465" cy="4123944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latin typeface="Century Gothic" panose="020B0502020202020204" pitchFamily="34" charset="0"/>
              </a:rPr>
              <a:t>'The </a:t>
            </a:r>
            <a:r>
              <a:rPr lang="en-US" sz="3600" i="1" dirty="0">
                <a:latin typeface="Century Gothic" panose="020B0502020202020204" pitchFamily="34" charset="0"/>
              </a:rPr>
              <a:t>dog jumped over the wall', the word 'over' is a preposition.</a:t>
            </a:r>
          </a:p>
          <a:p>
            <a:r>
              <a:rPr lang="en-US" sz="3600" dirty="0">
                <a:latin typeface="Century Gothic" panose="020B0502020202020204" pitchFamily="34" charset="0"/>
              </a:rPr>
              <a:t>The </a:t>
            </a:r>
            <a:r>
              <a:rPr lang="en-US" sz="3600" i="1" dirty="0">
                <a:latin typeface="Century Gothic" panose="020B0502020202020204" pitchFamily="34" charset="0"/>
              </a:rPr>
              <a:t>preposition</a:t>
            </a:r>
            <a:r>
              <a:rPr lang="en-US" sz="3600" dirty="0">
                <a:latin typeface="Century Gothic" panose="020B0502020202020204" pitchFamily="34" charset="0"/>
              </a:rPr>
              <a:t> “on” in “The keys are on the table” shows location.</a:t>
            </a:r>
          </a:p>
          <a:p>
            <a:r>
              <a:rPr lang="en-US" sz="3600" dirty="0">
                <a:latin typeface="Century Gothic" panose="020B0502020202020204" pitchFamily="34" charset="0"/>
              </a:rPr>
              <a:t>The </a:t>
            </a:r>
            <a:r>
              <a:rPr lang="en-US" sz="3600" i="1" dirty="0">
                <a:latin typeface="Century Gothic" panose="020B0502020202020204" pitchFamily="34" charset="0"/>
              </a:rPr>
              <a:t>preposition</a:t>
            </a:r>
            <a:r>
              <a:rPr lang="en-US" sz="3600" dirty="0">
                <a:latin typeface="Century Gothic" panose="020B0502020202020204" pitchFamily="34" charset="0"/>
              </a:rPr>
              <a:t> “in” in “The movie starts in one hour” shows time.</a:t>
            </a:r>
          </a:p>
          <a:p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8100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6067" y="476519"/>
            <a:ext cx="9787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Types of Prepositions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There are three types of prepositions, </a:t>
            </a:r>
            <a:r>
              <a:rPr lang="en-US" sz="3200" dirty="0" smtClean="0">
                <a:latin typeface="Century Gothic" panose="020B0502020202020204" pitchFamily="34" charset="0"/>
              </a:rPr>
              <a:t>including:</a:t>
            </a:r>
          </a:p>
          <a:p>
            <a:r>
              <a:rPr lang="en-US" sz="3200" dirty="0" smtClean="0">
                <a:latin typeface="Century Gothic" panose="020B0502020202020204" pitchFamily="34" charset="0"/>
              </a:rPr>
              <a:t>a</a:t>
            </a:r>
            <a:r>
              <a:rPr lang="en-US" sz="3200" dirty="0">
                <a:latin typeface="Century Gothic" panose="020B0502020202020204" pitchFamily="34" charset="0"/>
              </a:rPr>
              <a:t>. Prepositions of place, position and direction.</a:t>
            </a:r>
            <a:r>
              <a:rPr lang="en-US" sz="3200" dirty="0">
                <a:latin typeface="Century Gothic" panose="020B0502020202020204" pitchFamily="34" charset="0"/>
              </a:rPr>
              <a:t/>
            </a:r>
            <a:br>
              <a:rPr lang="en-US" sz="3200" dirty="0">
                <a:latin typeface="Century Gothic" panose="020B0502020202020204" pitchFamily="34" charset="0"/>
              </a:rPr>
            </a:br>
            <a:r>
              <a:rPr lang="en-US" sz="3200" dirty="0">
                <a:latin typeface="Century Gothic" panose="020B0502020202020204" pitchFamily="34" charset="0"/>
              </a:rPr>
              <a:t>b. Prepositions of time.</a:t>
            </a:r>
            <a:r>
              <a:rPr lang="en-US" sz="3200" dirty="0">
                <a:latin typeface="Century Gothic" panose="020B0502020202020204" pitchFamily="34" charset="0"/>
              </a:rPr>
              <a:t/>
            </a:r>
            <a:br>
              <a:rPr lang="en-US" sz="3200" dirty="0">
                <a:latin typeface="Century Gothic" panose="020B0502020202020204" pitchFamily="34" charset="0"/>
              </a:rPr>
            </a:br>
            <a:r>
              <a:rPr lang="en-US" sz="3200" dirty="0">
                <a:latin typeface="Century Gothic" panose="020B0502020202020204" pitchFamily="34" charset="0"/>
              </a:rPr>
              <a:t>c. Prepositions for other relationships</a:t>
            </a:r>
            <a:endParaRPr lang="en-US" sz="3200" dirty="0" smtClean="0">
              <a:latin typeface="Century Gothic" panose="020B0502020202020204" pitchFamily="34" charset="0"/>
            </a:endParaRPr>
          </a:p>
          <a:p>
            <a:r>
              <a:rPr lang="en-US" sz="3200" dirty="0" smtClean="0">
                <a:latin typeface="Century Gothic" panose="020B0502020202020204" pitchFamily="34" charset="0"/>
              </a:rPr>
              <a:t>Each </a:t>
            </a:r>
            <a:r>
              <a:rPr lang="en-US" sz="3200" dirty="0">
                <a:latin typeface="Century Gothic" panose="020B0502020202020204" pitchFamily="34" charset="0"/>
              </a:rPr>
              <a:t>type of preposition is important.</a:t>
            </a:r>
          </a:p>
        </p:txBody>
      </p:sp>
    </p:spTree>
    <p:extLst>
      <p:ext uri="{BB962C8B-B14F-4D97-AF65-F5344CB8AC3E}">
        <p14:creationId xmlns:p14="http://schemas.microsoft.com/office/powerpoint/2010/main" val="28951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25014" y="618186"/>
            <a:ext cx="705762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Prepositional Phrases</a:t>
            </a:r>
          </a:p>
          <a:p>
            <a:r>
              <a:rPr lang="en-US" sz="4400" dirty="0">
                <a:latin typeface="Century Gothic" panose="020B0502020202020204" pitchFamily="34" charset="0"/>
              </a:rPr>
              <a:t>Here are some examples of prepositional phrases:</a:t>
            </a:r>
          </a:p>
          <a:p>
            <a:r>
              <a:rPr lang="en-US" sz="4400" dirty="0">
                <a:latin typeface="Century Gothic" panose="020B0502020202020204" pitchFamily="34" charset="0"/>
              </a:rPr>
              <a:t>'under' the desk</a:t>
            </a:r>
            <a:br>
              <a:rPr lang="en-US" sz="4400" dirty="0">
                <a:latin typeface="Century Gothic" panose="020B0502020202020204" pitchFamily="34" charset="0"/>
              </a:rPr>
            </a:br>
            <a:r>
              <a:rPr lang="en-US" sz="4400" dirty="0">
                <a:latin typeface="Century Gothic" panose="020B0502020202020204" pitchFamily="34" charset="0"/>
              </a:rPr>
              <a:t>'during' the lecture</a:t>
            </a:r>
            <a:br>
              <a:rPr lang="en-US" sz="4400" dirty="0">
                <a:latin typeface="Century Gothic" panose="020B0502020202020204" pitchFamily="34" charset="0"/>
              </a:rPr>
            </a:br>
            <a:r>
              <a:rPr lang="en-US" sz="4400" dirty="0">
                <a:latin typeface="Century Gothic" panose="020B0502020202020204" pitchFamily="34" charset="0"/>
              </a:rPr>
              <a:t>'across' the yard</a:t>
            </a:r>
            <a:br>
              <a:rPr lang="en-US" sz="4400" dirty="0">
                <a:latin typeface="Century Gothic" panose="020B0502020202020204" pitchFamily="34" charset="0"/>
              </a:rPr>
            </a:br>
            <a:r>
              <a:rPr lang="en-US" sz="4400" dirty="0">
                <a:latin typeface="Century Gothic" panose="020B0502020202020204" pitchFamily="34" charset="0"/>
              </a:rPr>
              <a:t>'after' lunch</a:t>
            </a:r>
            <a:br>
              <a:rPr lang="en-US" sz="4400" dirty="0">
                <a:latin typeface="Century Gothic" panose="020B0502020202020204" pitchFamily="34" charset="0"/>
              </a:rPr>
            </a:br>
            <a:r>
              <a:rPr lang="en-US" sz="4400" dirty="0">
                <a:latin typeface="Century Gothic" panose="020B0502020202020204" pitchFamily="34" charset="0"/>
              </a:rPr>
              <a:t>'behind' the tree</a:t>
            </a:r>
          </a:p>
          <a:p>
            <a:endParaRPr lang="es-EC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125100"/>
              </p:ext>
            </p:extLst>
          </p:nvPr>
        </p:nvGraphicFramePr>
        <p:xfrm>
          <a:off x="918694" y="3325962"/>
          <a:ext cx="6042672" cy="3145640"/>
        </p:xfrm>
        <a:graphic>
          <a:graphicData uri="http://schemas.openxmlformats.org/drawingml/2006/table">
            <a:tbl>
              <a:tblPr/>
              <a:tblGrid>
                <a:gridCol w="2014224"/>
                <a:gridCol w="2014224"/>
                <a:gridCol w="2014224"/>
              </a:tblGrid>
              <a:tr h="393205">
                <a:tc>
                  <a:txBody>
                    <a:bodyPr/>
                    <a:lstStyle/>
                    <a:p>
                      <a:r>
                        <a:rPr lang="es-EC" b="1" dirty="0" err="1"/>
                        <a:t>Subject</a:t>
                      </a:r>
                      <a:r>
                        <a:rPr lang="es-EC" b="1" dirty="0"/>
                        <a:t> + </a:t>
                      </a:r>
                      <a:r>
                        <a:rPr lang="es-EC" b="1" dirty="0" err="1"/>
                        <a:t>Verb</a:t>
                      </a:r>
                      <a:endParaRPr lang="es-EC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b="1" dirty="0" err="1"/>
                        <a:t>Preposition</a:t>
                      </a:r>
                      <a:endParaRPr lang="es-EC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b="1"/>
                        <a:t>"noun"</a:t>
                      </a:r>
                      <a:endParaRPr lang="es-EC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393205">
                <a:tc>
                  <a:txBody>
                    <a:bodyPr/>
                    <a:lstStyle/>
                    <a:p>
                      <a:r>
                        <a:rPr lang="es-EC"/>
                        <a:t>The pen is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dirty="0" err="1"/>
                        <a:t>on</a:t>
                      </a:r>
                      <a:endParaRPr lang="es-EC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the table.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393205">
                <a:tc>
                  <a:txBody>
                    <a:bodyPr/>
                    <a:lstStyle/>
                    <a:p>
                      <a:r>
                        <a:rPr lang="es-EC"/>
                        <a:t>He lives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in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England.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393205">
                <a:tc>
                  <a:txBody>
                    <a:bodyPr/>
                    <a:lstStyle/>
                    <a:p>
                      <a:r>
                        <a:rPr lang="es-EC"/>
                        <a:t>Henry is looking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for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you.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393205">
                <a:tc>
                  <a:txBody>
                    <a:bodyPr/>
                    <a:lstStyle/>
                    <a:p>
                      <a:r>
                        <a:rPr lang="es-EC"/>
                        <a:t>The newspaper is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under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your green book.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393205">
                <a:tc>
                  <a:txBody>
                    <a:bodyPr/>
                    <a:lstStyle/>
                    <a:p>
                      <a:r>
                        <a:rPr lang="es-EC"/>
                        <a:t>Pascal is used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to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English people.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393205">
                <a:tc>
                  <a:txBody>
                    <a:bodyPr/>
                    <a:lstStyle/>
                    <a:p>
                      <a:r>
                        <a:rPr lang="es-EC"/>
                        <a:t>She isn't used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to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working.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393205">
                <a:tc>
                  <a:txBody>
                    <a:bodyPr/>
                    <a:lstStyle/>
                    <a:p>
                      <a:r>
                        <a:rPr lang="es-EC"/>
                        <a:t>We ate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dirty="0" err="1"/>
                        <a:t>before</a:t>
                      </a:r>
                      <a:endParaRPr lang="es-EC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dirty="0" err="1"/>
                        <a:t>coming</a:t>
                      </a:r>
                      <a:r>
                        <a:rPr lang="es-EC" dirty="0"/>
                        <a:t>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30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C" altLang="es-EC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C" altLang="es-EC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C" altLang="es-EC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C" alt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61375" y="270457"/>
            <a:ext cx="8448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Rule:</a:t>
            </a:r>
            <a:r>
              <a:rPr lang="en-US" dirty="0">
                <a:latin typeface="Century Gothic" panose="020B0502020202020204" pitchFamily="34" charset="0"/>
              </a:rPr>
              <a:t> 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They are always followed by a "noun", never followed by a verb.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By "noun" we include</a:t>
            </a:r>
            <a:r>
              <a:rPr lang="en-US" dirty="0" smtClean="0">
                <a:latin typeface="Century Gothic" panose="020B0502020202020204" pitchFamily="34" charset="0"/>
              </a:rPr>
              <a:t>: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Noun</a:t>
            </a:r>
            <a:r>
              <a:rPr lang="en-US" dirty="0">
                <a:latin typeface="Century Gothic" panose="020B0502020202020204" pitchFamily="34" charset="0"/>
              </a:rPr>
              <a:t> (dog, money, love) 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Proper Noun (name)</a:t>
            </a:r>
            <a:r>
              <a:rPr lang="en-US" dirty="0">
                <a:latin typeface="Century Gothic" panose="020B0502020202020204" pitchFamily="34" charset="0"/>
              </a:rPr>
              <a:t> (London, Mary) 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Pronoun </a:t>
            </a:r>
            <a:r>
              <a:rPr lang="en-US" dirty="0">
                <a:latin typeface="Century Gothic" panose="020B0502020202020204" pitchFamily="34" charset="0"/>
              </a:rPr>
              <a:t>(you, him, us)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Noun Group</a:t>
            </a:r>
            <a:r>
              <a:rPr lang="en-US" dirty="0">
                <a:latin typeface="Century Gothic" panose="020B0502020202020204" pitchFamily="34" charset="0"/>
              </a:rPr>
              <a:t> (my first car)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Gerund</a:t>
            </a:r>
            <a:r>
              <a:rPr lang="en-US" dirty="0">
                <a:latin typeface="Century Gothic" panose="020B0502020202020204" pitchFamily="34" charset="0"/>
              </a:rPr>
              <a:t> (swimming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If we want to follow with a verb, we must use the "-</a:t>
            </a:r>
            <a:r>
              <a:rPr lang="en-US" dirty="0" err="1">
                <a:latin typeface="Century Gothic" panose="020B0502020202020204" pitchFamily="34" charset="0"/>
              </a:rPr>
              <a:t>ing</a:t>
            </a:r>
            <a:r>
              <a:rPr lang="en-US" dirty="0">
                <a:latin typeface="Century Gothic" panose="020B0502020202020204" pitchFamily="34" charset="0"/>
              </a:rPr>
              <a:t>" form which is really a gerund or verb in noun form. </a:t>
            </a:r>
            <a:endParaRPr lang="es-EC" dirty="0">
              <a:latin typeface="Century Gothic" panose="020B0502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81253427"/>
              </p:ext>
            </p:extLst>
          </p:nvPr>
        </p:nvGraphicFramePr>
        <p:xfrm>
          <a:off x="2672030" y="2501669"/>
          <a:ext cx="6581775" cy="2853690"/>
        </p:xfrm>
        <a:graphic>
          <a:graphicData uri="http://schemas.openxmlformats.org/drawingml/2006/table">
            <a:tbl>
              <a:tblPr/>
              <a:tblGrid>
                <a:gridCol w="2193925"/>
                <a:gridCol w="2193925"/>
                <a:gridCol w="2193925"/>
              </a:tblGrid>
              <a:tr h="0">
                <a:tc>
                  <a:txBody>
                    <a:bodyPr/>
                    <a:lstStyle/>
                    <a:p>
                      <a:r>
                        <a:rPr lang="es-EC" b="1"/>
                        <a:t>At</a:t>
                      </a:r>
                      <a:endParaRPr lang="es-EC"/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b="1"/>
                        <a:t>In</a:t>
                      </a:r>
                      <a:endParaRPr lang="es-EC"/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b="1"/>
                        <a:t>On</a:t>
                      </a:r>
                      <a:endParaRPr lang="es-EC"/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C"/>
                        <a:t>At 4:30 pm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in March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on Monday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C"/>
                        <a:t>At 3 o'clock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In Winter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On 6 March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C"/>
                        <a:t>At noon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In the summer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On 22 Dec.2012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C"/>
                        <a:t>At dinnertime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In 1990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On Christmas Day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C"/>
                        <a:t>At bedtime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In the next century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On your birthday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C"/>
                        <a:t>At the moment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In the future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dirty="0" err="1"/>
                        <a:t>On</a:t>
                      </a:r>
                      <a:r>
                        <a:rPr lang="es-EC" dirty="0"/>
                        <a:t> New </a:t>
                      </a:r>
                      <a:r>
                        <a:rPr lang="es-EC" dirty="0" err="1"/>
                        <a:t>Year's</a:t>
                      </a:r>
                      <a:r>
                        <a:rPr lang="es-EC" dirty="0"/>
                        <a:t> </a:t>
                      </a:r>
                      <a:r>
                        <a:rPr lang="es-EC" dirty="0" err="1"/>
                        <a:t>Eve</a:t>
                      </a:r>
                      <a:endParaRPr lang="es-EC" dirty="0"/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313645" y="283335"/>
            <a:ext cx="9736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At</a:t>
            </a:r>
            <a:r>
              <a:rPr lang="en-US" sz="3200" dirty="0">
                <a:latin typeface="Century Gothic" panose="020B0502020202020204" pitchFamily="34" charset="0"/>
              </a:rPr>
              <a:t> for a PRECISE TIME </a:t>
            </a:r>
          </a:p>
          <a:p>
            <a:r>
              <a:rPr lang="en-US" sz="3200" b="1" dirty="0">
                <a:latin typeface="Century Gothic" panose="020B0502020202020204" pitchFamily="34" charset="0"/>
              </a:rPr>
              <a:t>In</a:t>
            </a:r>
            <a:r>
              <a:rPr lang="en-US" sz="3200" dirty="0">
                <a:latin typeface="Century Gothic" panose="020B0502020202020204" pitchFamily="34" charset="0"/>
              </a:rPr>
              <a:t> for MONTHS, YEARS, CENTURIES and LONG PERIODS </a:t>
            </a:r>
          </a:p>
          <a:p>
            <a:r>
              <a:rPr lang="en-US" sz="3200" b="1" dirty="0">
                <a:latin typeface="Century Gothic" panose="020B0502020202020204" pitchFamily="34" charset="0"/>
              </a:rPr>
              <a:t>On </a:t>
            </a:r>
            <a:r>
              <a:rPr lang="en-US" sz="3200" dirty="0">
                <a:latin typeface="Century Gothic" panose="020B0502020202020204" pitchFamily="34" charset="0"/>
              </a:rPr>
              <a:t>for DAYS and Dates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04" y="91091"/>
            <a:ext cx="8475119" cy="641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esultado de imagen para prepositio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0" y="347731"/>
            <a:ext cx="6697014" cy="61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DE4BEE2-1A4B-4E4D-9195-085BD14905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vuelta al cole para escuela primaria (pantalla panorámica)</Template>
  <TotalTime>0</TotalTime>
  <Words>434</Words>
  <Application>Microsoft Office PowerPoint</Application>
  <PresentationFormat>Panorámica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Cambria</vt:lpstr>
      <vt:lpstr>Century Gothic</vt:lpstr>
      <vt:lpstr>Back to School 16x9</vt:lpstr>
      <vt:lpstr>PREPOSITIONS</vt:lpstr>
      <vt:lpstr>Prepositions</vt:lpstr>
      <vt:lpstr>Examples of preposition in a sentence: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Materias de clase</vt:lpstr>
      <vt:lpstr>Lectura</vt:lpstr>
      <vt:lpstr>Escritura</vt:lpstr>
      <vt:lpstr>Matemática</vt:lpstr>
      <vt:lpstr>Ciencia y tecnología</vt:lpstr>
      <vt:lpstr>Ciencias sociales</vt:lpstr>
      <vt:lpstr>Música y arte</vt:lpstr>
      <vt:lpstr>Deberes</vt:lpstr>
      <vt:lpstr>Excursiones</vt:lpstr>
      <vt:lpstr>Retrasos</vt:lpstr>
      <vt:lpstr>Suministros</vt:lpstr>
      <vt:lpstr>Recursos</vt:lpstr>
      <vt:lpstr>¿Alguna pregunta?</vt:lpstr>
      <vt:lpstr>¡Este año va a ser genial!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2016-11-30T23:49:53Z</dcterms:created>
  <dcterms:modified xsi:type="dcterms:W3CDTF">2016-12-01T15:47:56Z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