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7" r:id="rId3"/>
    <p:sldId id="258" r:id="rId4"/>
    <p:sldId id="261" r:id="rId5"/>
    <p:sldId id="259" r:id="rId6"/>
    <p:sldId id="262" r:id="rId7"/>
    <p:sldId id="267" r:id="rId8"/>
    <p:sldId id="268" r:id="rId9"/>
    <p:sldId id="270" r:id="rId10"/>
    <p:sldId id="271" r:id="rId11"/>
    <p:sldId id="272" r:id="rId12"/>
    <p:sldId id="273" r:id="rId13"/>
    <p:sldId id="269" r:id="rId14"/>
    <p:sldId id="263" r:id="rId15"/>
    <p:sldId id="274" r:id="rId16"/>
    <p:sldId id="275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9B9E-F833-479F-9D46-D02B1AF963F2}" type="datetimeFigureOut">
              <a:rPr lang="en-IN" smtClean="0"/>
              <a:t>16-07-2019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128A6-7010-4A8E-A7C6-ED4376D14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1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9B9E-F833-479F-9D46-D02B1AF963F2}" type="datetimeFigureOut">
              <a:rPr lang="en-IN" smtClean="0"/>
              <a:t>16-07-2019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128A6-7010-4A8E-A7C6-ED4376D14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077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9B9E-F833-479F-9D46-D02B1AF963F2}" type="datetimeFigureOut">
              <a:rPr lang="en-IN" smtClean="0"/>
              <a:t>16-07-2019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128A6-7010-4A8E-A7C6-ED4376D14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28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9B9E-F833-479F-9D46-D02B1AF963F2}" type="datetimeFigureOut">
              <a:rPr lang="en-IN" smtClean="0"/>
              <a:t>16-07-2019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128A6-7010-4A8E-A7C6-ED4376D14929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8936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9B9E-F833-479F-9D46-D02B1AF963F2}" type="datetimeFigureOut">
              <a:rPr lang="en-IN" smtClean="0"/>
              <a:t>16-07-2019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128A6-7010-4A8E-A7C6-ED4376D14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7032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9B9E-F833-479F-9D46-D02B1AF963F2}" type="datetimeFigureOut">
              <a:rPr lang="en-IN" smtClean="0"/>
              <a:t>16-07-2019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128A6-7010-4A8E-A7C6-ED4376D14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451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9B9E-F833-479F-9D46-D02B1AF963F2}" type="datetimeFigureOut">
              <a:rPr lang="en-IN" smtClean="0"/>
              <a:t>16-07-2019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128A6-7010-4A8E-A7C6-ED4376D14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658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9B9E-F833-479F-9D46-D02B1AF963F2}" type="datetimeFigureOut">
              <a:rPr lang="en-IN" smtClean="0"/>
              <a:t>16-07-2019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128A6-7010-4A8E-A7C6-ED4376D14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97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9B9E-F833-479F-9D46-D02B1AF963F2}" type="datetimeFigureOut">
              <a:rPr lang="en-IN" smtClean="0"/>
              <a:t>16-07-2019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128A6-7010-4A8E-A7C6-ED4376D14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103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9B9E-F833-479F-9D46-D02B1AF963F2}" type="datetimeFigureOut">
              <a:rPr lang="en-IN" smtClean="0"/>
              <a:t>16-07-2019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128A6-7010-4A8E-A7C6-ED4376D14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317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9B9E-F833-479F-9D46-D02B1AF963F2}" type="datetimeFigureOut">
              <a:rPr lang="en-IN" smtClean="0"/>
              <a:t>16-07-2019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128A6-7010-4A8E-A7C6-ED4376D14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157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9B9E-F833-479F-9D46-D02B1AF963F2}" type="datetimeFigureOut">
              <a:rPr lang="en-IN" smtClean="0"/>
              <a:t>16-07-2019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128A6-7010-4A8E-A7C6-ED4376D14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529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9B9E-F833-479F-9D46-D02B1AF963F2}" type="datetimeFigureOut">
              <a:rPr lang="en-IN" smtClean="0"/>
              <a:t>16-07-2019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128A6-7010-4A8E-A7C6-ED4376D14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932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9B9E-F833-479F-9D46-D02B1AF963F2}" type="datetimeFigureOut">
              <a:rPr lang="en-IN" smtClean="0"/>
              <a:t>16-07-2019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128A6-7010-4A8E-A7C6-ED4376D14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270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9B9E-F833-479F-9D46-D02B1AF963F2}" type="datetimeFigureOut">
              <a:rPr lang="en-IN" smtClean="0"/>
              <a:t>16-07-2019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128A6-7010-4A8E-A7C6-ED4376D14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0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9B9E-F833-479F-9D46-D02B1AF963F2}" type="datetimeFigureOut">
              <a:rPr lang="en-IN" smtClean="0"/>
              <a:t>16-07-2019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128A6-7010-4A8E-A7C6-ED4376D14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027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9B9E-F833-479F-9D46-D02B1AF963F2}" type="datetimeFigureOut">
              <a:rPr lang="en-IN" smtClean="0"/>
              <a:t>16-07-2019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128A6-7010-4A8E-A7C6-ED4376D14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93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CF69B9E-F833-479F-9D46-D02B1AF963F2}" type="datetimeFigureOut">
              <a:rPr lang="en-IN" smtClean="0"/>
              <a:t>16-07-2019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128A6-7010-4A8E-A7C6-ED4376D14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8342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7E4FB-603B-4969-892F-31F025858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Heart Disease prediction system using Machine Learning(Classification) for HealthCare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3AD62-62B4-42D3-BBE6-9E3BF2DAB3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  <a:buClr>
                <a:schemeClr val="lt1"/>
              </a:buClr>
              <a:buSzPts val="1800"/>
              <a:buFont typeface="Corbel"/>
              <a:buNone/>
            </a:pPr>
            <a:endParaRPr lang="en-GB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00000"/>
              </a:lnSpc>
              <a:buClr>
                <a:schemeClr val="lt1"/>
              </a:buClr>
              <a:buSzPts val="1800"/>
              <a:buFont typeface="Corbel"/>
              <a:buNone/>
            </a:pPr>
            <a:endParaRPr lang="en-GB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00000"/>
              </a:lnSpc>
              <a:buClr>
                <a:schemeClr val="lt1"/>
              </a:buClr>
              <a:buSzPts val="1800"/>
              <a:buFont typeface="Corbel"/>
              <a:buNone/>
            </a:pPr>
            <a:endParaRPr lang="en-GB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00000"/>
              </a:lnSpc>
              <a:buClr>
                <a:schemeClr val="lt1"/>
              </a:buClr>
              <a:buSzPts val="1800"/>
              <a:buFont typeface="Corbel"/>
              <a:buNone/>
            </a:pPr>
            <a:r>
              <a:rPr lang="en-GB" dirty="0">
                <a:latin typeface="Times New Roman"/>
                <a:ea typeface="Times New Roman"/>
                <a:cs typeface="Times New Roman"/>
                <a:sym typeface="Times New Roman"/>
              </a:rPr>
              <a:t>UNDER THE SUPERVISION </a:t>
            </a:r>
            <a:endParaRPr lang="en-GB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930"/>
              </a:spcBef>
              <a:buClr>
                <a:schemeClr val="lt1"/>
              </a:buClr>
              <a:buSzPts val="1800"/>
              <a:buFont typeface="Corbel"/>
              <a:buNone/>
            </a:pPr>
            <a:r>
              <a:rPr lang="en-GB" dirty="0">
                <a:latin typeface="Times New Roman"/>
                <a:ea typeface="Times New Roman"/>
                <a:cs typeface="Times New Roman"/>
                <a:sym typeface="Times New Roman"/>
              </a:rPr>
              <a:t>OF:</a:t>
            </a:r>
            <a:endParaRPr lang="en-GB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930"/>
              </a:spcBef>
              <a:buClr>
                <a:schemeClr val="lt1"/>
              </a:buClr>
              <a:buSzPts val="1800"/>
              <a:buFont typeface="Corbel"/>
              <a:buNone/>
            </a:pPr>
            <a:r>
              <a:rPr lang="en-GB" b="1" dirty="0">
                <a:latin typeface="Times New Roman"/>
                <a:ea typeface="Times New Roman"/>
                <a:cs typeface="Times New Roman"/>
                <a:sym typeface="Times New Roman"/>
              </a:rPr>
              <a:t>  DR. RACHNA JAIN	</a:t>
            </a:r>
          </a:p>
          <a:p>
            <a:pPr>
              <a:lnSpc>
                <a:spcPct val="100000"/>
              </a:lnSpc>
              <a:spcBef>
                <a:spcPts val="930"/>
              </a:spcBef>
              <a:buClr>
                <a:schemeClr val="lt1"/>
              </a:buClr>
              <a:buSzPts val="1800"/>
              <a:buFont typeface="Corbel"/>
              <a:buNone/>
            </a:pPr>
            <a:r>
              <a:rPr lang="en-GB" b="1" dirty="0">
                <a:latin typeface="Times New Roman"/>
                <a:ea typeface="Times New Roman"/>
                <a:cs typeface="Times New Roman"/>
                <a:sym typeface="Times New Roman"/>
              </a:rPr>
              <a:t>( CSE DEPARTMENT)</a:t>
            </a:r>
            <a:endParaRPr lang="en-GB" dirty="0">
              <a:solidFill>
                <a:schemeClr val="tx1"/>
              </a:solidFill>
            </a:endParaRP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52A85E-1939-4BF1-9F34-00B3FB4152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algn="ctr">
              <a:spcBef>
                <a:spcPts val="0"/>
              </a:spcBef>
              <a:buNone/>
            </a:pPr>
            <a:endParaRPr lang="en-IN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>
              <a:spcBef>
                <a:spcPts val="0"/>
              </a:spcBef>
              <a:buNone/>
            </a:pPr>
            <a:endParaRPr lang="en-IN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>
              <a:spcBef>
                <a:spcPts val="0"/>
              </a:spcBef>
              <a:buNone/>
            </a:pPr>
            <a:endParaRPr lang="en-IN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>
              <a:spcBef>
                <a:spcPts val="0"/>
              </a:spcBef>
              <a:buNone/>
            </a:pPr>
            <a:endParaRPr lang="en-IN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>
              <a:spcBef>
                <a:spcPts val="0"/>
              </a:spcBef>
              <a:buNone/>
            </a:pPr>
            <a:endParaRPr lang="en-IN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>
              <a:spcBef>
                <a:spcPts val="0"/>
              </a:spcBef>
              <a:buNone/>
            </a:pPr>
            <a:endParaRPr lang="en-IN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>
              <a:spcBef>
                <a:spcPts val="0"/>
              </a:spcBef>
              <a:buNone/>
            </a:pPr>
            <a:endParaRPr lang="en-IN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>
              <a:spcBef>
                <a:spcPts val="0"/>
              </a:spcBef>
              <a:buNone/>
            </a:pPr>
            <a:endParaRPr lang="en-IN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>
              <a:spcBef>
                <a:spcPts val="0"/>
              </a:spcBef>
              <a:buNone/>
            </a:pPr>
            <a:endParaRPr lang="en-IN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>
              <a:spcBef>
                <a:spcPts val="0"/>
              </a:spcBef>
              <a:buNone/>
            </a:pPr>
            <a:endParaRPr lang="en-IN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>
              <a:spcBef>
                <a:spcPts val="0"/>
              </a:spcBef>
              <a:buNone/>
            </a:pPr>
            <a:endParaRPr lang="en-IN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>
              <a:spcBef>
                <a:spcPts val="0"/>
              </a:spcBef>
              <a:buNone/>
            </a:pPr>
            <a:endParaRPr lang="en-IN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>
              <a:spcBef>
                <a:spcPts val="0"/>
              </a:spcBef>
              <a:buNone/>
            </a:pPr>
            <a:endParaRPr lang="en-IN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>
              <a:spcBef>
                <a:spcPts val="0"/>
              </a:spcBef>
              <a:buNone/>
            </a:pP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PRESENTED BY:</a:t>
            </a:r>
            <a:endParaRPr lang="en-IN" dirty="0"/>
          </a:p>
          <a:p>
            <a:pPr marL="0" lvl="0" indent="0" algn="ctr">
              <a:spcBef>
                <a:spcPts val="0"/>
              </a:spcBef>
              <a:buNone/>
            </a:pP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lang="en-IN" dirty="0"/>
          </a:p>
          <a:p>
            <a:pPr marL="0" lvl="0" indent="0" algn="ctr">
              <a:spcBef>
                <a:spcPts val="0"/>
              </a:spcBef>
              <a:buNone/>
            </a:pPr>
            <a:r>
              <a:rPr lang="en-IN" b="1" dirty="0"/>
              <a:t>AKANSH GUPTA-00451203117</a:t>
            </a:r>
          </a:p>
          <a:p>
            <a:pPr marL="0" lvl="0" indent="0" algn="ctr">
              <a:spcBef>
                <a:spcPts val="0"/>
              </a:spcBef>
              <a:buNone/>
            </a:pPr>
            <a:endParaRPr lang="en-IN" b="1" dirty="0"/>
          </a:p>
          <a:p>
            <a:pPr marL="0" lvl="0" indent="0" algn="ctr">
              <a:spcBef>
                <a:spcPts val="0"/>
              </a:spcBef>
              <a:buNone/>
            </a:pPr>
            <a:r>
              <a:rPr lang="en-IN" b="1" dirty="0"/>
              <a:t>LOKESH KUMAR-01451203117</a:t>
            </a:r>
          </a:p>
          <a:p>
            <a:pPr marL="0" lvl="0" indent="0" algn="ctr">
              <a:spcBef>
                <a:spcPts val="0"/>
              </a:spcBef>
              <a:buNone/>
            </a:pPr>
            <a:endParaRPr lang="en-IN" b="1" dirty="0"/>
          </a:p>
          <a:p>
            <a:pPr marL="0" lvl="0" indent="0" algn="ctr">
              <a:spcBef>
                <a:spcPts val="0"/>
              </a:spcBef>
              <a:buNone/>
            </a:pPr>
            <a:r>
              <a:rPr lang="en-IN" b="1" dirty="0"/>
              <a:t>(IT-DEPARTMENT)-(EVE)</a:t>
            </a:r>
          </a:p>
          <a:p>
            <a:pPr marL="0" lvl="0" indent="0" algn="ctr">
              <a:spcBef>
                <a:spcPts val="0"/>
              </a:spcBef>
              <a:buNone/>
            </a:pPr>
            <a:endParaRPr lang="en-IN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>
              <a:spcBef>
                <a:spcPts val="0"/>
              </a:spcBef>
              <a:buNone/>
            </a:pPr>
            <a:r>
              <a:rPr lang="en-IN" b="1" dirty="0">
                <a:latin typeface="Times New Roman"/>
                <a:ea typeface="Times New Roman"/>
                <a:cs typeface="Times New Roman"/>
                <a:sym typeface="Times New Roman"/>
              </a:rPr>
              <a:t>B.TECH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3794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B8F8F-F74A-4883-8760-C2C082057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Naïve Bayes: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6E3506-CB35-4E9B-99AB-45AE0513E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IN" dirty="0"/>
              <a:t>• combination of multiple classifiers.</a:t>
            </a:r>
          </a:p>
          <a:p>
            <a:r>
              <a:rPr lang="en-IN" dirty="0"/>
              <a:t>• all working on the basic Naïve Bayes principle of  independent features.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82A166-663E-4934-B270-0497B37A5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464" y="2254956"/>
            <a:ext cx="4534370" cy="340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84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7F284-FC82-4AE8-B3FC-CE815A366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Decision Tree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208154-C4D2-41BB-998F-CD2DAFA8B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828800"/>
          </a:xfrm>
        </p:spPr>
        <p:txBody>
          <a:bodyPr>
            <a:normAutofit/>
          </a:bodyPr>
          <a:lstStyle/>
          <a:p>
            <a:r>
              <a:rPr lang="en-IN" dirty="0"/>
              <a:t>• categorical as well as numerical value.</a:t>
            </a:r>
          </a:p>
          <a:p>
            <a:r>
              <a:rPr lang="en-IN" dirty="0"/>
              <a:t>• Represents  data instances  with their label</a:t>
            </a:r>
          </a:p>
          <a:p>
            <a:r>
              <a:rPr lang="en-IN" dirty="0"/>
              <a:t>• A set of rules can be deduced from the tree which can be used to classify the unknown data record to its output value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3F8CE6-127A-45FB-A4A5-18EB9FA07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200" y="2263423"/>
            <a:ext cx="4614333" cy="369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013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AE6BA-1B26-48C1-ACEE-81115413E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Random Forest Classifier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50A8D5-013F-4CA3-A880-1F2ADB917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IN" dirty="0"/>
              <a:t>•Random Forest algorithm does not overfit the set like 'Decision Tree’.</a:t>
            </a:r>
          </a:p>
          <a:p>
            <a:r>
              <a:rPr lang="en-IN" dirty="0"/>
              <a:t>• It first considers many decision trees before giving an output. It works well with the bigger 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0B69FF-4606-4344-86D5-AAF86C2A8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577" y="2094090"/>
            <a:ext cx="4614333" cy="369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593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B96F0-B0B2-4F53-B16F-51C30931BA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7888" y="880533"/>
            <a:ext cx="9580778" cy="1738489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IN" b="1" dirty="0"/>
              <a:t>Fourth step : Evaluation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120725-D7C0-4CDF-A5FD-9900CB13BD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860487"/>
          </a:xfrm>
        </p:spPr>
        <p:txBody>
          <a:bodyPr>
            <a:normAutofit lnSpcReduction="10000"/>
          </a:bodyPr>
          <a:lstStyle/>
          <a:p>
            <a:pPr algn="l"/>
            <a:r>
              <a:rPr lang="en-IN" dirty="0"/>
              <a:t>• accuracy </a:t>
            </a:r>
          </a:p>
          <a:p>
            <a:pPr algn="l"/>
            <a:endParaRPr lang="en-IN" dirty="0"/>
          </a:p>
          <a:p>
            <a:br>
              <a:rPr lang="en-IN" dirty="0"/>
            </a:br>
            <a:r>
              <a:rPr lang="en-IN" dirty="0"/>
              <a:t>• </a:t>
            </a:r>
            <a:r>
              <a:rPr lang="en-GB" dirty="0"/>
              <a:t>recall, precision ,F-Score</a:t>
            </a:r>
            <a:br>
              <a:rPr lang="en-GB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1750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18C34-56B9-4C69-BBE9-E22924930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2443" y="982133"/>
            <a:ext cx="10193867" cy="1603024"/>
          </a:xfrm>
        </p:spPr>
        <p:txBody>
          <a:bodyPr/>
          <a:lstStyle/>
          <a:p>
            <a:r>
              <a:rPr lang="en-IN" dirty="0"/>
              <a:t>Accuracies Obtained: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9A5046-9DFA-4CF2-8397-F8B83D479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933" y="3093156"/>
            <a:ext cx="11255023" cy="3764843"/>
          </a:xfrm>
        </p:spPr>
        <p:txBody>
          <a:bodyPr>
            <a:normAutofit fontScale="92500" lnSpcReduction="20000"/>
          </a:bodyPr>
          <a:lstStyle/>
          <a:p>
            <a:pPr algn="l"/>
            <a:endParaRPr lang="en-IN" dirty="0"/>
          </a:p>
          <a:p>
            <a:pPr algn="l"/>
            <a:r>
              <a:rPr lang="en-IN" dirty="0"/>
              <a:t>• Logistic Regression-85.53%</a:t>
            </a:r>
          </a:p>
          <a:p>
            <a:pPr algn="l"/>
            <a:r>
              <a:rPr lang="en-IN" b="1" dirty="0"/>
              <a:t>• K-Nearest Neighbours-88.16%</a:t>
            </a:r>
          </a:p>
          <a:p>
            <a:pPr algn="l"/>
            <a:r>
              <a:rPr lang="en-IN" b="1" dirty="0"/>
              <a:t>• Support Vector Machine-88.16%</a:t>
            </a:r>
          </a:p>
          <a:p>
            <a:pPr algn="l"/>
            <a:r>
              <a:rPr lang="en-IN" dirty="0"/>
              <a:t>• Naïve Bayes -84.21%</a:t>
            </a:r>
          </a:p>
          <a:p>
            <a:pPr algn="l"/>
            <a:r>
              <a:rPr lang="en-IN" dirty="0"/>
              <a:t>• Decision Tree-82.89%</a:t>
            </a:r>
          </a:p>
          <a:p>
            <a:pPr algn="l"/>
            <a:r>
              <a:rPr lang="en-IN" dirty="0"/>
              <a:t>•Random Forest-86.84%</a:t>
            </a:r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17471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D459B-53E6-47E0-82BF-7BEF66A4E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Optimisation of the model results.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23CE9-DC3C-491C-BFDF-AF04F8647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•Feature Extraction:</a:t>
            </a:r>
          </a:p>
          <a:p>
            <a:pPr marL="0" indent="0">
              <a:buNone/>
            </a:pPr>
            <a:r>
              <a:rPr lang="en-IN" dirty="0"/>
              <a:t>	→Correlation Method</a:t>
            </a:r>
          </a:p>
          <a:p>
            <a:pPr marL="0" indent="0">
              <a:buNone/>
            </a:pPr>
            <a:r>
              <a:rPr lang="en-IN" dirty="0"/>
              <a:t>	→Backward Elimination</a:t>
            </a:r>
          </a:p>
          <a:p>
            <a:pPr marL="0" indent="0">
              <a:buNone/>
            </a:pPr>
            <a:r>
              <a:rPr lang="en-IN" dirty="0"/>
              <a:t>	→Embedded Method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dirty="0"/>
              <a:t>Naïve Bayes final accuracy obtained-</a:t>
            </a:r>
            <a:r>
              <a:rPr lang="en-IN" b="1" dirty="0"/>
              <a:t>88.16%</a:t>
            </a:r>
          </a:p>
          <a:p>
            <a:pPr marL="0" indent="0" algn="ctr">
              <a:buNone/>
            </a:pPr>
            <a:r>
              <a:rPr lang="en-IN" dirty="0"/>
              <a:t>with 8 major attributes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818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4B600-F277-49C7-93A0-C0FDC43DA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49904"/>
          </a:xfrm>
        </p:spPr>
        <p:txBody>
          <a:bodyPr/>
          <a:lstStyle/>
          <a:p>
            <a:r>
              <a:rPr lang="en-IN" b="1" dirty="0"/>
              <a:t>Tentative Outcomes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1CEADD-45C2-4DBF-89AA-7582C1A638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8822" y="3506290"/>
            <a:ext cx="8825658" cy="2229347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IN" dirty="0"/>
              <a:t>• Naïve Bayes model performed best, with 88.16% accuracy over test set,   after the features were extracted.</a:t>
            </a:r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r>
              <a:rPr lang="en-IN" dirty="0"/>
              <a:t>• Thalassemia , Number of major vessels , Old Peak, Slope ,Max Heart rate achieved, Chest Pain Type, Exercise induced angina , Sex :(8/14) had come out to be major predictors. Only Max Heart Rate among them is indirectly proportional to ADS. </a:t>
            </a:r>
          </a:p>
        </p:txBody>
      </p:sp>
    </p:spTree>
    <p:extLst>
      <p:ext uri="{BB962C8B-B14F-4D97-AF65-F5344CB8AC3E}">
        <p14:creationId xmlns:p14="http://schemas.microsoft.com/office/powerpoint/2010/main" val="1896736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6AE60-80D3-4F10-A563-537F402D19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942115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54864-D5ED-445B-98BD-B88847358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7"/>
            <a:ext cx="9404723" cy="1330927"/>
          </a:xfrm>
        </p:spPr>
        <p:txBody>
          <a:bodyPr>
            <a:normAutofit/>
          </a:bodyPr>
          <a:lstStyle/>
          <a:p>
            <a:r>
              <a:rPr lang="en-IN" b="1" dirty="0"/>
              <a:t>First Step: Data Collection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C8054-F47F-41E2-805B-EBFACAEFB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269067"/>
            <a:ext cx="8946541" cy="4267200"/>
          </a:xfrm>
        </p:spPr>
        <p:txBody>
          <a:bodyPr>
            <a:normAutofit fontScale="62500" lnSpcReduction="20000"/>
          </a:bodyPr>
          <a:lstStyle/>
          <a:p>
            <a:r>
              <a:rPr lang="en-IN" dirty="0"/>
              <a:t>Age - age in years</a:t>
            </a:r>
          </a:p>
          <a:p>
            <a:r>
              <a:rPr lang="en-IN" dirty="0"/>
              <a:t>Sex - sex (1 = male; 0 = female)</a:t>
            </a:r>
          </a:p>
          <a:p>
            <a:r>
              <a:rPr lang="en-IN" dirty="0"/>
              <a:t>CP - chest pain type (1 = typical angina; 2 = atypical angina; 3 = non-anginal pain; 4 = asymptomatic)</a:t>
            </a:r>
          </a:p>
          <a:p>
            <a:r>
              <a:rPr lang="en-IN" dirty="0" err="1"/>
              <a:t>Restbps</a:t>
            </a:r>
            <a:r>
              <a:rPr lang="en-IN" dirty="0"/>
              <a:t> - resting blood pressure (in mm Hg on admission to the hospital)</a:t>
            </a:r>
          </a:p>
          <a:p>
            <a:r>
              <a:rPr lang="en-IN" dirty="0"/>
              <a:t>Cholesterol - serum </a:t>
            </a:r>
            <a:r>
              <a:rPr lang="en-IN" dirty="0" err="1"/>
              <a:t>cholestoral</a:t>
            </a:r>
            <a:r>
              <a:rPr lang="en-IN" dirty="0"/>
              <a:t> in mg/dl</a:t>
            </a:r>
          </a:p>
          <a:p>
            <a:r>
              <a:rPr lang="en-IN" dirty="0"/>
              <a:t>FBS - fasting blood sugar &gt; 120 mg/dl (1 = true; 0 = false)</a:t>
            </a:r>
          </a:p>
          <a:p>
            <a:r>
              <a:rPr lang="en-IN" dirty="0" err="1"/>
              <a:t>RestEcg</a:t>
            </a:r>
            <a:r>
              <a:rPr lang="en-IN" dirty="0"/>
              <a:t> - resting electrocardiographic results (0 = normal; 1 = having ST-T; 2 = hypertrophy)</a:t>
            </a:r>
          </a:p>
          <a:p>
            <a:r>
              <a:rPr lang="en-IN" dirty="0" err="1"/>
              <a:t>MaxHR</a:t>
            </a:r>
            <a:r>
              <a:rPr lang="en-IN" dirty="0"/>
              <a:t> - maximum heart rate achieved</a:t>
            </a:r>
          </a:p>
          <a:p>
            <a:r>
              <a:rPr lang="en-IN" dirty="0" err="1"/>
              <a:t>Exang</a:t>
            </a:r>
            <a:r>
              <a:rPr lang="en-IN" dirty="0"/>
              <a:t> - exercise induced angina (1 = yes; 0 = no)</a:t>
            </a:r>
          </a:p>
          <a:p>
            <a:r>
              <a:rPr lang="en-IN" dirty="0" err="1"/>
              <a:t>Oldpeak</a:t>
            </a:r>
            <a:r>
              <a:rPr lang="en-IN" dirty="0"/>
              <a:t> - ST depression induced by exercise relative to rest</a:t>
            </a:r>
          </a:p>
          <a:p>
            <a:r>
              <a:rPr lang="en-IN" dirty="0"/>
              <a:t>Slope - the slope of the peak exercise ST segment (1 = upsloping; 2 = flat; 3 = </a:t>
            </a:r>
            <a:r>
              <a:rPr lang="en-IN" dirty="0" err="1"/>
              <a:t>downsloping</a:t>
            </a:r>
            <a:r>
              <a:rPr lang="en-IN" dirty="0"/>
              <a:t>)</a:t>
            </a:r>
          </a:p>
          <a:p>
            <a:r>
              <a:rPr lang="en-IN" dirty="0" err="1"/>
              <a:t>Nmajvess</a:t>
            </a:r>
            <a:r>
              <a:rPr lang="en-IN" dirty="0"/>
              <a:t> - number of major vessels (0-3) </a:t>
            </a:r>
            <a:r>
              <a:rPr lang="en-IN" dirty="0" err="1"/>
              <a:t>colored</a:t>
            </a:r>
            <a:r>
              <a:rPr lang="en-IN" dirty="0"/>
              <a:t> by </a:t>
            </a:r>
            <a:r>
              <a:rPr lang="en-IN" dirty="0" err="1"/>
              <a:t>flourosopy</a:t>
            </a:r>
            <a:endParaRPr lang="en-IN" dirty="0"/>
          </a:p>
          <a:p>
            <a:r>
              <a:rPr lang="en-IN" dirty="0" err="1"/>
              <a:t>Thal</a:t>
            </a:r>
            <a:r>
              <a:rPr lang="en-IN" dirty="0"/>
              <a:t> - 3 = normal; 6 = fixed defect; 7 = reversable defect</a:t>
            </a:r>
          </a:p>
          <a:p>
            <a:r>
              <a:rPr lang="en-IN" dirty="0"/>
              <a:t>ADS - the predicted attribute - diagnosis of heart disease (angiographic disease status) (Value 0 = &lt; 50% diameter narrowing; Value 1 = &gt; 50% diameter narrowing)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2814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D887E-4B71-452F-A2D3-1F8BCC0D5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Second Step: Data pre-processing &amp; Exploration of dataset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2564D-BEC1-4CF4-B39D-75D5938E3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r>
              <a:rPr lang="en-IN" b="1" dirty="0"/>
              <a:t>Box plot</a:t>
            </a:r>
          </a:p>
          <a:p>
            <a:r>
              <a:rPr lang="en-IN" b="1" dirty="0"/>
              <a:t>Count Plot</a:t>
            </a:r>
          </a:p>
          <a:p>
            <a:r>
              <a:rPr lang="en-IN" b="1" dirty="0"/>
              <a:t>Bar Graphs</a:t>
            </a:r>
          </a:p>
          <a:p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6085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C34CE-5F51-4C3C-9293-153D180DF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5933" y="767644"/>
            <a:ext cx="8825658" cy="1814977"/>
          </a:xfrm>
        </p:spPr>
        <p:txBody>
          <a:bodyPr/>
          <a:lstStyle/>
          <a:p>
            <a:pPr algn="ctr"/>
            <a:r>
              <a:rPr lang="en-IN" sz="5400" dirty="0"/>
              <a:t>Observations: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D6089D-B94A-4090-93D8-797EB2B19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872088"/>
            <a:ext cx="8825658" cy="2370667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• age (54-67) - higher chances     </a:t>
            </a:r>
          </a:p>
          <a:p>
            <a:pPr algn="l"/>
            <a:r>
              <a:rPr lang="en-IN" dirty="0"/>
              <a:t>• asymptotic type of chest pain - disease.</a:t>
            </a:r>
          </a:p>
          <a:p>
            <a:pPr algn="l"/>
            <a:r>
              <a:rPr lang="en-IN" dirty="0"/>
              <a:t>•  no exercise induced chest pain- less chances</a:t>
            </a:r>
          </a:p>
          <a:p>
            <a:pPr algn="l"/>
            <a:r>
              <a:rPr lang="en-IN" dirty="0"/>
              <a:t>• Males - higher chances</a:t>
            </a:r>
          </a:p>
          <a:p>
            <a:pPr algn="l"/>
            <a:r>
              <a:rPr lang="en-IN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264399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F1F25-8C94-4F65-9EA9-C5F1D035E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Third Step :Building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C7363-DFE1-4259-A228-10332F084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Applying various machine learning algorithm.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GB" dirty="0"/>
              <a:t>The model will built by using 75% of data for training and 25% of data for testing.</a:t>
            </a:r>
          </a:p>
          <a:p>
            <a:endParaRPr lang="en-IN" dirty="0"/>
          </a:p>
          <a:p>
            <a:pPr marL="0" indent="0">
              <a:buNone/>
            </a:pPr>
            <a:endParaRPr lang="en-IN" sz="2200" b="1" u="sng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sz="2200" b="1" u="sng" dirty="0"/>
          </a:p>
          <a:p>
            <a:pPr marL="0" indent="0">
              <a:buNone/>
            </a:pPr>
            <a:endParaRPr lang="en-IN" sz="2200" b="1" u="sng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9338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A8EAC-73E6-4463-AED1-EFA92BA20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533" y="753533"/>
            <a:ext cx="8825658" cy="1348381"/>
          </a:xfrm>
        </p:spPr>
        <p:txBody>
          <a:bodyPr/>
          <a:lstStyle/>
          <a:p>
            <a:pPr algn="ctr"/>
            <a:r>
              <a:rPr lang="en-IN" dirty="0"/>
              <a:t>Algorithms Used: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20311D-9E99-4B60-AEBA-82D10518A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019829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IN" dirty="0"/>
              <a:t>• Logistic Regression</a:t>
            </a:r>
          </a:p>
          <a:p>
            <a:pPr algn="l"/>
            <a:r>
              <a:rPr lang="en-IN" dirty="0"/>
              <a:t>• K-Nearest Neighbours</a:t>
            </a:r>
          </a:p>
          <a:p>
            <a:pPr algn="l"/>
            <a:r>
              <a:rPr lang="en-IN" dirty="0"/>
              <a:t>• Support Vector Machine</a:t>
            </a:r>
          </a:p>
          <a:p>
            <a:pPr algn="l"/>
            <a:r>
              <a:rPr lang="en-IN" dirty="0"/>
              <a:t>• Naïve Bayes </a:t>
            </a:r>
          </a:p>
          <a:p>
            <a:pPr algn="l"/>
            <a:r>
              <a:rPr lang="en-IN" dirty="0"/>
              <a:t>• Decision Tree</a:t>
            </a:r>
          </a:p>
          <a:p>
            <a:pPr algn="l"/>
            <a:r>
              <a:rPr lang="en-IN" dirty="0"/>
              <a:t>• Random Forest</a:t>
            </a:r>
          </a:p>
          <a:p>
            <a:pPr algn="l"/>
            <a:endParaRPr lang="en-IN" dirty="0"/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5203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E6D06-48AB-417A-A33D-CD6776A52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Logistic Regression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401121EA-F828-49FC-A8CD-0949E72990B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1" r="21481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C76F9F-737C-438A-BDF2-1BEEF7A7D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• Classification algorithm</a:t>
            </a:r>
          </a:p>
          <a:p>
            <a:r>
              <a:rPr lang="en-IN" dirty="0"/>
              <a:t>• Uses Sigmoid Function.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275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D292A-DA56-4C47-96BE-CF9FFE6E3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K-Nearest Neighbours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8B4267-1D61-4834-A8A7-B40C33CAB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IN" dirty="0"/>
              <a:t>• Supervised classification algorithm</a:t>
            </a:r>
          </a:p>
          <a:p>
            <a:r>
              <a:rPr lang="en-IN" dirty="0"/>
              <a:t>• Looks at the nearest neighbour. </a:t>
            </a:r>
          </a:p>
          <a:p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49C4476-946B-426E-8C92-83B96ADA9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193" y="1969911"/>
            <a:ext cx="5076676" cy="337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031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38DC9-2B40-4208-AD3A-2A71781E6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Support Vector Mechanism (SVM)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5F0D79-30AA-49B7-A910-32460B4DA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IN" dirty="0"/>
              <a:t>• Used for both classification or regression challenges.</a:t>
            </a:r>
          </a:p>
          <a:p>
            <a:r>
              <a:rPr lang="en-IN" dirty="0"/>
              <a:t>• However,  it is mostly used in classification problems.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E71D55-558D-4ADE-8C85-A097F309F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761" y="2167467"/>
            <a:ext cx="5226184" cy="349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4018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119</TotalTime>
  <Words>605</Words>
  <Application>Microsoft Office PowerPoint</Application>
  <PresentationFormat>Widescreen</PresentationFormat>
  <Paragraphs>126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Century Gothic</vt:lpstr>
      <vt:lpstr>Corbel</vt:lpstr>
      <vt:lpstr>Times New Roman</vt:lpstr>
      <vt:lpstr>Wingdings 3</vt:lpstr>
      <vt:lpstr>Ion</vt:lpstr>
      <vt:lpstr>Heart Disease prediction system using Machine Learning(Classification) for HealthCare</vt:lpstr>
      <vt:lpstr>First Step: Data Collection</vt:lpstr>
      <vt:lpstr>Second Step: Data pre-processing &amp; Exploration of dataset </vt:lpstr>
      <vt:lpstr>Observations:</vt:lpstr>
      <vt:lpstr>Third Step :Building Model</vt:lpstr>
      <vt:lpstr>Algorithms Used:</vt:lpstr>
      <vt:lpstr>Logistic Regression</vt:lpstr>
      <vt:lpstr>K-Nearest Neighbours</vt:lpstr>
      <vt:lpstr>A Support Vector Mechanism (SVM)</vt:lpstr>
      <vt:lpstr>Naïve Bayes:</vt:lpstr>
      <vt:lpstr>Decision Tree</vt:lpstr>
      <vt:lpstr>Random Forest Classifier</vt:lpstr>
      <vt:lpstr>Fourth step : Evaluation </vt:lpstr>
      <vt:lpstr>Accuracies Obtained:</vt:lpstr>
      <vt:lpstr>Optimisation of the model results.</vt:lpstr>
      <vt:lpstr>Tentative Outcomes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prediction system using Machine Learning(Classification) for HealthCare</dc:title>
  <dc:creator>Akansh Gupta</dc:creator>
  <cp:lastModifiedBy>Akansh Gupta</cp:lastModifiedBy>
  <cp:revision>16</cp:revision>
  <dcterms:created xsi:type="dcterms:W3CDTF">2019-07-16T06:57:18Z</dcterms:created>
  <dcterms:modified xsi:type="dcterms:W3CDTF">2019-07-16T08:56:26Z</dcterms:modified>
</cp:coreProperties>
</file>