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b59c5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b59c5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b59c53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b59c53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c94b17a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c94b17a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3c94b17a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3c94b17a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3c94b17a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3c94b17a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c94b17a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3c94b17a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2618625" y="-1396625"/>
            <a:ext cx="3921600" cy="9159000"/>
          </a:xfrm>
          <a:prstGeom prst="wedgeRectCallout">
            <a:avLst>
              <a:gd fmla="val -37054" name="adj1"/>
              <a:gd fmla="val -20968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44925" y="1691575"/>
            <a:ext cx="50538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PHP G28</a:t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Kevin Sánchez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Sebastián Parra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Luis Huertas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564900" y="0"/>
            <a:ext cx="3579000" cy="5143500"/>
          </a:xfrm>
          <a:prstGeom prst="wedgeRectCallout">
            <a:avLst>
              <a:gd fmla="val -58803" name="adj1"/>
              <a:gd fmla="val -19879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837575" y="272675"/>
            <a:ext cx="30738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Ante el continuo crecimiento de las empresas en el país se busca desarrollar un sistema capaz de permitirles realizar los procesos de facturación y control de inventarios de una manera práctica, eficaz y adaptable.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50" y="3062950"/>
            <a:ext cx="1746025" cy="17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475" y="139975"/>
            <a:ext cx="1966975" cy="1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957813" y="15883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flipH="1">
            <a:off x="0" y="0"/>
            <a:ext cx="3579000" cy="5143500"/>
          </a:xfrm>
          <a:prstGeom prst="wedgeRectCallout">
            <a:avLst>
              <a:gd fmla="val -59084" name="adj1"/>
              <a:gd fmla="val 21084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52600" y="303600"/>
            <a:ext cx="30738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Roles del sistema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entidades o empresas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sucursales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bodegas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proveedores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4118775" y="235913"/>
            <a:ext cx="4904025" cy="4423825"/>
            <a:chOff x="4143575" y="303600"/>
            <a:chExt cx="4904025" cy="4423825"/>
          </a:xfrm>
        </p:grpSpPr>
        <p:pic>
          <p:nvPicPr>
            <p:cNvPr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37525" y="303600"/>
              <a:ext cx="1030350" cy="10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43575" y="2143327"/>
              <a:ext cx="1030350" cy="10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37525" y="3697075"/>
              <a:ext cx="1030350" cy="10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32224" y="1782874"/>
              <a:ext cx="1454250" cy="1454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/>
            <p:nvPr/>
          </p:nvSpPr>
          <p:spPr>
            <a:xfrm flipH="1" rot="-5400000">
              <a:off x="4504938" y="809037"/>
              <a:ext cx="1030200" cy="1080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50526" name="adj4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4953000" y="486975"/>
              <a:ext cx="607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latin typeface="Montserrat"/>
                  <a:ea typeface="Montserrat"/>
                  <a:cs typeface="Montserrat"/>
                  <a:sym typeface="Montserrat"/>
                </a:rPr>
                <a:t>Crea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 rot="10800000">
              <a:off x="4504950" y="3452737"/>
              <a:ext cx="1030200" cy="1080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50526" name="adj4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4381575" y="4380325"/>
              <a:ext cx="8685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latin typeface="Montserrat"/>
                  <a:ea typeface="Montserrat"/>
                  <a:cs typeface="Montserrat"/>
                  <a:sym typeface="Montserrat"/>
                </a:rPr>
                <a:t>Solicita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337050" y="2443212"/>
              <a:ext cx="1030200" cy="1080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50526" name="adj4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6169975" y="2143325"/>
              <a:ext cx="8685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latin typeface="Montserrat"/>
                  <a:ea typeface="Montserrat"/>
                  <a:cs typeface="Montserrat"/>
                  <a:sym typeface="Montserrat"/>
                </a:rPr>
                <a:t>Solicita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10800000">
              <a:off x="7370250" y="3300037"/>
              <a:ext cx="1030200" cy="1080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50526" name="adj4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7967300" y="4185925"/>
              <a:ext cx="1080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latin typeface="Montserrat"/>
                  <a:ea typeface="Montserrat"/>
                  <a:cs typeface="Montserrat"/>
                  <a:sym typeface="Montserrat"/>
                </a:rPr>
                <a:t>Abastece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5400000">
              <a:off x="7283225" y="809037"/>
              <a:ext cx="1030200" cy="1080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50526" name="adj4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7183825" y="486975"/>
              <a:ext cx="1080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latin typeface="Montserrat"/>
                  <a:ea typeface="Montserrat"/>
                  <a:cs typeface="Montserrat"/>
                  <a:sym typeface="Montserrat"/>
                </a:rPr>
                <a:t>Vincula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6" name="Google Shape;86;p15"/>
          <p:cNvSpPr txBox="1"/>
          <p:nvPr/>
        </p:nvSpPr>
        <p:spPr>
          <a:xfrm>
            <a:off x="5898500" y="1197125"/>
            <a:ext cx="1080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ontserrat"/>
                <a:ea typeface="Montserrat"/>
                <a:cs typeface="Montserrat"/>
                <a:sym typeface="Montserrat"/>
              </a:rPr>
              <a:t>Empresa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118775" y="3047500"/>
            <a:ext cx="1080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ontserrat"/>
                <a:ea typeface="Montserrat"/>
                <a:cs typeface="Montserrat"/>
                <a:sym typeface="Montserrat"/>
              </a:rPr>
              <a:t>Sucursal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587775" y="2935950"/>
            <a:ext cx="1224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ontserrat"/>
                <a:ea typeface="Montserrat"/>
                <a:cs typeface="Montserrat"/>
                <a:sym typeface="Montserrat"/>
              </a:rPr>
              <a:t>Proveedor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826500" y="4659750"/>
            <a:ext cx="1224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ontserrat"/>
                <a:ea typeface="Montserrat"/>
                <a:cs typeface="Montserrat"/>
                <a:sym typeface="Montserrat"/>
              </a:rPr>
              <a:t>Bodega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5564900" y="0"/>
            <a:ext cx="3579000" cy="5143500"/>
          </a:xfrm>
          <a:prstGeom prst="wedgeRectCallout">
            <a:avLst>
              <a:gd fmla="val -58803" name="adj1"/>
              <a:gd fmla="val -19879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837575" y="272675"/>
            <a:ext cx="30738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Módulos del sistema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AutoNum type="arabicPeriod"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Creación y administración de sucursales para las empresas registradas.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504550"/>
            <a:ext cx="1885925" cy="18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1645914"/>
            <a:ext cx="1030350" cy="10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250" y="3566439"/>
            <a:ext cx="1030350" cy="10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600" y="3566439"/>
            <a:ext cx="1030350" cy="10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 rot="2119628">
            <a:off x="2480321" y="2891425"/>
            <a:ext cx="1689252" cy="6470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5400000">
            <a:off x="2930988" y="479499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10800000">
            <a:off x="615338" y="3336124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0" y="0"/>
            <a:ext cx="3579000" cy="5143500"/>
          </a:xfrm>
          <a:prstGeom prst="wedgeRectCallout">
            <a:avLst>
              <a:gd fmla="val -59084" name="adj1"/>
              <a:gd fmla="val 21084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52600" y="303600"/>
            <a:ext cx="30738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Módulos del sistema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	Generar facturas asociadas a la ventas realizadas por las sucursales.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/>
          <p:nvPr/>
        </p:nvSpPr>
        <p:spPr>
          <a:xfrm flipH="1" rot="10800000">
            <a:off x="4508025" y="3606299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401175" y="4557613"/>
            <a:ext cx="868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Solicita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/>
          <p:nvPr/>
        </p:nvSpPr>
        <p:spPr>
          <a:xfrm flipH="1" rot="-5400000">
            <a:off x="4400563" y="861787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017688" y="2165414"/>
            <a:ext cx="1080300" cy="1377461"/>
            <a:chOff x="4093800" y="934139"/>
            <a:chExt cx="1080300" cy="1377461"/>
          </a:xfrm>
        </p:grpSpPr>
        <p:pic>
          <p:nvPicPr>
            <p:cNvPr id="113" name="Google Shape;11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18775" y="934139"/>
              <a:ext cx="1030350" cy="103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7"/>
            <p:cNvSpPr txBox="1"/>
            <p:nvPr/>
          </p:nvSpPr>
          <p:spPr>
            <a:xfrm>
              <a:off x="4093800" y="1964500"/>
              <a:ext cx="1080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Sucursal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7720050" y="2046013"/>
            <a:ext cx="1224300" cy="1377463"/>
            <a:chOff x="5826500" y="3629388"/>
            <a:chExt cx="1224300" cy="1377463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12725" y="3629388"/>
              <a:ext cx="1030350" cy="103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7"/>
            <p:cNvSpPr txBox="1"/>
            <p:nvPr/>
          </p:nvSpPr>
          <p:spPr>
            <a:xfrm>
              <a:off x="5826500" y="4659750"/>
              <a:ext cx="1224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Bodega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5994613" y="3860990"/>
            <a:ext cx="1030200" cy="1140547"/>
            <a:chOff x="5668400" y="2175028"/>
            <a:chExt cx="1030200" cy="1140547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5668400" y="2968475"/>
              <a:ext cx="1030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Factura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0" name="Google Shape;12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86775" y="2175028"/>
              <a:ext cx="793450" cy="793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7"/>
          <p:cNvSpPr txBox="1"/>
          <p:nvPr/>
        </p:nvSpPr>
        <p:spPr>
          <a:xfrm>
            <a:off x="4611021" y="4557625"/>
            <a:ext cx="609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Crea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5994625" y="389950"/>
            <a:ext cx="1030200" cy="1215588"/>
            <a:chOff x="7478050" y="886825"/>
            <a:chExt cx="1030200" cy="1215588"/>
          </a:xfrm>
        </p:grpSpPr>
        <p:pic>
          <p:nvPicPr>
            <p:cNvPr id="123" name="Google Shape;12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58900" y="886825"/>
              <a:ext cx="868500" cy="868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7"/>
            <p:cNvSpPr txBox="1"/>
            <p:nvPr/>
          </p:nvSpPr>
          <p:spPr>
            <a:xfrm>
              <a:off x="7478050" y="1755313"/>
              <a:ext cx="1030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Cliente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5" name="Google Shape;125;p17"/>
          <p:cNvSpPr/>
          <p:nvPr/>
        </p:nvSpPr>
        <p:spPr>
          <a:xfrm flipH="1" rot="5400000">
            <a:off x="7426225" y="3502374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flipH="1">
            <a:off x="7426225" y="861774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588875" y="514675"/>
            <a:ext cx="949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Compra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720050" y="564775"/>
            <a:ext cx="1143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Despacha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5564900" y="0"/>
            <a:ext cx="3579000" cy="5143500"/>
          </a:xfrm>
          <a:prstGeom prst="wedgeRectCallout">
            <a:avLst>
              <a:gd fmla="val -58803" name="adj1"/>
              <a:gd fmla="val -19879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837575" y="272675"/>
            <a:ext cx="30738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Módulos del sistema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	Administrar </a:t>
            </a: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inventario</a:t>
            </a:r>
            <a:r>
              <a:rPr lang="es-419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individual de cada empresa a  través de las bodegas.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8"/>
          <p:cNvSpPr/>
          <p:nvPr/>
        </p:nvSpPr>
        <p:spPr>
          <a:xfrm flipH="1" rot="-5400000">
            <a:off x="673913" y="1010774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flipH="1" rot="10800000">
            <a:off x="788738" y="3423049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2016625" y="318088"/>
            <a:ext cx="1224300" cy="1377463"/>
            <a:chOff x="5826500" y="3629388"/>
            <a:chExt cx="1224300" cy="1377463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12725" y="3629388"/>
              <a:ext cx="1030350" cy="103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8"/>
            <p:cNvSpPr txBox="1"/>
            <p:nvPr/>
          </p:nvSpPr>
          <p:spPr>
            <a:xfrm>
              <a:off x="5826500" y="4659750"/>
              <a:ext cx="1224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Bodega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249675" y="2256975"/>
            <a:ext cx="1224300" cy="1047325"/>
            <a:chOff x="518300" y="3455175"/>
            <a:chExt cx="1224300" cy="1047325"/>
          </a:xfrm>
        </p:grpSpPr>
        <p:pic>
          <p:nvPicPr>
            <p:cNvPr id="141" name="Google Shape;14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5475" y="3455175"/>
              <a:ext cx="769950" cy="76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8"/>
            <p:cNvSpPr txBox="1"/>
            <p:nvPr/>
          </p:nvSpPr>
          <p:spPr>
            <a:xfrm>
              <a:off x="518300" y="4155400"/>
              <a:ext cx="12243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Producto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" name="Google Shape;143;p18"/>
          <p:cNvSpPr txBox="1"/>
          <p:nvPr/>
        </p:nvSpPr>
        <p:spPr>
          <a:xfrm>
            <a:off x="2036988" y="4402250"/>
            <a:ext cx="1224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ontserrat"/>
                <a:ea typeface="Montserrat"/>
                <a:cs typeface="Montserrat"/>
                <a:sym typeface="Montserrat"/>
              </a:rPr>
              <a:t>Alcanzar la cantidad mínima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198" y="3423050"/>
            <a:ext cx="915925" cy="9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513800" y="613625"/>
            <a:ext cx="1224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Administra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3935061" y="1959704"/>
            <a:ext cx="1247019" cy="1344594"/>
            <a:chOff x="2492224" y="2131749"/>
            <a:chExt cx="1454250" cy="1567857"/>
          </a:xfrm>
        </p:grpSpPr>
        <p:pic>
          <p:nvPicPr>
            <p:cNvPr id="147" name="Google Shape;147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92224" y="2131749"/>
              <a:ext cx="1454250" cy="1454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8"/>
            <p:cNvSpPr txBox="1"/>
            <p:nvPr/>
          </p:nvSpPr>
          <p:spPr>
            <a:xfrm>
              <a:off x="2505507" y="3352506"/>
              <a:ext cx="14277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latin typeface="Montserrat"/>
                  <a:ea typeface="Montserrat"/>
                  <a:cs typeface="Montserrat"/>
                  <a:sym typeface="Montserrat"/>
                </a:rPr>
                <a:t>Proveedor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 flipH="1" rot="5400000">
            <a:off x="3627038" y="3423062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528363" y="879412"/>
            <a:ext cx="1030200" cy="1080300"/>
          </a:xfrm>
          <a:prstGeom prst="bentArrow">
            <a:avLst>
              <a:gd fmla="val 25000" name="adj1"/>
              <a:gd fmla="val 25000" name="adj2"/>
              <a:gd fmla="val 25000" name="adj3"/>
              <a:gd fmla="val 50526" name="adj4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609225" y="4478300"/>
            <a:ext cx="1030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Notifica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38625" y="4478300"/>
            <a:ext cx="1224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En caso 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813800" y="613625"/>
            <a:ext cx="1247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Reabastece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rot="-5400000">
            <a:off x="4122900" y="-4122800"/>
            <a:ext cx="953400" cy="9199200"/>
          </a:xfrm>
          <a:prstGeom prst="wedgeRectCallout">
            <a:avLst>
              <a:gd fmla="val -51408" name="adj1"/>
              <a:gd fmla="val -20147" name="adj2"/>
            </a:avLst>
          </a:prstGeom>
          <a:solidFill>
            <a:srgbClr val="67C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185850" y="318975"/>
            <a:ext cx="8827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Mockups - Sucursales (Empresa)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17039" l="20258" r="19413" t="21045"/>
          <a:stretch/>
        </p:blipFill>
        <p:spPr>
          <a:xfrm>
            <a:off x="1101225" y="1030525"/>
            <a:ext cx="6895302" cy="39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