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0" r:id="rId2"/>
    <p:sldMasterId id="2147483732" r:id="rId3"/>
  </p:sldMasterIdLst>
  <p:notesMasterIdLst>
    <p:notesMasterId r:id="rId19"/>
  </p:notesMasterIdLst>
  <p:sldIdLst>
    <p:sldId id="256" r:id="rId4"/>
    <p:sldId id="265" r:id="rId5"/>
    <p:sldId id="266" r:id="rId6"/>
    <p:sldId id="268" r:id="rId7"/>
    <p:sldId id="276" r:id="rId8"/>
    <p:sldId id="275" r:id="rId9"/>
    <p:sldId id="259" r:id="rId10"/>
    <p:sldId id="258" r:id="rId11"/>
    <p:sldId id="257" r:id="rId12"/>
    <p:sldId id="260" r:id="rId13"/>
    <p:sldId id="261" r:id="rId14"/>
    <p:sldId id="262" r:id="rId15"/>
    <p:sldId id="263" r:id="rId16"/>
    <p:sldId id="264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Helou" initials="JH" lastIdx="1" clrIdx="0">
    <p:extLst>
      <p:ext uri="{19B8F6BF-5375-455C-9EA6-DF929625EA0E}">
        <p15:presenceInfo xmlns:p15="http://schemas.microsoft.com/office/powerpoint/2012/main" userId="a073ebe4706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15T14:51:00.695" idx="1">
    <p:pos x="10" y="10"/>
    <p:text>WHAT THE FUCK !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2975-87D5-4694-B2BB-AE5955DC7D42}" type="datetimeFigureOut">
              <a:rPr lang="en-US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5A8E-8D09-499F-99EC-1B734EF2C74B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Avoid primitive obsession with UserId, MessageId...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decision leads to events raised =&gt; "state" is maintained in DecisionProjection, but just when needed (i.e for future decisions)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error cases, we can have several strategies : 1) ignore/do nothing, 2) raise an event, 3) throw an exception (not really the best choice)</a:t>
            </a:r>
          </a:p>
          <a:p>
            <a:r>
              <a:rPr lang="en-US"/>
              <a:t>Tests (and associated tags)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[1.1] message can be deleted​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[1.2] message cannot be deleted by someone else​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[1.3] cannot delete a deleted 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[1.4] cannot reply to a deleted 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[1.5] cannot republish a deleted message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develop against interfaces (repository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emergent design &amp; options delaying implementation details to later, like storage (event store &amp; projection store)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projection repositories are more or less like a query side cache, as a side effect (i.e not a justification for CQRS!), it could lead to far more better performance</a:t>
            </a:r>
          </a:p>
          <a:p>
            <a:r>
              <a:rPr lang="en-US"/>
              <a:t>Tests (and tags):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[2.1] on MessagePublished, add message in author timeline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[2.2] on ReplyMessagePublished, add message in replier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[2.3] on MessageRepublished, increment NbRepublish of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Tests/tags: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[3.1] Follow a user=&gt; Subscription aggregate &amp; UserFollowed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[3.2] Unfollow a user =&gt; UserUnfollowed+ DecisionProjection + replay event (used in test for initial UserFollowed)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[3.3] NotifyFollower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[3.4] Cannot NotifyFollower when user have been unfollowed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9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7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6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0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5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8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2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3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15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8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0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4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3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37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3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1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1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17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1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457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07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61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9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28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0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331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10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8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21109-0F93-4D2C-BAC8-E54F09D350CE}" type="datetimeFigureOut">
              <a:rPr lang="fr-FR" smtClean="0"/>
              <a:t>25/10/2015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9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25/10/2015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3567" y="627436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3567" y="3773565"/>
            <a:ext cx="8676222" cy="1905000"/>
          </a:xfrm>
        </p:spPr>
        <p:txBody>
          <a:bodyPr/>
          <a:lstStyle/>
          <a:p>
            <a:r>
              <a:rPr lang="fr-FR" dirty="0"/>
              <a:t>Workshop – #MixIT15</a:t>
            </a:r>
          </a:p>
        </p:txBody>
      </p:sp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277587" y="552720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@clem_bouillier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68491" y="6148896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2340" y="-247722"/>
            <a:ext cx="9905998" cy="1905000"/>
          </a:xfrm>
        </p:spPr>
        <p:txBody>
          <a:bodyPr/>
          <a:lstStyle/>
          <a:p>
            <a:r>
              <a:rPr lang="fr-FR" dirty="0" smtClean="0"/>
              <a:t>1. Delete Command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7038" y="660400"/>
            <a:ext cx="8945562" cy="3368074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entury Gothic" charset="0"/>
              </a:rPr>
              <a:t>What we will learn</a:t>
            </a:r>
          </a:p>
          <a:p>
            <a:r>
              <a:rPr lang="fr-FR" dirty="0">
                <a:latin typeface="Calibri" charset="0"/>
              </a:rPr>
              <a:t>publish events from aggregate,</a:t>
            </a:r>
          </a:p>
          <a:p>
            <a:r>
              <a:rPr lang="en-US" dirty="0">
                <a:latin typeface="Calibri" charset="0"/>
              </a:rPr>
              <a:t>use projection for decision inside </a:t>
            </a:r>
            <a:r>
              <a:rPr lang="fr-FR" dirty="0">
                <a:latin typeface="Calibri" charset="0"/>
              </a:rPr>
              <a:t>aggregate (</a:t>
            </a:r>
            <a:r>
              <a:rPr lang="en-US" dirty="0">
                <a:latin typeface="Calibri" charset="0"/>
              </a:rPr>
              <a:t>contains only "state" for future decision, DO NOT keep all state </a:t>
            </a:r>
            <a:r>
              <a:rPr lang="fr-FR" dirty="0">
                <a:latin typeface="Calibri" charset="0"/>
              </a:rPr>
              <a:t>like in an entity)</a:t>
            </a:r>
          </a:p>
          <a:p>
            <a:r>
              <a:rPr lang="fr-FR" dirty="0">
                <a:latin typeface="Calibri" charset="0"/>
              </a:rPr>
              <a:t>Implement "business rules" that </a:t>
            </a:r>
            <a:r>
              <a:rPr lang="en-US" dirty="0">
                <a:latin typeface="Calibri" charset="0"/>
              </a:rPr>
              <a:t>insure aggregate consistency (based on decision projection and </a:t>
            </a:r>
            <a:r>
              <a:rPr lang="fr-FR" dirty="0">
                <a:latin typeface="Calibri" charset="0"/>
              </a:rPr>
              <a:t>command=method parameters</a:t>
            </a:r>
            <a:r>
              <a:rPr lang="en-US" dirty="0">
                <a:latin typeface="Calibri" charset="0"/>
              </a:rPr>
              <a:t>)</a:t>
            </a:r>
            <a:endParaRPr lang="fr-FR" dirty="0">
              <a:latin typeface="Calibri" charset="0"/>
            </a:endParaRPr>
          </a:p>
          <a:p>
            <a:pPr marL="0" indent="0">
              <a:buNone/>
            </a:pPr>
            <a:r>
              <a:rPr lang="fr-FR" b="1" dirty="0">
                <a:latin typeface="Calibri" charset="0"/>
              </a:rPr>
              <a:t>In brief : the C of CQRS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b="45908"/>
          <a:stretch/>
        </p:blipFill>
        <p:spPr bwMode="auto">
          <a:xfrm>
            <a:off x="6875076" y="4258258"/>
            <a:ext cx="4692741" cy="230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81" y="4216100"/>
            <a:ext cx="4181747" cy="2300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91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6767" y="-526976"/>
            <a:ext cx="9905998" cy="1905000"/>
          </a:xfrm>
        </p:spPr>
        <p:txBody>
          <a:bodyPr/>
          <a:lstStyle/>
          <a:p>
            <a:r>
              <a:rPr lang="fr-FR" dirty="0" smtClean="0"/>
              <a:t>2. Timeline messages </a:t>
            </a:r>
            <a:r>
              <a:rPr lang="fr-FR" dirty="0"/>
              <a:t>Projection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1950" y="762000"/>
            <a:ext cx="8945563" cy="2927356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fr-FR" dirty="0" err="1"/>
              <a:t>Create another </a:t>
            </a:r>
            <a:r>
              <a:rPr lang="en-US" dirty="0" err="1"/>
              <a:t>model for Query (Projection, TimelineMessageProjection)</a:t>
            </a:r>
            <a:endParaRPr lang="fr-FR" dirty="0" err="1"/>
          </a:p>
          <a:p>
            <a:r>
              <a:rPr lang="en-US" dirty="0"/>
              <a:t>Transform events in a projection model through an </a:t>
            </a:r>
            <a:r>
              <a:rPr lang="fr-FR" dirty="0"/>
              <a:t>EventHandler</a:t>
            </a:r>
            <a:endParaRPr lang="en-US" dirty="0"/>
          </a:p>
          <a:p>
            <a:r>
              <a:rPr lang="fr-FR" dirty="0"/>
              <a:t>A projection repository (in-memory) with its interface is given</a:t>
            </a:r>
          </a:p>
          <a:p>
            <a:pPr marL="0" indent="0">
              <a:buNone/>
            </a:pPr>
            <a:r>
              <a:rPr lang="en-US" b="1" dirty="0"/>
              <a:t>In brief : Q of CQRS</a:t>
            </a:r>
            <a:endParaRPr lang="fr-FR" b="1" dirty="0"/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36108" b="9915"/>
          <a:stretch/>
        </p:blipFill>
        <p:spPr bwMode="auto">
          <a:xfrm>
            <a:off x="6829766" y="4069791"/>
            <a:ext cx="4718498" cy="2266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0" y="3796352"/>
            <a:ext cx="4796132" cy="2813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1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7228" y="-593415"/>
            <a:ext cx="9905998" cy="1905000"/>
          </a:xfrm>
        </p:spPr>
        <p:txBody>
          <a:bodyPr/>
          <a:lstStyle/>
          <a:p>
            <a:r>
              <a:rPr lang="fr-FR" dirty="0" smtClean="0"/>
              <a:t>3. Subscription Aggregate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5288" y="850900"/>
            <a:ext cx="8947150" cy="270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What we will learn</a:t>
            </a:r>
          </a:p>
          <a:p>
            <a:r>
              <a:rPr lang="en-US" dirty="0" err="1"/>
              <a:t>Create a new aggregate (Subscription)</a:t>
            </a:r>
            <a:endParaRPr lang="fr-FR" dirty="0" err="1"/>
          </a:p>
          <a:p>
            <a:r>
              <a:rPr lang="en-US" dirty="0" err="1"/>
              <a:t>Raise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en-US" dirty="0"/>
              <a:t>from it </a:t>
            </a:r>
            <a:r>
              <a:rPr lang="fr-FR" dirty="0"/>
              <a:t>: UserFollowed and User</a:t>
            </a:r>
            <a:r>
              <a:rPr lang="fr-FR" dirty="0">
                <a:latin typeface="Century Gothic" charset="0"/>
              </a:rPr>
              <a:t>Unfollowed</a:t>
            </a:r>
          </a:p>
          <a:p>
            <a:r>
              <a:rPr lang="en-US" dirty="0"/>
              <a:t>Create a decision projection for it</a:t>
            </a:r>
            <a:endParaRPr lang="fr-FR" dirty="0"/>
          </a:p>
          <a:p>
            <a:r>
              <a:rPr lang="en-US" dirty="0"/>
              <a:t>Implement replay of events (event sourced aggregate)</a:t>
            </a:r>
          </a:p>
          <a:p>
            <a:pPr marL="0" indent="0">
              <a:buNone/>
            </a:pPr>
            <a:r>
              <a:rPr lang="en-US" b="1" dirty="0"/>
              <a:t>In brief : C of CQRS + Event Sourcing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2" y="3707210"/>
            <a:ext cx="4318860" cy="2757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 descr="Numérisation_20150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14" y="3720682"/>
            <a:ext cx="5120456" cy="25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0867" y="-604503"/>
            <a:ext cx="9905998" cy="1905000"/>
          </a:xfrm>
        </p:spPr>
        <p:txBody>
          <a:bodyPr/>
          <a:lstStyle/>
          <a:p>
            <a:r>
              <a:rPr lang="fr-FR" dirty="0" smtClean="0"/>
              <a:t>4. </a:t>
            </a:r>
            <a:r>
              <a:rPr lang="fr-FR" dirty="0" err="1" smtClean="0"/>
              <a:t>Aggregates</a:t>
            </a:r>
            <a:r>
              <a:rPr lang="fr-FR" dirty="0" smtClean="0"/>
              <a:t>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1138" y="769938"/>
            <a:ext cx="8945562" cy="273507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en-US" dirty="0" err="1"/>
              <a:t>Coordinate several aggregates to limit coupling</a:t>
            </a:r>
            <a:endParaRPr lang="fr-FR" dirty="0" err="1"/>
          </a:p>
          <a:p>
            <a:r>
              <a:rPr lang="fr-FR" dirty="0"/>
              <a:t>Concept of " Eventual consistency"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31" y="3041901"/>
            <a:ext cx="7806976" cy="35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9209" y="-446165"/>
            <a:ext cx="9905998" cy="1905000"/>
          </a:xfrm>
        </p:spPr>
        <p:txBody>
          <a:bodyPr/>
          <a:lstStyle/>
          <a:p>
            <a:r>
              <a:rPr lang="fr-FR" dirty="0" smtClean="0"/>
              <a:t>5. Command Handler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7701" y="-23346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Message command, </a:t>
            </a:r>
            <a:r>
              <a:rPr lang="fr-FR" dirty="0" err="1"/>
              <a:t>with</a:t>
            </a:r>
            <a:r>
              <a:rPr lang="fr-FR" dirty="0"/>
              <a:t> session </a:t>
            </a:r>
            <a:r>
              <a:rPr lang="fr-FR" dirty="0" err="1"/>
              <a:t>validity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21" b="43959"/>
          <a:stretch/>
        </p:blipFill>
        <p:spPr bwMode="auto">
          <a:xfrm>
            <a:off x="1734397" y="2864540"/>
            <a:ext cx="8714236" cy="301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45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7993" y="573165"/>
            <a:ext cx="8676222" cy="32004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7993" y="3773565"/>
            <a:ext cx="8676222" cy="1905000"/>
          </a:xfrm>
        </p:spPr>
        <p:txBody>
          <a:bodyPr/>
          <a:lstStyle/>
          <a:p>
            <a:r>
              <a:rPr lang="fr-FR" dirty="0"/>
              <a:t>THANKS!</a:t>
            </a:r>
          </a:p>
        </p:txBody>
      </p:sp>
      <p:sp>
        <p:nvSpPr>
          <p:cNvPr id="5" name="ZoneTexte 3"/>
          <p:cNvSpPr txBox="1"/>
          <p:nvPr/>
        </p:nvSpPr>
        <p:spPr>
          <a:xfrm>
            <a:off x="9742586" y="5203793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@florentpellet </a:t>
            </a:r>
            <a:endParaRPr lang="fr-FR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9363822" y="5530718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10099789" y="5834932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 </a:t>
            </a:r>
            <a:r>
              <a:rPr lang="fr-FR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10226758" y="6179350"/>
            <a:ext cx="48855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Emilien @ouarzy</a:t>
            </a:r>
            <a:endParaRPr lang="fr-FR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3254" y="-440821"/>
            <a:ext cx="9905998" cy="1905000"/>
          </a:xfrm>
        </p:spPr>
        <p:txBody>
          <a:bodyPr/>
          <a:lstStyle/>
          <a:p>
            <a:r>
              <a:rPr lang="fr-FR" dirty="0" smtClean="0"/>
              <a:t>CQRS</a:t>
            </a:r>
            <a:r>
              <a:rPr lang="fr-FR" dirty="0"/>
              <a:t> Concept </a:t>
            </a:r>
          </a:p>
        </p:txBody>
      </p:sp>
      <p:pic>
        <p:nvPicPr>
          <p:cNvPr id="2050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99" y="972399"/>
            <a:ext cx="8289645" cy="501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3"/>
          <p:cNvSpPr txBox="1"/>
          <p:nvPr/>
        </p:nvSpPr>
        <p:spPr>
          <a:xfrm>
            <a:off x="4487439" y="6081713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"Conceptual CQRS"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9431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9495" y="-451089"/>
            <a:ext cx="9905998" cy="1905000"/>
          </a:xfrm>
        </p:spPr>
        <p:txBody>
          <a:bodyPr/>
          <a:lstStyle/>
          <a:p>
            <a:r>
              <a:rPr lang="fr-FR" dirty="0" err="1"/>
              <a:t>Event Sourcing </a:t>
            </a:r>
            <a:r>
              <a:rPr lang="fr-FR" dirty="0"/>
              <a:t>Concept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02347" y="6119115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Ref. Jérémie </a:t>
            </a:r>
            <a:r>
              <a:rPr lang="fr-FR" dirty="0" err="1"/>
              <a:t>Chassaing</a:t>
            </a:r>
            <a:endParaRPr lang="fr-FR" dirty="0"/>
          </a:p>
        </p:txBody>
      </p:sp>
      <p:pic>
        <p:nvPicPr>
          <p:cNvPr id="7" name="Image 6" descr="Numérisation_20150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36" y="1244439"/>
            <a:ext cx="9613258" cy="47366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8425" y="6116638"/>
            <a:ext cx="469135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NB : DecisionProjection is also called State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3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4026" y="-472974"/>
            <a:ext cx="9905998" cy="1905000"/>
          </a:xfrm>
        </p:spPr>
        <p:txBody>
          <a:bodyPr/>
          <a:lstStyle/>
          <a:p>
            <a:r>
              <a:rPr lang="fr-FR" dirty="0" err="1"/>
              <a:t>Event Storming </a:t>
            </a:r>
            <a:r>
              <a:rPr lang="fr-FR" dirty="0"/>
              <a:t>Mixter</a:t>
            </a:r>
          </a:p>
        </p:txBody>
      </p:sp>
      <p:pic>
        <p:nvPicPr>
          <p:cNvPr id="4104" name="Picture 8" descr="https://gm1.ggpht.com/voUDC0uewORYp8hmzqJz7RwmdlhOLPTH7G8cjUiwmCeWm_Ocd9OlO3eGNPJimGuwFhivjQ_nxMNYWTYwc3jTvbLFQpPk2he8I6P0n2ASdzz7cO8cl2KDdFmbiYkbWRGJpu5F__eaUMQUB9EJvLkgqjxK9RleiuLkFE1zinIvZQXE-3WbB8Hlw6dQSPIG8pPvQxg7mjhe9c-kBpEweHYlRjygBTgf32GMT9hDflODiKYUYbGmceUbOkPmn6tnJlz2qRPyyC-QICi4URlLvvsUIWZ14op_dR1BTXxQ4Gyhf_IVXe35dVee_BeFV5Ry0t0Lo1C4B-JUIacfVJd3B25kEQRR0_5lPlxzg49r--tzfDrtt4CM57n493Tpe7RqZHZovUlvY95AC80U9X1rbRnCoHtoCIDJDdNGFzFxmc5xNMECc3b6WIvkfk7PV4tcU5t-8_QQJO_fXbM2ObxyKu-78UzFwfjk727tumwocwDBArOggAwQo70un1F9UvL2F3u9qek9EG7uE4wcbnF41ICSlloVLJxv8lEwwT9PqRJwm_FuFxVqdcz1oIuCtz6-To_O4lqGT58J3TUr=w1896-h955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60" y="3207865"/>
            <a:ext cx="4745784" cy="26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gm1.ggpht.com/V-3GcHJA_mR9Au1cC0eYd8RxsEyXzWHHQZvUTbkAZqhgjYIFjoHITAC4gqAlJPsxTC-394kSA8yl-RwV6_IeOKKfTt-0Q8KIO4D_eE1YsiyXX81V5N7Xejzzn8gO2ehsXS5V6rUcmRkSAvh_avO3stYnBXS4PSgqIUockvuW90Oq0XArUmkO4_uvNBmpxajb-LegQrQ8duCaKamvJay2YfY8RaIyCrRt9GA2KWwhwN3GjOm5cM9MK-lu3pT4SzwofgtrKbWP_8_KcS_hn4-vDIdYfBzewiHW2nJcznzBNE-Jrtf5VGHX9iU5vRCG3IGhnZphEbpznU7SDYju66NkSX7lzNQjZZGANTJungvMjflKibx5ncSjcu5aUSeWHBuOXtg6LeqLhtGNl13ULlAhT0hrRGl829B9ryXWiBUtDVij6bf7lDz3hdrm9G2eqyokyimGxuEv8AV-Qgp1i166WkVwYAtcItjahjiBps7uW56pMnRk06oap078n1dmVfBGYUeoNBt_jrJP8X-aW-F6aZ1g8C--7HQMaUPJh1y_pbj21qpsCVtxTOvpFUaT-zjWRpo1pK1CEw=w1896-h955-l75-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49" y="1216606"/>
            <a:ext cx="4499286" cy="33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59" y="3769700"/>
            <a:ext cx="5357451" cy="3013566"/>
          </a:xfrm>
          <a:prstGeom prst="rect">
            <a:avLst/>
          </a:prstGeom>
        </p:spPr>
      </p:pic>
      <p:pic>
        <p:nvPicPr>
          <p:cNvPr id="4100" name="Picture 4" descr="https://gm1.ggpht.com/QV458L_GFBF6r8loS9CCaRc-SkqFPS0lr9wjtm7Ad4E6YIq1fpRDZd2-dxxEzag-hfUWkm6QgYbkPt6kaoI-4x6qYquLJEqbEwvb2s4LzRVdsJrHuhRzEKy1H6s2AXMStIHxSUiXHLtssop5I7wRek3uulz_2Cup5jgjbFfQHNCSMYISu8DVc4rzObf1kXZON3EXtrF36DJ8K1tzUOMC4dkj2LJ_VC-P7ersfnsPniic3E_TDxaA41eLZumFBNRb5p-IFDfBxrVV1tEKS462Pt5PVj2k-XL21flawbxSr8Z-sAczqQSxyaG1jtXuJJE6sdbtNFHQCt4bp2Lh9-KX84nKfCqCpnohLYCxgMcYEU_R6_OI2oxpUJDQg7uy_WbqglWO2u1uE29wAbqNL-81dvgcB_tFhQeapbA-DalaH7z97TxsZ3gynPai8oxRtsEIKoVkHy9IRX9L7bB5fiGPzNnRRk6nmgi-ejpxgP3EQnpA56c6Pk-DNZ_NihyYVeytfB9RMTgRcL3M6G8MBpaCRS5a9QPieanAWFSSAE7WkC1__JyjwvKKpB0NYCGMhIRHaFSzFAszNgHy=w1896-h955-l75-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12" y="1563651"/>
            <a:ext cx="3922379" cy="22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3"/>
          <p:cNvSpPr txBox="1"/>
          <p:nvPr/>
        </p:nvSpPr>
        <p:spPr>
          <a:xfrm>
            <a:off x="-528819" y="6202399"/>
            <a:ext cx="59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Ref. "Event Storming"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27771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Q</a:t>
            </a:r>
            <a:r>
              <a:rPr lang="fr-FR" sz="1100" dirty="0" err="1" smtClean="0">
                <a:solidFill>
                  <a:prstClr val="white"/>
                </a:solidFill>
              </a:rPr>
              <a:t>uack</a:t>
            </a:r>
            <a:r>
              <a:rPr lang="fr-FR" sz="1100" dirty="0" smtClean="0">
                <a:solidFill>
                  <a:prstClr val="white"/>
                </a:solidFill>
              </a:rPr>
              <a:t> </a:t>
            </a:r>
            <a:r>
              <a:rPr lang="fr-FR" sz="110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 smtClean="0">
                <a:solidFill>
                  <a:prstClr val="white"/>
                </a:solidFill>
              </a:rPr>
              <a:t>quacked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 smtClean="0">
                <a:solidFill>
                  <a:prstClr val="white"/>
                </a:solidFill>
              </a:rPr>
              <a:t>Requack</a:t>
            </a:r>
            <a:r>
              <a:rPr lang="fr-FR" sz="1100" dirty="0" smtClean="0">
                <a:solidFill>
                  <a:prstClr val="white"/>
                </a:solidFill>
              </a:rPr>
              <a:t> </a:t>
            </a:r>
            <a:r>
              <a:rPr lang="fr-FR" sz="110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 smtClean="0">
                <a:solidFill>
                  <a:prstClr val="white"/>
                </a:solidFill>
              </a:rPr>
              <a:t>requacked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48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50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23978" y="859832"/>
            <a:ext cx="112294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48438" y="1392534"/>
            <a:ext cx="139365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</a:t>
            </a:r>
            <a:r>
              <a:rPr lang="fr-FR" dirty="0" err="1">
                <a:solidFill>
                  <a:prstClr val="white"/>
                </a:solidFill>
              </a:rPr>
              <a:t>Identity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2400" y="876618"/>
            <a:ext cx="131445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3670" y="16205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Identity</a:t>
            </a:r>
            <a:r>
              <a:rPr lang="fr-FR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464841" y="27841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9635" y="4662768"/>
            <a:ext cx="11229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34686" y="2253244"/>
            <a:ext cx="2352343" cy="29443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487029" y="1552602"/>
            <a:ext cx="3697203" cy="6994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184232" y="1552602"/>
            <a:ext cx="59569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341495" y="3008054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48734" y="6071860"/>
            <a:ext cx="135555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err="1">
                <a:solidFill>
                  <a:prstClr val="white"/>
                </a:solidFill>
              </a:rPr>
              <a:t>Reward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165135" y="4697184"/>
            <a:ext cx="11229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070636" y="4089400"/>
            <a:ext cx="4496760" cy="2590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184232" y="64169"/>
            <a:ext cx="0" cy="14884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2318" y="183613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Register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71415" y="590673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99834" y="2074663"/>
            <a:ext cx="1090867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registered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411762" y="392887"/>
            <a:ext cx="1119216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465964" y="683940"/>
            <a:ext cx="1193133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186861" y="290591"/>
            <a:ext cx="1193133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description </a:t>
            </a:r>
            <a:r>
              <a:rPr lang="fr-FR" sz="1100" dirty="0" err="1">
                <a:solidFill>
                  <a:prstClr val="white"/>
                </a:solidFill>
              </a:rPr>
              <a:t>updated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10567396" y="4083050"/>
            <a:ext cx="1573804" cy="63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32811" y="3652163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076481" y="3254588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703761" y="393410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 smtClean="0">
                <a:solidFill>
                  <a:prstClr val="white"/>
                </a:solidFill>
              </a:rPr>
              <a:t>Quack</a:t>
            </a:r>
            <a:r>
              <a:rPr lang="fr-FR" sz="1100" dirty="0" smtClean="0">
                <a:solidFill>
                  <a:prstClr val="white"/>
                </a:solidFill>
              </a:rPr>
              <a:t> </a:t>
            </a:r>
            <a:r>
              <a:rPr lang="fr-FR" sz="110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426660" y="357255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 smtClean="0">
                <a:solidFill>
                  <a:prstClr val="white"/>
                </a:solidFill>
              </a:rPr>
              <a:t>quacked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121082" y="476669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530978" y="5155211"/>
            <a:ext cx="115872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Reply Message Published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833008" y="4787312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 smtClean="0">
                <a:solidFill>
                  <a:prstClr val="white"/>
                </a:solidFill>
              </a:rPr>
              <a:t>Requack</a:t>
            </a:r>
            <a:endParaRPr lang="fr-FR" sz="1100" dirty="0" smtClean="0">
              <a:solidFill>
                <a:prstClr val="white"/>
              </a:solidFill>
            </a:endParaRPr>
          </a:p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message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390428" y="5185855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 smtClean="0">
                <a:solidFill>
                  <a:prstClr val="white"/>
                </a:solidFill>
              </a:rPr>
              <a:t>requacked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492664" y="4190677"/>
            <a:ext cx="97857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</a:t>
            </a:r>
            <a:r>
              <a:rPr lang="fr-FR" sz="1100" dirty="0" err="1">
                <a:solidFill>
                  <a:prstClr val="white"/>
                </a:solidFill>
              </a:rPr>
              <a:t>mentionned</a:t>
            </a:r>
            <a:endParaRPr lang="fr-FR" sz="1100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4137753" y="2552697"/>
            <a:ext cx="2454352" cy="91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6697575" y="2341945"/>
            <a:ext cx="978571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7618756" y="2125131"/>
            <a:ext cx="1400519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Followee Message Published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968524" y="362290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8468053" y="3853292"/>
            <a:ext cx="97857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26834" y="2580226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10016119" y="2352301"/>
            <a:ext cx="1121781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6487957" y="2870109"/>
            <a:ext cx="618932" cy="254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9496559" y="6256526"/>
            <a:ext cx="978571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Reward</a:t>
            </a:r>
            <a:r>
              <a:rPr lang="fr-FR" sz="1100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0036005" y="5856416"/>
            <a:ext cx="1273461" cy="430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Message </a:t>
            </a:r>
            <a:r>
              <a:rPr lang="fr-FR" sz="1100" dirty="0" err="1">
                <a:solidFill>
                  <a:prstClr val="white"/>
                </a:solidFill>
              </a:rPr>
              <a:t>rewarded</a:t>
            </a:r>
            <a:endParaRPr lang="fr-FR" sz="1100" dirty="0">
              <a:solidFill>
                <a:prstClr val="white"/>
              </a:solidFill>
            </a:endParaRPr>
          </a:p>
          <a:p>
            <a:pPr algn="ctr"/>
            <a:r>
              <a:rPr lang="fr-FR" sz="1100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167753" y="1368982"/>
            <a:ext cx="97857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err="1">
                <a:solidFill>
                  <a:prstClr val="white"/>
                </a:solidFill>
              </a:rPr>
              <a:t>Logout</a:t>
            </a:r>
            <a:r>
              <a:rPr lang="fr-FR" sz="1100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008099" y="1171196"/>
            <a:ext cx="1363881" cy="2769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1100" dirty="0">
                <a:solidFill>
                  <a:prstClr val="white"/>
                </a:solidFill>
              </a:rPr>
              <a:t>User</a:t>
            </a:r>
            <a:r>
              <a:rPr lang="fr-FR" dirty="0">
                <a:solidFill>
                  <a:prstClr val="white"/>
                </a:solidFill>
              </a:rPr>
              <a:t> </a:t>
            </a:r>
            <a:r>
              <a:rPr lang="fr-FR" sz="1100" dirty="0" err="1">
                <a:solidFill>
                  <a:prstClr val="white"/>
                </a:solidFill>
              </a:rPr>
              <a:t>Disconnected</a:t>
            </a:r>
            <a:endParaRPr lang="fr-FR" sz="11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8999" y="64169"/>
            <a:ext cx="4624349" cy="13840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016119" y="4612971"/>
            <a:ext cx="1618554" cy="1012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2400" y="5753528"/>
            <a:ext cx="4004615" cy="96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2105" y="2034533"/>
            <a:ext cx="2526856" cy="8283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59097" y="2923684"/>
            <a:ext cx="2253417" cy="13806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22464" y="2097746"/>
            <a:ext cx="2253417" cy="8883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9952" y="2218125"/>
            <a:ext cx="2526856" cy="9597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46925" y="3174013"/>
            <a:ext cx="817363" cy="3342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42896" y="2793430"/>
            <a:ext cx="793133" cy="2168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19538" y="4958691"/>
            <a:ext cx="793133" cy="6052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4288" y="3174013"/>
            <a:ext cx="1627378" cy="968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20680" y="4122397"/>
            <a:ext cx="1122216" cy="60543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237872" y="2387566"/>
            <a:ext cx="978571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Timeline messages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77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0" y="2344896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10442374" y="3445693"/>
            <a:ext cx="978571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prstClr val="white"/>
                </a:solidFill>
              </a:rPr>
              <a:t>Followers</a:t>
            </a:r>
            <a:endParaRPr lang="fr-FR" sz="1100" dirty="0">
              <a:solidFill>
                <a:prstClr val="white"/>
              </a:solidFill>
            </a:endParaRPr>
          </a:p>
        </p:txBody>
      </p:sp>
      <p:pic>
        <p:nvPicPr>
          <p:cNvPr id="84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502" y="3318385"/>
            <a:ext cx="527422" cy="5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9792460" y="3214052"/>
            <a:ext cx="1842213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6359" y="2307847"/>
            <a:ext cx="1537105" cy="7576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913188" y="4205166"/>
            <a:ext cx="13390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18200" y="4650076"/>
            <a:ext cx="2141764" cy="11744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02582" y="-404497"/>
            <a:ext cx="9905998" cy="1905000"/>
          </a:xfrm>
        </p:spPr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1h30!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1273" y="1236467"/>
            <a:ext cx="9905998" cy="3124201"/>
          </a:xfrm>
        </p:spPr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short !</a:t>
            </a:r>
          </a:p>
          <a:p>
            <a:endParaRPr lang="fr-FR" dirty="0" smtClean="0"/>
          </a:p>
          <a:p>
            <a:r>
              <a:rPr lang="fr-FR" dirty="0" smtClean="0"/>
              <a:t>4 </a:t>
            </a:r>
            <a:r>
              <a:rPr lang="fr-FR" dirty="0" err="1" smtClean="0"/>
              <a:t>facilitators</a:t>
            </a:r>
            <a:endParaRPr lang="fr-FR" dirty="0" smtClean="0"/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 questions </a:t>
            </a:r>
            <a:r>
              <a:rPr lang="fr-FR" dirty="0"/>
              <a:t>=&gt; signal us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devlyon.fr/img/clement_bouill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7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lyon.fr/img/emilien_pecou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1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vlyon.fr/img/florent_pelle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2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lyon.fr/img/jean_helo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16" y="40750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94414" y="56819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36206" y="567972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Emilien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39078" y="56797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Florent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019509" y="5679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3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2543" y="-479500"/>
            <a:ext cx="9905998" cy="1905000"/>
          </a:xfrm>
        </p:spPr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1763" y="1425500"/>
            <a:ext cx="9906000" cy="4673702"/>
          </a:xfrm>
        </p:spPr>
        <p:txBody>
          <a:bodyPr>
            <a:normAutofit/>
          </a:bodyPr>
          <a:lstStyle/>
          <a:p>
            <a:r>
              <a:rPr lang="fr-FR" sz="2400" dirty="0" err="1"/>
              <a:t>Working</a:t>
            </a:r>
            <a:r>
              <a:rPr lang="fr-FR" sz="2400" dirty="0"/>
              <a:t> in pairs </a:t>
            </a:r>
            <a:endParaRPr lang="fr-FR" sz="2400" dirty="0" smtClean="0"/>
          </a:p>
          <a:p>
            <a:pPr marL="285750" lvl="1"/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run</a:t>
            </a:r>
            <a:r>
              <a:rPr lang="fr-FR" sz="2400" dirty="0"/>
              <a:t> script and </a:t>
            </a:r>
            <a:r>
              <a:rPr lang="fr-FR" sz="2400" dirty="0" err="1"/>
              <a:t>read</a:t>
            </a:r>
            <a:r>
              <a:rPr lang="fr-FR" sz="2400" dirty="0"/>
              <a:t> instructions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rgbClr val="FF0000"/>
                </a:solidFill>
              </a:rPr>
              <a:t>Red</a:t>
            </a:r>
            <a:r>
              <a:rPr lang="fr-FR" sz="2400" dirty="0">
                <a:solidFill>
                  <a:srgbClr val="FF0000"/>
                </a:solidFill>
              </a:rPr>
              <a:t> test </a:t>
            </a:r>
            <a:r>
              <a:rPr lang="fr-FR" sz="2400" dirty="0"/>
              <a:t>=&gt; </a:t>
            </a:r>
            <a:r>
              <a:rPr lang="fr-FR" sz="2400" dirty="0">
                <a:solidFill>
                  <a:srgbClr val="92D050"/>
                </a:solidFill>
              </a:rPr>
              <a:t>Green </a:t>
            </a:r>
            <a:r>
              <a:rPr lang="fr-FR" sz="2400" dirty="0" smtClean="0">
                <a:solidFill>
                  <a:srgbClr val="92D050"/>
                </a:solidFill>
              </a:rPr>
              <a:t>test</a:t>
            </a:r>
          </a:p>
          <a:p>
            <a:endParaRPr lang="fr-FR" sz="2400" dirty="0" smtClean="0"/>
          </a:p>
          <a:p>
            <a:r>
              <a:rPr lang="fr-FR" sz="2400" dirty="0" smtClean="0"/>
              <a:t>3 </a:t>
            </a:r>
            <a:r>
              <a:rPr lang="fr-FR" sz="2400" dirty="0" err="1" smtClean="0"/>
              <a:t>steps</a:t>
            </a:r>
            <a:r>
              <a:rPr lang="fr-FR" sz="2400" dirty="0" smtClean="0"/>
              <a:t> (+2 bonus)</a:t>
            </a:r>
          </a:p>
          <a:p>
            <a:pPr lvl="1"/>
            <a:r>
              <a:rPr lang="fr-FR" sz="2000" b="1" dirty="0" smtClean="0"/>
              <a:t>C</a:t>
            </a:r>
            <a:r>
              <a:rPr lang="fr-FR" sz="2000" dirty="0" smtClean="0"/>
              <a:t>ommand </a:t>
            </a:r>
            <a:r>
              <a:rPr lang="fr-FR" sz="2000" dirty="0" err="1"/>
              <a:t>DeleteMessage</a:t>
            </a:r>
            <a:endParaRPr lang="fr-FR" sz="2000" dirty="0"/>
          </a:p>
          <a:p>
            <a:pPr lvl="1"/>
            <a:r>
              <a:rPr lang="fr-FR" sz="2000" b="1" dirty="0" err="1"/>
              <a:t>Q</a:t>
            </a:r>
            <a:r>
              <a:rPr lang="fr-FR" sz="2000" dirty="0" err="1"/>
              <a:t>uery</a:t>
            </a:r>
            <a:r>
              <a:rPr lang="fr-FR" sz="2000" dirty="0"/>
              <a:t> Timeline Message</a:t>
            </a:r>
          </a:p>
          <a:p>
            <a:pPr lvl="1"/>
            <a:r>
              <a:rPr lang="fr-FR" sz="2000" b="1" dirty="0"/>
              <a:t>E</a:t>
            </a:r>
            <a:r>
              <a:rPr lang="fr-FR" sz="2000" dirty="0"/>
              <a:t>vents in </a:t>
            </a:r>
            <a:r>
              <a:rPr lang="fr-FR" sz="2000" dirty="0" err="1"/>
              <a:t>aggregate</a:t>
            </a:r>
            <a:endParaRPr lang="fr-FR" sz="2000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44236" y="-412831"/>
            <a:ext cx="9905998" cy="1905000"/>
          </a:xfrm>
        </p:spPr>
        <p:txBody>
          <a:bodyPr/>
          <a:lstStyle/>
          <a:p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git clone </a:t>
            </a:r>
            <a:r>
              <a:rPr lang="fr-FR" b="1" dirty="0"/>
              <a:t>https://github.com/jeantil/mixter.git</a:t>
            </a:r>
          </a:p>
          <a:p>
            <a:pPr lvl="1"/>
            <a:r>
              <a:rPr lang="fr-FR" dirty="0" err="1"/>
              <a:t>Branches</a:t>
            </a:r>
            <a:r>
              <a:rPr lang="fr-FR" dirty="0"/>
              <a:t>:</a:t>
            </a:r>
          </a:p>
          <a:p>
            <a:pPr lvl="2"/>
            <a:r>
              <a:rPr lang="fr-FR" dirty="0" err="1" smtClean="0"/>
              <a:t>csharp</a:t>
            </a:r>
            <a:r>
              <a:rPr lang="fr-FR" dirty="0" smtClean="0"/>
              <a:t>-workshop (.</a:t>
            </a:r>
            <a:r>
              <a:rPr lang="fr-FR" dirty="0"/>
              <a:t>NET 4.5.1, VS 2013)</a:t>
            </a:r>
          </a:p>
          <a:p>
            <a:pPr lvl="2"/>
            <a:r>
              <a:rPr lang="fr-FR" dirty="0"/>
              <a:t>java-workshop (SDK8, Maven)</a:t>
            </a:r>
          </a:p>
          <a:p>
            <a:pPr lvl="2"/>
            <a:r>
              <a:rPr lang="fr-FR" dirty="0" err="1"/>
              <a:t>js</a:t>
            </a:r>
            <a:r>
              <a:rPr lang="fr-FR" dirty="0"/>
              <a:t>-workshop (Node.js)</a:t>
            </a:r>
          </a:p>
          <a:p>
            <a:pPr lvl="2"/>
            <a:r>
              <a:rPr lang="fr-FR" dirty="0" err="1" smtClean="0"/>
              <a:t>php</a:t>
            </a:r>
            <a:r>
              <a:rPr lang="fr-FR" dirty="0" smtClean="0"/>
              <a:t>-workshop </a:t>
            </a:r>
            <a:r>
              <a:rPr lang="fr-FR" dirty="0"/>
              <a:t>(5.5, Composer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 smtClean="0"/>
              <a:t>Slide </a:t>
            </a:r>
            <a:r>
              <a:rPr lang="fr-FR" dirty="0"/>
              <a:t>: https://github.com/jeantil/mixter/raw/Slide/slide.pdf</a:t>
            </a:r>
          </a:p>
        </p:txBody>
      </p:sp>
    </p:spTree>
    <p:extLst>
      <p:ext uri="{BB962C8B-B14F-4D97-AF65-F5344CB8AC3E}">
        <p14:creationId xmlns:p14="http://schemas.microsoft.com/office/powerpoint/2010/main" val="4147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161</TotalTime>
  <Words>660</Words>
  <Application>Microsoft Office PowerPoint</Application>
  <PresentationFormat>Grand écran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Mesh</vt:lpstr>
      <vt:lpstr>Thème Office</vt:lpstr>
      <vt:lpstr>1_Thème Office</vt:lpstr>
      <vt:lpstr>Agilité par le code grâce à CQRS et EventSourcing</vt:lpstr>
      <vt:lpstr>CQRS Concept </vt:lpstr>
      <vt:lpstr>Event Sourcing Concept</vt:lpstr>
      <vt:lpstr>Event Storming Mixter</vt:lpstr>
      <vt:lpstr>Présentation PowerPoint</vt:lpstr>
      <vt:lpstr>Présentation PowerPoint</vt:lpstr>
      <vt:lpstr>Only 1h30!</vt:lpstr>
      <vt:lpstr>Test Driven Workshop</vt:lpstr>
      <vt:lpstr>Repository git</vt:lpstr>
      <vt:lpstr>1. Delete Command </vt:lpstr>
      <vt:lpstr>2. Timeline messages Projection </vt:lpstr>
      <vt:lpstr>3. Subscription Aggregate</vt:lpstr>
      <vt:lpstr>4. Aggregates interaction</vt:lpstr>
      <vt:lpstr>5. Command Handler</vt:lpstr>
      <vt:lpstr>Agilité par le code grâce à CQRS et EventSourcing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 par le code grâce à CQRS et EventSourcing</dc:title>
  <dc:creator>Florent PELLET</dc:creator>
  <cp:lastModifiedBy>Florent PELLET</cp:lastModifiedBy>
  <cp:revision>24</cp:revision>
  <dcterms:created xsi:type="dcterms:W3CDTF">2015-04-05T13:05:23Z</dcterms:created>
  <dcterms:modified xsi:type="dcterms:W3CDTF">2015-10-25T18:23:05Z</dcterms:modified>
</cp:coreProperties>
</file>