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6" r:id="rId6"/>
    <p:sldId id="265" r:id="rId7"/>
    <p:sldId id="267" r:id="rId8"/>
    <p:sldId id="262" r:id="rId9"/>
    <p:sldId id="261"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8" d="100"/>
          <a:sy n="148" d="100"/>
        </p:scale>
        <p:origin x="12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5800" y="3132666"/>
            <a:ext cx="5311775" cy="308601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132666"/>
            <a:ext cx="5334000" cy="308601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Un equipo de carreras trabajando en una parada en boxes">
            <a:extLst>
              <a:ext uri="{FF2B5EF4-FFF2-40B4-BE49-F238E27FC236}">
                <a16:creationId xmlns:a16="http://schemas.microsoft.com/office/drawing/2014/main" id="{6D0917B0-449E-4FF1-41C1-EA0EFDDD5A5B}"/>
              </a:ext>
            </a:extLst>
          </p:cNvPr>
          <p:cNvPicPr>
            <a:picLocks noChangeAspect="1"/>
          </p:cNvPicPr>
          <p:nvPr/>
        </p:nvPicPr>
        <p:blipFill rotWithShape="1">
          <a:blip r:embed="rId2">
            <a:alphaModFix amt="40000"/>
          </a:blip>
          <a:srcRect t="196" b="12594"/>
          <a:stretch/>
        </p:blipFill>
        <p:spPr>
          <a:xfrm>
            <a:off x="20" y="10"/>
            <a:ext cx="12191980" cy="6857990"/>
          </a:xfrm>
          <a:prstGeom prst="rect">
            <a:avLst/>
          </a:prstGeom>
        </p:spPr>
      </p:pic>
      <p:sp>
        <p:nvSpPr>
          <p:cNvPr id="2" name="Titolo 1">
            <a:extLst>
              <a:ext uri="{FF2B5EF4-FFF2-40B4-BE49-F238E27FC236}">
                <a16:creationId xmlns:a16="http://schemas.microsoft.com/office/drawing/2014/main" id="{F6AB5EB9-0DC7-24E3-D4A7-8B44B71BD142}"/>
              </a:ext>
            </a:extLst>
          </p:cNvPr>
          <p:cNvSpPr>
            <a:spLocks noGrp="1"/>
          </p:cNvSpPr>
          <p:nvPr>
            <p:ph type="ctrTitle"/>
          </p:nvPr>
        </p:nvSpPr>
        <p:spPr>
          <a:xfrm>
            <a:off x="1371600" y="2237173"/>
            <a:ext cx="9448800" cy="2602062"/>
          </a:xfrm>
        </p:spPr>
        <p:txBody>
          <a:bodyPr>
            <a:normAutofit/>
          </a:bodyPr>
          <a:lstStyle/>
          <a:p>
            <a:r>
              <a:rPr lang="it-IT" dirty="0"/>
              <a:t>La formula 1</a:t>
            </a:r>
          </a:p>
        </p:txBody>
      </p:sp>
      <p:sp>
        <p:nvSpPr>
          <p:cNvPr id="3" name="Sottotitolo 2">
            <a:extLst>
              <a:ext uri="{FF2B5EF4-FFF2-40B4-BE49-F238E27FC236}">
                <a16:creationId xmlns:a16="http://schemas.microsoft.com/office/drawing/2014/main" id="{5EB989DF-2575-0A28-1723-B6A49BB2AD2F}"/>
              </a:ext>
            </a:extLst>
          </p:cNvPr>
          <p:cNvSpPr>
            <a:spLocks noGrp="1"/>
          </p:cNvSpPr>
          <p:nvPr>
            <p:ph type="subTitle" idx="1"/>
          </p:nvPr>
        </p:nvSpPr>
        <p:spPr>
          <a:xfrm>
            <a:off x="1371600" y="4842935"/>
            <a:ext cx="9448800" cy="685800"/>
          </a:xfrm>
        </p:spPr>
        <p:txBody>
          <a:bodyPr>
            <a:normAutofit/>
          </a:bodyPr>
          <a:lstStyle/>
          <a:p>
            <a:r>
              <a:rPr lang="it-IT" sz="1700"/>
              <a:t>Dal 1950 al 2023</a:t>
            </a:r>
          </a:p>
          <a:p>
            <a:r>
              <a:rPr lang="it-IT" sz="1700"/>
              <a:t>Gran premio di Monza (Italia)</a:t>
            </a:r>
          </a:p>
        </p:txBody>
      </p:sp>
    </p:spTree>
    <p:extLst>
      <p:ext uri="{BB962C8B-B14F-4D97-AF65-F5344CB8AC3E}">
        <p14:creationId xmlns:p14="http://schemas.microsoft.com/office/powerpoint/2010/main" val="8817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539D2E48-6D50-776C-CAEB-BDF6378AB68D}"/>
              </a:ext>
            </a:extLst>
          </p:cNvPr>
          <p:cNvPicPr>
            <a:picLocks noGrp="1" noChangeAspect="1"/>
          </p:cNvPicPr>
          <p:nvPr>
            <p:ph idx="1"/>
          </p:nvPr>
        </p:nvPicPr>
        <p:blipFill>
          <a:blip r:embed="rId2"/>
          <a:stretch>
            <a:fillRect/>
          </a:stretch>
        </p:blipFill>
        <p:spPr>
          <a:xfrm>
            <a:off x="564610" y="402907"/>
            <a:ext cx="4901470" cy="2904261"/>
          </a:xfrm>
          <a:prstGeom prst="rect">
            <a:avLst/>
          </a:prstGeom>
        </p:spPr>
      </p:pic>
      <p:pic>
        <p:nvPicPr>
          <p:cNvPr id="5" name="Immagine 4">
            <a:extLst>
              <a:ext uri="{FF2B5EF4-FFF2-40B4-BE49-F238E27FC236}">
                <a16:creationId xmlns:a16="http://schemas.microsoft.com/office/drawing/2014/main" id="{D87038A4-3293-7376-5289-FD4334BB4CB7}"/>
              </a:ext>
            </a:extLst>
          </p:cNvPr>
          <p:cNvPicPr>
            <a:picLocks noChangeAspect="1"/>
          </p:cNvPicPr>
          <p:nvPr/>
        </p:nvPicPr>
        <p:blipFill>
          <a:blip r:embed="rId3"/>
          <a:stretch>
            <a:fillRect/>
          </a:stretch>
        </p:blipFill>
        <p:spPr>
          <a:xfrm>
            <a:off x="7200264" y="402907"/>
            <a:ext cx="4460688" cy="2904261"/>
          </a:xfrm>
          <a:prstGeom prst="rect">
            <a:avLst/>
          </a:prstGeom>
        </p:spPr>
      </p:pic>
      <p:pic>
        <p:nvPicPr>
          <p:cNvPr id="6" name="Immagine 5">
            <a:extLst>
              <a:ext uri="{FF2B5EF4-FFF2-40B4-BE49-F238E27FC236}">
                <a16:creationId xmlns:a16="http://schemas.microsoft.com/office/drawing/2014/main" id="{C283704D-33E9-8662-9D72-9B9EFE6D93AB}"/>
              </a:ext>
            </a:extLst>
          </p:cNvPr>
          <p:cNvPicPr>
            <a:picLocks noChangeAspect="1"/>
          </p:cNvPicPr>
          <p:nvPr/>
        </p:nvPicPr>
        <p:blipFill>
          <a:blip r:embed="rId4"/>
          <a:stretch>
            <a:fillRect/>
          </a:stretch>
        </p:blipFill>
        <p:spPr>
          <a:xfrm>
            <a:off x="7200264" y="3596466"/>
            <a:ext cx="4460688" cy="2968385"/>
          </a:xfrm>
          <a:prstGeom prst="rect">
            <a:avLst/>
          </a:prstGeom>
        </p:spPr>
      </p:pic>
      <p:pic>
        <p:nvPicPr>
          <p:cNvPr id="7" name="Immagine 6">
            <a:extLst>
              <a:ext uri="{FF2B5EF4-FFF2-40B4-BE49-F238E27FC236}">
                <a16:creationId xmlns:a16="http://schemas.microsoft.com/office/drawing/2014/main" id="{2B54ACB8-E946-B498-E988-51EAE20A9010}"/>
              </a:ext>
            </a:extLst>
          </p:cNvPr>
          <p:cNvPicPr>
            <a:picLocks noChangeAspect="1"/>
          </p:cNvPicPr>
          <p:nvPr/>
        </p:nvPicPr>
        <p:blipFill>
          <a:blip r:embed="rId5"/>
          <a:stretch>
            <a:fillRect/>
          </a:stretch>
        </p:blipFill>
        <p:spPr>
          <a:xfrm>
            <a:off x="564610" y="3429000"/>
            <a:ext cx="4822826" cy="3210560"/>
          </a:xfrm>
          <a:prstGeom prst="rect">
            <a:avLst/>
          </a:prstGeom>
        </p:spPr>
      </p:pic>
    </p:spTree>
    <p:extLst>
      <p:ext uri="{BB962C8B-B14F-4D97-AF65-F5344CB8AC3E}">
        <p14:creationId xmlns:p14="http://schemas.microsoft.com/office/powerpoint/2010/main" val="63488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A517F6D-5543-281E-97A0-33CE59C1E87C}"/>
              </a:ext>
            </a:extLst>
          </p:cNvPr>
          <p:cNvSpPr>
            <a:spLocks noGrp="1"/>
          </p:cNvSpPr>
          <p:nvPr>
            <p:ph idx="1"/>
          </p:nvPr>
        </p:nvSpPr>
        <p:spPr>
          <a:xfrm>
            <a:off x="4053840" y="3053081"/>
            <a:ext cx="3484880" cy="1366520"/>
          </a:xfrm>
        </p:spPr>
        <p:txBody>
          <a:bodyPr>
            <a:normAutofit lnSpcReduction="10000"/>
          </a:bodyPr>
          <a:lstStyle/>
          <a:p>
            <a:pPr marL="0" indent="0">
              <a:buNone/>
            </a:pPr>
            <a:r>
              <a:rPr lang="it-IT" sz="9600" dirty="0"/>
              <a:t> FINE</a:t>
            </a:r>
          </a:p>
        </p:txBody>
      </p:sp>
    </p:spTree>
    <p:extLst>
      <p:ext uri="{BB962C8B-B14F-4D97-AF65-F5344CB8AC3E}">
        <p14:creationId xmlns:p14="http://schemas.microsoft.com/office/powerpoint/2010/main" val="402500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D6ECAC-02B4-E9BE-2557-956AD8536CD6}"/>
              </a:ext>
            </a:extLst>
          </p:cNvPr>
          <p:cNvSpPr>
            <a:spLocks noGrp="1"/>
          </p:cNvSpPr>
          <p:nvPr>
            <p:ph type="title"/>
          </p:nvPr>
        </p:nvSpPr>
        <p:spPr>
          <a:xfrm>
            <a:off x="553793" y="330888"/>
            <a:ext cx="11287688" cy="890489"/>
          </a:xfrm>
        </p:spPr>
        <p:txBody>
          <a:bodyPr>
            <a:normAutofit fontScale="90000"/>
          </a:bodyPr>
          <a:lstStyle/>
          <a:p>
            <a:pPr algn="l"/>
            <a:r>
              <a:rPr lang="it-IT" dirty="0"/>
              <a:t>Età DEI VINCITORI DEL GRAN PREMIO DI MONZA</a:t>
            </a:r>
          </a:p>
        </p:txBody>
      </p:sp>
      <p:sp>
        <p:nvSpPr>
          <p:cNvPr id="12" name="Content Placeholder 9">
            <a:extLst>
              <a:ext uri="{FF2B5EF4-FFF2-40B4-BE49-F238E27FC236}">
                <a16:creationId xmlns:a16="http://schemas.microsoft.com/office/drawing/2014/main" id="{F9A47DDE-8337-FACC-8E74-F54E0CC6C9F9}"/>
              </a:ext>
            </a:extLst>
          </p:cNvPr>
          <p:cNvSpPr>
            <a:spLocks noGrp="1"/>
          </p:cNvSpPr>
          <p:nvPr>
            <p:ph idx="1"/>
          </p:nvPr>
        </p:nvSpPr>
        <p:spPr>
          <a:xfrm>
            <a:off x="3717069" y="1292220"/>
            <a:ext cx="4711051" cy="4699506"/>
          </a:xfrm>
        </p:spPr>
        <p:txBody>
          <a:bodyPr>
            <a:normAutofit lnSpcReduction="10000"/>
          </a:bodyPr>
          <a:lstStyle/>
          <a:p>
            <a:r>
              <a:rPr lang="en-US" sz="1700"/>
              <a:t>Uno dei principali aspetti che mi ha incuriosito maggiormente è sicuramente quello relativo all’età.</a:t>
            </a:r>
          </a:p>
          <a:p>
            <a:endParaRPr lang="en-US" sz="1700"/>
          </a:p>
          <a:p>
            <a:r>
              <a:rPr lang="en-US" sz="1700"/>
              <a:t>Infatti essendo uno dei sport più pericolosi che esistano ho voluto studiarne l’andamento considerando i vincitori del gran premio di Monza e la loro relativa età.</a:t>
            </a:r>
          </a:p>
          <a:p>
            <a:endParaRPr lang="en-US" sz="1700"/>
          </a:p>
          <a:p>
            <a:r>
              <a:rPr lang="en-US" sz="1700"/>
              <a:t>Seguendo la Formula 1 da qualche anno </a:t>
            </a:r>
            <a:r>
              <a:rPr lang="it-IT" sz="1700" noProof="1"/>
              <a:t>ho potuto notare che i piloti subentrandi sono sempre più giovani, ma è sempre stato cosi?</a:t>
            </a:r>
          </a:p>
          <a:p>
            <a:r>
              <a:rPr lang="en-US" sz="1700" noProof="1"/>
              <a:t>Come si può notare dai relative grafici , specialmente quello in alto a sinistra, si può notare una vera e propria inversione di tendenza tra gli anni 50 ad adesso. </a:t>
            </a:r>
            <a:endParaRPr lang="it-IT" sz="1700" noProof="1"/>
          </a:p>
        </p:txBody>
      </p:sp>
      <p:pic>
        <p:nvPicPr>
          <p:cNvPr id="7" name="Immagine 6">
            <a:extLst>
              <a:ext uri="{FF2B5EF4-FFF2-40B4-BE49-F238E27FC236}">
                <a16:creationId xmlns:a16="http://schemas.microsoft.com/office/drawing/2014/main" id="{A4215D34-63E9-0B83-513A-B51D8C97EB32}"/>
              </a:ext>
            </a:extLst>
          </p:cNvPr>
          <p:cNvPicPr>
            <a:picLocks noChangeAspect="1"/>
          </p:cNvPicPr>
          <p:nvPr/>
        </p:nvPicPr>
        <p:blipFill>
          <a:blip r:embed="rId2"/>
          <a:stretch>
            <a:fillRect/>
          </a:stretch>
        </p:blipFill>
        <p:spPr>
          <a:xfrm>
            <a:off x="603072" y="4099043"/>
            <a:ext cx="2493264" cy="2474564"/>
          </a:xfrm>
          <a:prstGeom prst="rect">
            <a:avLst/>
          </a:prstGeom>
        </p:spPr>
      </p:pic>
      <p:pic>
        <p:nvPicPr>
          <p:cNvPr id="4" name="Immagine 3">
            <a:extLst>
              <a:ext uri="{FF2B5EF4-FFF2-40B4-BE49-F238E27FC236}">
                <a16:creationId xmlns:a16="http://schemas.microsoft.com/office/drawing/2014/main" id="{47C7BDEA-03F7-B770-A28B-C6AC30EFB789}"/>
              </a:ext>
            </a:extLst>
          </p:cNvPr>
          <p:cNvPicPr>
            <a:picLocks noChangeAspect="1"/>
          </p:cNvPicPr>
          <p:nvPr/>
        </p:nvPicPr>
        <p:blipFill>
          <a:blip r:embed="rId3"/>
          <a:stretch>
            <a:fillRect/>
          </a:stretch>
        </p:blipFill>
        <p:spPr>
          <a:xfrm>
            <a:off x="603072" y="1398026"/>
            <a:ext cx="2493264" cy="2513590"/>
          </a:xfrm>
          <a:prstGeom prst="rect">
            <a:avLst/>
          </a:prstGeom>
        </p:spPr>
      </p:pic>
      <p:pic>
        <p:nvPicPr>
          <p:cNvPr id="8" name="Immagine 7">
            <a:extLst>
              <a:ext uri="{FF2B5EF4-FFF2-40B4-BE49-F238E27FC236}">
                <a16:creationId xmlns:a16="http://schemas.microsoft.com/office/drawing/2014/main" id="{547BF6D7-16D6-099C-9060-C43BD99BB9D4}"/>
              </a:ext>
            </a:extLst>
          </p:cNvPr>
          <p:cNvPicPr>
            <a:picLocks noChangeAspect="1"/>
          </p:cNvPicPr>
          <p:nvPr/>
        </p:nvPicPr>
        <p:blipFill>
          <a:blip r:embed="rId4"/>
          <a:stretch>
            <a:fillRect/>
          </a:stretch>
        </p:blipFill>
        <p:spPr>
          <a:xfrm>
            <a:off x="8703933" y="2122094"/>
            <a:ext cx="2925045" cy="2810415"/>
          </a:xfrm>
          <a:prstGeom prst="rect">
            <a:avLst/>
          </a:prstGeom>
        </p:spPr>
      </p:pic>
    </p:spTree>
    <p:extLst>
      <p:ext uri="{BB962C8B-B14F-4D97-AF65-F5344CB8AC3E}">
        <p14:creationId xmlns:p14="http://schemas.microsoft.com/office/powerpoint/2010/main" val="98170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6" name="Rectangle 15">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8" name="Picture 17">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olo 1">
            <a:extLst>
              <a:ext uri="{FF2B5EF4-FFF2-40B4-BE49-F238E27FC236}">
                <a16:creationId xmlns:a16="http://schemas.microsoft.com/office/drawing/2014/main" id="{474BA56B-A011-4281-75E1-D43CAC92CDE5}"/>
              </a:ext>
            </a:extLst>
          </p:cNvPr>
          <p:cNvSpPr>
            <a:spLocks noGrp="1"/>
          </p:cNvSpPr>
          <p:nvPr>
            <p:ph type="title"/>
          </p:nvPr>
        </p:nvSpPr>
        <p:spPr>
          <a:xfrm>
            <a:off x="685800" y="764373"/>
            <a:ext cx="3687417" cy="1920372"/>
          </a:xfrm>
        </p:spPr>
        <p:txBody>
          <a:bodyPr>
            <a:normAutofit/>
          </a:bodyPr>
          <a:lstStyle/>
          <a:p>
            <a:pPr algn="l"/>
            <a:r>
              <a:rPr lang="it-IT" sz="3600">
                <a:solidFill>
                  <a:schemeClr val="bg1"/>
                </a:solidFill>
              </a:rPr>
              <a:t>Vittorie scuderie </a:t>
            </a:r>
          </a:p>
        </p:txBody>
      </p:sp>
      <p:pic>
        <p:nvPicPr>
          <p:cNvPr id="20" name="Picture 19">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12D94BD9-608A-E465-2E7F-FDDAA44231C9}"/>
              </a:ext>
            </a:extLst>
          </p:cNvPr>
          <p:cNvSpPr>
            <a:spLocks noGrp="1"/>
          </p:cNvSpPr>
          <p:nvPr>
            <p:ph idx="1"/>
          </p:nvPr>
        </p:nvSpPr>
        <p:spPr>
          <a:xfrm>
            <a:off x="685800" y="2821774"/>
            <a:ext cx="3687417" cy="3148329"/>
          </a:xfrm>
        </p:spPr>
        <p:txBody>
          <a:bodyPr>
            <a:normAutofit/>
          </a:bodyPr>
          <a:lstStyle/>
          <a:p>
            <a:pPr marL="0" indent="0">
              <a:buNone/>
            </a:pPr>
            <a:r>
              <a:rPr lang="en-US" sz="1600">
                <a:solidFill>
                  <a:schemeClr val="bg1"/>
                </a:solidFill>
              </a:rPr>
              <a:t>(sono state tolte le scuderie che hanno registrato solamente 1 vittoria )</a:t>
            </a:r>
          </a:p>
          <a:p>
            <a:pPr marL="0" indent="0">
              <a:buNone/>
            </a:pPr>
            <a:endParaRPr lang="en-US" sz="1600">
              <a:solidFill>
                <a:schemeClr val="bg1"/>
              </a:solidFill>
            </a:endParaRPr>
          </a:p>
          <a:p>
            <a:r>
              <a:rPr lang="en-US" sz="1600">
                <a:solidFill>
                  <a:schemeClr val="bg1"/>
                </a:solidFill>
              </a:rPr>
              <a:t>Come mi aspettavo (essendo l’unica auto da corsa ad aver partecipato a tutte le competizioni) la Ferrari è stata la Scuderia ad aver riportato più vittorie in casa.</a:t>
            </a:r>
          </a:p>
        </p:txBody>
      </p:sp>
      <p:pic>
        <p:nvPicPr>
          <p:cNvPr id="7" name="Immagine 6">
            <a:extLst>
              <a:ext uri="{FF2B5EF4-FFF2-40B4-BE49-F238E27FC236}">
                <a16:creationId xmlns:a16="http://schemas.microsoft.com/office/drawing/2014/main" id="{38739209-6650-F0A2-5CE7-55F141B9CBE4}"/>
              </a:ext>
            </a:extLst>
          </p:cNvPr>
          <p:cNvPicPr>
            <a:picLocks noChangeAspect="1"/>
          </p:cNvPicPr>
          <p:nvPr/>
        </p:nvPicPr>
        <p:blipFill>
          <a:blip r:embed="rId4"/>
          <a:stretch>
            <a:fillRect/>
          </a:stretch>
        </p:blipFill>
        <p:spPr>
          <a:xfrm>
            <a:off x="5279475" y="937050"/>
            <a:ext cx="6269058" cy="4983900"/>
          </a:xfrm>
          <a:prstGeom prst="rect">
            <a:avLst/>
          </a:prstGeom>
        </p:spPr>
      </p:pic>
    </p:spTree>
    <p:extLst>
      <p:ext uri="{BB962C8B-B14F-4D97-AF65-F5344CB8AC3E}">
        <p14:creationId xmlns:p14="http://schemas.microsoft.com/office/powerpoint/2010/main" val="36820243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CEAEC5-0D08-75D8-82F9-DB19E443A91A}"/>
              </a:ext>
            </a:extLst>
          </p:cNvPr>
          <p:cNvSpPr>
            <a:spLocks noGrp="1"/>
          </p:cNvSpPr>
          <p:nvPr>
            <p:ph type="title"/>
          </p:nvPr>
        </p:nvSpPr>
        <p:spPr>
          <a:xfrm>
            <a:off x="172958" y="148422"/>
            <a:ext cx="4634564" cy="1293028"/>
          </a:xfrm>
        </p:spPr>
        <p:txBody>
          <a:bodyPr>
            <a:normAutofit/>
          </a:bodyPr>
          <a:lstStyle/>
          <a:p>
            <a:pPr algn="l"/>
            <a:r>
              <a:rPr lang="it-IT" dirty="0"/>
              <a:t>ANDAMENTO DEI TEMPI NEGLI ANNI</a:t>
            </a:r>
          </a:p>
        </p:txBody>
      </p:sp>
      <p:sp>
        <p:nvSpPr>
          <p:cNvPr id="22" name="Content Placeholder 8">
            <a:extLst>
              <a:ext uri="{FF2B5EF4-FFF2-40B4-BE49-F238E27FC236}">
                <a16:creationId xmlns:a16="http://schemas.microsoft.com/office/drawing/2014/main" id="{E502D67E-565E-8855-96FB-84342A77CFDE}"/>
              </a:ext>
            </a:extLst>
          </p:cNvPr>
          <p:cNvSpPr>
            <a:spLocks noGrp="1"/>
          </p:cNvSpPr>
          <p:nvPr>
            <p:ph idx="1"/>
          </p:nvPr>
        </p:nvSpPr>
        <p:spPr>
          <a:xfrm>
            <a:off x="224819" y="1556350"/>
            <a:ext cx="4010584" cy="4024125"/>
          </a:xfrm>
        </p:spPr>
        <p:txBody>
          <a:bodyPr>
            <a:normAutofit lnSpcReduction="10000"/>
          </a:bodyPr>
          <a:lstStyle/>
          <a:p>
            <a:r>
              <a:rPr lang="en-US" sz="1800" dirty="0"/>
              <a:t>Come prima </a:t>
            </a:r>
            <a:r>
              <a:rPr lang="en-US" sz="1800" dirty="0" err="1"/>
              <a:t>analisi</a:t>
            </a:r>
            <a:r>
              <a:rPr lang="en-US" sz="1800" dirty="0"/>
              <a:t> </a:t>
            </a:r>
            <a:r>
              <a:rPr lang="en-US" sz="1800" dirty="0" err="1"/>
              <a:t>degli</a:t>
            </a:r>
            <a:r>
              <a:rPr lang="en-US" sz="1800" dirty="0"/>
              <a:t> </a:t>
            </a:r>
            <a:r>
              <a:rPr lang="en-US" sz="1800" dirty="0" err="1"/>
              <a:t>aspetti</a:t>
            </a:r>
            <a:r>
              <a:rPr lang="en-US" sz="1800" dirty="0"/>
              <a:t> </a:t>
            </a:r>
            <a:r>
              <a:rPr lang="en-US" sz="1800" dirty="0" err="1"/>
              <a:t>più</a:t>
            </a:r>
            <a:r>
              <a:rPr lang="en-US" sz="1800" dirty="0"/>
              <a:t> “</a:t>
            </a:r>
            <a:r>
              <a:rPr lang="en-US" sz="1800" dirty="0" err="1"/>
              <a:t>tecnici</a:t>
            </a:r>
            <a:r>
              <a:rPr lang="en-US" sz="1800" dirty="0"/>
              <a:t>”, ho </a:t>
            </a:r>
            <a:r>
              <a:rPr lang="en-US" sz="1800" dirty="0" err="1"/>
              <a:t>voluto</a:t>
            </a:r>
            <a:r>
              <a:rPr lang="en-US" sz="1800" dirty="0"/>
              <a:t> </a:t>
            </a:r>
            <a:r>
              <a:rPr lang="en-US" sz="1800" dirty="0" err="1"/>
              <a:t>studiare</a:t>
            </a:r>
            <a:r>
              <a:rPr lang="en-US" sz="1800" dirty="0"/>
              <a:t> </a:t>
            </a:r>
            <a:r>
              <a:rPr lang="en-US" sz="1800" dirty="0" err="1"/>
              <a:t>l’andamento</a:t>
            </a:r>
            <a:r>
              <a:rPr lang="en-US" sz="1800" dirty="0"/>
              <a:t> </a:t>
            </a:r>
            <a:r>
              <a:rPr lang="en-US" sz="1800" dirty="0" err="1"/>
              <a:t>dei</a:t>
            </a:r>
            <a:r>
              <a:rPr lang="en-US" sz="1800" dirty="0"/>
              <a:t> tempi in </a:t>
            </a:r>
            <a:r>
              <a:rPr lang="en-US" sz="1800" dirty="0" err="1"/>
              <a:t>qualifica</a:t>
            </a:r>
            <a:r>
              <a:rPr lang="en-US" sz="1800" dirty="0"/>
              <a:t> (o </a:t>
            </a:r>
            <a:r>
              <a:rPr lang="en-US" sz="1800" dirty="0" err="1"/>
              <a:t>delle</a:t>
            </a:r>
            <a:r>
              <a:rPr lang="en-US" sz="1800" dirty="0"/>
              <a:t> pole position) e in </a:t>
            </a:r>
            <a:r>
              <a:rPr lang="en-US" sz="1800" dirty="0" err="1"/>
              <a:t>gara</a:t>
            </a:r>
            <a:r>
              <a:rPr lang="en-US" sz="1800" dirty="0"/>
              <a:t> del gran </a:t>
            </a:r>
            <a:r>
              <a:rPr lang="en-US" sz="1800" dirty="0" err="1"/>
              <a:t>premio</a:t>
            </a:r>
            <a:r>
              <a:rPr lang="en-US" sz="1800" dirty="0"/>
              <a:t> di Monza con </a:t>
            </a:r>
            <a:r>
              <a:rPr lang="en-US" sz="1800" dirty="0" err="1"/>
              <a:t>l’avanzare</a:t>
            </a:r>
            <a:r>
              <a:rPr lang="en-US" sz="1800" dirty="0"/>
              <a:t> </a:t>
            </a:r>
            <a:r>
              <a:rPr lang="en-US" sz="1800" dirty="0" err="1"/>
              <a:t>degli</a:t>
            </a:r>
            <a:r>
              <a:rPr lang="en-US" sz="1800" dirty="0"/>
              <a:t> anni, </a:t>
            </a:r>
            <a:r>
              <a:rPr lang="en-US" sz="1800" dirty="0" err="1"/>
              <a:t>partendo</a:t>
            </a:r>
            <a:r>
              <a:rPr lang="en-US" sz="1800" dirty="0"/>
              <a:t> dal 1950 </a:t>
            </a:r>
            <a:r>
              <a:rPr lang="en-US" sz="1800" dirty="0" err="1"/>
              <a:t>fino</a:t>
            </a:r>
            <a:r>
              <a:rPr lang="en-US" sz="1800" dirty="0"/>
              <a:t> ad </a:t>
            </a:r>
            <a:r>
              <a:rPr lang="en-US" sz="1800" dirty="0" err="1"/>
              <a:t>arrivare</a:t>
            </a:r>
            <a:r>
              <a:rPr lang="en-US" sz="1800" dirty="0"/>
              <a:t> ai </a:t>
            </a:r>
            <a:r>
              <a:rPr lang="en-US" sz="1800" dirty="0" err="1"/>
              <a:t>giorni</a:t>
            </a:r>
            <a:r>
              <a:rPr lang="en-US" sz="1800" dirty="0"/>
              <a:t> </a:t>
            </a:r>
            <a:r>
              <a:rPr lang="en-US" sz="1800" dirty="0" err="1"/>
              <a:t>nostri</a:t>
            </a:r>
            <a:r>
              <a:rPr lang="en-US" sz="1800" dirty="0"/>
              <a:t>.</a:t>
            </a:r>
          </a:p>
          <a:p>
            <a:endParaRPr lang="en-US" sz="1800" dirty="0"/>
          </a:p>
          <a:p>
            <a:r>
              <a:rPr lang="en-US" sz="1800" dirty="0"/>
              <a:t>Come </a:t>
            </a:r>
            <a:r>
              <a:rPr lang="en-US" sz="1800" dirty="0" err="1"/>
              <a:t>si</a:t>
            </a:r>
            <a:r>
              <a:rPr lang="en-US" sz="1800" dirty="0"/>
              <a:t> </a:t>
            </a:r>
            <a:r>
              <a:rPr lang="en-US" sz="1800" dirty="0" err="1"/>
              <a:t>può</a:t>
            </a:r>
            <a:r>
              <a:rPr lang="en-US" sz="1800" dirty="0"/>
              <a:t> </a:t>
            </a:r>
            <a:r>
              <a:rPr lang="en-US" sz="1800" dirty="0" err="1"/>
              <a:t>notare</a:t>
            </a:r>
            <a:r>
              <a:rPr lang="en-US" sz="1800" dirty="0"/>
              <a:t>, </a:t>
            </a:r>
            <a:r>
              <a:rPr lang="en-US" sz="1800" dirty="0" err="1"/>
              <a:t>nei</a:t>
            </a:r>
            <a:r>
              <a:rPr lang="en-US" sz="1800" dirty="0"/>
              <a:t> </a:t>
            </a:r>
            <a:r>
              <a:rPr lang="en-US" sz="1800" dirty="0" err="1"/>
              <a:t>primi</a:t>
            </a:r>
            <a:r>
              <a:rPr lang="en-US" sz="1800" dirty="0"/>
              <a:t> 10/15 anni </a:t>
            </a:r>
            <a:r>
              <a:rPr lang="en-US" sz="1800" dirty="0" err="1"/>
              <a:t>abbiamo</a:t>
            </a:r>
            <a:r>
              <a:rPr lang="en-US" sz="1800" dirty="0"/>
              <a:t> un </a:t>
            </a:r>
            <a:r>
              <a:rPr lang="en-US" sz="1800" dirty="0" err="1"/>
              <a:t>alternanza</a:t>
            </a:r>
            <a:r>
              <a:rPr lang="en-US" sz="1800" dirty="0"/>
              <a:t> di </a:t>
            </a:r>
            <a:r>
              <a:rPr lang="en-US" sz="1800" dirty="0" err="1"/>
              <a:t>valori</a:t>
            </a:r>
            <a:r>
              <a:rPr lang="en-US" sz="1800" dirty="0"/>
              <a:t> </a:t>
            </a:r>
            <a:r>
              <a:rPr lang="en-US" sz="1800" dirty="0" err="1"/>
              <a:t>abbastanza</a:t>
            </a:r>
            <a:r>
              <a:rPr lang="en-US" sz="1800" dirty="0"/>
              <a:t> </a:t>
            </a:r>
            <a:r>
              <a:rPr lang="en-US" sz="1800" dirty="0" err="1"/>
              <a:t>elevata</a:t>
            </a:r>
            <a:r>
              <a:rPr lang="en-US" sz="1800" dirty="0"/>
              <a:t>, per poi , </a:t>
            </a:r>
            <a:r>
              <a:rPr lang="en-US" sz="1800" dirty="0" err="1"/>
              <a:t>negli</a:t>
            </a:r>
            <a:r>
              <a:rPr lang="en-US" sz="1800" dirty="0"/>
              <a:t> anni </a:t>
            </a:r>
            <a:r>
              <a:rPr lang="en-US" sz="1800" dirty="0" err="1"/>
              <a:t>successivi</a:t>
            </a:r>
            <a:r>
              <a:rPr lang="en-US" sz="1800" dirty="0"/>
              <a:t> </a:t>
            </a:r>
            <a:r>
              <a:rPr lang="en-US" sz="1800" dirty="0" err="1"/>
              <a:t>avere</a:t>
            </a:r>
            <a:r>
              <a:rPr lang="en-US" sz="1800" dirty="0"/>
              <a:t> </a:t>
            </a:r>
            <a:r>
              <a:rPr lang="en-US" sz="1800" dirty="0" err="1"/>
              <a:t>una</a:t>
            </a:r>
            <a:r>
              <a:rPr lang="en-US" sz="1800" dirty="0"/>
              <a:t> </a:t>
            </a:r>
            <a:r>
              <a:rPr lang="en-US" sz="1800" dirty="0" err="1"/>
              <a:t>migliore</a:t>
            </a:r>
            <a:r>
              <a:rPr lang="en-US" sz="1800" dirty="0"/>
              <a:t> </a:t>
            </a:r>
            <a:r>
              <a:rPr lang="en-US" sz="1800" dirty="0" err="1"/>
              <a:t>costanza</a:t>
            </a:r>
            <a:r>
              <a:rPr lang="en-US" sz="1800" dirty="0"/>
              <a:t>. </a:t>
            </a:r>
          </a:p>
        </p:txBody>
      </p:sp>
      <p:pic>
        <p:nvPicPr>
          <p:cNvPr id="4" name="Immagine 3" descr="Immagine che contiene testo, schermata, schermo, linea">
            <a:extLst>
              <a:ext uri="{FF2B5EF4-FFF2-40B4-BE49-F238E27FC236}">
                <a16:creationId xmlns:a16="http://schemas.microsoft.com/office/drawing/2014/main" id="{F8CAB2B3-DEC5-C9BB-806B-908A754F0BFB}"/>
              </a:ext>
            </a:extLst>
          </p:cNvPr>
          <p:cNvPicPr>
            <a:picLocks noChangeAspect="1"/>
          </p:cNvPicPr>
          <p:nvPr/>
        </p:nvPicPr>
        <p:blipFill>
          <a:blip r:embed="rId2"/>
          <a:stretch>
            <a:fillRect/>
          </a:stretch>
        </p:blipFill>
        <p:spPr>
          <a:xfrm>
            <a:off x="8306846" y="548351"/>
            <a:ext cx="2743952" cy="2760333"/>
          </a:xfrm>
          <a:prstGeom prst="rect">
            <a:avLst/>
          </a:prstGeom>
        </p:spPr>
      </p:pic>
      <p:pic>
        <p:nvPicPr>
          <p:cNvPr id="7" name="Immagine 6" descr="Immagine che contiene testo, linea, diagramma, Diagramma">
            <a:extLst>
              <a:ext uri="{FF2B5EF4-FFF2-40B4-BE49-F238E27FC236}">
                <a16:creationId xmlns:a16="http://schemas.microsoft.com/office/drawing/2014/main" id="{E5ABC894-71AA-C1B3-23F7-8BAEAC041FD9}"/>
              </a:ext>
            </a:extLst>
          </p:cNvPr>
          <p:cNvPicPr>
            <a:picLocks noChangeAspect="1"/>
          </p:cNvPicPr>
          <p:nvPr/>
        </p:nvPicPr>
        <p:blipFill>
          <a:blip r:embed="rId3"/>
          <a:stretch>
            <a:fillRect/>
          </a:stretch>
        </p:blipFill>
        <p:spPr>
          <a:xfrm>
            <a:off x="4864566" y="548351"/>
            <a:ext cx="2743952" cy="2760334"/>
          </a:xfrm>
          <a:prstGeom prst="rect">
            <a:avLst/>
          </a:prstGeom>
        </p:spPr>
      </p:pic>
      <p:pic>
        <p:nvPicPr>
          <p:cNvPr id="9" name="Immagine 8" descr="Immagine che contiene testo, linea, diagramma, Diagramma&#10;&#10;Descrizione generata automaticamente">
            <a:extLst>
              <a:ext uri="{FF2B5EF4-FFF2-40B4-BE49-F238E27FC236}">
                <a16:creationId xmlns:a16="http://schemas.microsoft.com/office/drawing/2014/main" id="{E3A7EADA-D4C6-0908-32C7-51D893A6212E}"/>
              </a:ext>
            </a:extLst>
          </p:cNvPr>
          <p:cNvPicPr>
            <a:picLocks noChangeAspect="1"/>
          </p:cNvPicPr>
          <p:nvPr/>
        </p:nvPicPr>
        <p:blipFill>
          <a:blip r:embed="rId4"/>
          <a:stretch>
            <a:fillRect/>
          </a:stretch>
        </p:blipFill>
        <p:spPr>
          <a:xfrm>
            <a:off x="4864566" y="3855886"/>
            <a:ext cx="2743952" cy="2760334"/>
          </a:xfrm>
          <a:prstGeom prst="rect">
            <a:avLst/>
          </a:prstGeom>
        </p:spPr>
      </p:pic>
      <p:pic>
        <p:nvPicPr>
          <p:cNvPr id="11" name="Immagine 10" descr="Immagine che contiene testo, schermata, schermo, linea&#10;&#10;Descrizione generata automaticamente">
            <a:extLst>
              <a:ext uri="{FF2B5EF4-FFF2-40B4-BE49-F238E27FC236}">
                <a16:creationId xmlns:a16="http://schemas.microsoft.com/office/drawing/2014/main" id="{6FDF213C-B3D7-D4DB-C1FE-64FC0C1C56CE}"/>
              </a:ext>
            </a:extLst>
          </p:cNvPr>
          <p:cNvPicPr>
            <a:picLocks noChangeAspect="1"/>
          </p:cNvPicPr>
          <p:nvPr/>
        </p:nvPicPr>
        <p:blipFill>
          <a:blip r:embed="rId5"/>
          <a:stretch>
            <a:fillRect/>
          </a:stretch>
        </p:blipFill>
        <p:spPr>
          <a:xfrm>
            <a:off x="8306846" y="3855886"/>
            <a:ext cx="2743952" cy="2760333"/>
          </a:xfrm>
          <a:prstGeom prst="rect">
            <a:avLst/>
          </a:prstGeom>
        </p:spPr>
      </p:pic>
      <p:sp>
        <p:nvSpPr>
          <p:cNvPr id="13" name="CasellaDiTesto 12">
            <a:extLst>
              <a:ext uri="{FF2B5EF4-FFF2-40B4-BE49-F238E27FC236}">
                <a16:creationId xmlns:a16="http://schemas.microsoft.com/office/drawing/2014/main" id="{CFFC2B7E-5291-2868-4A9E-21D5C124E861}"/>
              </a:ext>
            </a:extLst>
          </p:cNvPr>
          <p:cNvSpPr txBox="1"/>
          <p:nvPr/>
        </p:nvSpPr>
        <p:spPr>
          <a:xfrm>
            <a:off x="7026443" y="148422"/>
            <a:ext cx="1967205" cy="369332"/>
          </a:xfrm>
          <a:prstGeom prst="rect">
            <a:avLst/>
          </a:prstGeom>
          <a:noFill/>
        </p:spPr>
        <p:txBody>
          <a:bodyPr wrap="none" rtlCol="0">
            <a:spAutoFit/>
          </a:bodyPr>
          <a:lstStyle/>
          <a:p>
            <a:r>
              <a:rPr lang="it-IT" dirty="0"/>
              <a:t>-Tempi qualifica</a:t>
            </a:r>
          </a:p>
        </p:txBody>
      </p:sp>
      <p:sp>
        <p:nvSpPr>
          <p:cNvPr id="14" name="CasellaDiTesto 13">
            <a:extLst>
              <a:ext uri="{FF2B5EF4-FFF2-40B4-BE49-F238E27FC236}">
                <a16:creationId xmlns:a16="http://schemas.microsoft.com/office/drawing/2014/main" id="{BC24BA77-8723-E6C0-9109-2D587323AD3B}"/>
              </a:ext>
            </a:extLst>
          </p:cNvPr>
          <p:cNvSpPr txBox="1"/>
          <p:nvPr/>
        </p:nvSpPr>
        <p:spPr>
          <a:xfrm>
            <a:off x="7243649" y="3383746"/>
            <a:ext cx="1532792" cy="369332"/>
          </a:xfrm>
          <a:prstGeom prst="rect">
            <a:avLst/>
          </a:prstGeom>
          <a:noFill/>
        </p:spPr>
        <p:txBody>
          <a:bodyPr wrap="none" rtlCol="0">
            <a:spAutoFit/>
          </a:bodyPr>
          <a:lstStyle/>
          <a:p>
            <a:r>
              <a:rPr lang="it-IT" dirty="0"/>
              <a:t>-Tempi gara</a:t>
            </a:r>
          </a:p>
        </p:txBody>
      </p:sp>
    </p:spTree>
    <p:extLst>
      <p:ext uri="{BB962C8B-B14F-4D97-AF65-F5344CB8AC3E}">
        <p14:creationId xmlns:p14="http://schemas.microsoft.com/office/powerpoint/2010/main" val="135425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A2514-328C-294D-4A90-FE0A6326A38A}"/>
              </a:ext>
            </a:extLst>
          </p:cNvPr>
          <p:cNvSpPr>
            <a:spLocks noGrp="1"/>
          </p:cNvSpPr>
          <p:nvPr>
            <p:ph type="title"/>
          </p:nvPr>
        </p:nvSpPr>
        <p:spPr>
          <a:xfrm>
            <a:off x="1838827" y="639315"/>
            <a:ext cx="8610600" cy="1293028"/>
          </a:xfrm>
        </p:spPr>
        <p:txBody>
          <a:bodyPr/>
          <a:lstStyle/>
          <a:p>
            <a:pPr algn="ctr"/>
            <a:r>
              <a:rPr lang="it-IT" dirty="0"/>
              <a:t>Differenza fra il tempo in gara e in qualifica</a:t>
            </a:r>
          </a:p>
        </p:txBody>
      </p:sp>
      <p:sp>
        <p:nvSpPr>
          <p:cNvPr id="3" name="Segnaposto contenuto 2">
            <a:extLst>
              <a:ext uri="{FF2B5EF4-FFF2-40B4-BE49-F238E27FC236}">
                <a16:creationId xmlns:a16="http://schemas.microsoft.com/office/drawing/2014/main" id="{9DC4BFEF-6B92-040F-FF12-F1759A81F833}"/>
              </a:ext>
            </a:extLst>
          </p:cNvPr>
          <p:cNvSpPr>
            <a:spLocks noGrp="1"/>
          </p:cNvSpPr>
          <p:nvPr>
            <p:ph idx="1"/>
          </p:nvPr>
        </p:nvSpPr>
        <p:spPr>
          <a:xfrm>
            <a:off x="192336" y="1926416"/>
            <a:ext cx="4132848" cy="4751199"/>
          </a:xfrm>
        </p:spPr>
        <p:txBody>
          <a:bodyPr>
            <a:normAutofit/>
          </a:bodyPr>
          <a:lstStyle/>
          <a:p>
            <a:r>
              <a:rPr lang="it-IT" sz="1400" dirty="0"/>
              <a:t>un aspetto che mi ha incuriosito, e che ho voluto approfondire, è stata la differenza fra il tempo veloce in gara e in qualifica.</a:t>
            </a:r>
          </a:p>
          <a:p>
            <a:r>
              <a:rPr lang="it-IT" sz="1400" dirty="0"/>
              <a:t>Con i vari cambiamenti di regolamento emergono delle differenze nel corso degli anni?</a:t>
            </a:r>
          </a:p>
          <a:p>
            <a:r>
              <a:rPr lang="it-IT" sz="1400" dirty="0"/>
              <a:t>Come si può notare dal grafico in alto, nei primi anni 50 quindi ancora all’albore della formula uno, la differenze fra tempo veloce in gara e in qualifica era quasi nulla, dovuta anche al fatto che in gara quando si eseguiva un pit stop si faceva anche rifornimento quindi le macchine in gara erano più leggere.</a:t>
            </a:r>
          </a:p>
          <a:p>
            <a:r>
              <a:rPr lang="it-IT" sz="1400" dirty="0"/>
              <a:t>Quando si è cambiato il regolamento in quello che in vigore tutt’oggi, le macchine partono già con una quantità di benzina tale che le permette di finire la gara senza bisogno di fare rifornimento. Cosi facendo hanno appesantito le macchine aumentando il tempo veloce in gara, come si può evincere dal grafico.</a:t>
            </a:r>
          </a:p>
        </p:txBody>
      </p:sp>
      <p:pic>
        <p:nvPicPr>
          <p:cNvPr id="5" name="Immagine 4" descr="Immagine che contiene testo, schermata, Diagramma, diagramma">
            <a:extLst>
              <a:ext uri="{FF2B5EF4-FFF2-40B4-BE49-F238E27FC236}">
                <a16:creationId xmlns:a16="http://schemas.microsoft.com/office/drawing/2014/main" id="{A6FBACA3-4B00-BC2E-848B-645867B745B3}"/>
              </a:ext>
            </a:extLst>
          </p:cNvPr>
          <p:cNvPicPr>
            <a:picLocks noChangeAspect="1"/>
          </p:cNvPicPr>
          <p:nvPr/>
        </p:nvPicPr>
        <p:blipFill>
          <a:blip r:embed="rId2"/>
          <a:stretch>
            <a:fillRect/>
          </a:stretch>
        </p:blipFill>
        <p:spPr>
          <a:xfrm>
            <a:off x="4405277" y="2189627"/>
            <a:ext cx="3728672" cy="3750933"/>
          </a:xfrm>
          <a:prstGeom prst="rect">
            <a:avLst/>
          </a:prstGeom>
        </p:spPr>
      </p:pic>
      <p:pic>
        <p:nvPicPr>
          <p:cNvPr id="7" name="Immagine 6" descr="Immagine che contiene testo, Diagramma, schermata, diagramma&#10;&#10;Descrizione generata automaticamente">
            <a:extLst>
              <a:ext uri="{FF2B5EF4-FFF2-40B4-BE49-F238E27FC236}">
                <a16:creationId xmlns:a16="http://schemas.microsoft.com/office/drawing/2014/main" id="{693D0617-840A-F0F5-B51A-22183A7FBCB0}"/>
              </a:ext>
            </a:extLst>
          </p:cNvPr>
          <p:cNvPicPr>
            <a:picLocks noChangeAspect="1"/>
          </p:cNvPicPr>
          <p:nvPr/>
        </p:nvPicPr>
        <p:blipFill>
          <a:blip r:embed="rId3"/>
          <a:stretch>
            <a:fillRect/>
          </a:stretch>
        </p:blipFill>
        <p:spPr>
          <a:xfrm>
            <a:off x="8394071" y="2189626"/>
            <a:ext cx="3728673" cy="3750933"/>
          </a:xfrm>
          <a:prstGeom prst="rect">
            <a:avLst/>
          </a:prstGeom>
        </p:spPr>
      </p:pic>
    </p:spTree>
    <p:extLst>
      <p:ext uri="{BB962C8B-B14F-4D97-AF65-F5344CB8AC3E}">
        <p14:creationId xmlns:p14="http://schemas.microsoft.com/office/powerpoint/2010/main" val="30581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olo 1">
            <a:extLst>
              <a:ext uri="{FF2B5EF4-FFF2-40B4-BE49-F238E27FC236}">
                <a16:creationId xmlns:a16="http://schemas.microsoft.com/office/drawing/2014/main" id="{FBE6451B-75EB-F65D-B168-4788B0B6E7CA}"/>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kern="1200" cap="all" baseline="0">
                <a:solidFill>
                  <a:schemeClr val="tx1"/>
                </a:solidFill>
                <a:latin typeface="+mj-lt"/>
                <a:ea typeface="+mj-ea"/>
                <a:cs typeface="+mj-cs"/>
              </a:rPr>
              <a:t>VelocitA e tempo</a:t>
            </a:r>
            <a:br>
              <a:rPr lang="en-US" sz="3200" kern="1200" cap="all" baseline="0">
                <a:solidFill>
                  <a:schemeClr val="tx1"/>
                </a:solidFill>
                <a:latin typeface="+mj-lt"/>
                <a:ea typeface="+mj-ea"/>
                <a:cs typeface="+mj-cs"/>
              </a:rPr>
            </a:br>
            <a:endParaRPr lang="en-US" sz="3200" kern="1200" cap="all" baseline="0">
              <a:solidFill>
                <a:schemeClr val="tx1"/>
              </a:solidFill>
              <a:latin typeface="+mj-lt"/>
              <a:ea typeface="+mj-ea"/>
              <a:cs typeface="+mj-cs"/>
            </a:endParaRPr>
          </a:p>
        </p:txBody>
      </p:sp>
      <p:sp>
        <p:nvSpPr>
          <p:cNvPr id="3" name="CasellaDiTesto 2">
            <a:extLst>
              <a:ext uri="{FF2B5EF4-FFF2-40B4-BE49-F238E27FC236}">
                <a16:creationId xmlns:a16="http://schemas.microsoft.com/office/drawing/2014/main" id="{4ACD1524-06BC-2998-25FB-EC9D50F7A1C9}"/>
              </a:ext>
            </a:extLst>
          </p:cNvPr>
          <p:cNvSpPr txBox="1"/>
          <p:nvPr/>
        </p:nvSpPr>
        <p:spPr>
          <a:xfrm>
            <a:off x="685800" y="2364573"/>
            <a:ext cx="3977639" cy="3854112"/>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600"/>
              <a:t>Un altro aspetto che ovviamente mi ha incuriosito è il fatto di come la velocità in una pista come monza, porta dei benfici a livello di tempo veramente significativi.</a:t>
            </a:r>
          </a:p>
          <a:p>
            <a:pPr marL="285750" indent="-228600" defTabSz="914400">
              <a:lnSpc>
                <a:spcPct val="90000"/>
              </a:lnSpc>
              <a:spcAft>
                <a:spcPts val="600"/>
              </a:spcAft>
              <a:buFont typeface="Arial" panose="020B0604020202020204" pitchFamily="34" charset="0"/>
              <a:buChar char="•"/>
            </a:pPr>
            <a:endParaRPr lang="en-US" sz="1600"/>
          </a:p>
          <a:p>
            <a:pPr marL="285750" indent="-228600" defTabSz="914400">
              <a:lnSpc>
                <a:spcPct val="90000"/>
              </a:lnSpc>
              <a:spcAft>
                <a:spcPts val="600"/>
              </a:spcAft>
              <a:buFont typeface="Arial" panose="020B0604020202020204" pitchFamily="34" charset="0"/>
              <a:buChar char="•"/>
            </a:pPr>
            <a:r>
              <a:rPr lang="en-US" sz="1600"/>
              <a:t>Possiamo notare che come ogni 5km\h in più si va a guadagnare all’incirca due secondi e mezzo</a:t>
            </a:r>
          </a:p>
        </p:txBody>
      </p:sp>
      <p:pic>
        <p:nvPicPr>
          <p:cNvPr id="6" name="Immagine 5" descr="Immagine che contiene testo, linea, diagramma, Diagramma">
            <a:extLst>
              <a:ext uri="{FF2B5EF4-FFF2-40B4-BE49-F238E27FC236}">
                <a16:creationId xmlns:a16="http://schemas.microsoft.com/office/drawing/2014/main" id="{10BB3C97-6A2C-4C5C-D213-5CD3DCC9E11B}"/>
              </a:ext>
            </a:extLst>
          </p:cNvPr>
          <p:cNvPicPr>
            <a:picLocks noChangeAspect="1"/>
          </p:cNvPicPr>
          <p:nvPr/>
        </p:nvPicPr>
        <p:blipFill>
          <a:blip r:embed="rId3"/>
          <a:stretch>
            <a:fillRect/>
          </a:stretch>
        </p:blipFill>
        <p:spPr>
          <a:xfrm>
            <a:off x="5519409" y="746126"/>
            <a:ext cx="5440080" cy="5472558"/>
          </a:xfrm>
          <a:prstGeom prst="rect">
            <a:avLst/>
          </a:prstGeom>
        </p:spPr>
      </p:pic>
    </p:spTree>
    <p:extLst>
      <p:ext uri="{BB962C8B-B14F-4D97-AF65-F5344CB8AC3E}">
        <p14:creationId xmlns:p14="http://schemas.microsoft.com/office/powerpoint/2010/main" val="419484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A77226-E434-4BC2-6DF4-942EF674B13E}"/>
              </a:ext>
            </a:extLst>
          </p:cNvPr>
          <p:cNvSpPr>
            <a:spLocks noGrp="1"/>
          </p:cNvSpPr>
          <p:nvPr>
            <p:ph type="title"/>
          </p:nvPr>
        </p:nvSpPr>
        <p:spPr>
          <a:xfrm>
            <a:off x="3967566" y="764373"/>
            <a:ext cx="7538633" cy="1293028"/>
          </a:xfrm>
        </p:spPr>
        <p:txBody>
          <a:bodyPr>
            <a:normAutofit/>
          </a:bodyPr>
          <a:lstStyle/>
          <a:p>
            <a:pPr algn="ctr"/>
            <a:r>
              <a:rPr lang="it-IT" dirty="0"/>
              <a:t>Vittoria </a:t>
            </a:r>
            <a:r>
              <a:rPr lang="it-IT" dirty="0" err="1"/>
              <a:t>monza</a:t>
            </a:r>
            <a:r>
              <a:rPr lang="it-IT" dirty="0"/>
              <a:t> e campionato</a:t>
            </a:r>
          </a:p>
        </p:txBody>
      </p:sp>
      <p:sp>
        <p:nvSpPr>
          <p:cNvPr id="74" name="Rounded Rectangle 17">
            <a:extLst>
              <a:ext uri="{FF2B5EF4-FFF2-40B4-BE49-F238E27FC236}">
                <a16:creationId xmlns:a16="http://schemas.microsoft.com/office/drawing/2014/main" id="{10C490BD-75C3-4792-B5B9-624562F66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606" y="804908"/>
            <a:ext cx="2452658" cy="2450592"/>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8" descr="Immagine che contiene testo, schermata, diagramma, Diagramma&#10;&#10;Descrizione generata automaticamente">
            <a:extLst>
              <a:ext uri="{FF2B5EF4-FFF2-40B4-BE49-F238E27FC236}">
                <a16:creationId xmlns:a16="http://schemas.microsoft.com/office/drawing/2014/main" id="{F4EC10BE-5186-F2A9-F73F-63420A1E57E1}"/>
              </a:ext>
            </a:extLst>
          </p:cNvPr>
          <p:cNvPicPr>
            <a:picLocks noChangeAspect="1"/>
          </p:cNvPicPr>
          <p:nvPr/>
        </p:nvPicPr>
        <p:blipFill>
          <a:blip r:embed="rId2"/>
          <a:stretch>
            <a:fillRect/>
          </a:stretch>
        </p:blipFill>
        <p:spPr>
          <a:xfrm>
            <a:off x="268251" y="588540"/>
            <a:ext cx="3648101" cy="2771466"/>
          </a:xfrm>
          <a:prstGeom prst="rect">
            <a:avLst/>
          </a:prstGeom>
        </p:spPr>
      </p:pic>
      <p:sp>
        <p:nvSpPr>
          <p:cNvPr id="75" name="Rounded Rectangle 29">
            <a:extLst>
              <a:ext uri="{FF2B5EF4-FFF2-40B4-BE49-F238E27FC236}">
                <a16:creationId xmlns:a16="http://schemas.microsoft.com/office/drawing/2014/main" id="{6E69AFEB-74EF-4F5D-9403-831ED83EC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606" y="3595874"/>
            <a:ext cx="2452658" cy="2450592"/>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descr="Immagine che contiene testo, schermata, diagramma, numero&#10;&#10;Descrizione generata automaticamente">
            <a:extLst>
              <a:ext uri="{FF2B5EF4-FFF2-40B4-BE49-F238E27FC236}">
                <a16:creationId xmlns:a16="http://schemas.microsoft.com/office/drawing/2014/main" id="{6E19E02D-5462-C973-E485-B0F03152AF08}"/>
              </a:ext>
            </a:extLst>
          </p:cNvPr>
          <p:cNvPicPr>
            <a:picLocks noChangeAspect="1"/>
          </p:cNvPicPr>
          <p:nvPr/>
        </p:nvPicPr>
        <p:blipFill>
          <a:blip r:embed="rId3"/>
          <a:stretch>
            <a:fillRect/>
          </a:stretch>
        </p:blipFill>
        <p:spPr>
          <a:xfrm>
            <a:off x="268251" y="3497995"/>
            <a:ext cx="3648101" cy="2771466"/>
          </a:xfrm>
          <a:prstGeom prst="rect">
            <a:avLst/>
          </a:prstGeom>
        </p:spPr>
      </p:pic>
      <p:sp>
        <p:nvSpPr>
          <p:cNvPr id="76" name="Segnaposto contenuto 2">
            <a:extLst>
              <a:ext uri="{FF2B5EF4-FFF2-40B4-BE49-F238E27FC236}">
                <a16:creationId xmlns:a16="http://schemas.microsoft.com/office/drawing/2014/main" id="{6DF427E5-C18A-36EA-9601-F2C6AF57F5B5}"/>
              </a:ext>
            </a:extLst>
          </p:cNvPr>
          <p:cNvSpPr>
            <a:spLocks noGrp="1"/>
          </p:cNvSpPr>
          <p:nvPr>
            <p:ph idx="1"/>
          </p:nvPr>
        </p:nvSpPr>
        <p:spPr>
          <a:xfrm>
            <a:off x="3967566" y="2194560"/>
            <a:ext cx="7462434" cy="4024125"/>
          </a:xfrm>
        </p:spPr>
        <p:txBody>
          <a:bodyPr>
            <a:normAutofit/>
          </a:bodyPr>
          <a:lstStyle/>
          <a:p>
            <a:r>
              <a:rPr lang="it-IT" sz="1500" dirty="0"/>
              <a:t>Essendo che Monza è la pista con la velocità di percorrenza media più alta di tutto il mondiale, risulterebbe ovvio pensare che chi vince a Monza ha la macchina più veloce in griglia. Conseguentemente , visto che la formula uno si basa sulla velocità ,la macchina che vince nella pista «più veloce del mondiale» dovrebbe poi vincere il mondiale…..Ma è cosi?</a:t>
            </a:r>
          </a:p>
          <a:p>
            <a:r>
              <a:rPr lang="it-IT" sz="1500" dirty="0"/>
              <a:t>Come possiamo notare solo 22 volte su 73 anni il vincitore di </a:t>
            </a:r>
            <a:r>
              <a:rPr lang="it-IT" sz="1500" dirty="0" err="1"/>
              <a:t>monza</a:t>
            </a:r>
            <a:r>
              <a:rPr lang="it-IT" sz="1500" dirty="0"/>
              <a:t> vince il campionato successivamente. Questo fa evincere che , si nella formula uno conta la velocità, ma non solo.</a:t>
            </a:r>
          </a:p>
          <a:p>
            <a:r>
              <a:rPr lang="it-IT" sz="1500" dirty="0"/>
              <a:t>Un’altra statistica che ho voluto analizzare sono i piloti che partivano dalla pole position e poi hanno vinto la gara. Solo in 19 ci sono riusciti, poiché </a:t>
            </a:r>
            <a:r>
              <a:rPr lang="it-IT" sz="1500" dirty="0" err="1"/>
              <a:t>monza</a:t>
            </a:r>
            <a:r>
              <a:rPr lang="it-IT" sz="1500" dirty="0"/>
              <a:t> per come è strutturata il soprasso risulta molto facile.</a:t>
            </a:r>
          </a:p>
          <a:p>
            <a:r>
              <a:rPr lang="it-IT" sz="1500" dirty="0"/>
              <a:t>E infine solo 8 volte su 73 anni un pilota è riuscito ad ottenere giro veloce in gara, pole position e vittoria della gara (Gran </a:t>
            </a:r>
            <a:r>
              <a:rPr lang="it-IT" sz="1500" dirty="0" err="1"/>
              <a:t>Chalem</a:t>
            </a:r>
            <a:r>
              <a:rPr lang="it-IT" sz="1500" dirty="0"/>
              <a:t>), in tutti questi casi poi è riuscito a vincere anche il campionato.</a:t>
            </a:r>
          </a:p>
        </p:txBody>
      </p:sp>
    </p:spTree>
    <p:extLst>
      <p:ext uri="{BB962C8B-B14F-4D97-AF65-F5344CB8AC3E}">
        <p14:creationId xmlns:p14="http://schemas.microsoft.com/office/powerpoint/2010/main" val="123488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AF1C36CD-470C-1109-BF4A-93B33E5F7724}"/>
              </a:ext>
            </a:extLst>
          </p:cNvPr>
          <p:cNvSpPr>
            <a:spLocks noGrp="1"/>
          </p:cNvSpPr>
          <p:nvPr>
            <p:ph type="title"/>
          </p:nvPr>
        </p:nvSpPr>
        <p:spPr>
          <a:xfrm>
            <a:off x="3341687" y="370114"/>
            <a:ext cx="8610600" cy="1295400"/>
          </a:xfrm>
        </p:spPr>
        <p:txBody>
          <a:bodyPr/>
          <a:lstStyle/>
          <a:p>
            <a:r>
              <a:rPr lang="it-IT" dirty="0"/>
              <a:t>EVOLUZIONE DELLE MACCHINE</a:t>
            </a:r>
          </a:p>
        </p:txBody>
      </p:sp>
      <p:sp>
        <p:nvSpPr>
          <p:cNvPr id="11" name="Segnaposto testo 10">
            <a:extLst>
              <a:ext uri="{FF2B5EF4-FFF2-40B4-BE49-F238E27FC236}">
                <a16:creationId xmlns:a16="http://schemas.microsoft.com/office/drawing/2014/main" id="{C5CA801A-6481-E32E-B7B6-B5E84B466B77}"/>
              </a:ext>
            </a:extLst>
          </p:cNvPr>
          <p:cNvSpPr>
            <a:spLocks noGrp="1"/>
          </p:cNvSpPr>
          <p:nvPr>
            <p:ph type="body" idx="1"/>
          </p:nvPr>
        </p:nvSpPr>
        <p:spPr>
          <a:xfrm>
            <a:off x="476720" y="1349132"/>
            <a:ext cx="5079991" cy="823912"/>
          </a:xfrm>
        </p:spPr>
        <p:txBody>
          <a:bodyPr>
            <a:normAutofit fontScale="47500" lnSpcReduction="20000"/>
          </a:bodyPr>
          <a:lstStyle/>
          <a:p>
            <a:r>
              <a:rPr lang="it-IT" dirty="0"/>
              <a:t>Andamento del peso:</a:t>
            </a:r>
          </a:p>
          <a:p>
            <a:r>
              <a:rPr lang="it-IT" dirty="0"/>
              <a:t>Come possiamo notare nel corso degli anni le vetture hanno aumentato notevolmente il loro peso rendendo le stesse anche molto più sicure</a:t>
            </a:r>
          </a:p>
        </p:txBody>
      </p:sp>
      <p:pic>
        <p:nvPicPr>
          <p:cNvPr id="20" name="Segnaposto contenuto 19" descr="Immagine che contiene testo, linea, diagramma, Diagramma&#10;&#10;Descrizione generata automaticamente">
            <a:extLst>
              <a:ext uri="{FF2B5EF4-FFF2-40B4-BE49-F238E27FC236}">
                <a16:creationId xmlns:a16="http://schemas.microsoft.com/office/drawing/2014/main" id="{1711056D-06BB-9F09-439E-B2D7996317CB}"/>
              </a:ext>
            </a:extLst>
          </p:cNvPr>
          <p:cNvPicPr>
            <a:picLocks noGrp="1" noChangeAspect="1"/>
          </p:cNvPicPr>
          <p:nvPr>
            <p:ph sz="half" idx="2"/>
          </p:nvPr>
        </p:nvPicPr>
        <p:blipFill>
          <a:blip r:embed="rId2"/>
          <a:stretch>
            <a:fillRect/>
          </a:stretch>
        </p:blipFill>
        <p:spPr>
          <a:xfrm>
            <a:off x="6096000" y="2223374"/>
            <a:ext cx="5096222" cy="3871608"/>
          </a:xfrm>
        </p:spPr>
      </p:pic>
      <p:sp>
        <p:nvSpPr>
          <p:cNvPr id="13" name="Segnaposto testo 12">
            <a:extLst>
              <a:ext uri="{FF2B5EF4-FFF2-40B4-BE49-F238E27FC236}">
                <a16:creationId xmlns:a16="http://schemas.microsoft.com/office/drawing/2014/main" id="{3BCEF302-39A9-1D20-F2E5-F45A8213B6C2}"/>
              </a:ext>
            </a:extLst>
          </p:cNvPr>
          <p:cNvSpPr>
            <a:spLocks noGrp="1"/>
          </p:cNvSpPr>
          <p:nvPr>
            <p:ph type="body" sz="quarter" idx="3"/>
          </p:nvPr>
        </p:nvSpPr>
        <p:spPr>
          <a:xfrm>
            <a:off x="6086822" y="1320133"/>
            <a:ext cx="5105400" cy="823912"/>
          </a:xfrm>
        </p:spPr>
        <p:txBody>
          <a:bodyPr>
            <a:normAutofit fontScale="47500" lnSpcReduction="20000"/>
          </a:bodyPr>
          <a:lstStyle/>
          <a:p>
            <a:r>
              <a:rPr lang="it-IT" dirty="0"/>
              <a:t>Andamento dei cavalli:</a:t>
            </a:r>
          </a:p>
          <a:p>
            <a:r>
              <a:rPr lang="it-IT" dirty="0"/>
              <a:t>Come era prevedibile l’andamento dei cavalli nel corso degli anni ha una tendenza molto positiva e con il passare di quest’ultimi i cavalli tendono ad aumentare sempre di più.</a:t>
            </a:r>
          </a:p>
        </p:txBody>
      </p:sp>
      <p:pic>
        <p:nvPicPr>
          <p:cNvPr id="22" name="Segnaposto contenuto 21" descr="Immagine che contiene testo, diagramma, linea, Diagramma&#10;&#10;Descrizione generata automaticamente">
            <a:extLst>
              <a:ext uri="{FF2B5EF4-FFF2-40B4-BE49-F238E27FC236}">
                <a16:creationId xmlns:a16="http://schemas.microsoft.com/office/drawing/2014/main" id="{4AB287CF-462E-05E5-8A53-B59C397C635E}"/>
              </a:ext>
            </a:extLst>
          </p:cNvPr>
          <p:cNvPicPr>
            <a:picLocks noGrp="1" noChangeAspect="1"/>
          </p:cNvPicPr>
          <p:nvPr>
            <p:ph sz="quarter" idx="4"/>
          </p:nvPr>
        </p:nvPicPr>
        <p:blipFill>
          <a:blip r:embed="rId3"/>
          <a:stretch>
            <a:fillRect/>
          </a:stretch>
        </p:blipFill>
        <p:spPr>
          <a:xfrm>
            <a:off x="460489" y="2223374"/>
            <a:ext cx="5096222" cy="3871608"/>
          </a:xfrm>
        </p:spPr>
      </p:pic>
    </p:spTree>
    <p:extLst>
      <p:ext uri="{BB962C8B-B14F-4D97-AF65-F5344CB8AC3E}">
        <p14:creationId xmlns:p14="http://schemas.microsoft.com/office/powerpoint/2010/main" val="145575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4448B2D0-DA45-4A63-0D35-8A498921DFF4}"/>
              </a:ext>
            </a:extLst>
          </p:cNvPr>
          <p:cNvSpPr>
            <a:spLocks noGrp="1"/>
          </p:cNvSpPr>
          <p:nvPr>
            <p:ph type="title"/>
          </p:nvPr>
        </p:nvSpPr>
        <p:spPr>
          <a:xfrm>
            <a:off x="262397" y="469289"/>
            <a:ext cx="6063239" cy="1293028"/>
          </a:xfrm>
        </p:spPr>
        <p:txBody>
          <a:bodyPr>
            <a:normAutofit fontScale="90000"/>
          </a:bodyPr>
          <a:lstStyle/>
          <a:p>
            <a:r>
              <a:rPr lang="it-IT" dirty="0"/>
              <a:t>Andamento rapporto peso\potenza</a:t>
            </a:r>
          </a:p>
        </p:txBody>
      </p:sp>
      <p:sp>
        <p:nvSpPr>
          <p:cNvPr id="11" name="Content Placeholder 10">
            <a:extLst>
              <a:ext uri="{FF2B5EF4-FFF2-40B4-BE49-F238E27FC236}">
                <a16:creationId xmlns:a16="http://schemas.microsoft.com/office/drawing/2014/main" id="{EBAD6A67-8574-6C5C-91AF-8EA9B68D27ED}"/>
              </a:ext>
            </a:extLst>
          </p:cNvPr>
          <p:cNvSpPr>
            <a:spLocks noGrp="1"/>
          </p:cNvSpPr>
          <p:nvPr>
            <p:ph idx="1"/>
          </p:nvPr>
        </p:nvSpPr>
        <p:spPr>
          <a:xfrm>
            <a:off x="202474" y="2057401"/>
            <a:ext cx="6183086" cy="4024125"/>
          </a:xfrm>
        </p:spPr>
        <p:txBody>
          <a:bodyPr>
            <a:normAutofit/>
          </a:bodyPr>
          <a:lstStyle/>
          <a:p>
            <a:r>
              <a:rPr lang="en-US" sz="1600" dirty="0"/>
              <a:t>Ho </a:t>
            </a:r>
            <a:r>
              <a:rPr lang="en-US" sz="1600" dirty="0" err="1"/>
              <a:t>voluto</a:t>
            </a:r>
            <a:r>
              <a:rPr lang="en-US" sz="1600" dirty="0"/>
              <a:t> </a:t>
            </a:r>
            <a:r>
              <a:rPr lang="en-US" sz="1600" dirty="0" err="1"/>
              <a:t>inserire</a:t>
            </a:r>
            <a:r>
              <a:rPr lang="en-US" sz="1600" dirty="0"/>
              <a:t> </a:t>
            </a:r>
            <a:r>
              <a:rPr lang="en-US" sz="1600" dirty="0" err="1"/>
              <a:t>anche</a:t>
            </a:r>
            <a:r>
              <a:rPr lang="en-US" sz="1600" dirty="0"/>
              <a:t> </a:t>
            </a:r>
            <a:r>
              <a:rPr lang="en-US" sz="1600" dirty="0" err="1"/>
              <a:t>questi</a:t>
            </a:r>
            <a:r>
              <a:rPr lang="en-US" sz="1600" dirty="0"/>
              <a:t> due </a:t>
            </a:r>
            <a:r>
              <a:rPr lang="en-US" sz="1600" dirty="0" err="1"/>
              <a:t>grafici</a:t>
            </a:r>
            <a:r>
              <a:rPr lang="en-US" sz="1600" dirty="0"/>
              <a:t> (peso-</a:t>
            </a:r>
            <a:r>
              <a:rPr lang="en-US" sz="1600" dirty="0" err="1"/>
              <a:t>cavalli</a:t>
            </a:r>
            <a:r>
              <a:rPr lang="en-US" sz="1600" dirty="0"/>
              <a:t>) e </a:t>
            </a:r>
            <a:r>
              <a:rPr lang="en-US" sz="1600" dirty="0" err="1"/>
              <a:t>rapporto</a:t>
            </a:r>
            <a:r>
              <a:rPr lang="en-US" sz="1600" dirty="0"/>
              <a:t> peso\</a:t>
            </a:r>
            <a:r>
              <a:rPr lang="en-US" sz="1600" dirty="0" err="1"/>
              <a:t>cavalli</a:t>
            </a:r>
            <a:r>
              <a:rPr lang="en-US" sz="1600" dirty="0"/>
              <a:t> </a:t>
            </a:r>
            <a:r>
              <a:rPr lang="en-US" sz="1600" dirty="0" err="1"/>
              <a:t>che</a:t>
            </a:r>
            <a:r>
              <a:rPr lang="en-US" sz="1600" dirty="0"/>
              <a:t> ci </a:t>
            </a:r>
            <a:r>
              <a:rPr lang="en-US" sz="1600" dirty="0" err="1"/>
              <a:t>aiutano</a:t>
            </a:r>
            <a:r>
              <a:rPr lang="en-US" sz="1600" dirty="0"/>
              <a:t> a </a:t>
            </a:r>
            <a:r>
              <a:rPr lang="en-US" sz="1600" dirty="0" err="1"/>
              <a:t>comprendere</a:t>
            </a:r>
            <a:r>
              <a:rPr lang="en-US" sz="1600" dirty="0"/>
              <a:t> </a:t>
            </a:r>
            <a:r>
              <a:rPr lang="en-US" sz="1600" dirty="0" err="1"/>
              <a:t>che</a:t>
            </a:r>
            <a:r>
              <a:rPr lang="en-US" sz="1600" dirty="0"/>
              <a:t> man mano </a:t>
            </a:r>
            <a:r>
              <a:rPr lang="en-US" sz="1600" dirty="0" err="1"/>
              <a:t>che</a:t>
            </a:r>
            <a:r>
              <a:rPr lang="en-US" sz="1600" dirty="0"/>
              <a:t> </a:t>
            </a:r>
            <a:r>
              <a:rPr lang="en-US" sz="1600" dirty="0" err="1"/>
              <a:t>si</a:t>
            </a:r>
            <a:r>
              <a:rPr lang="en-US" sz="1600" dirty="0"/>
              <a:t> </a:t>
            </a:r>
            <a:r>
              <a:rPr lang="en-US" sz="1600" dirty="0" err="1"/>
              <a:t>aumentava</a:t>
            </a:r>
            <a:r>
              <a:rPr lang="en-US" sz="1600" dirty="0"/>
              <a:t> il peso </a:t>
            </a:r>
            <a:r>
              <a:rPr lang="en-US" sz="1600" dirty="0" err="1"/>
              <a:t>delle</a:t>
            </a:r>
            <a:r>
              <a:rPr lang="en-US" sz="1600" dirty="0"/>
              <a:t> </a:t>
            </a:r>
            <a:r>
              <a:rPr lang="en-US" sz="1600" dirty="0" err="1"/>
              <a:t>monoposto</a:t>
            </a:r>
            <a:r>
              <a:rPr lang="en-US" sz="1600" dirty="0"/>
              <a:t>, </a:t>
            </a:r>
            <a:r>
              <a:rPr lang="en-US" sz="1600" dirty="0" err="1"/>
              <a:t>sono</a:t>
            </a:r>
            <a:r>
              <a:rPr lang="en-US" sz="1600" dirty="0"/>
              <a:t> </a:t>
            </a:r>
            <a:r>
              <a:rPr lang="en-US" sz="1600" dirty="0" err="1"/>
              <a:t>stati</a:t>
            </a:r>
            <a:r>
              <a:rPr lang="en-US" sz="1600" dirty="0"/>
              <a:t> </a:t>
            </a:r>
            <a:r>
              <a:rPr lang="en-US" sz="1600" dirty="0" err="1"/>
              <a:t>aumentati</a:t>
            </a:r>
            <a:r>
              <a:rPr lang="en-US" sz="1600" dirty="0"/>
              <a:t> </a:t>
            </a:r>
            <a:r>
              <a:rPr lang="en-US" sz="1600" dirty="0" err="1"/>
              <a:t>anche</a:t>
            </a:r>
            <a:r>
              <a:rPr lang="en-US" sz="1600" dirty="0"/>
              <a:t> I </a:t>
            </a:r>
            <a:r>
              <a:rPr lang="en-US" sz="1600" dirty="0" err="1"/>
              <a:t>cavalli</a:t>
            </a:r>
            <a:r>
              <a:rPr lang="en-US" sz="1600" dirty="0"/>
              <a:t> del </a:t>
            </a:r>
            <a:r>
              <a:rPr lang="en-US" sz="1600" dirty="0" err="1"/>
              <a:t>motore</a:t>
            </a:r>
            <a:r>
              <a:rPr lang="en-US" sz="1600" dirty="0"/>
              <a:t>, ed è proprio per </a:t>
            </a:r>
            <a:r>
              <a:rPr lang="en-US" sz="1600" dirty="0" err="1"/>
              <a:t>questo</a:t>
            </a:r>
            <a:r>
              <a:rPr lang="en-US" sz="1600" dirty="0"/>
              <a:t> </a:t>
            </a:r>
            <a:r>
              <a:rPr lang="en-US" sz="1600" dirty="0" err="1"/>
              <a:t>motivo</a:t>
            </a:r>
            <a:r>
              <a:rPr lang="en-US" sz="1600" dirty="0"/>
              <a:t> </a:t>
            </a:r>
            <a:r>
              <a:rPr lang="en-US" sz="1600" dirty="0" err="1"/>
              <a:t>che</a:t>
            </a:r>
            <a:r>
              <a:rPr lang="en-US" sz="1600" dirty="0"/>
              <a:t> </a:t>
            </a:r>
            <a:r>
              <a:rPr lang="en-US" sz="1600" dirty="0" err="1"/>
              <a:t>i</a:t>
            </a:r>
            <a:r>
              <a:rPr lang="en-US" sz="1600" dirty="0"/>
              <a:t> tempi dopo il 1980 </a:t>
            </a:r>
            <a:r>
              <a:rPr lang="en-US" sz="1600" dirty="0" err="1"/>
              <a:t>si</a:t>
            </a:r>
            <a:r>
              <a:rPr lang="en-US" sz="1600" dirty="0"/>
              <a:t> </a:t>
            </a:r>
            <a:r>
              <a:rPr lang="en-US" sz="1600" dirty="0" err="1"/>
              <a:t>sono</a:t>
            </a:r>
            <a:r>
              <a:rPr lang="en-US" sz="1600" dirty="0"/>
              <a:t> </a:t>
            </a:r>
            <a:r>
              <a:rPr lang="en-US" sz="1600" dirty="0" err="1"/>
              <a:t>stabilizzati</a:t>
            </a:r>
            <a:r>
              <a:rPr lang="en-US" sz="1600" dirty="0"/>
              <a:t>.</a:t>
            </a:r>
          </a:p>
          <a:p>
            <a:r>
              <a:rPr lang="en-US" sz="1600" dirty="0"/>
              <a:t>Il </a:t>
            </a:r>
            <a:r>
              <a:rPr lang="en-US" sz="1600" dirty="0" err="1"/>
              <a:t>grafico</a:t>
            </a:r>
            <a:r>
              <a:rPr lang="en-US" sz="1600" dirty="0"/>
              <a:t> </a:t>
            </a:r>
            <a:r>
              <a:rPr lang="en-US" sz="1600" dirty="0" err="1"/>
              <a:t>rapporto</a:t>
            </a:r>
            <a:r>
              <a:rPr lang="en-US" sz="1600" dirty="0"/>
              <a:t> Peso/Potenza ci fa </a:t>
            </a:r>
            <a:r>
              <a:rPr lang="en-US" sz="1600" dirty="0" err="1"/>
              <a:t>notare</a:t>
            </a:r>
            <a:r>
              <a:rPr lang="en-US" sz="1600" dirty="0"/>
              <a:t> come le </a:t>
            </a:r>
            <a:r>
              <a:rPr lang="en-US" sz="1600" dirty="0" err="1"/>
              <a:t>monoposto</a:t>
            </a:r>
            <a:r>
              <a:rPr lang="en-US" sz="1600" dirty="0"/>
              <a:t> </a:t>
            </a:r>
            <a:r>
              <a:rPr lang="en-US" sz="1600" dirty="0" err="1"/>
              <a:t>siano</a:t>
            </a:r>
            <a:r>
              <a:rPr lang="en-US" sz="1600" dirty="0"/>
              <a:t> passata ad </a:t>
            </a:r>
            <a:r>
              <a:rPr lang="en-US" sz="1600" dirty="0" err="1"/>
              <a:t>avere</a:t>
            </a:r>
            <a:r>
              <a:rPr lang="en-US" sz="1600" dirty="0"/>
              <a:t> molto </a:t>
            </a:r>
            <a:r>
              <a:rPr lang="en-US" sz="1600" dirty="0" err="1"/>
              <a:t>più</a:t>
            </a:r>
            <a:r>
              <a:rPr lang="en-US" sz="1600" dirty="0"/>
              <a:t> peso rispetto ai </a:t>
            </a:r>
            <a:r>
              <a:rPr lang="en-US" sz="1600" dirty="0" err="1"/>
              <a:t>cavalli</a:t>
            </a:r>
            <a:r>
              <a:rPr lang="en-US" sz="1600" dirty="0"/>
              <a:t> a loro </a:t>
            </a:r>
            <a:r>
              <a:rPr lang="en-US" sz="1600" dirty="0" err="1"/>
              <a:t>disposizione</a:t>
            </a:r>
            <a:r>
              <a:rPr lang="en-US" sz="1600" dirty="0"/>
              <a:t>, ad </a:t>
            </a:r>
            <a:r>
              <a:rPr lang="en-US" sz="1600" dirty="0" err="1"/>
              <a:t>oggi</a:t>
            </a:r>
            <a:r>
              <a:rPr lang="en-US" sz="1600" dirty="0"/>
              <a:t> </a:t>
            </a:r>
            <a:r>
              <a:rPr lang="en-US" sz="1600" dirty="0" err="1"/>
              <a:t>che</a:t>
            </a:r>
            <a:r>
              <a:rPr lang="en-US" sz="1600" dirty="0"/>
              <a:t> la Potenza </a:t>
            </a:r>
            <a:r>
              <a:rPr lang="en-US" sz="1600" dirty="0" err="1"/>
              <a:t>erogabile</a:t>
            </a:r>
            <a:r>
              <a:rPr lang="en-US" sz="1600" dirty="0"/>
              <a:t> dal </a:t>
            </a:r>
            <a:r>
              <a:rPr lang="en-US" sz="1600" dirty="0" err="1"/>
              <a:t>motore</a:t>
            </a:r>
            <a:r>
              <a:rPr lang="en-US" sz="1600" dirty="0"/>
              <a:t> </a:t>
            </a:r>
            <a:r>
              <a:rPr lang="en-US" sz="1600" dirty="0" err="1"/>
              <a:t>supera</a:t>
            </a:r>
            <a:r>
              <a:rPr lang="en-US" sz="1600" dirty="0"/>
              <a:t> </a:t>
            </a:r>
            <a:r>
              <a:rPr lang="en-US" sz="1600" dirty="0" err="1"/>
              <a:t>anche</a:t>
            </a:r>
            <a:r>
              <a:rPr lang="en-US" sz="1600" dirty="0"/>
              <a:t> il peso </a:t>
            </a:r>
            <a:r>
              <a:rPr lang="en-US" sz="1600" dirty="0" err="1"/>
              <a:t>stesso</a:t>
            </a:r>
            <a:r>
              <a:rPr lang="en-US" sz="1600" dirty="0"/>
              <a:t> </a:t>
            </a:r>
            <a:r>
              <a:rPr lang="en-US" sz="1600" dirty="0" err="1"/>
              <a:t>della</a:t>
            </a:r>
            <a:r>
              <a:rPr lang="en-US" sz="1600" dirty="0"/>
              <a:t> vettura, per un </a:t>
            </a:r>
            <a:r>
              <a:rPr lang="en-US" sz="1600" dirty="0" err="1"/>
              <a:t>rapporto</a:t>
            </a:r>
            <a:r>
              <a:rPr lang="en-US" sz="1600" dirty="0"/>
              <a:t> </a:t>
            </a:r>
            <a:r>
              <a:rPr lang="en-US" sz="1600" dirty="0" err="1"/>
              <a:t>fra</a:t>
            </a:r>
            <a:r>
              <a:rPr lang="en-US" sz="1600" dirty="0"/>
              <a:t> </a:t>
            </a:r>
            <a:r>
              <a:rPr lang="en-US" sz="1600" dirty="0" err="1"/>
              <a:t>quest’ultimi</a:t>
            </a:r>
            <a:r>
              <a:rPr lang="en-US" sz="1600" dirty="0"/>
              <a:t> </a:t>
            </a:r>
            <a:r>
              <a:rPr lang="en-US" sz="1600" dirty="0" err="1"/>
              <a:t>che</a:t>
            </a:r>
            <a:r>
              <a:rPr lang="en-US" sz="1600" dirty="0"/>
              <a:t> </a:t>
            </a:r>
            <a:r>
              <a:rPr lang="en-US" sz="1600" dirty="0" err="1"/>
              <a:t>scende</a:t>
            </a:r>
            <a:r>
              <a:rPr lang="en-US" sz="1600" dirty="0"/>
              <a:t> sotto </a:t>
            </a:r>
            <a:r>
              <a:rPr lang="en-US" sz="1600" dirty="0" err="1"/>
              <a:t>l’uno</a:t>
            </a:r>
            <a:endParaRPr lang="en-US" sz="1600" dirty="0"/>
          </a:p>
        </p:txBody>
      </p:sp>
      <p:pic>
        <p:nvPicPr>
          <p:cNvPr id="3" name="Immagine 2" descr="Immagine che contiene testo, linea, Diagramma, diagramma&#10;&#10;Descrizione generata automaticamente">
            <a:extLst>
              <a:ext uri="{FF2B5EF4-FFF2-40B4-BE49-F238E27FC236}">
                <a16:creationId xmlns:a16="http://schemas.microsoft.com/office/drawing/2014/main" id="{2D1CEA92-0C3E-761A-7402-8348848ED775}"/>
              </a:ext>
            </a:extLst>
          </p:cNvPr>
          <p:cNvPicPr>
            <a:picLocks noChangeAspect="1"/>
          </p:cNvPicPr>
          <p:nvPr/>
        </p:nvPicPr>
        <p:blipFill>
          <a:blip r:embed="rId2"/>
          <a:stretch>
            <a:fillRect/>
          </a:stretch>
        </p:blipFill>
        <p:spPr>
          <a:xfrm>
            <a:off x="7127029" y="3500791"/>
            <a:ext cx="4221374" cy="3206985"/>
          </a:xfrm>
          <a:prstGeom prst="rect">
            <a:avLst/>
          </a:prstGeom>
        </p:spPr>
      </p:pic>
      <p:pic>
        <p:nvPicPr>
          <p:cNvPr id="10" name="Immagine 9" descr="Immagine che contiene testo, linea, diagramma, Diagramma">
            <a:extLst>
              <a:ext uri="{FF2B5EF4-FFF2-40B4-BE49-F238E27FC236}">
                <a16:creationId xmlns:a16="http://schemas.microsoft.com/office/drawing/2014/main" id="{B17D7B6A-E0C8-B763-FAB1-A08F3D226838}"/>
              </a:ext>
            </a:extLst>
          </p:cNvPr>
          <p:cNvPicPr>
            <a:picLocks noChangeAspect="1"/>
          </p:cNvPicPr>
          <p:nvPr/>
        </p:nvPicPr>
        <p:blipFill>
          <a:blip r:embed="rId3"/>
          <a:stretch>
            <a:fillRect/>
          </a:stretch>
        </p:blipFill>
        <p:spPr>
          <a:xfrm>
            <a:off x="7127029" y="150224"/>
            <a:ext cx="4221374" cy="3206984"/>
          </a:xfrm>
          <a:prstGeom prst="rect">
            <a:avLst/>
          </a:prstGeom>
        </p:spPr>
      </p:pic>
    </p:spTree>
    <p:extLst>
      <p:ext uri="{BB962C8B-B14F-4D97-AF65-F5344CB8AC3E}">
        <p14:creationId xmlns:p14="http://schemas.microsoft.com/office/powerpoint/2010/main" val="697061815"/>
      </p:ext>
    </p:extLst>
  </p:cSld>
  <p:clrMapOvr>
    <a:masterClrMapping/>
  </p:clrMapOvr>
</p:sld>
</file>

<file path=ppt/theme/theme1.xml><?xml version="1.0" encoding="utf-8"?>
<a:theme xmlns:a="http://schemas.openxmlformats.org/drawingml/2006/main" name="Scia di vapore">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3653</TotalTime>
  <Words>839</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11</vt:i4>
      </vt:variant>
    </vt:vector>
  </HeadingPairs>
  <TitlesOfParts>
    <vt:vector size="14" baseType="lpstr">
      <vt:lpstr>Arial</vt:lpstr>
      <vt:lpstr>Century Gothic</vt:lpstr>
      <vt:lpstr>Scia di vapore</vt:lpstr>
      <vt:lpstr>La formula 1</vt:lpstr>
      <vt:lpstr>Età DEI VINCITORI DEL GRAN PREMIO DI MONZA</vt:lpstr>
      <vt:lpstr>Vittorie scuderie </vt:lpstr>
      <vt:lpstr>ANDAMENTO DEI TEMPI NEGLI ANNI</vt:lpstr>
      <vt:lpstr>Differenza fra il tempo in gara e in qualifica</vt:lpstr>
      <vt:lpstr>VelocitA e tempo </vt:lpstr>
      <vt:lpstr>Vittoria monza e campionato</vt:lpstr>
      <vt:lpstr>EVOLUZIONE DELLE MACCHINE</vt:lpstr>
      <vt:lpstr>Andamento rapporto peso\potenza</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formula 1</dc:title>
  <dc:creator>Patrick Di Noto Marrella</dc:creator>
  <cp:lastModifiedBy>Devin Mancardi</cp:lastModifiedBy>
  <cp:revision>9</cp:revision>
  <dcterms:created xsi:type="dcterms:W3CDTF">2022-08-20T14:01:33Z</dcterms:created>
  <dcterms:modified xsi:type="dcterms:W3CDTF">2023-09-24T18:09:38Z</dcterms:modified>
</cp:coreProperties>
</file>