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1" r:id="rId1"/>
  </p:sldMasterIdLst>
  <p:notesMasterIdLst>
    <p:notesMasterId r:id="rId30"/>
  </p:notesMasterIdLst>
  <p:handoutMasterIdLst>
    <p:handoutMasterId r:id="rId31"/>
  </p:handoutMasterIdLst>
  <p:sldIdLst>
    <p:sldId id="264" r:id="rId2"/>
    <p:sldId id="263" r:id="rId3"/>
    <p:sldId id="298" r:id="rId4"/>
    <p:sldId id="289" r:id="rId5"/>
    <p:sldId id="299" r:id="rId6"/>
    <p:sldId id="290" r:id="rId7"/>
    <p:sldId id="278" r:id="rId8"/>
    <p:sldId id="285" r:id="rId9"/>
    <p:sldId id="280" r:id="rId10"/>
    <p:sldId id="281" r:id="rId11"/>
    <p:sldId id="291" r:id="rId12"/>
    <p:sldId id="287" r:id="rId13"/>
    <p:sldId id="286" r:id="rId14"/>
    <p:sldId id="282" r:id="rId15"/>
    <p:sldId id="293" r:id="rId16"/>
    <p:sldId id="301" r:id="rId17"/>
    <p:sldId id="300" r:id="rId18"/>
    <p:sldId id="283" r:id="rId19"/>
    <p:sldId id="272" r:id="rId20"/>
    <p:sldId id="273" r:id="rId21"/>
    <p:sldId id="274" r:id="rId22"/>
    <p:sldId id="302" r:id="rId23"/>
    <p:sldId id="276" r:id="rId24"/>
    <p:sldId id="275" r:id="rId25"/>
    <p:sldId id="294" r:id="rId26"/>
    <p:sldId id="303" r:id="rId27"/>
    <p:sldId id="295" r:id="rId28"/>
    <p:sldId id="262" r:id="rId29"/>
  </p:sldIdLst>
  <p:sldSz cx="9144000" cy="5143500" type="screen16x9"/>
  <p:notesSz cx="6858000" cy="9144000"/>
  <p:custDataLst>
    <p:tags r:id="rId32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15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BB9"/>
    <a:srgbClr val="CB3725"/>
    <a:srgbClr val="7F7F7F"/>
    <a:srgbClr val="DD5042"/>
    <a:srgbClr val="54575A"/>
    <a:srgbClr val="FBE369"/>
    <a:srgbClr val="DDDDDD"/>
    <a:srgbClr val="96D5EA"/>
    <a:srgbClr val="0E85C4"/>
    <a:srgbClr val="C3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7" autoAdjust="0"/>
    <p:restoredTop sz="92235" autoAdjust="0"/>
  </p:normalViewPr>
  <p:slideViewPr>
    <p:cSldViewPr snapToGrid="0" snapToObjects="1">
      <p:cViewPr varScale="1">
        <p:scale>
          <a:sx n="139" d="100"/>
          <a:sy n="139" d="100"/>
        </p:scale>
        <p:origin x="570" y="120"/>
      </p:cViewPr>
      <p:guideLst>
        <p:guide orient="horz" pos="1215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372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71C25C5-A3B4-42A0-B602-131E805BD9A3}" type="datetimeFigureOut">
              <a:rPr lang="en-US" altLang="en-US"/>
              <a:pPr/>
              <a:t>8/30/2017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1321862-BF0D-4FB5-98E7-4149378AFD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01569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BF80DF3-6AF4-4014-BFA0-B3A601640F0D}" type="datetimeFigureOut">
              <a:rPr lang="en-US" altLang="en-US"/>
              <a:pPr/>
              <a:t>8/30/2017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Click to edit Master text styles</a:t>
            </a:r>
          </a:p>
          <a:p>
            <a:pPr lvl="1"/>
            <a:r>
              <a:rPr lang="fr-FR" noProof="0"/>
              <a:t>Second level</a:t>
            </a:r>
          </a:p>
          <a:p>
            <a:pPr lvl="2"/>
            <a:r>
              <a:rPr lang="fr-FR" noProof="0"/>
              <a:t>Third level</a:t>
            </a:r>
          </a:p>
          <a:p>
            <a:pPr lvl="3"/>
            <a:r>
              <a:rPr lang="fr-FR" noProof="0"/>
              <a:t>Fourth level</a:t>
            </a:r>
          </a:p>
          <a:p>
            <a:pPr lvl="4"/>
            <a:r>
              <a:rPr lang="fr-FR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ED85254-8E2D-4BA5-ABD8-827924C952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127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85254-8E2D-4BA5-ABD8-827924C9521B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4239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85254-8E2D-4BA5-ABD8-827924C9521B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151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85254-8E2D-4BA5-ABD8-827924C9521B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772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85254-8E2D-4BA5-ABD8-827924C9521B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9645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85254-8E2D-4BA5-ABD8-827924C9521B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964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85254-8E2D-4BA5-ABD8-827924C9521B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311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85254-8E2D-4BA5-ABD8-827924C9521B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6342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85254-8E2D-4BA5-ABD8-827924C9521B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009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85254-8E2D-4BA5-ABD8-827924C9521B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570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85254-8E2D-4BA5-ABD8-827924C9521B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165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85254-8E2D-4BA5-ABD8-827924C9521B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610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85254-8E2D-4BA5-ABD8-827924C9521B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653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12072"/>
            <a:ext cx="6858000" cy="1109996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20527"/>
            <a:ext cx="6858000" cy="68632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804A-D16B-2A40-9A33-4E39FD5E0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7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ttom Bar-b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804A-D16B-2A40-9A33-4E39FD5E05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319515"/>
            <a:ext cx="7886700" cy="3245016"/>
          </a:xfrm>
        </p:spPr>
        <p:txBody>
          <a:bodyPr/>
          <a:lstStyle>
            <a:lvl1pPr marL="182880" indent="-182880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424" y="171875"/>
            <a:ext cx="841960" cy="94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3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ul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FD804A-D16B-2A40-9A33-4E39FD5E05F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118" y="672678"/>
            <a:ext cx="3361764" cy="37538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" t="-15270" r="69878" b="15270"/>
          <a:stretch/>
        </p:blipFill>
        <p:spPr>
          <a:xfrm>
            <a:off x="8430767" y="3526677"/>
            <a:ext cx="713233" cy="16168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" t="39061" r="63943" b="-3533"/>
          <a:stretch/>
        </p:blipFill>
        <p:spPr>
          <a:xfrm rot="10800000">
            <a:off x="-9145" y="4096512"/>
            <a:ext cx="806644" cy="104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4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238" y="796931"/>
            <a:ext cx="6858000" cy="577029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238" y="1372421"/>
            <a:ext cx="6858000" cy="3431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5FD804A-D16B-2A40-9A33-4E39FD5E05F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765" y="1830233"/>
            <a:ext cx="2420470" cy="27027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" t="-15270" r="69878" b="15270"/>
          <a:stretch/>
        </p:blipFill>
        <p:spPr>
          <a:xfrm>
            <a:off x="8430767" y="3526677"/>
            <a:ext cx="713233" cy="16168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" t="39061" r="63943" b="-3533"/>
          <a:stretch/>
        </p:blipFill>
        <p:spPr>
          <a:xfrm rot="10800000">
            <a:off x="-9145" y="4096512"/>
            <a:ext cx="806644" cy="104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6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804A-D16B-2A40-9A33-4E39FD5E0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8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804A-D16B-2A40-9A33-4E39FD5E05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4"/>
          </p:nvPr>
        </p:nvSpPr>
        <p:spPr bwMode="gray">
          <a:xfrm>
            <a:off x="637288" y="1090843"/>
            <a:ext cx="3691392" cy="52132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>
              <a:defRPr lang="en-US" sz="1800" b="1" dirty="0" smtClean="0"/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37288" y="1612170"/>
            <a:ext cx="3691392" cy="3075416"/>
          </a:xfrm>
        </p:spPr>
        <p:txBody>
          <a:bodyPr/>
          <a:lstStyle>
            <a:lvl1pPr>
              <a:spcBef>
                <a:spcPts val="1000"/>
              </a:spcBef>
              <a:defRPr sz="2000"/>
            </a:lvl1pPr>
            <a:lvl2pPr>
              <a:spcBef>
                <a:spcPts val="500"/>
              </a:spcBef>
              <a:defRPr sz="1800"/>
            </a:lvl2pPr>
            <a:lvl3pPr>
              <a:spcBef>
                <a:spcPts val="500"/>
              </a:spcBef>
              <a:defRPr sz="1600"/>
            </a:lvl3pPr>
            <a:lvl4pPr>
              <a:spcBef>
                <a:spcPts val="500"/>
              </a:spcBef>
              <a:defRPr sz="1400"/>
            </a:lvl4pPr>
            <a:lvl5pPr marL="1714500" indent="-228600">
              <a:spcBef>
                <a:spcPts val="500"/>
              </a:spcBef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823958" y="1090843"/>
            <a:ext cx="3691392" cy="52132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>
              <a:defRPr lang="en-US" sz="1800" b="1" dirty="0" smtClean="0"/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4823958" y="1612170"/>
            <a:ext cx="3691392" cy="3075416"/>
          </a:xfrm>
        </p:spPr>
        <p:txBody>
          <a:bodyPr/>
          <a:lstStyle>
            <a:lvl1pPr>
              <a:spcBef>
                <a:spcPts val="1000"/>
              </a:spcBef>
              <a:defRPr sz="2000"/>
            </a:lvl1pPr>
            <a:lvl2pPr>
              <a:spcBef>
                <a:spcPts val="500"/>
              </a:spcBef>
              <a:defRPr sz="1800"/>
            </a:lvl2pPr>
            <a:lvl3pPr>
              <a:spcBef>
                <a:spcPts val="500"/>
              </a:spcBef>
              <a:defRPr sz="1600"/>
            </a:lvl3pPr>
            <a:lvl4pPr>
              <a:spcBef>
                <a:spcPts val="500"/>
              </a:spcBef>
              <a:defRPr sz="1400"/>
            </a:lvl4pPr>
            <a:lvl5pPr marL="1714500" indent="-228600">
              <a:spcBef>
                <a:spcPts val="500"/>
              </a:spcBef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9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72720"/>
            <a:ext cx="3867150" cy="3403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2720"/>
            <a:ext cx="3867150" cy="3403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804A-D16B-2A40-9A33-4E39FD5E05F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212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804A-D16B-2A40-9A33-4E39FD5E05F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12"/>
          <p:cNvSpPr>
            <a:spLocks noGrp="1"/>
          </p:cNvSpPr>
          <p:nvPr>
            <p:ph sz="quarter" idx="14"/>
          </p:nvPr>
        </p:nvSpPr>
        <p:spPr>
          <a:xfrm>
            <a:off x="628440" y="1172720"/>
            <a:ext cx="3867360" cy="3403457"/>
          </a:xfrm>
        </p:spPr>
        <p:txBody>
          <a:bodyPr lIns="91440" rIns="91440">
            <a:noAutofit/>
          </a:bodyPr>
          <a:lstStyle>
            <a:lvl1pPr marL="0" indent="0">
              <a:spcBef>
                <a:spcPts val="1000"/>
              </a:spcBef>
              <a:buFontTx/>
              <a:buNone/>
              <a:defRPr sz="1400"/>
            </a:lvl1pPr>
            <a:lvl2pPr marL="400050" indent="0">
              <a:lnSpc>
                <a:spcPct val="95000"/>
              </a:lnSpc>
              <a:spcBef>
                <a:spcPts val="500"/>
              </a:spcBef>
              <a:buFontTx/>
              <a:buNone/>
              <a:defRPr sz="1400"/>
            </a:lvl2pPr>
            <a:lvl3pPr marL="800100" indent="0">
              <a:lnSpc>
                <a:spcPct val="95000"/>
              </a:lnSpc>
              <a:spcBef>
                <a:spcPts val="500"/>
              </a:spcBef>
              <a:buFontTx/>
              <a:buNone/>
              <a:defRPr sz="1400"/>
            </a:lvl3pPr>
            <a:lvl4pPr marL="1143000" indent="0">
              <a:lnSpc>
                <a:spcPct val="95000"/>
              </a:lnSpc>
              <a:spcBef>
                <a:spcPts val="500"/>
              </a:spcBef>
              <a:buFontTx/>
              <a:buNone/>
              <a:defRPr sz="1400"/>
            </a:lvl4pPr>
            <a:lvl5pPr marL="1485900" indent="0">
              <a:lnSpc>
                <a:spcPct val="95000"/>
              </a:lnSpc>
              <a:spcBef>
                <a:spcPts val="500"/>
              </a:spcBef>
              <a:buFontTx/>
              <a:buNone/>
              <a:tabLst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648200" y="1172720"/>
            <a:ext cx="3867150" cy="3403457"/>
          </a:xfrm>
        </p:spPr>
        <p:txBody>
          <a:bodyPr lIns="91440" rIns="91440">
            <a:noAutofit/>
          </a:bodyPr>
          <a:lstStyle>
            <a:lvl1pPr marL="0" indent="0">
              <a:spcBef>
                <a:spcPts val="1000"/>
              </a:spcBef>
              <a:buFontTx/>
              <a:buNone/>
              <a:defRPr sz="1400"/>
            </a:lvl1pPr>
            <a:lvl2pPr marL="685800" indent="-285750">
              <a:lnSpc>
                <a:spcPct val="95000"/>
              </a:lnSpc>
              <a:spcBef>
                <a:spcPts val="500"/>
              </a:spcBef>
              <a:defRPr sz="1400"/>
            </a:lvl2pPr>
            <a:lvl3pPr marL="1028700" indent="-228600">
              <a:lnSpc>
                <a:spcPct val="95000"/>
              </a:lnSpc>
              <a:spcBef>
                <a:spcPts val="500"/>
              </a:spcBef>
              <a:defRPr sz="1400"/>
            </a:lvl3pPr>
            <a:lvl4pPr marL="1371600" indent="-228600">
              <a:lnSpc>
                <a:spcPct val="95000"/>
              </a:lnSpc>
              <a:spcBef>
                <a:spcPts val="500"/>
              </a:spcBef>
              <a:defRPr sz="1400"/>
            </a:lvl4pPr>
            <a:lvl5pPr marL="1714500" indent="-228600">
              <a:lnSpc>
                <a:spcPct val="95000"/>
              </a:lnSpc>
              <a:spcBef>
                <a:spcPts val="500"/>
              </a:spcBef>
              <a:tabLst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848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7263442" y="2697913"/>
            <a:ext cx="1880558" cy="2445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2133" y="4814739"/>
            <a:ext cx="1186434" cy="273844"/>
          </a:xfrm>
        </p:spPr>
        <p:txBody>
          <a:bodyPr/>
          <a:lstStyle/>
          <a:p>
            <a:fld id="{35FD804A-D16B-2A40-9A33-4E39FD5E0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6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804A-D16B-2A40-9A33-4E39FD5E05FA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424" y="171875"/>
            <a:ext cx="841960" cy="94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7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Bar-b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804A-D16B-2A40-9A33-4E39FD5E05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782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28650" y="1319515"/>
            <a:ext cx="7886700" cy="3245016"/>
          </a:xfrm>
        </p:spPr>
        <p:txBody>
          <a:bodyPr/>
          <a:lstStyle>
            <a:lvl1pPr marL="182880" indent="-182880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424" y="171875"/>
            <a:ext cx="841960" cy="94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7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7828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1037"/>
            <a:ext cx="7886700" cy="3461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28916" y="4837131"/>
            <a:ext cx="118643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58BB9"/>
                </a:solidFill>
                <a:latin typeface="+mn-lt"/>
              </a:defRPr>
            </a:lvl1pPr>
          </a:lstStyle>
          <a:p>
            <a:fld id="{35FD804A-D16B-2A40-9A33-4E39FD5E05F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 flipV="1">
            <a:off x="-18288" y="769142"/>
            <a:ext cx="9162288" cy="26558"/>
          </a:xfrm>
          <a:prstGeom prst="line">
            <a:avLst/>
          </a:prstGeom>
          <a:ln w="25400">
            <a:solidFill>
              <a:srgbClr val="158B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1725286" y="8281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424" y="171875"/>
            <a:ext cx="841960" cy="9401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" t="-15270" r="69878" b="15270"/>
          <a:stretch/>
        </p:blipFill>
        <p:spPr>
          <a:xfrm>
            <a:off x="8430767" y="3526677"/>
            <a:ext cx="713233" cy="16168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" t="39061" r="63943" b="-3533"/>
          <a:stretch/>
        </p:blipFill>
        <p:spPr>
          <a:xfrm rot="10800000">
            <a:off x="-9145" y="4096512"/>
            <a:ext cx="806644" cy="104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9" r:id="rId2"/>
    <p:sldLayoutId id="2147483853" r:id="rId3"/>
    <p:sldLayoutId id="2147483864" r:id="rId4"/>
    <p:sldLayoutId id="2147483855" r:id="rId5"/>
    <p:sldLayoutId id="2147483863" r:id="rId6"/>
    <p:sldLayoutId id="2147483857" r:id="rId7"/>
    <p:sldLayoutId id="2147483858" r:id="rId8"/>
    <p:sldLayoutId id="2147483865" r:id="rId9"/>
    <p:sldLayoutId id="2147483866" r:id="rId10"/>
    <p:sldLayoutId id="214748386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158BB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58BB9"/>
        </a:buClr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58BB9"/>
        </a:buClr>
        <a:buSzPct val="100000"/>
        <a:buFont typeface=".HelveticaNeueDeskInterface-Regular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58BB9"/>
        </a:buClr>
        <a:buFont typeface="Courier New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58BB9"/>
        </a:buClr>
        <a:buFont typeface=".HelveticaNeueDeskInterface-Regular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58BB9"/>
        </a:buClr>
        <a:buFont typeface=".HelveticaNeueDeskInterface-Regular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Mandy.Hubbard@yahoo.com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.io/blog/2017/07/17/speaker-blog-care/" TargetMode="External"/><Relationship Id="rId2" Type="http://schemas.openxmlformats.org/officeDocument/2006/relationships/hyperlink" Target="https://github.com/autopilotpattern/jenkin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joyent.com/containerpilot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Disposable Jenkins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Mandy Hubbard</a:t>
            </a:r>
          </a:p>
        </p:txBody>
      </p:sp>
    </p:spTree>
    <p:extLst>
      <p:ext uri="{BB962C8B-B14F-4D97-AF65-F5344CB8AC3E}">
        <p14:creationId xmlns:p14="http://schemas.microsoft.com/office/powerpoint/2010/main" val="601295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Delivery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A89266-9654-4F8E-9E48-3D6504D1E68D}"/>
              </a:ext>
            </a:extLst>
          </p:cNvPr>
          <p:cNvSpPr/>
          <p:nvPr/>
        </p:nvSpPr>
        <p:spPr>
          <a:xfrm>
            <a:off x="1078296" y="3762972"/>
            <a:ext cx="1280160" cy="9144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tailEnd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Upstream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29166F-B03A-4B36-A985-161BFE22E9DA}"/>
              </a:ext>
            </a:extLst>
          </p:cNvPr>
          <p:cNvCxnSpPr>
            <a:cxnSpLocks/>
          </p:cNvCxnSpPr>
          <p:nvPr/>
        </p:nvCxnSpPr>
        <p:spPr>
          <a:xfrm>
            <a:off x="2419243" y="4278673"/>
            <a:ext cx="15544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5C10C1-B8A4-415B-BBEE-10284FE94634}"/>
              </a:ext>
            </a:extLst>
          </p:cNvPr>
          <p:cNvSpPr txBox="1"/>
          <p:nvPr/>
        </p:nvSpPr>
        <p:spPr>
          <a:xfrm>
            <a:off x="2187252" y="3924752"/>
            <a:ext cx="195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+mn-lt"/>
              </a:rPr>
              <a:t>Webhook</a:t>
            </a:r>
            <a:r>
              <a:rPr lang="en-US" sz="1400" dirty="0">
                <a:latin typeface="+mn-lt"/>
              </a:rPr>
              <a:t> </a:t>
            </a:r>
            <a:r>
              <a:rPr lang="en-US" sz="1400">
                <a:latin typeface="+mn-lt"/>
              </a:rPr>
              <a:t>Event</a:t>
            </a:r>
            <a:endParaRPr lang="en-US" sz="1400" dirty="0">
              <a:latin typeface="+mn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77F7FA-E5CF-4D29-A081-26B44C9B9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496" y="3585576"/>
            <a:ext cx="985586" cy="13606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590A68-3318-4434-98F0-9506D1FA5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41" y="835771"/>
            <a:ext cx="6373368" cy="2225380"/>
          </a:xfrm>
          <a:prstGeom prst="rect">
            <a:avLst/>
          </a:prstGeom>
        </p:spPr>
      </p:pic>
      <p:sp>
        <p:nvSpPr>
          <p:cNvPr id="14" name="Cloud 13">
            <a:extLst>
              <a:ext uri="{FF2B5EF4-FFF2-40B4-BE49-F238E27FC236}">
                <a16:creationId xmlns:a16="http://schemas.microsoft.com/office/drawing/2014/main" id="{97F69155-E07D-42B2-9782-23B063BA6D75}"/>
              </a:ext>
            </a:extLst>
          </p:cNvPr>
          <p:cNvSpPr/>
          <p:nvPr/>
        </p:nvSpPr>
        <p:spPr>
          <a:xfrm>
            <a:off x="6680123" y="3608197"/>
            <a:ext cx="1580972" cy="129137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E1E0BE-21F7-4CE0-BA76-3EDB2A4E3734}"/>
              </a:ext>
            </a:extLst>
          </p:cNvPr>
          <p:cNvCxnSpPr>
            <a:cxnSpLocks/>
          </p:cNvCxnSpPr>
          <p:nvPr/>
        </p:nvCxnSpPr>
        <p:spPr>
          <a:xfrm>
            <a:off x="5071225" y="4278673"/>
            <a:ext cx="15544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61DC09-26CA-4835-B1AA-BE41BDF64857}"/>
              </a:ext>
            </a:extLst>
          </p:cNvPr>
          <p:cNvSpPr txBox="1"/>
          <p:nvPr/>
        </p:nvSpPr>
        <p:spPr>
          <a:xfrm>
            <a:off x="5191296" y="3931032"/>
            <a:ext cx="1314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Release</a:t>
            </a:r>
            <a:endParaRPr lang="en-US" dirty="0">
              <a:latin typeface="+mn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2742E65-278B-4CA9-8377-247F67DB33CE}"/>
              </a:ext>
            </a:extLst>
          </p:cNvPr>
          <p:cNvSpPr/>
          <p:nvPr/>
        </p:nvSpPr>
        <p:spPr>
          <a:xfrm>
            <a:off x="915521" y="3212083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77B61E9-D0F3-4690-8675-0DA1398AD033}"/>
              </a:ext>
            </a:extLst>
          </p:cNvPr>
          <p:cNvCxnSpPr>
            <a:cxnSpLocks/>
          </p:cNvCxnSpPr>
          <p:nvPr/>
        </p:nvCxnSpPr>
        <p:spPr>
          <a:xfrm>
            <a:off x="1759679" y="3007668"/>
            <a:ext cx="0" cy="731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3E695D8-820C-4968-A434-DC959427DA48}"/>
              </a:ext>
            </a:extLst>
          </p:cNvPr>
          <p:cNvSpPr/>
          <p:nvPr/>
        </p:nvSpPr>
        <p:spPr>
          <a:xfrm>
            <a:off x="1272835" y="3179861"/>
            <a:ext cx="966666" cy="33876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0479173-097F-49D8-80E8-75B14D82744E}"/>
              </a:ext>
            </a:extLst>
          </p:cNvPr>
          <p:cNvSpPr/>
          <p:nvPr/>
        </p:nvSpPr>
        <p:spPr>
          <a:xfrm>
            <a:off x="3054608" y="436094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0A789BB-B973-4FE8-8A99-87F9F7C7B689}"/>
              </a:ext>
            </a:extLst>
          </p:cNvPr>
          <p:cNvSpPr/>
          <p:nvPr/>
        </p:nvSpPr>
        <p:spPr>
          <a:xfrm>
            <a:off x="4927695" y="365043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626183" y="4318538"/>
            <a:ext cx="439838" cy="369332"/>
            <a:chOff x="5648446" y="4219158"/>
            <a:chExt cx="439838" cy="36933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A26F22C-92BC-4628-AFE6-A96203C191BD}"/>
                </a:ext>
              </a:extLst>
            </p:cNvPr>
            <p:cNvSpPr/>
            <p:nvPr/>
          </p:nvSpPr>
          <p:spPr>
            <a:xfrm>
              <a:off x="5730017" y="4253883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48446" y="4219158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+mn-lt"/>
                </a:rPr>
                <a:t>10</a:t>
              </a: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4C5F8C79-6A0E-48E4-A318-B4E426A710C0}"/>
              </a:ext>
            </a:extLst>
          </p:cNvPr>
          <p:cNvSpPr/>
          <p:nvPr/>
        </p:nvSpPr>
        <p:spPr>
          <a:xfrm>
            <a:off x="3685987" y="3139146"/>
            <a:ext cx="1772025" cy="33876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Build/Test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7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BB38-F0FC-46B0-998C-5B4252A3C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Webhook Configuration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98755E-6AFC-4513-AAC2-DDD8730BE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711" y="1020320"/>
            <a:ext cx="6663067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53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BB38-F0FC-46B0-998C-5B4252A3C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Webhook Configuration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BEC859-D2D0-4D95-8648-EF2449373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555" y="1054312"/>
            <a:ext cx="5018890" cy="374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79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BB38-F0FC-46B0-998C-5B4252A3C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Protected Branch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031C69-E9F9-4B93-A14B-C52FE4382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864" y="935450"/>
            <a:ext cx="6228272" cy="394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17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B5D15A-50AC-41A8-BDDB-26FB58D01CE3}"/>
              </a:ext>
            </a:extLst>
          </p:cNvPr>
          <p:cNvSpPr txBox="1"/>
          <p:nvPr/>
        </p:nvSpPr>
        <p:spPr>
          <a:xfrm>
            <a:off x="2258481" y="4847389"/>
            <a:ext cx="46270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Graphic design by Vo Maria https://www.teepublic.com/user/vo_maria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D6F6FB-8B1E-4CF9-8482-EE62327E8B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4" t="1221" r="1144" b="1221"/>
          <a:stretch/>
        </p:blipFill>
        <p:spPr>
          <a:xfrm>
            <a:off x="2561665" y="833079"/>
            <a:ext cx="4020670" cy="401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68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78286"/>
          </a:xfrm>
        </p:spPr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DC0F93-B4CC-40B1-8C50-D356BAF28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037"/>
            <a:ext cx="7886700" cy="3461686"/>
          </a:xfrm>
        </p:spPr>
        <p:txBody>
          <a:bodyPr>
            <a:normAutofit/>
          </a:bodyPr>
          <a:lstStyle/>
          <a:p>
            <a:r>
              <a:rPr lang="en-US" dirty="0"/>
              <a:t>Docker</a:t>
            </a:r>
          </a:p>
          <a:p>
            <a:r>
              <a:rPr lang="en-US" dirty="0" err="1"/>
              <a:t>ContainerPilot</a:t>
            </a:r>
            <a:r>
              <a:rPr lang="en-US" dirty="0"/>
              <a:t> </a:t>
            </a:r>
          </a:p>
          <a:p>
            <a:r>
              <a:rPr lang="en-US" dirty="0"/>
              <a:t>Consul</a:t>
            </a:r>
          </a:p>
          <a:p>
            <a:r>
              <a:rPr lang="en-US" dirty="0"/>
              <a:t>Docker Compose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25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13DE45-47C8-41E2-8CF0-509FC4A8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B233A44-0632-4274-A2A9-2976DF62F26C}"/>
              </a:ext>
            </a:extLst>
          </p:cNvPr>
          <p:cNvSpPr/>
          <p:nvPr/>
        </p:nvSpPr>
        <p:spPr>
          <a:xfrm>
            <a:off x="973394" y="4134776"/>
            <a:ext cx="7040880" cy="822960"/>
          </a:xfrm>
          <a:prstGeom prst="rightArrow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67BB5C-59E9-448C-9002-309E47AD32A2}"/>
              </a:ext>
            </a:extLst>
          </p:cNvPr>
          <p:cNvSpPr txBox="1"/>
          <p:nvPr/>
        </p:nvSpPr>
        <p:spPr>
          <a:xfrm>
            <a:off x="973394" y="4339380"/>
            <a:ext cx="7040880" cy="4129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>
                <a:latin typeface="+mj-lt"/>
              </a:rPr>
              <a:t>Consul</a:t>
            </a:r>
            <a:endParaRPr lang="en-US" sz="32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F78894-FB80-4CE5-8468-CA2C2524F60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99676" y="3084158"/>
            <a:ext cx="7040880" cy="82296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76DCA4-4862-434D-A18E-CA4FDB14FB29}"/>
              </a:ext>
            </a:extLst>
          </p:cNvPr>
          <p:cNvSpPr txBox="1"/>
          <p:nvPr/>
        </p:nvSpPr>
        <p:spPr>
          <a:xfrm>
            <a:off x="978408" y="3283171"/>
            <a:ext cx="7104888" cy="40678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err="1">
                <a:latin typeface="+mn-lt"/>
              </a:rPr>
              <a:t>ContainerPilot</a:t>
            </a:r>
            <a:endParaRPr lang="en-US" sz="3200" dirty="0">
              <a:latin typeface="+mn-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38A121-E382-4DC7-BB88-170FAA057DEA}"/>
              </a:ext>
            </a:extLst>
          </p:cNvPr>
          <p:cNvCxnSpPr>
            <a:cxnSpLocks/>
          </p:cNvCxnSpPr>
          <p:nvPr/>
        </p:nvCxnSpPr>
        <p:spPr>
          <a:xfrm flipH="1">
            <a:off x="1230360" y="3747832"/>
            <a:ext cx="0" cy="54864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490618" y="1059994"/>
            <a:ext cx="4591498" cy="822960"/>
            <a:chOff x="3490618" y="1059994"/>
            <a:chExt cx="4591498" cy="822960"/>
          </a:xfrm>
        </p:grpSpPr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C8469C8A-4BAB-4575-B831-0FBAD6A4B885}"/>
                </a:ext>
              </a:extLst>
            </p:cNvPr>
            <p:cNvSpPr/>
            <p:nvPr/>
          </p:nvSpPr>
          <p:spPr>
            <a:xfrm>
              <a:off x="3616642" y="1059994"/>
              <a:ext cx="4465474" cy="822960"/>
            </a:xfrm>
            <a:prstGeom prst="rightArrow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87CE7B-8514-4F56-A932-352E58DE15D0}"/>
                </a:ext>
              </a:extLst>
            </p:cNvPr>
            <p:cNvSpPr txBox="1"/>
            <p:nvPr/>
          </p:nvSpPr>
          <p:spPr>
            <a:xfrm>
              <a:off x="3490618" y="1280160"/>
              <a:ext cx="4506051" cy="344204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+mn-lt"/>
                </a:rPr>
                <a:t>Jenkins</a:t>
              </a:r>
              <a:r>
                <a:rPr lang="en-US" sz="1600" dirty="0">
                  <a:solidFill>
                    <a:schemeClr val="bg1"/>
                  </a:solidFill>
                  <a:latin typeface="+mn-lt"/>
                </a:rPr>
                <a:t> </a:t>
              </a:r>
              <a:endParaRPr lang="en-US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950761" y="1934601"/>
            <a:ext cx="1097280" cy="640080"/>
            <a:chOff x="2015288" y="2060987"/>
            <a:chExt cx="1097280" cy="640080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D2D73799-8D56-44F9-A92C-0607CBC0FC27}"/>
                </a:ext>
              </a:extLst>
            </p:cNvPr>
            <p:cNvSpPr/>
            <p:nvPr/>
          </p:nvSpPr>
          <p:spPr>
            <a:xfrm>
              <a:off x="2015288" y="2060987"/>
              <a:ext cx="1097280" cy="64008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F9E573-A77C-4D14-BC4A-3A69FC41B5D4}"/>
                </a:ext>
              </a:extLst>
            </p:cNvPr>
            <p:cNvSpPr txBox="1"/>
            <p:nvPr/>
          </p:nvSpPr>
          <p:spPr>
            <a:xfrm>
              <a:off x="2015288" y="2195744"/>
              <a:ext cx="109728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Health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14229" y="1072695"/>
            <a:ext cx="2454054" cy="2041268"/>
            <a:chOff x="914229" y="1072695"/>
            <a:chExt cx="2454054" cy="2041268"/>
          </a:xfrm>
        </p:grpSpPr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0D982756-797A-41B2-9B24-53D0E8F32209}"/>
                </a:ext>
              </a:extLst>
            </p:cNvPr>
            <p:cNvSpPr/>
            <p:nvPr/>
          </p:nvSpPr>
          <p:spPr>
            <a:xfrm>
              <a:off x="1034658" y="1072695"/>
              <a:ext cx="2333625" cy="822960"/>
            </a:xfrm>
            <a:prstGeom prst="rightArrow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02EA06-87DF-4D7E-A55D-026FFD3E7808}"/>
                </a:ext>
              </a:extLst>
            </p:cNvPr>
            <p:cNvSpPr txBox="1"/>
            <p:nvPr/>
          </p:nvSpPr>
          <p:spPr>
            <a:xfrm>
              <a:off x="914229" y="1313547"/>
              <a:ext cx="2331720" cy="34747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800" dirty="0" err="1">
                  <a:solidFill>
                    <a:schemeClr val="bg1"/>
                  </a:solidFill>
                  <a:latin typeface="+mn-lt"/>
                </a:rPr>
                <a:t>preStart</a:t>
              </a:r>
              <a:endParaRPr lang="en-US" sz="2800" dirty="0">
                <a:solidFill>
                  <a:schemeClr val="bg1"/>
                </a:solidFill>
                <a:latin typeface="+mn-lt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B63989B-C0B6-471D-B784-B20E21D3E7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10999" y="1816128"/>
              <a:ext cx="15572" cy="1297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591325" y="1935218"/>
            <a:ext cx="1097280" cy="640080"/>
            <a:chOff x="2015288" y="2060987"/>
            <a:chExt cx="1097280" cy="640080"/>
          </a:xfrm>
        </p:grpSpPr>
        <p:sp>
          <p:nvSpPr>
            <p:cNvPr id="31" name="Arrow: Right 19">
              <a:extLst>
                <a:ext uri="{FF2B5EF4-FFF2-40B4-BE49-F238E27FC236}">
                  <a16:creationId xmlns:a16="http://schemas.microsoft.com/office/drawing/2014/main" id="{D2D73799-8D56-44F9-A92C-0607CBC0FC27}"/>
                </a:ext>
              </a:extLst>
            </p:cNvPr>
            <p:cNvSpPr/>
            <p:nvPr/>
          </p:nvSpPr>
          <p:spPr>
            <a:xfrm>
              <a:off x="2015288" y="2060987"/>
              <a:ext cx="1097280" cy="64008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1F9E573-A77C-4D14-BC4A-3A69FC41B5D4}"/>
                </a:ext>
              </a:extLst>
            </p:cNvPr>
            <p:cNvSpPr txBox="1"/>
            <p:nvPr/>
          </p:nvSpPr>
          <p:spPr>
            <a:xfrm>
              <a:off x="2015288" y="2195744"/>
              <a:ext cx="109728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Health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80304" y="2479752"/>
            <a:ext cx="1097280" cy="640080"/>
            <a:chOff x="2015288" y="2060987"/>
            <a:chExt cx="1097280" cy="640080"/>
          </a:xfrm>
        </p:grpSpPr>
        <p:sp>
          <p:nvSpPr>
            <p:cNvPr id="35" name="Arrow: Right 19">
              <a:extLst>
                <a:ext uri="{FF2B5EF4-FFF2-40B4-BE49-F238E27FC236}">
                  <a16:creationId xmlns:a16="http://schemas.microsoft.com/office/drawing/2014/main" id="{D2D73799-8D56-44F9-A92C-0607CBC0FC27}"/>
                </a:ext>
              </a:extLst>
            </p:cNvPr>
            <p:cNvSpPr/>
            <p:nvPr/>
          </p:nvSpPr>
          <p:spPr>
            <a:xfrm>
              <a:off x="2015288" y="2060987"/>
              <a:ext cx="1097280" cy="64008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F9E573-A77C-4D14-BC4A-3A69FC41B5D4}"/>
                </a:ext>
              </a:extLst>
            </p:cNvPr>
            <p:cNvSpPr txBox="1"/>
            <p:nvPr/>
          </p:nvSpPr>
          <p:spPr>
            <a:xfrm>
              <a:off x="2015288" y="2195744"/>
              <a:ext cx="109728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Task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031318" y="2435707"/>
            <a:ext cx="1097280" cy="640080"/>
            <a:chOff x="2015288" y="2060987"/>
            <a:chExt cx="1097280" cy="640080"/>
          </a:xfrm>
        </p:grpSpPr>
        <p:sp>
          <p:nvSpPr>
            <p:cNvPr id="38" name="Arrow: Right 19">
              <a:extLst>
                <a:ext uri="{FF2B5EF4-FFF2-40B4-BE49-F238E27FC236}">
                  <a16:creationId xmlns:a16="http://schemas.microsoft.com/office/drawing/2014/main" id="{D2D73799-8D56-44F9-A92C-0607CBC0FC27}"/>
                </a:ext>
              </a:extLst>
            </p:cNvPr>
            <p:cNvSpPr/>
            <p:nvPr/>
          </p:nvSpPr>
          <p:spPr>
            <a:xfrm>
              <a:off x="2015288" y="2060987"/>
              <a:ext cx="1097280" cy="64008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F9E573-A77C-4D14-BC4A-3A69FC41B5D4}"/>
                </a:ext>
              </a:extLst>
            </p:cNvPr>
            <p:cNvSpPr txBox="1"/>
            <p:nvPr/>
          </p:nvSpPr>
          <p:spPr>
            <a:xfrm>
              <a:off x="2015288" y="2195744"/>
              <a:ext cx="109728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+mj-lt"/>
                </a:rPr>
                <a:t>Task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034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DC0F93-B4CC-40B1-8C50-D356BAF28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987" y="914399"/>
            <a:ext cx="7002780" cy="414889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version: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'3'</a:t>
            </a:r>
            <a:b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services:</a:t>
            </a:r>
            <a:b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image: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devmandy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/auto-jenkins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0.0.1-master-2017-08-22T185233Z.c355274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restart: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env_file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ports:</a:t>
            </a:r>
            <a:b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"8080:80"</a:t>
            </a:r>
            <a:b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"2222:22"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volumes:</a:t>
            </a:r>
            <a:b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/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/run/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docker.sock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:/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/run/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docker.sock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- 8.8.8.8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- 127.0.0.1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environment:</a:t>
            </a:r>
            <a:b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CONSUL=consul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links:</a:t>
            </a:r>
            <a:b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consul:consul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b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containerpilot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/usr/local/bin/jenkins.sh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A7C43-4634-4035-A1DB-1AE3E607882A}"/>
              </a:ext>
            </a:extLst>
          </p:cNvPr>
          <p:cNvSpPr txBox="1"/>
          <p:nvPr/>
        </p:nvSpPr>
        <p:spPr>
          <a:xfrm>
            <a:off x="1866151" y="2237001"/>
            <a:ext cx="4797393" cy="923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env_file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054A8-A73E-41AC-9D7F-AAFB5A0CBED7}"/>
              </a:ext>
            </a:extLst>
          </p:cNvPr>
          <p:cNvSpPr txBox="1"/>
          <p:nvPr/>
        </p:nvSpPr>
        <p:spPr>
          <a:xfrm>
            <a:off x="1877726" y="3470844"/>
            <a:ext cx="479739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containerpilot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/usr/local/bin/jenkins.sh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30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13DE45-47C8-41E2-8CF0-509FC4A8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Plugin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DC079B-CCE4-471A-983F-4FB6F278B6AC}"/>
              </a:ext>
            </a:extLst>
          </p:cNvPr>
          <p:cNvCxnSpPr>
            <a:cxnSpLocks/>
          </p:cNvCxnSpPr>
          <p:nvPr/>
        </p:nvCxnSpPr>
        <p:spPr>
          <a:xfrm>
            <a:off x="1954637" y="2688291"/>
            <a:ext cx="1254947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A45F55-0070-4E59-952D-06110CC40902}"/>
              </a:ext>
            </a:extLst>
          </p:cNvPr>
          <p:cNvSpPr txBox="1"/>
          <p:nvPr/>
        </p:nvSpPr>
        <p:spPr>
          <a:xfrm>
            <a:off x="1790890" y="2361664"/>
            <a:ext cx="1582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Read / Write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DE4667-B5AA-4911-9408-F22E9F665626}"/>
              </a:ext>
            </a:extLst>
          </p:cNvPr>
          <p:cNvSpPr txBox="1"/>
          <p:nvPr/>
        </p:nvSpPr>
        <p:spPr>
          <a:xfrm>
            <a:off x="3436458" y="1800537"/>
            <a:ext cx="5109312" cy="1796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&lt;plugin="docker-plugin@0.16.1-SNAPSHOT"&gt;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&lt;scope&gt;GLOBAL&lt;/scope&gt;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&lt;id&gt;unique-id&lt;/id&gt;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&lt;description&gt;Triton Certificates&lt;/description&gt;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&lt;path&gt;/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jenkins_home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sdc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/docker/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jenkins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&lt;/path&gt; 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&lt;/com.nirima.jenkins.plugins.docker.utils.DockerDirectoryCredentials&gt;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0CC054-F9C6-416A-906D-C819AE0CA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35" y="2018333"/>
            <a:ext cx="985586" cy="13606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020B20-66C0-482C-B4CC-4F6532AA564C}"/>
              </a:ext>
            </a:extLst>
          </p:cNvPr>
          <p:cNvSpPr txBox="1"/>
          <p:nvPr/>
        </p:nvSpPr>
        <p:spPr>
          <a:xfrm>
            <a:off x="547623" y="3378965"/>
            <a:ext cx="1711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Jenkins UI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ADF96B-D60D-4388-A582-611D234BF8B1}"/>
              </a:ext>
            </a:extLst>
          </p:cNvPr>
          <p:cNvSpPr txBox="1"/>
          <p:nvPr/>
        </p:nvSpPr>
        <p:spPr>
          <a:xfrm>
            <a:off x="5352473" y="3598808"/>
            <a:ext cx="1277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config.xml</a:t>
            </a:r>
          </a:p>
        </p:txBody>
      </p:sp>
    </p:spTree>
    <p:extLst>
      <p:ext uri="{BB962C8B-B14F-4D97-AF65-F5344CB8AC3E}">
        <p14:creationId xmlns:p14="http://schemas.microsoft.com/office/powerpoint/2010/main" val="3973533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LDAP Plugin UI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38201F-9558-4056-AB94-33BE46B99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188720"/>
            <a:ext cx="7611036" cy="354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9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Disposable Jenkins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Mandy Hubbard</a:t>
            </a:r>
          </a:p>
          <a:p>
            <a:r>
              <a:rPr lang="en-US" sz="2100" dirty="0"/>
              <a:t>@</a:t>
            </a:r>
            <a:r>
              <a:rPr lang="en-US" sz="2100" dirty="0" err="1"/>
              <a:t>DevMandy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553512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0646AF-6183-43A8-A3D4-580711CB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0087E6-16C7-4D99-97A3-196378B816EE}"/>
              </a:ext>
            </a:extLst>
          </p:cNvPr>
          <p:cNvSpPr txBox="1"/>
          <p:nvPr/>
        </p:nvSpPr>
        <p:spPr>
          <a:xfrm>
            <a:off x="479394" y="1641280"/>
            <a:ext cx="8371643" cy="497258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CD5D74-7B51-4D3C-A274-432A023B9C5A}"/>
              </a:ext>
            </a:extLst>
          </p:cNvPr>
          <p:cNvSpPr/>
          <p:nvPr/>
        </p:nvSpPr>
        <p:spPr>
          <a:xfrm>
            <a:off x="2286000" y="-4510737"/>
            <a:ext cx="4572000" cy="3440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4970C4-7F4F-49FD-A637-1B2FC896F253}"/>
              </a:ext>
            </a:extLst>
          </p:cNvPr>
          <p:cNvSpPr>
            <a:spLocks/>
          </p:cNvSpPr>
          <p:nvPr/>
        </p:nvSpPr>
        <p:spPr>
          <a:xfrm>
            <a:off x="822960" y="822960"/>
            <a:ext cx="7132320" cy="429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3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securityRealm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300" b="1" dirty="0">
                <a:solidFill>
                  <a:srgbClr val="008000"/>
                </a:solidFill>
                <a:latin typeface="Courier New" panose="02070309020205020404" pitchFamily="49" charset="0"/>
              </a:rPr>
              <a:t>="</a:t>
            </a:r>
            <a:r>
              <a:rPr lang="en-US" sz="13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hudson.security.LDAPSecurityRealm</a:t>
            </a:r>
            <a:r>
              <a:rPr lang="en-US" sz="1300" b="1" dirty="0">
                <a:solidFill>
                  <a:srgbClr val="008000"/>
                </a:solidFill>
                <a:latin typeface="Courier New" panose="02070309020205020404" pitchFamily="49" charset="0"/>
              </a:rPr>
              <a:t>" </a:t>
            </a:r>
            <a:r>
              <a:rPr lang="en-US" sz="1300" b="1" dirty="0">
                <a:solidFill>
                  <a:srgbClr val="0000FF"/>
                </a:solidFill>
                <a:latin typeface="Courier New" panose="02070309020205020404" pitchFamily="49" charset="0"/>
              </a:rPr>
              <a:t>plugin</a:t>
            </a:r>
            <a:r>
              <a:rPr lang="en-US" sz="1300" b="1" dirty="0">
                <a:solidFill>
                  <a:srgbClr val="008000"/>
                </a:solidFill>
                <a:latin typeface="Courier New" panose="02070309020205020404" pitchFamily="49" charset="0"/>
              </a:rPr>
              <a:t>="ldap@1.16"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b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3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jenkins.security.plugins.ldap.LDAPConfiguration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b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&lt;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server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ldap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-server&lt;/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server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b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&lt;</a:t>
            </a:r>
            <a:r>
              <a:rPr lang="en-US" sz="13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rootDN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&gt;root-</a:t>
            </a:r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dn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&lt;/</a:t>
            </a:r>
            <a:r>
              <a:rPr lang="en-US" sz="13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rootDN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b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&lt;</a:t>
            </a:r>
            <a:r>
              <a:rPr lang="en-US" sz="13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inhibitInferRootDN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&gt;false&lt;/</a:t>
            </a:r>
            <a:r>
              <a:rPr lang="en-US" sz="13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inhibitInferRootDN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b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&lt;</a:t>
            </a:r>
            <a:r>
              <a:rPr lang="en-US" sz="13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userSearchBase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&gt;&lt;/</a:t>
            </a:r>
            <a:r>
              <a:rPr lang="en-US" sz="13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userSearchBase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b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&lt;</a:t>
            </a:r>
            <a:r>
              <a:rPr lang="en-US" sz="13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userSearch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uid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={0}&lt;/</a:t>
            </a:r>
            <a:r>
              <a:rPr lang="en-US" sz="13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userSearch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b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&lt;</a:t>
            </a:r>
            <a:r>
              <a:rPr lang="en-US" sz="13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groupMembershipStrategy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300" b="1" dirty="0">
                <a:solidFill>
                  <a:srgbClr val="008000"/>
                </a:solidFill>
                <a:latin typeface="Courier New" panose="02070309020205020404" pitchFamily="49" charset="0"/>
              </a:rPr>
              <a:t>="jenkins.security.plugins.ldap.FromGroupSearchLDAPGroupMembershipStrategy"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b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&lt;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filter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&gt;&lt;/</a:t>
            </a:r>
            <a:r>
              <a:rPr lang="en-U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filter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b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&lt;/</a:t>
            </a:r>
            <a:r>
              <a:rPr lang="en-US" sz="13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groupMembershipStrategy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b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&lt;</a:t>
            </a:r>
            <a:r>
              <a:rPr lang="en-US" sz="13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managerDN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&gt;manager-</a:t>
            </a:r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dn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&lt;/</a:t>
            </a:r>
            <a:r>
              <a:rPr lang="en-US" sz="13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managerDN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b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&lt;</a:t>
            </a:r>
            <a:r>
              <a:rPr lang="en-US" sz="13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managerPasswordSecret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&gt;password&lt;/</a:t>
            </a:r>
            <a:r>
              <a:rPr lang="en-US" sz="13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managerPasswordSecret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b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&lt;</a:t>
            </a:r>
            <a:r>
              <a:rPr lang="en-US" sz="13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displayNameAttributeName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givenName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&lt;/</a:t>
            </a:r>
            <a:r>
              <a:rPr lang="en-US" sz="13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displayNameAttributeName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b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&lt;</a:t>
            </a:r>
            <a:r>
              <a:rPr lang="en-US" sz="13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mailAddressAttributeName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&gt;mail&lt;/</a:t>
            </a:r>
            <a:r>
              <a:rPr lang="en-US" sz="13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mailAddressAttributeName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b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       &lt;/</a:t>
            </a:r>
            <a:r>
              <a:rPr lang="en-US" sz="13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jenkins.security.plugins.ldap.LDAPConfiguration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b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&lt;/</a:t>
            </a:r>
            <a:r>
              <a:rPr lang="en-US" sz="13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securityRealm</a:t>
            </a: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en-US" sz="1300" dirty="0">
              <a:latin typeface="Times New Roman" panose="02020603050405020304" pitchFamily="18" charset="0"/>
            </a:endParaRPr>
          </a:p>
          <a:p>
            <a:endParaRPr lang="en-US" sz="1300" dirty="0">
              <a:latin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5BB0A9-925C-4F56-AB73-8AF0D4D1BB8E}"/>
              </a:ext>
            </a:extLst>
          </p:cNvPr>
          <p:cNvSpPr txBox="1"/>
          <p:nvPr/>
        </p:nvSpPr>
        <p:spPr>
          <a:xfrm>
            <a:off x="365760" y="1463040"/>
            <a:ext cx="8412480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server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ldap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-server&lt;/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server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rootDN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&gt;root-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rootDN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F65ADD-4E02-46F2-969B-438CA99821B0}"/>
              </a:ext>
            </a:extLst>
          </p:cNvPr>
          <p:cNvSpPr txBox="1"/>
          <p:nvPr/>
        </p:nvSpPr>
        <p:spPr>
          <a:xfrm rot="10800000" flipV="1">
            <a:off x="365760" y="3657598"/>
            <a:ext cx="8412480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managerDN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&gt;manager-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&lt;/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managerDN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managerPasswordSecret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&gt;password&lt;/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managerPasswordSecret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462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13DE45-47C8-41E2-8CF0-509FC4A8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Environment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953C3-AD24-4F50-B0E7-09F8EE4558C0}"/>
              </a:ext>
            </a:extLst>
          </p:cNvPr>
          <p:cNvSpPr txBox="1"/>
          <p:nvPr/>
        </p:nvSpPr>
        <p:spPr>
          <a:xfrm>
            <a:off x="1371600" y="914400"/>
            <a:ext cx="611204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LDAP_SERVER=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openldap</a:t>
            </a:r>
            <a:endParaRPr lang="en-US" sz="13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LDAP_ROOT_DN=dc=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devmandy,dc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=org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LDAP_MANAGER_DN=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cn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admin,dc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devmandy,dc</a:t>
            </a:r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=org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LDAP_MANAGER_PASSWORD_SECRET=password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LDAP_USERNAME=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mandy</a:t>
            </a:r>
            <a:endParaRPr lang="en-US" sz="13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LDAP_PASSWORD=password</a:t>
            </a:r>
          </a:p>
          <a:p>
            <a:endParaRPr lang="en-US" sz="13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GITHUB_TOKEN=</a:t>
            </a:r>
            <a:r>
              <a:rPr lang="de-DE" sz="1300" b="1" dirty="0">
                <a:latin typeface="Courier New" charset="0"/>
                <a:ea typeface="Courier New" charset="0"/>
                <a:cs typeface="Courier New" charset="0"/>
              </a:rPr>
              <a:t>305fa17c9af90d1351541357528a5c49592d4260 </a:t>
            </a:r>
            <a:endParaRPr lang="en-US" sz="13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GITHUB_USERNAME=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devmandy</a:t>
            </a:r>
            <a:endParaRPr lang="en-US" sz="13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GITHUB_ORGANIZATION=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DevMandy</a:t>
            </a:r>
            <a:endParaRPr lang="en-US" sz="13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GITHUB_CREDENTIALS_ID=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github</a:t>
            </a:r>
            <a:endParaRPr lang="en-US" sz="13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DOCKERHUB_ORGANIZATION=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devmandy</a:t>
            </a:r>
            <a:endParaRPr lang="en-US" sz="13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DOCKERHUB_USERNAME=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devmandy</a:t>
            </a:r>
            <a:endParaRPr lang="en-US" sz="13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DOCKERHUB_PASSWORD=password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DOCKER_REGISTRY=https://index.docker.io/v1/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DOCKERHUB_CREDENTIALS_ID=</a:t>
            </a:r>
            <a:r>
              <a:rPr lang="en-US" sz="1300" b="1" dirty="0" err="1">
                <a:latin typeface="Courier New" charset="0"/>
                <a:ea typeface="Courier New" charset="0"/>
                <a:cs typeface="Courier New" charset="0"/>
              </a:rPr>
              <a:t>dockerhub</a:t>
            </a:r>
            <a:endParaRPr lang="en-US" sz="13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DOCKER_HOST=tcp://10.0.2.15:2375</a:t>
            </a:r>
          </a:p>
          <a:p>
            <a:r>
              <a:rPr lang="en-US" sz="1300" b="1" dirty="0">
                <a:latin typeface="Courier New" charset="0"/>
                <a:ea typeface="Courier New" charset="0"/>
                <a:cs typeface="Courier New" charset="0"/>
              </a:rPr>
              <a:t> 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C6537C-8115-4639-A394-E09726A95DF1}"/>
              </a:ext>
            </a:extLst>
          </p:cNvPr>
          <p:cNvSpPr txBox="1"/>
          <p:nvPr/>
        </p:nvSpPr>
        <p:spPr>
          <a:xfrm>
            <a:off x="407731" y="1930276"/>
            <a:ext cx="8328538" cy="1569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LDAP_SERVER=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openldap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LDAP_ROOT_DN=dc=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devmandy,dc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=org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LDAP_MANAGER_DN=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cn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admin,dc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devmandy,dc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=org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LDAP_MANAGER_PASSWORD_SECRET=password</a:t>
            </a:r>
          </a:p>
        </p:txBody>
      </p:sp>
    </p:spTree>
    <p:extLst>
      <p:ext uri="{BB962C8B-B14F-4D97-AF65-F5344CB8AC3E}">
        <p14:creationId xmlns:p14="http://schemas.microsoft.com/office/powerpoint/2010/main" val="391443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D489-9B1A-4B32-9214-2C3AFDE8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0EA07-BC46-4DDF-B73E-C32139FB9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697" y="1390956"/>
            <a:ext cx="7392606" cy="2833804"/>
          </a:xfrm>
          <a:solidFill>
            <a:schemeClr val="tx1">
              <a:lumMod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jenkins@b10065bda8f4:/$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printenv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grep LDAP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LDAP_ROOT_DN=dc=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devmandy,dc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=org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LDAP_MANAGER_PASSWORD_SECRET=password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LDAP_SERVER=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openldap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LDAP_MANAGER_DN=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admin,dc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devmandy,dc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=org</a:t>
            </a:r>
          </a:p>
        </p:txBody>
      </p:sp>
    </p:spTree>
    <p:extLst>
      <p:ext uri="{BB962C8B-B14F-4D97-AF65-F5344CB8AC3E}">
        <p14:creationId xmlns:p14="http://schemas.microsoft.com/office/powerpoint/2010/main" val="3111967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13DE45-47C8-41E2-8CF0-509FC4A8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first-run.sh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9C2226-DEBD-4682-946C-8C88820A6BFF}"/>
              </a:ext>
            </a:extLst>
          </p:cNvPr>
          <p:cNvSpPr txBox="1"/>
          <p:nvPr/>
        </p:nvSpPr>
        <p:spPr>
          <a:xfrm>
            <a:off x="822960" y="1188720"/>
            <a:ext cx="7498080" cy="33239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'//</a:t>
            </a:r>
            <a:r>
              <a:rPr lang="en-US" sz="15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jenkins.security.plugins.ldap.LDAPConfiguration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/server' 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\</a:t>
            </a:r>
            <a:b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-v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15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LDAP_SERVER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} \</a:t>
            </a:r>
            <a:b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-u 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'//</a:t>
            </a:r>
            <a:r>
              <a:rPr lang="en-US" sz="15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jenkins.security.plugins.ldap.LDAPConfiguration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/</a:t>
            </a:r>
            <a:r>
              <a:rPr lang="en-US" sz="15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rootDN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' 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\</a:t>
            </a:r>
            <a:b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-v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15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LDAP_ROOT_DN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} \</a:t>
            </a:r>
            <a:b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-u 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'//</a:t>
            </a:r>
            <a:r>
              <a:rPr lang="en-US" sz="15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jenkins.security.plugins.ldap.LDAPConfiguration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/</a:t>
            </a:r>
            <a:r>
              <a:rPr lang="en-US" sz="15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managerDN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' 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\</a:t>
            </a:r>
            <a:b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-v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15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LDAP_MANAGER_DN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} \</a:t>
            </a:r>
            <a:b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-u 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'//</a:t>
            </a:r>
            <a:r>
              <a:rPr lang="en-US" sz="15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jenkins.security.plugins.ldap.LDAPConfiguration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/</a:t>
            </a:r>
            <a:r>
              <a:rPr lang="en-US" sz="15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managerPasswordSecret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' 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\</a:t>
            </a:r>
            <a:b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-v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15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LDAP_MANAGER_PASSWORD_SECRET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} \</a:t>
            </a:r>
            <a:b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{JENKINS_HOME}/config.xml</a:t>
            </a:r>
            <a:b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93317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13DE45-47C8-41E2-8CF0-509FC4A8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ContainerPilot</a:t>
            </a:r>
            <a:r>
              <a:rPr lang="en-US" dirty="0"/>
              <a:t> Config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66A0F-BA4B-430A-BAB9-12A433F863B6}"/>
              </a:ext>
            </a:extLst>
          </p:cNvPr>
          <p:cNvSpPr txBox="1"/>
          <p:nvPr/>
        </p:nvSpPr>
        <p:spPr>
          <a:xfrm>
            <a:off x="1734444" y="1608306"/>
            <a:ext cx="704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</a:rPr>
              <a:t>{</a:t>
            </a:r>
            <a:br>
              <a:rPr lang="en-US" sz="1600" dirty="0">
                <a:latin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</a:rPr>
              <a:t>"consul"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"http://localhost:8500"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</a:rPr>
              <a:t>preStart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1600" b="1" dirty="0">
                <a:solidFill>
                  <a:srgbClr val="008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/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usr</a:t>
            </a:r>
            <a:r>
              <a:rPr lang="en-US" sz="1600" b="1" dirty="0">
                <a:solidFill>
                  <a:srgbClr val="008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/local/bin/first-run.sh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</a:rPr>
              <a:t>stopTimeout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. . . 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556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26CA-EFF1-4A49-BD92-93ADF63D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Do Try This at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F98BC-6541-4286-A0FD-E45F2DD6E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Quality makes the business go fast</a:t>
            </a:r>
          </a:p>
          <a:p>
            <a:r>
              <a:rPr lang="en-US" dirty="0"/>
              <a:t>Jenkins automates our pipeline so we can go fast</a:t>
            </a:r>
          </a:p>
          <a:p>
            <a:r>
              <a:rPr lang="en-US" dirty="0"/>
              <a:t>Jenkins is critical</a:t>
            </a:r>
          </a:p>
          <a:p>
            <a:r>
              <a:rPr lang="en-US" dirty="0"/>
              <a:t>Software-define your Jenkins!</a:t>
            </a:r>
          </a:p>
        </p:txBody>
      </p:sp>
    </p:spTree>
    <p:extLst>
      <p:ext uri="{BB962C8B-B14F-4D97-AF65-F5344CB8AC3E}">
        <p14:creationId xmlns:p14="http://schemas.microsoft.com/office/powerpoint/2010/main" val="1439749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C308-676D-4E0A-82D3-D8B67642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37BE7-C1F9-45BE-B068-0F2D75A55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32140"/>
            <a:ext cx="7230561" cy="3461686"/>
          </a:xfrm>
        </p:spPr>
        <p:txBody>
          <a:bodyPr>
            <a:normAutofit/>
          </a:bodyPr>
          <a:lstStyle/>
          <a:p>
            <a:r>
              <a:rPr lang="en-US" dirty="0"/>
              <a:t>Thanks for attending!</a:t>
            </a:r>
            <a:endParaRPr lang="en-US" dirty="0">
              <a:hlinkClick r:id="rId2"/>
            </a:endParaRPr>
          </a:p>
          <a:p>
            <a:endParaRPr lang="en-US" dirty="0"/>
          </a:p>
          <a:p>
            <a:r>
              <a:rPr lang="en-US" dirty="0"/>
              <a:t>Contact: 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Mandy.Hubbard@yahoo.com</a:t>
            </a:r>
            <a:r>
              <a:rPr lang="en-US" dirty="0"/>
              <a:t> @</a:t>
            </a:r>
            <a:r>
              <a:rPr lang="en-US" dirty="0" err="1"/>
              <a:t>DevMandy</a:t>
            </a:r>
            <a:endParaRPr lang="en-US" dirty="0"/>
          </a:p>
          <a:p>
            <a:endParaRPr lang="en-US" dirty="0"/>
          </a:p>
          <a:p>
            <a:r>
              <a:rPr lang="en-US" dirty="0"/>
              <a:t>Ask me questions</a:t>
            </a:r>
          </a:p>
          <a:p>
            <a:pPr marL="457200" lvl="1" indent="0">
              <a:buNone/>
            </a:pPr>
            <a:r>
              <a:rPr lang="en-US" dirty="0"/>
              <a:t>Meet me after this presentation, Expo Hall near the Social Media booth</a:t>
            </a:r>
          </a:p>
        </p:txBody>
      </p:sp>
    </p:spTree>
    <p:extLst>
      <p:ext uri="{BB962C8B-B14F-4D97-AF65-F5344CB8AC3E}">
        <p14:creationId xmlns:p14="http://schemas.microsoft.com/office/powerpoint/2010/main" val="4174479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27163-D43D-434E-A0EC-CB3B03B60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AE240-1619-4126-9059-746D937D3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https://github.com/autopilotpattern/jenkins</a:t>
            </a:r>
            <a:endParaRPr lang="en-US" dirty="0"/>
          </a:p>
          <a:p>
            <a:r>
              <a:rPr lang="en-US" dirty="0">
                <a:hlinkClick r:id="rId3"/>
              </a:rPr>
              <a:t>https://jenkins.io/blog/2017/07/17/speaker-blog-care/</a:t>
            </a:r>
            <a:endParaRPr lang="en-US" dirty="0"/>
          </a:p>
          <a:p>
            <a:r>
              <a:rPr lang="en-US" dirty="0">
                <a:hlinkClick r:id="rId4"/>
              </a:rPr>
              <a:t>https://www.joyent.com/containerpilot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20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12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Info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851" y="1000430"/>
            <a:ext cx="6472518" cy="863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55" y="2219138"/>
            <a:ext cx="3623355" cy="24155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45" y="2219138"/>
            <a:ext cx="3623355" cy="241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9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D3BD04-08C0-449C-9451-CE2DFB11F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5262478" y="1181185"/>
            <a:ext cx="2249492" cy="33750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5B49A0-355D-4287-A219-69817C1F2B4B}"/>
              </a:ext>
            </a:extLst>
          </p:cNvPr>
          <p:cNvSpPr txBox="1"/>
          <p:nvPr/>
        </p:nvSpPr>
        <p:spPr>
          <a:xfrm>
            <a:off x="628650" y="1181185"/>
            <a:ext cx="40359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Mandy Hubbard</a:t>
            </a:r>
          </a:p>
          <a:p>
            <a:r>
              <a:rPr lang="en-US" sz="2000" dirty="0">
                <a:latin typeface="+mj-lt"/>
              </a:rPr>
              <a:t>@</a:t>
            </a:r>
            <a:r>
              <a:rPr lang="en-US" sz="2000" dirty="0" err="1">
                <a:latin typeface="+mj-lt"/>
              </a:rPr>
              <a:t>DevMandy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QA Architect, Care.com </a:t>
            </a:r>
            <a:r>
              <a:rPr lang="en-US" sz="2000" dirty="0" err="1">
                <a:latin typeface="+mj-lt"/>
              </a:rPr>
              <a:t>HomePay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713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Quality?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3408" y="1981266"/>
            <a:ext cx="6397183" cy="1352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“Quality is not an act, it is a habit.”</a:t>
            </a:r>
          </a:p>
          <a:p>
            <a:pPr marL="0" indent="0">
              <a:buNone/>
            </a:pPr>
            <a:r>
              <a:rPr lang="en-US" sz="3200" i="1" dirty="0"/>
              <a:t>   </a:t>
            </a:r>
            <a:r>
              <a:rPr lang="en-US" sz="2400" i="1" dirty="0"/>
              <a:t>— Aristotle</a:t>
            </a:r>
          </a:p>
        </p:txBody>
      </p:sp>
    </p:spTree>
    <p:extLst>
      <p:ext uri="{BB962C8B-B14F-4D97-AF65-F5344CB8AC3E}">
        <p14:creationId xmlns:p14="http://schemas.microsoft.com/office/powerpoint/2010/main" val="77231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037"/>
            <a:ext cx="7886700" cy="2370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Q: Why do cars have brakes?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ED931-C2FC-46EF-AB58-326EFDAE18ED}"/>
              </a:ext>
            </a:extLst>
          </p:cNvPr>
          <p:cNvSpPr txBox="1"/>
          <p:nvPr/>
        </p:nvSpPr>
        <p:spPr>
          <a:xfrm>
            <a:off x="628650" y="1753628"/>
            <a:ext cx="521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A: So they can go fast!</a:t>
            </a:r>
          </a:p>
        </p:txBody>
      </p:sp>
    </p:spTree>
    <p:extLst>
      <p:ext uri="{BB962C8B-B14F-4D97-AF65-F5344CB8AC3E}">
        <p14:creationId xmlns:p14="http://schemas.microsoft.com/office/powerpoint/2010/main" val="368485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Quality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A3256A-E79A-4820-B6F2-9121CB9A801C}"/>
              </a:ext>
            </a:extLst>
          </p:cNvPr>
          <p:cNvSpPr/>
          <p:nvPr/>
        </p:nvSpPr>
        <p:spPr>
          <a:xfrm>
            <a:off x="3326498" y="2117307"/>
            <a:ext cx="1754628" cy="113550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Upstream Master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934294-B1AA-467F-B7D5-31AFC5D2EF52}"/>
              </a:ext>
            </a:extLst>
          </p:cNvPr>
          <p:cNvCxnSpPr>
            <a:cxnSpLocks/>
          </p:cNvCxnSpPr>
          <p:nvPr/>
        </p:nvCxnSpPr>
        <p:spPr>
          <a:xfrm>
            <a:off x="1515314" y="1616344"/>
            <a:ext cx="1721783" cy="882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D309CF84-BC1A-422D-A9D6-502E33DF3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203" y="1680875"/>
            <a:ext cx="1725528" cy="238214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8C6D73D-3BAD-475E-B796-585AAEEC5F8A}"/>
              </a:ext>
            </a:extLst>
          </p:cNvPr>
          <p:cNvSpPr txBox="1"/>
          <p:nvPr/>
        </p:nvSpPr>
        <p:spPr>
          <a:xfrm>
            <a:off x="1078782" y="2443523"/>
            <a:ext cx="157024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(Pull Requests)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F3C8DF-B5E0-4933-8247-7269E893B508}"/>
              </a:ext>
            </a:extLst>
          </p:cNvPr>
          <p:cNvCxnSpPr>
            <a:cxnSpLocks/>
          </p:cNvCxnSpPr>
          <p:nvPr/>
        </p:nvCxnSpPr>
        <p:spPr>
          <a:xfrm>
            <a:off x="5162151" y="2685059"/>
            <a:ext cx="156274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A9715F8-F090-4475-9101-F9A9C95507E8}"/>
              </a:ext>
            </a:extLst>
          </p:cNvPr>
          <p:cNvSpPr txBox="1"/>
          <p:nvPr/>
        </p:nvSpPr>
        <p:spPr>
          <a:xfrm>
            <a:off x="5214367" y="2383546"/>
            <a:ext cx="132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(Trigger)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255884" y="2809839"/>
            <a:ext cx="1340561" cy="1175575"/>
            <a:chOff x="5073069" y="2769400"/>
            <a:chExt cx="1340561" cy="117557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C7F7D2E-9670-41B6-8148-084514E36C36}"/>
                </a:ext>
              </a:extLst>
            </p:cNvPr>
            <p:cNvSpPr txBox="1"/>
            <p:nvPr/>
          </p:nvSpPr>
          <p:spPr>
            <a:xfrm>
              <a:off x="5073069" y="2873244"/>
              <a:ext cx="13405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Auto</a:t>
              </a:r>
            </a:p>
            <a:p>
              <a:pPr algn="ctr"/>
              <a:r>
                <a:rPr lang="en-US" dirty="0">
                  <a:latin typeface="+mn-lt"/>
                </a:rPr>
                <a:t>build and </a:t>
              </a:r>
            </a:p>
            <a:p>
              <a:pPr algn="ctr"/>
              <a:r>
                <a:rPr lang="en-US" dirty="0">
                  <a:latin typeface="+mn-lt"/>
                </a:rPr>
                <a:t>test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 rot="326089">
              <a:off x="5124928" y="2769400"/>
              <a:ext cx="1208377" cy="1175575"/>
              <a:chOff x="5124928" y="2769400"/>
              <a:chExt cx="1208377" cy="1175575"/>
            </a:xfrm>
          </p:grpSpPr>
          <p:sp>
            <p:nvSpPr>
              <p:cNvPr id="19" name="Arc 18"/>
              <p:cNvSpPr/>
              <p:nvPr/>
            </p:nvSpPr>
            <p:spPr>
              <a:xfrm>
                <a:off x="5180875" y="2779045"/>
                <a:ext cx="1152430" cy="1152430"/>
              </a:xfrm>
              <a:prstGeom prst="arc">
                <a:avLst/>
              </a:prstGeom>
              <a:ln w="12700">
                <a:solidFill>
                  <a:schemeClr val="tx1"/>
                </a:solidFill>
                <a:prstDash val="dash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c 27"/>
              <p:cNvSpPr/>
              <p:nvPr/>
            </p:nvSpPr>
            <p:spPr>
              <a:xfrm rot="5400000">
                <a:off x="5171226" y="2792545"/>
                <a:ext cx="1152430" cy="1152430"/>
              </a:xfrm>
              <a:prstGeom prst="arc">
                <a:avLst/>
              </a:prstGeom>
              <a:ln w="12700">
                <a:solidFill>
                  <a:schemeClr val="tx1"/>
                </a:solidFill>
                <a:prstDash val="dash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c 28"/>
              <p:cNvSpPr/>
              <p:nvPr/>
            </p:nvSpPr>
            <p:spPr>
              <a:xfrm rot="10800000">
                <a:off x="5124928" y="2780971"/>
                <a:ext cx="1152430" cy="1152430"/>
              </a:xfrm>
              <a:prstGeom prst="arc">
                <a:avLst/>
              </a:prstGeom>
              <a:ln w="12700">
                <a:solidFill>
                  <a:schemeClr val="tx1"/>
                </a:solidFill>
                <a:prstDash val="dash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c 29"/>
              <p:cNvSpPr/>
              <p:nvPr/>
            </p:nvSpPr>
            <p:spPr>
              <a:xfrm rot="16200000">
                <a:off x="5136509" y="2769400"/>
                <a:ext cx="1152430" cy="1152430"/>
              </a:xfrm>
              <a:prstGeom prst="arc">
                <a:avLst/>
              </a:prstGeom>
              <a:ln w="12700">
                <a:solidFill>
                  <a:schemeClr val="tx1"/>
                </a:solidFill>
                <a:prstDash val="dash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411808" y="2371453"/>
            <a:ext cx="470163" cy="627212"/>
            <a:chOff x="680995" y="932371"/>
            <a:chExt cx="470163" cy="627212"/>
          </a:xfrm>
        </p:grpSpPr>
        <p:pic>
          <p:nvPicPr>
            <p:cNvPr id="7" name="Graphic 6" descr="User">
              <a:extLst>
                <a:ext uri="{FF2B5EF4-FFF2-40B4-BE49-F238E27FC236}">
                  <a16:creationId xmlns:a16="http://schemas.microsoft.com/office/drawing/2014/main" id="{C5074561-3ECB-40CE-91AF-194068AE8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0995" y="932371"/>
              <a:ext cx="466344" cy="466344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685068" y="1251806"/>
              <a:ext cx="4660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Dev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41738" y="3523407"/>
            <a:ext cx="470163" cy="627212"/>
            <a:chOff x="680995" y="932371"/>
            <a:chExt cx="470163" cy="627212"/>
          </a:xfrm>
        </p:grpSpPr>
        <p:pic>
          <p:nvPicPr>
            <p:cNvPr id="39" name="Graphic 6" descr="User">
              <a:extLst>
                <a:ext uri="{FF2B5EF4-FFF2-40B4-BE49-F238E27FC236}">
                  <a16:creationId xmlns:a16="http://schemas.microsoft.com/office/drawing/2014/main" id="{C5074561-3ECB-40CE-91AF-194068AE8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0995" y="932371"/>
              <a:ext cx="466344" cy="466344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685068" y="1251806"/>
              <a:ext cx="4660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Dev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041738" y="1223670"/>
            <a:ext cx="470163" cy="627212"/>
            <a:chOff x="680995" y="932371"/>
            <a:chExt cx="470163" cy="627212"/>
          </a:xfrm>
        </p:grpSpPr>
        <p:pic>
          <p:nvPicPr>
            <p:cNvPr id="43" name="Graphic 6" descr="User">
              <a:extLst>
                <a:ext uri="{FF2B5EF4-FFF2-40B4-BE49-F238E27FC236}">
                  <a16:creationId xmlns:a16="http://schemas.microsoft.com/office/drawing/2014/main" id="{C5074561-3ECB-40CE-91AF-194068AE8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0995" y="932371"/>
              <a:ext cx="466344" cy="466344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685068" y="1251806"/>
              <a:ext cx="4660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Dev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76054" y="1676283"/>
            <a:ext cx="470163" cy="627212"/>
            <a:chOff x="680995" y="932371"/>
            <a:chExt cx="470163" cy="627212"/>
          </a:xfrm>
        </p:grpSpPr>
        <p:pic>
          <p:nvPicPr>
            <p:cNvPr id="46" name="Graphic 6" descr="User">
              <a:extLst>
                <a:ext uri="{FF2B5EF4-FFF2-40B4-BE49-F238E27FC236}">
                  <a16:creationId xmlns:a16="http://schemas.microsoft.com/office/drawing/2014/main" id="{C5074561-3ECB-40CE-91AF-194068AE8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0995" y="932371"/>
              <a:ext cx="466344" cy="466344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685068" y="1251806"/>
              <a:ext cx="4660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Dev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7756" y="3040779"/>
            <a:ext cx="470163" cy="627212"/>
            <a:chOff x="680995" y="932371"/>
            <a:chExt cx="470163" cy="627212"/>
          </a:xfrm>
        </p:grpSpPr>
        <p:pic>
          <p:nvPicPr>
            <p:cNvPr id="49" name="Graphic 6" descr="User">
              <a:extLst>
                <a:ext uri="{FF2B5EF4-FFF2-40B4-BE49-F238E27FC236}">
                  <a16:creationId xmlns:a16="http://schemas.microsoft.com/office/drawing/2014/main" id="{C5074561-3ECB-40CE-91AF-194068AE8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0995" y="932371"/>
              <a:ext cx="466344" cy="466344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685068" y="1251806"/>
              <a:ext cx="4660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Dev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9934294-B1AA-467F-B7D5-31AFC5D2EF52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1508082" y="2987962"/>
            <a:ext cx="1729015" cy="768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9934294-B1AA-467F-B7D5-31AFC5D2EF52}"/>
              </a:ext>
            </a:extLst>
          </p:cNvPr>
          <p:cNvCxnSpPr>
            <a:cxnSpLocks/>
          </p:cNvCxnSpPr>
          <p:nvPr/>
        </p:nvCxnSpPr>
        <p:spPr>
          <a:xfrm flipV="1">
            <a:off x="878152" y="2741536"/>
            <a:ext cx="2358945" cy="14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934294-B1AA-467F-B7D5-31AFC5D2EF52}"/>
              </a:ext>
            </a:extLst>
          </p:cNvPr>
          <p:cNvCxnSpPr>
            <a:cxnSpLocks/>
          </p:cNvCxnSpPr>
          <p:nvPr/>
        </p:nvCxnSpPr>
        <p:spPr>
          <a:xfrm>
            <a:off x="1041738" y="2068698"/>
            <a:ext cx="2195359" cy="559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9934294-B1AA-467F-B7D5-31AFC5D2EF52}"/>
              </a:ext>
            </a:extLst>
          </p:cNvPr>
          <p:cNvCxnSpPr>
            <a:cxnSpLocks/>
          </p:cNvCxnSpPr>
          <p:nvPr/>
        </p:nvCxnSpPr>
        <p:spPr>
          <a:xfrm flipV="1">
            <a:off x="1066469" y="2861182"/>
            <a:ext cx="2175318" cy="4020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567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49257" y="1157469"/>
            <a:ext cx="4863821" cy="3658808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Process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8E64FC-28F9-46C9-A0E4-651829A85CAC}"/>
              </a:ext>
            </a:extLst>
          </p:cNvPr>
          <p:cNvSpPr/>
          <p:nvPr/>
        </p:nvSpPr>
        <p:spPr>
          <a:xfrm>
            <a:off x="6598006" y="1964667"/>
            <a:ext cx="1393656" cy="194109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Upstream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A98768-775B-4AD0-A83B-BDCA993215E7}"/>
              </a:ext>
            </a:extLst>
          </p:cNvPr>
          <p:cNvSpPr/>
          <p:nvPr/>
        </p:nvSpPr>
        <p:spPr>
          <a:xfrm>
            <a:off x="3739772" y="1388656"/>
            <a:ext cx="1188720" cy="118872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Origin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967485-87D1-463C-8F15-CD6A8E895A5B}"/>
              </a:ext>
            </a:extLst>
          </p:cNvPr>
          <p:cNvSpPr/>
          <p:nvPr/>
        </p:nvSpPr>
        <p:spPr>
          <a:xfrm>
            <a:off x="3737589" y="3256221"/>
            <a:ext cx="1188720" cy="118872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Origin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4ECB33-32B4-4AC1-AE45-800AB57784F5}"/>
              </a:ext>
            </a:extLst>
          </p:cNvPr>
          <p:cNvSpPr/>
          <p:nvPr/>
        </p:nvSpPr>
        <p:spPr>
          <a:xfrm>
            <a:off x="1136964" y="1388656"/>
            <a:ext cx="1188720" cy="118872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Mandy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local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DBDD481-EEC5-4413-BB04-5E4032BF326D}"/>
              </a:ext>
            </a:extLst>
          </p:cNvPr>
          <p:cNvSpPr/>
          <p:nvPr/>
        </p:nvSpPr>
        <p:spPr>
          <a:xfrm>
            <a:off x="1130846" y="3256221"/>
            <a:ext cx="1188720" cy="118872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Patrick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local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C1E910-23FF-4FFD-B167-DB7A868192BB}"/>
              </a:ext>
            </a:extLst>
          </p:cNvPr>
          <p:cNvCxnSpPr>
            <a:cxnSpLocks/>
          </p:cNvCxnSpPr>
          <p:nvPr/>
        </p:nvCxnSpPr>
        <p:spPr>
          <a:xfrm flipH="1" flipV="1">
            <a:off x="4980418" y="1693994"/>
            <a:ext cx="1554480" cy="37490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E4C29C-017E-4829-86AC-C27EBE2B0FCC}"/>
              </a:ext>
            </a:extLst>
          </p:cNvPr>
          <p:cNvCxnSpPr>
            <a:cxnSpLocks/>
          </p:cNvCxnSpPr>
          <p:nvPr/>
        </p:nvCxnSpPr>
        <p:spPr>
          <a:xfrm flipH="1">
            <a:off x="4989183" y="3113892"/>
            <a:ext cx="1554480" cy="487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6FE046-984C-4EF5-B864-C6248F0F9763}"/>
              </a:ext>
            </a:extLst>
          </p:cNvPr>
          <p:cNvSpPr txBox="1"/>
          <p:nvPr/>
        </p:nvSpPr>
        <p:spPr>
          <a:xfrm>
            <a:off x="3384607" y="2577087"/>
            <a:ext cx="1934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+mj-lt"/>
              </a:rPr>
              <a:t>Mandy’s account</a:t>
            </a:r>
            <a:endParaRPr lang="en-US" sz="14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BC5A54-2005-4B2E-B9E0-210787D46DA6}"/>
              </a:ext>
            </a:extLst>
          </p:cNvPr>
          <p:cNvSpPr txBox="1"/>
          <p:nvPr/>
        </p:nvSpPr>
        <p:spPr>
          <a:xfrm>
            <a:off x="3384607" y="4422232"/>
            <a:ext cx="1849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+mj-lt"/>
              </a:rPr>
              <a:t>Patrick’s account</a:t>
            </a:r>
            <a:endParaRPr lang="en-US" sz="1400" dirty="0">
              <a:latin typeface="+mj-lt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BFC3D6-5471-43BA-B5E1-32126D01BBCC}"/>
              </a:ext>
            </a:extLst>
          </p:cNvPr>
          <p:cNvCxnSpPr>
            <a:cxnSpLocks/>
          </p:cNvCxnSpPr>
          <p:nvPr/>
        </p:nvCxnSpPr>
        <p:spPr>
          <a:xfrm flipH="1">
            <a:off x="2426577" y="1619395"/>
            <a:ext cx="1188720" cy="4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08A176-8A77-4008-B3D0-3688581E3635}"/>
              </a:ext>
            </a:extLst>
          </p:cNvPr>
          <p:cNvCxnSpPr>
            <a:cxnSpLocks/>
          </p:cNvCxnSpPr>
          <p:nvPr/>
        </p:nvCxnSpPr>
        <p:spPr>
          <a:xfrm>
            <a:off x="2450159" y="2359197"/>
            <a:ext cx="11887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CB10076-5822-4079-917C-87911405C4D2}"/>
              </a:ext>
            </a:extLst>
          </p:cNvPr>
          <p:cNvSpPr txBox="1"/>
          <p:nvPr/>
        </p:nvSpPr>
        <p:spPr>
          <a:xfrm>
            <a:off x="2552590" y="1584850"/>
            <a:ext cx="98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Clone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C83FB7-DECF-47EF-9B9A-1263B5D8B355}"/>
              </a:ext>
            </a:extLst>
          </p:cNvPr>
          <p:cNvSpPr txBox="1"/>
          <p:nvPr/>
        </p:nvSpPr>
        <p:spPr>
          <a:xfrm>
            <a:off x="2516760" y="2335797"/>
            <a:ext cx="100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Push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887160-8A9C-40AA-9308-829686100DFF}"/>
              </a:ext>
            </a:extLst>
          </p:cNvPr>
          <p:cNvSpPr txBox="1"/>
          <p:nvPr/>
        </p:nvSpPr>
        <p:spPr>
          <a:xfrm>
            <a:off x="6786781" y="1191736"/>
            <a:ext cx="20614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GitHub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32CE95B-1D98-4899-AEBE-95E0FCC41DA8}"/>
              </a:ext>
            </a:extLst>
          </p:cNvPr>
          <p:cNvCxnSpPr/>
          <p:nvPr/>
        </p:nvCxnSpPr>
        <p:spPr>
          <a:xfrm>
            <a:off x="4994660" y="2175336"/>
            <a:ext cx="1554480" cy="374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19BAE3B-E469-4AA7-AA87-B88151DF5F7B}"/>
              </a:ext>
            </a:extLst>
          </p:cNvPr>
          <p:cNvCxnSpPr>
            <a:cxnSpLocks/>
          </p:cNvCxnSpPr>
          <p:nvPr/>
        </p:nvCxnSpPr>
        <p:spPr>
          <a:xfrm flipV="1">
            <a:off x="4991993" y="3598925"/>
            <a:ext cx="1554480" cy="484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8ED5D700-7AA2-40B7-8EC5-E48FA43F0323}"/>
              </a:ext>
            </a:extLst>
          </p:cNvPr>
          <p:cNvSpPr/>
          <p:nvPr/>
        </p:nvSpPr>
        <p:spPr>
          <a:xfrm>
            <a:off x="5377602" y="3174200"/>
            <a:ext cx="966666" cy="33876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Fork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2C5D024-BBB2-4AFF-9904-E1CFE8E5ACFC}"/>
              </a:ext>
            </a:extLst>
          </p:cNvPr>
          <p:cNvSpPr/>
          <p:nvPr/>
        </p:nvSpPr>
        <p:spPr>
          <a:xfrm>
            <a:off x="5377602" y="1703479"/>
            <a:ext cx="966666" cy="33832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Fork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B83E780-BE13-4B51-BAEC-4151C901C4C3}"/>
              </a:ext>
            </a:extLst>
          </p:cNvPr>
          <p:cNvSpPr/>
          <p:nvPr/>
        </p:nvSpPr>
        <p:spPr>
          <a:xfrm>
            <a:off x="5377602" y="3706250"/>
            <a:ext cx="966666" cy="33876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PR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259F4D9-3F2F-4489-B6E5-368F176F1630}"/>
              </a:ext>
            </a:extLst>
          </p:cNvPr>
          <p:cNvSpPr/>
          <p:nvPr/>
        </p:nvSpPr>
        <p:spPr>
          <a:xfrm>
            <a:off x="5377602" y="2218009"/>
            <a:ext cx="966666" cy="33876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PR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DA544-F2A1-4CB2-BDD0-1D9EF0F0F82D}"/>
              </a:ext>
            </a:extLst>
          </p:cNvPr>
          <p:cNvSpPr txBox="1"/>
          <p:nvPr/>
        </p:nvSpPr>
        <p:spPr>
          <a:xfrm>
            <a:off x="6254452" y="3891126"/>
            <a:ext cx="208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j-lt"/>
              </a:rPr>
              <a:t>DevMandy</a:t>
            </a:r>
            <a:r>
              <a:rPr lang="en-US" sz="1400" dirty="0">
                <a:latin typeface="+mj-lt"/>
              </a:rPr>
              <a:t> account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156B29-43E4-4E75-941D-FC7F977066BF}"/>
              </a:ext>
            </a:extLst>
          </p:cNvPr>
          <p:cNvSpPr/>
          <p:nvPr/>
        </p:nvSpPr>
        <p:spPr>
          <a:xfrm>
            <a:off x="5744007" y="1340211"/>
            <a:ext cx="274320" cy="27432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3EDF710-1A06-4841-B8D2-ED775023D1A2}"/>
              </a:ext>
            </a:extLst>
          </p:cNvPr>
          <p:cNvSpPr/>
          <p:nvPr/>
        </p:nvSpPr>
        <p:spPr>
          <a:xfrm>
            <a:off x="2889236" y="126922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E440D5-59BF-4AA8-A8A8-56B511032541}"/>
              </a:ext>
            </a:extLst>
          </p:cNvPr>
          <p:cNvSpPr/>
          <p:nvPr/>
        </p:nvSpPr>
        <p:spPr>
          <a:xfrm>
            <a:off x="5738193" y="2632398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D2AB42C-5377-4E32-AC68-75831DD4F100}"/>
              </a:ext>
            </a:extLst>
          </p:cNvPr>
          <p:cNvSpPr/>
          <p:nvPr/>
        </p:nvSpPr>
        <p:spPr>
          <a:xfrm>
            <a:off x="2880020" y="2005297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CBFC3D6-5471-43BA-B5E1-32126D01BBCC}"/>
              </a:ext>
            </a:extLst>
          </p:cNvPr>
          <p:cNvCxnSpPr>
            <a:cxnSpLocks/>
          </p:cNvCxnSpPr>
          <p:nvPr/>
        </p:nvCxnSpPr>
        <p:spPr>
          <a:xfrm flipH="1">
            <a:off x="2426577" y="3510314"/>
            <a:ext cx="1188720" cy="4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08A176-8A77-4008-B3D0-3688581E3635}"/>
              </a:ext>
            </a:extLst>
          </p:cNvPr>
          <p:cNvCxnSpPr>
            <a:cxnSpLocks/>
          </p:cNvCxnSpPr>
          <p:nvPr/>
        </p:nvCxnSpPr>
        <p:spPr>
          <a:xfrm>
            <a:off x="2450159" y="4250116"/>
            <a:ext cx="11887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CB10076-5822-4079-917C-87911405C4D2}"/>
              </a:ext>
            </a:extLst>
          </p:cNvPr>
          <p:cNvSpPr txBox="1"/>
          <p:nvPr/>
        </p:nvSpPr>
        <p:spPr>
          <a:xfrm>
            <a:off x="2552590" y="3475769"/>
            <a:ext cx="98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Clone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C83FB7-DECF-47EF-9B9A-1263B5D8B355}"/>
              </a:ext>
            </a:extLst>
          </p:cNvPr>
          <p:cNvSpPr txBox="1"/>
          <p:nvPr/>
        </p:nvSpPr>
        <p:spPr>
          <a:xfrm>
            <a:off x="2516760" y="4226716"/>
            <a:ext cx="100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200648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  <p:bldP spid="33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400260A-AF42-4A39-B9D7-94C2A9D9E325}"/>
              </a:ext>
            </a:extLst>
          </p:cNvPr>
          <p:cNvSpPr/>
          <p:nvPr/>
        </p:nvSpPr>
        <p:spPr>
          <a:xfrm>
            <a:off x="717522" y="1283623"/>
            <a:ext cx="1371600" cy="109728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Mandy’s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Fork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F6F410-3B32-490B-BCA0-9A74E5AA6B2F}"/>
              </a:ext>
            </a:extLst>
          </p:cNvPr>
          <p:cNvSpPr/>
          <p:nvPr/>
        </p:nvSpPr>
        <p:spPr>
          <a:xfrm>
            <a:off x="3536923" y="1299665"/>
            <a:ext cx="1371600" cy="109728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Upstream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8CE0A1-9214-42D6-AA4F-AB3BCB24F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606" y="1132696"/>
            <a:ext cx="985586" cy="136063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34EE1E-F0C9-43C3-AC95-54D921F95C46}"/>
              </a:ext>
            </a:extLst>
          </p:cNvPr>
          <p:cNvCxnSpPr>
            <a:cxnSpLocks/>
          </p:cNvCxnSpPr>
          <p:nvPr/>
        </p:nvCxnSpPr>
        <p:spPr>
          <a:xfrm>
            <a:off x="2149215" y="1796246"/>
            <a:ext cx="1371665" cy="401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C5F8C79-6A0E-48E4-A318-B4E426A710C0}"/>
              </a:ext>
            </a:extLst>
          </p:cNvPr>
          <p:cNvSpPr/>
          <p:nvPr/>
        </p:nvSpPr>
        <p:spPr>
          <a:xfrm>
            <a:off x="2325936" y="1628870"/>
            <a:ext cx="966666" cy="33876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7697A2-7507-4303-B14D-253628257921}"/>
              </a:ext>
            </a:extLst>
          </p:cNvPr>
          <p:cNvCxnSpPr>
            <a:cxnSpLocks/>
          </p:cNvCxnSpPr>
          <p:nvPr/>
        </p:nvCxnSpPr>
        <p:spPr>
          <a:xfrm flipV="1">
            <a:off x="4993830" y="1599157"/>
            <a:ext cx="1828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96DF8D-3BBF-4FEB-A80A-3E8E8DEF535A}"/>
              </a:ext>
            </a:extLst>
          </p:cNvPr>
          <p:cNvSpPr txBox="1"/>
          <p:nvPr/>
        </p:nvSpPr>
        <p:spPr>
          <a:xfrm>
            <a:off x="5117390" y="1314530"/>
            <a:ext cx="1668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Webhook</a:t>
            </a:r>
            <a:r>
              <a:rPr lang="en-US" sz="1400" dirty="0">
                <a:latin typeface="+mn-lt"/>
              </a:rPr>
              <a:t> Event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D501E3-9EC4-4E02-A60D-03AE7C16FBBD}"/>
              </a:ext>
            </a:extLst>
          </p:cNvPr>
          <p:cNvCxnSpPr>
            <a:cxnSpLocks/>
          </p:cNvCxnSpPr>
          <p:nvPr/>
        </p:nvCxnSpPr>
        <p:spPr>
          <a:xfrm flipH="1">
            <a:off x="4957288" y="2057846"/>
            <a:ext cx="1828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58148B-06D4-4B18-B5C9-A112FEC834EA}"/>
              </a:ext>
            </a:extLst>
          </p:cNvPr>
          <p:cNvSpPr txBox="1"/>
          <p:nvPr/>
        </p:nvSpPr>
        <p:spPr>
          <a:xfrm>
            <a:off x="5192614" y="2007770"/>
            <a:ext cx="1518250" cy="3439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400" dirty="0">
                <a:latin typeface="+mn-lt"/>
              </a:rPr>
              <a:t>Build Status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F9B54F6-4F82-4DE6-AD5F-C617EA2CC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485" y="2627463"/>
            <a:ext cx="6374230" cy="2332572"/>
          </a:xfrm>
          <a:prstGeom prst="rect">
            <a:avLst/>
          </a:prstGeom>
          <a:ln>
            <a:noFill/>
          </a:ln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9079BEA-231A-4EAB-BE47-1A0C92BB404E}"/>
              </a:ext>
            </a:extLst>
          </p:cNvPr>
          <p:cNvSpPr/>
          <p:nvPr/>
        </p:nvSpPr>
        <p:spPr>
          <a:xfrm>
            <a:off x="2678154" y="1231270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1777536-06E7-4155-BA49-BB10F2AA8915}"/>
              </a:ext>
            </a:extLst>
          </p:cNvPr>
          <p:cNvSpPr/>
          <p:nvPr/>
        </p:nvSpPr>
        <p:spPr>
          <a:xfrm>
            <a:off x="5814579" y="101754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6CAE860-6452-4E13-AADD-A8275936E035}"/>
              </a:ext>
            </a:extLst>
          </p:cNvPr>
          <p:cNvSpPr/>
          <p:nvPr/>
        </p:nvSpPr>
        <p:spPr>
          <a:xfrm>
            <a:off x="5814579" y="2282869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C5F8C79-6A0E-48E4-A318-B4E426A710C0}"/>
              </a:ext>
            </a:extLst>
          </p:cNvPr>
          <p:cNvSpPr/>
          <p:nvPr/>
        </p:nvSpPr>
        <p:spPr>
          <a:xfrm>
            <a:off x="5022217" y="1669006"/>
            <a:ext cx="1772025" cy="33876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Build/Test</a:t>
            </a:r>
          </a:p>
        </p:txBody>
      </p:sp>
    </p:spTree>
    <p:extLst>
      <p:ext uri="{BB962C8B-B14F-4D97-AF65-F5344CB8AC3E}">
        <p14:creationId xmlns:p14="http://schemas.microsoft.com/office/powerpoint/2010/main" val="405737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PRESENTER" val="566075a08f9298f3105bf4fde7cde1e665e3a79"/>
</p:tagLst>
</file>

<file path=ppt/theme/theme1.xml><?xml version="1.0" encoding="utf-8"?>
<a:theme xmlns:a="http://schemas.openxmlformats.org/drawingml/2006/main" name="JW slide master">
  <a:themeElements>
    <a:clrScheme name="JW">
      <a:dk1>
        <a:srgbClr val="54575A"/>
      </a:dk1>
      <a:lt1>
        <a:srgbClr val="FFFFFF"/>
      </a:lt1>
      <a:dk2>
        <a:srgbClr val="006197"/>
      </a:dk2>
      <a:lt2>
        <a:srgbClr val="EEECE1"/>
      </a:lt2>
      <a:accent1>
        <a:srgbClr val="00ADBC"/>
      </a:accent1>
      <a:accent2>
        <a:srgbClr val="C36D16"/>
      </a:accent2>
      <a:accent3>
        <a:srgbClr val="CB3725"/>
      </a:accent3>
      <a:accent4>
        <a:srgbClr val="008D96"/>
      </a:accent4>
      <a:accent5>
        <a:srgbClr val="2C9A42"/>
      </a:accent5>
      <a:accent6>
        <a:srgbClr val="54575A"/>
      </a:accent6>
      <a:hlink>
        <a:srgbClr val="006197"/>
      </a:hlink>
      <a:folHlink>
        <a:srgbClr val="00ADBC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nkins_World_4x3" id="{E5B1196E-51F2-D84C-9DC6-0F1AE4F309D5}" vid="{1923CFBD-7FE2-B546-A682-72FD9131ED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JW">
    <a:dk1>
      <a:srgbClr val="54575A"/>
    </a:dk1>
    <a:lt1>
      <a:srgbClr val="FFFFFF"/>
    </a:lt1>
    <a:dk2>
      <a:srgbClr val="006197"/>
    </a:dk2>
    <a:lt2>
      <a:srgbClr val="EEECE1"/>
    </a:lt2>
    <a:accent1>
      <a:srgbClr val="00ADBC"/>
    </a:accent1>
    <a:accent2>
      <a:srgbClr val="C36D16"/>
    </a:accent2>
    <a:accent3>
      <a:srgbClr val="CB3725"/>
    </a:accent3>
    <a:accent4>
      <a:srgbClr val="008D96"/>
    </a:accent4>
    <a:accent5>
      <a:srgbClr val="2C9A42"/>
    </a:accent5>
    <a:accent6>
      <a:srgbClr val="54575A"/>
    </a:accent6>
    <a:hlink>
      <a:srgbClr val="006197"/>
    </a:hlink>
    <a:folHlink>
      <a:srgbClr val="00ADB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13821</TotalTime>
  <Words>619</Words>
  <Application>Microsoft Office PowerPoint</Application>
  <PresentationFormat>On-screen Show (16:9)</PresentationFormat>
  <Paragraphs>185</Paragraphs>
  <Slides>28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MS PGothic</vt:lpstr>
      <vt:lpstr>.HelveticaNeueDeskInterface-Regular</vt:lpstr>
      <vt:lpstr>Arial</vt:lpstr>
      <vt:lpstr>Calibri</vt:lpstr>
      <vt:lpstr>Courier New</vt:lpstr>
      <vt:lpstr>Times New Roman</vt:lpstr>
      <vt:lpstr>Trebuchet MS</vt:lpstr>
      <vt:lpstr>JW slide master</vt:lpstr>
      <vt:lpstr>Disposable Jenkins</vt:lpstr>
      <vt:lpstr>Disposable Jenkins</vt:lpstr>
      <vt:lpstr>Company Info</vt:lpstr>
      <vt:lpstr>About Me</vt:lpstr>
      <vt:lpstr>What is Quality?</vt:lpstr>
      <vt:lpstr>Analogy time</vt:lpstr>
      <vt:lpstr>Steps to Quality Software</vt:lpstr>
      <vt:lpstr>GitHub Process</vt:lpstr>
      <vt:lpstr>Continuous Integration</vt:lpstr>
      <vt:lpstr>Continuous Delivery</vt:lpstr>
      <vt:lpstr>GitHub Webhook Configuration</vt:lpstr>
      <vt:lpstr>GitHub Webhook Configuration</vt:lpstr>
      <vt:lpstr>Protected Branch</vt:lpstr>
      <vt:lpstr>Demo Time</vt:lpstr>
      <vt:lpstr>Technology Stack</vt:lpstr>
      <vt:lpstr>Architecture</vt:lpstr>
      <vt:lpstr>Docker Compose</vt:lpstr>
      <vt:lpstr>Anatomy of a Plugin</vt:lpstr>
      <vt:lpstr>LDAP Plugin UI</vt:lpstr>
      <vt:lpstr>Configuration File</vt:lpstr>
      <vt:lpstr>Docker Compose Environment File</vt:lpstr>
      <vt:lpstr>Jenkins Environment Variables</vt:lpstr>
      <vt:lpstr>first-run.sh</vt:lpstr>
      <vt:lpstr>ContainerPilot Config</vt:lpstr>
      <vt:lpstr>Summary: Do Try This at Home</vt:lpstr>
      <vt:lpstr>Q&amp;A</vt:lpstr>
      <vt:lpstr>Additional 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Microsoft Office User</dc:creator>
  <cp:lastModifiedBy>Mandy Hubbard</cp:lastModifiedBy>
  <cp:revision>116</cp:revision>
  <dcterms:created xsi:type="dcterms:W3CDTF">2017-03-20T14:56:09Z</dcterms:created>
  <dcterms:modified xsi:type="dcterms:W3CDTF">2017-08-31T23:17:41Z</dcterms:modified>
</cp:coreProperties>
</file>