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44"/>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75" r:id="rId20"/>
    <p:sldId id="290" r:id="rId21"/>
    <p:sldId id="299"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6"/>
    <p:restoredTop sz="86383"/>
  </p:normalViewPr>
  <p:slideViewPr>
    <p:cSldViewPr snapToGrid="0" snapToObjects="1">
      <p:cViewPr varScale="1">
        <p:scale>
          <a:sx n="99" d="100"/>
          <a:sy n="99" d="100"/>
        </p:scale>
        <p:origin x="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11/24/17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042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513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24</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smtClean="0"/>
              <a:t>The next step in performing changes with Terraform is to perform the Terraform apply. The apply is when the infrastructure operations are actually performed.</a:t>
            </a:r>
          </a:p>
          <a:p>
            <a:endParaRPr dirty="0" smtClean="0"/>
          </a:p>
          <a:p>
            <a:r>
              <a:rPr dirty="0" smtClean="0"/>
              <a:t>Using the resource graph defined by our configuration, Terraform determines the order in which to perform our changes, parallelizes the change when possible, and will handle known timing and transient errors when it can. </a:t>
            </a:r>
          </a:p>
          <a:p>
            <a:endParaRPr dirty="0" smtClean="0"/>
          </a:p>
          <a:p>
            <a:r>
              <a:rPr dirty="0" smtClean="0"/>
              <a:t>As an example, for a more complex configuration, Terraform can create EC2 instances that have no dependencies in parallel and will handle provider errors such as checking for the existence of an instance that was just created, as can happen when making fast changes.</a:t>
            </a:r>
            <a:endParaRPr dirty="0"/>
          </a:p>
        </p:txBody>
      </p:sp>
    </p:spTree>
    <p:extLst>
      <p:ext uri="{BB962C8B-B14F-4D97-AF65-F5344CB8AC3E}">
        <p14:creationId xmlns:p14="http://schemas.microsoft.com/office/powerpoint/2010/main" val="1553157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2362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6015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062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953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4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11/24/17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D613C-C0FF-5D4D-9461-34EBB5775A81}" type="datetimeFigureOut">
              <a:rPr lang="en-US" smtClean="0"/>
              <a:t>11/24/17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D613C-C0FF-5D4D-9461-34EBB5775A81}" type="datetimeFigureOut">
              <a:rPr lang="en-US" smtClean="0"/>
              <a:t>11/24/17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D613C-C0FF-5D4D-9461-34EBB5775A81}" type="datetimeFigureOut">
              <a:rPr lang="en-US" smtClean="0"/>
              <a:t>11/24/17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11/24/17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11/24/17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11/24/17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theme" Target="../theme/theme3.xml"/><Relationship Id="rId11" Type="http://schemas.openxmlformats.org/officeDocument/2006/relationships/image" Target="../media/image1.png"/><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11/24/17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7.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smtClean="0"/>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lnSpc>
                <a:spcPct val="120000"/>
              </a:lnSpc>
              <a:defRPr sz="2800">
                <a:latin typeface="Courier"/>
                <a:ea typeface="Courier"/>
                <a:cs typeface="Courier"/>
                <a:sym typeface="Courier"/>
              </a:defRPr>
            </a:pPr>
            <a:r>
              <a:rPr lang="en-US" sz="2000" kern="0" dirty="0" smtClean="0">
                <a:latin typeface="Courier"/>
                <a:ea typeface="Courier"/>
                <a:cs typeface="Courier"/>
                <a:sym typeface="Courier"/>
              </a:rPr>
              <a:t>resource ”</a:t>
            </a:r>
            <a:r>
              <a:rPr lang="en-US" sz="2000" kern="0" dirty="0" err="1" smtClean="0">
                <a:latin typeface="Courier"/>
                <a:ea typeface="Courier"/>
                <a:cs typeface="Courier"/>
                <a:sym typeface="Courier"/>
              </a:rPr>
              <a:t>azure_instance</a:t>
            </a:r>
            <a:r>
              <a:rPr lang="en-US" sz="2000" kern="0" dirty="0" smtClean="0">
                <a:latin typeface="Courier"/>
                <a:ea typeface="Courier"/>
                <a:cs typeface="Courier"/>
                <a:sym typeface="Courier"/>
              </a:rPr>
              <a:t>” “web” {</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name					= “</a:t>
            </a:r>
            <a:r>
              <a:rPr lang="en-US" sz="2000" kern="0" dirty="0" err="1" smtClean="0">
                <a:latin typeface="Courier"/>
                <a:ea typeface="Courier"/>
                <a:cs typeface="Courier"/>
                <a:sym typeface="Courier"/>
              </a:rPr>
              <a:t>MyFirstVM</a:t>
            </a:r>
            <a:r>
              <a:rPr lang="en-US" sz="2000" kern="0" dirty="0" smtClean="0">
                <a:latin typeface="Courier"/>
                <a:ea typeface="Courier"/>
                <a:cs typeface="Courier"/>
                <a:sym typeface="Courier"/>
              </a:rPr>
              <a:t>”</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image					= “Windows 2012 R2”</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size					= “Standard DS1”</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location				= “East US”</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username				= “John Doe”</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password				= “</a:t>
            </a:r>
            <a:r>
              <a:rPr lang="en-US" sz="2000" kern="0" dirty="0" err="1" smtClean="0">
                <a:latin typeface="Courier"/>
                <a:ea typeface="Courier"/>
                <a:cs typeface="Courier"/>
                <a:sym typeface="Courier"/>
              </a:rPr>
              <a:t>Iamrootfearme</a:t>
            </a:r>
            <a:r>
              <a:rPr lang="en-US" sz="2000" kern="0" dirty="0" smtClean="0">
                <a:latin typeface="Courier"/>
                <a:ea typeface="Courier"/>
                <a:cs typeface="Courier"/>
                <a:sym typeface="Courier"/>
              </a:rPr>
              <a:t>!”</a:t>
            </a:r>
            <a:endParaRPr lang="en-US" sz="2000" kern="0" dirty="0">
              <a:latin typeface="Courier"/>
              <a:ea typeface="Courier"/>
              <a:cs typeface="Courier"/>
              <a:sym typeface="Courier"/>
            </a:endParaRP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smtClean="0"/>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lnSpc>
                <a:spcPct val="120000"/>
              </a:lnSpc>
              <a:defRPr sz="2800">
                <a:latin typeface="Courier"/>
                <a:ea typeface="Courier"/>
                <a:cs typeface="Courier"/>
                <a:sym typeface="Courier"/>
              </a:defRPr>
            </a:pPr>
            <a:r>
              <a:rPr lang="en-US" sz="2000" kern="0" dirty="0" smtClean="0">
                <a:latin typeface="Courier"/>
                <a:ea typeface="Courier"/>
                <a:cs typeface="Courier"/>
                <a:sym typeface="Courier"/>
              </a:rPr>
              <a:t>resource ”</a:t>
            </a:r>
            <a:r>
              <a:rPr lang="en-US" sz="2000" kern="0" dirty="0" err="1" smtClean="0">
                <a:latin typeface="Courier"/>
                <a:ea typeface="Courier"/>
                <a:cs typeface="Courier"/>
                <a:sym typeface="Courier"/>
              </a:rPr>
              <a:t>azure_instance</a:t>
            </a:r>
            <a:r>
              <a:rPr lang="en-US" sz="2000" kern="0" dirty="0" smtClean="0">
                <a:latin typeface="Courier"/>
                <a:ea typeface="Courier"/>
                <a:cs typeface="Courier"/>
                <a:sym typeface="Courier"/>
              </a:rPr>
              <a:t>” “web” {</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name					= “</a:t>
            </a:r>
            <a:r>
              <a:rPr lang="en-US" sz="2000" kern="0" dirty="0" err="1" smtClean="0">
                <a:latin typeface="Courier"/>
                <a:ea typeface="Courier"/>
                <a:cs typeface="Courier"/>
                <a:sym typeface="Courier"/>
              </a:rPr>
              <a:t>MyFirstVM</a:t>
            </a:r>
            <a:r>
              <a:rPr lang="en-US" sz="2000" kern="0" dirty="0" smtClean="0">
                <a:latin typeface="Courier"/>
                <a:ea typeface="Courier"/>
                <a:cs typeface="Courier"/>
                <a:sym typeface="Courier"/>
              </a:rPr>
              <a:t>”</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image					= “Windows 2012 R2”</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size					= “Standard DS1”</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location				= “East US”</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username				= “John Doe”</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password				= “</a:t>
            </a:r>
            <a:r>
              <a:rPr lang="en-US" sz="2000" kern="0" dirty="0" err="1" smtClean="0">
                <a:latin typeface="Courier"/>
                <a:ea typeface="Courier"/>
                <a:cs typeface="Courier"/>
                <a:sym typeface="Courier"/>
              </a:rPr>
              <a:t>Iamrootfearme</a:t>
            </a:r>
            <a:r>
              <a:rPr lang="en-US" sz="2000" kern="0" dirty="0" smtClean="0">
                <a:latin typeface="Courier"/>
                <a:ea typeface="Courier"/>
                <a:cs typeface="Courier"/>
                <a:sym typeface="Courier"/>
              </a:rPr>
              <a:t>!”</a:t>
            </a:r>
            <a:endParaRPr lang="en-US" sz="2000" kern="0" dirty="0">
              <a:latin typeface="Courier"/>
              <a:ea typeface="Courier"/>
              <a:cs typeface="Courier"/>
              <a:sym typeface="Courier"/>
            </a:endParaRP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a:t>
            </a:r>
          </a:p>
        </p:txBody>
      </p:sp>
      <p:sp>
        <p:nvSpPr>
          <p:cNvPr id="18" name="Right Arrow 17"/>
          <p:cNvSpPr/>
          <p:nvPr/>
        </p:nvSpPr>
        <p:spPr>
          <a:xfrm rot="19624652">
            <a:off x="1700814" y="2500968"/>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9" name="Right Arrow 18"/>
          <p:cNvSpPr/>
          <p:nvPr/>
        </p:nvSpPr>
        <p:spPr>
          <a:xfrm rot="19624652">
            <a:off x="1777672" y="2940373"/>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20" name="Right Arrow 19"/>
          <p:cNvSpPr/>
          <p:nvPr/>
        </p:nvSpPr>
        <p:spPr>
          <a:xfrm rot="19624652">
            <a:off x="1700813" y="3376200"/>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a:t>
            </a:r>
            <a:r>
              <a:rPr lang="en-US" i="1" dirty="0" smtClean="0"/>
              <a:t>infrastructure </a:t>
            </a:r>
            <a:r>
              <a:rPr lang="en-US" i="1" dirty="0"/>
              <a:t>safely and efficiently. </a:t>
            </a:r>
            <a:endParaRPr lang="en-US" i="1" dirty="0" smtClean="0"/>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endParaRPr lang="en-US" dirty="0" smtClean="0"/>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a:t>resource "</a:t>
            </a:r>
            <a:r>
              <a:rPr lang="en-US" sz="2300" dirty="0" err="1"/>
              <a:t>azurerm_resource_group</a:t>
            </a:r>
            <a:r>
              <a:rPr lang="en-US" sz="2300" dirty="0"/>
              <a:t>" </a:t>
            </a:r>
            <a:r>
              <a:rPr lang="en-US" sz="2300" dirty="0" smtClean="0"/>
              <a:t>“</a:t>
            </a:r>
            <a:r>
              <a:rPr lang="en-US" sz="2300" dirty="0" err="1" smtClean="0"/>
              <a:t>myfirstrg</a:t>
            </a:r>
            <a:r>
              <a:rPr lang="en-US" sz="2300" dirty="0" smtClean="0"/>
              <a:t>”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smtClean="0"/>
              <a:t>  name     </a:t>
            </a:r>
            <a:r>
              <a:rPr lang="en-US" sz="2300" dirty="0"/>
              <a:t>= </a:t>
            </a:r>
            <a:r>
              <a:rPr lang="en-US" sz="2300" dirty="0" smtClean="0"/>
              <a:t>”</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a:t>
            </a:r>
            <a:r>
              <a:rPr lang="en-US" sz="2300" dirty="0"/>
              <a:t>= </a:t>
            </a:r>
            <a:r>
              <a:rPr lang="en-US" sz="2300" dirty="0" smtClean="0"/>
              <a:t>”East US”</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smtClean="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smtClean="0"/>
              <a:t>A container (not that container) that holds related resource for an Azure solution;</a:t>
            </a:r>
          </a:p>
          <a:p>
            <a:pPr marL="457200" indent="-457200">
              <a:buFont typeface="Arial" charset="0"/>
              <a:buChar char="•"/>
            </a:pPr>
            <a:r>
              <a:rPr lang="en-CA" dirty="0" smtClean="0"/>
              <a:t>The resource group can include all resources for the solution or only those you want to manage as a group</a:t>
            </a:r>
          </a:p>
          <a:p>
            <a:pPr marL="457200" indent="-457200">
              <a:buFont typeface="Arial" charset="0"/>
              <a:buChar char="•"/>
            </a:pPr>
            <a:r>
              <a:rPr lang="en-CA" dirty="0" smtClean="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smtClean="0"/>
              <a:t>Azure - </a:t>
            </a:r>
            <a:r>
              <a:rPr lang="en-CA" dirty="0" smtClean="0"/>
              <a:t>Resource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smtClean="0"/>
              <a:t>A manageable item that is available through Azure. Some common resources are;</a:t>
            </a:r>
          </a:p>
          <a:p>
            <a:pPr marL="457200" indent="-457200">
              <a:buFont typeface="Arial" charset="0"/>
              <a:buChar char="•"/>
            </a:pPr>
            <a:r>
              <a:rPr lang="en-CA" dirty="0" smtClean="0"/>
              <a:t>Virtual machine</a:t>
            </a:r>
          </a:p>
          <a:p>
            <a:pPr marL="457200" indent="-457200">
              <a:buFont typeface="Arial" charset="0"/>
              <a:buChar char="•"/>
            </a:pPr>
            <a:r>
              <a:rPr lang="en-CA" dirty="0" smtClean="0"/>
              <a:t>Storage Account</a:t>
            </a:r>
          </a:p>
          <a:p>
            <a:pPr marL="457200" indent="-457200">
              <a:buFont typeface="Arial" charset="0"/>
              <a:buChar char="•"/>
            </a:pPr>
            <a:r>
              <a:rPr lang="en-CA" smtClean="0"/>
              <a:t>Virtual Network/Subnet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587085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2">
            <a:extLst/>
          </a:blip>
          <a:stretch>
            <a:fillRect/>
          </a:stretch>
        </p:blipFill>
        <p:spPr>
          <a:prstGeom prst="rect">
            <a:avLst/>
          </a:prstGeom>
        </p:spPr>
      </p:pic>
      <p:sp>
        <p:nvSpPr>
          <p:cNvPr id="119" name="Your Name"/>
          <p:cNvSpPr txBox="1">
            <a:spLocks noGrp="1"/>
          </p:cNvSpPr>
          <p:nvPr>
            <p:ph type="body" idx="14"/>
          </p:nvPr>
        </p:nvSpPr>
        <p:spPr>
          <a:prstGeom prst="rect">
            <a:avLst/>
          </a:prstGeom>
        </p:spPr>
        <p:txBody>
          <a:bodyPr/>
          <a:lstStyle/>
          <a:p>
            <a:r>
              <a:t>Your Name</a:t>
            </a:r>
          </a:p>
        </p:txBody>
      </p:sp>
      <p:sp>
        <p:nvSpPr>
          <p:cNvPr id="120" name="Your Role, Your Company…"/>
          <p:cNvSpPr txBox="1">
            <a:spLocks noGrp="1"/>
          </p:cNvSpPr>
          <p:nvPr>
            <p:ph type="body" idx="15"/>
          </p:nvPr>
        </p:nvSpPr>
        <p:spPr>
          <a:prstGeom prst="rect">
            <a:avLst/>
          </a:prstGeom>
        </p:spPr>
        <p:txBody>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smtClean="0"/>
              <a:t>Terraform </a:t>
            </a:r>
            <a:r>
              <a:rPr lang="en-CA" dirty="0" err="1" smtClean="0"/>
              <a:t>Init</a:t>
            </a:r>
            <a:endParaRPr lang="en-CA" dirty="0" smtClean="0"/>
          </a:p>
          <a:p>
            <a:pPr marL="514350" indent="-514350">
              <a:buFont typeface="+mj-lt"/>
              <a:buAutoNum type="arabicPeriod"/>
            </a:pPr>
            <a:r>
              <a:rPr lang="en-CA" dirty="0" smtClean="0"/>
              <a:t>Terraform Plan</a:t>
            </a:r>
          </a:p>
          <a:p>
            <a:pPr marL="514350" indent="-514350">
              <a:buFont typeface="+mj-lt"/>
              <a:buAutoNum type="arabicPeriod"/>
            </a:pPr>
            <a:r>
              <a:rPr lang="en-CA" dirty="0" smtClean="0"/>
              <a:t>Terraform Apply</a:t>
            </a:r>
          </a:p>
          <a:p>
            <a:pPr marL="514350" indent="-514350">
              <a:buFont typeface="+mj-lt"/>
              <a:buAutoNum type="arabicPeriod"/>
            </a:pPr>
            <a:endParaRPr lang="en-CA" dirty="0" smtClean="0"/>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 </a:t>
            </a:r>
            <a:r>
              <a:rPr lang="en-US" sz="1400" dirty="0"/>
              <a:t>terraform </a:t>
            </a:r>
            <a:r>
              <a:rPr lang="en-US" sz="1400" dirty="0" err="1" smtClean="0"/>
              <a:t>init</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Initializing </a:t>
            </a:r>
            <a:r>
              <a:rPr lang="en-US" sz="1400" dirty="0">
                <a:solidFill>
                  <a:srgbClr val="FFFF00"/>
                </a:solidFill>
              </a:rPr>
              <a:t>provider plugins</a:t>
            </a:r>
            <a:r>
              <a:rPr lang="en-US" sz="1400" dirty="0" smtClean="0">
                <a:solidFill>
                  <a:srgbClr val="FFFF00"/>
                </a:solidFill>
              </a:rPr>
              <a:t>...</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smtClean="0"/>
              <a:t>Checking </a:t>
            </a:r>
            <a:r>
              <a:rPr lang="en-US" sz="1400" dirty="0"/>
              <a:t>for available provider plugins </a:t>
            </a:r>
            <a:r>
              <a:rPr lang="en-US" sz="1400" dirty="0" smtClean="0"/>
              <a:t>on http://release</a:t>
            </a:r>
            <a:r>
              <a:rPr lang="mr-IN" sz="1400" dirty="0" smtClean="0"/>
              <a:t>…</a:t>
            </a:r>
            <a:endParaRPr lang="en-CA" sz="1400" dirty="0"/>
          </a:p>
          <a:p>
            <a:pPr algn="l">
              <a:lnSpc>
                <a:spcPct val="120000"/>
              </a:lnSpc>
              <a:defRPr sz="2800">
                <a:solidFill>
                  <a:srgbClr val="FFFFFF"/>
                </a:solidFill>
                <a:latin typeface="Courier"/>
                <a:ea typeface="Courier"/>
                <a:cs typeface="Courier"/>
                <a:sym typeface="Courier"/>
              </a:defRPr>
            </a:pPr>
            <a:r>
              <a:rPr lang="en-US" sz="1400" dirty="0" smtClean="0"/>
              <a:t>- Downloading </a:t>
            </a:r>
            <a:r>
              <a:rPr lang="en-US" sz="1400" dirty="0"/>
              <a:t>plugin for provider "</a:t>
            </a:r>
            <a:r>
              <a:rPr lang="en-US" sz="1400" dirty="0" err="1"/>
              <a:t>azurerm</a:t>
            </a:r>
            <a:r>
              <a:rPr lang="en-US" sz="1400" dirty="0"/>
              <a:t>" (0.3.3</a:t>
            </a:r>
            <a:r>
              <a:rPr lang="en-US" sz="1400" dirty="0" smtClean="0"/>
              <a:t>)...</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The </a:t>
            </a:r>
            <a:r>
              <a:rPr lang="en-US" sz="1400" dirty="0"/>
              <a:t>following providers do not have any version constraints in </a:t>
            </a:r>
            <a:r>
              <a:rPr lang="en-US" sz="1400" dirty="0" err="1"/>
              <a:t>configuration,so</a:t>
            </a:r>
            <a:r>
              <a:rPr lang="en-US" sz="1400" dirty="0"/>
              <a:t> the latest version was installed</a:t>
            </a:r>
            <a:r>
              <a:rPr lang="en-US" sz="1400" dirty="0" smtClean="0"/>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To </a:t>
            </a:r>
            <a:r>
              <a:rPr lang="en-US" sz="1400" dirty="0"/>
              <a:t>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r>
              <a:rPr lang="en-US" sz="1400" dirty="0" smtClean="0"/>
              <a:t>.</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smtClean="0"/>
              <a:t>provider.azurerm</a:t>
            </a:r>
            <a:r>
              <a:rPr lang="en-US" sz="1400" dirty="0"/>
              <a:t>: version = "~&gt; </a:t>
            </a:r>
            <a:r>
              <a:rPr lang="en-US" sz="1400" dirty="0" smtClean="0"/>
              <a:t>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Terraform </a:t>
            </a:r>
            <a:r>
              <a:rPr lang="en-US" sz="1400" dirty="0">
                <a:solidFill>
                  <a:schemeClr val="accent2">
                    <a:lumMod val="60000"/>
                    <a:lumOff val="40000"/>
                  </a:schemeClr>
                </a:solidFill>
              </a:rPr>
              <a:t>has been successfully initialized</a:t>
            </a:r>
            <a:r>
              <a:rPr lang="en-US" sz="1400" dirty="0" smtClean="0">
                <a:solidFill>
                  <a:schemeClr val="accent2">
                    <a:lumMod val="60000"/>
                    <a:lumOff val="40000"/>
                  </a:schemeClr>
                </a:solidFill>
              </a:rPr>
              <a:t>!</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t>You must run </a:t>
            </a:r>
            <a:r>
              <a:rPr>
                <a:latin typeface="Courier"/>
                <a:ea typeface="Courier"/>
                <a:cs typeface="Courier"/>
                <a:sym typeface="Courier"/>
              </a:rPr>
              <a:t>terraform init</a:t>
            </a:r>
            <a:r>
              <a:t> after adding or removing providers.</a:t>
            </a:r>
          </a:p>
          <a:p>
            <a:r>
              <a:t>You </a:t>
            </a:r>
            <a:r>
              <a:rPr b="1">
                <a:latin typeface="Klavika Basic"/>
                <a:ea typeface="Klavika Basic"/>
                <a:cs typeface="Klavika Basic"/>
                <a:sym typeface="Klavika Basic"/>
              </a:rPr>
              <a:t>do not</a:t>
            </a:r>
            <a:r>
              <a:t> need to run </a:t>
            </a:r>
            <a:r>
              <a:rPr>
                <a:latin typeface="Courier"/>
                <a:ea typeface="Courier"/>
                <a:cs typeface="Courier"/>
                <a:sym typeface="Courier"/>
              </a:rPr>
              <a:t>terraform init</a:t>
            </a:r>
            <a:r>
              <a:t> before each command.</a:t>
            </a:r>
          </a:p>
          <a:p>
            <a:r>
              <a:t>Similar to </a:t>
            </a:r>
            <a:r>
              <a:rPr>
                <a:latin typeface="Courier"/>
                <a:ea typeface="Courier"/>
                <a:cs typeface="Courier"/>
                <a:sym typeface="Courier"/>
              </a:rPr>
              <a:t>git init</a:t>
            </a:r>
            <a:r>
              <a:t>.</a:t>
            </a:r>
          </a:p>
        </p:txBody>
      </p:sp>
    </p:spTree>
    <p:extLst>
      <p:ext uri="{BB962C8B-B14F-4D97-AF65-F5344CB8AC3E}">
        <p14:creationId xmlns:p14="http://schemas.microsoft.com/office/powerpoint/2010/main" val="61164195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plan</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endParaRPr lang="en-US" sz="14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id</a:t>
            </a:r>
            <a:r>
              <a:rPr lang="en-US" sz="1400" dirty="0">
                <a:solidFill>
                  <a:schemeClr val="tx1"/>
                </a:solidFill>
              </a:rPr>
              <a:t>:       &lt;computed&gt;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location</a:t>
            </a:r>
            <a:r>
              <a:rPr lang="en-US" sz="1400" dirty="0">
                <a:solidFill>
                  <a:schemeClr val="tx1"/>
                </a:solidFill>
              </a:rPr>
              <a:t>: "</a:t>
            </a:r>
            <a:r>
              <a:rPr lang="en-US" sz="1400" dirty="0" err="1">
                <a:solidFill>
                  <a:schemeClr val="tx1"/>
                </a:solidFill>
              </a:rPr>
              <a:t>eastus</a:t>
            </a:r>
            <a:r>
              <a:rPr lang="en-US" sz="1400" dirty="0">
                <a:solidFill>
                  <a:schemeClr val="tx1"/>
                </a:solidFill>
              </a:rPr>
              <a: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name</a:t>
            </a:r>
            <a:r>
              <a:rPr lang="en-US" sz="1400" dirty="0">
                <a:solidFill>
                  <a:schemeClr val="tx1"/>
                </a:solidFill>
              </a:rPr>
              <a:t>:     "</a:t>
            </a:r>
            <a:r>
              <a:rPr lang="en-US" sz="1400" dirty="0" err="1">
                <a:solidFill>
                  <a:schemeClr val="tx1"/>
                </a:solidFill>
              </a:rPr>
              <a:t>myfirstresourcegroup</a:t>
            </a:r>
            <a:r>
              <a:rPr lang="en-US" sz="1400" dirty="0">
                <a:solidFill>
                  <a:schemeClr val="tx1"/>
                </a:solidFill>
              </a:rPr>
              <a: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tags</a:t>
            </a:r>
            <a:r>
              <a:rPr lang="en-US" sz="1400" dirty="0">
                <a:solidFill>
                  <a:schemeClr val="tx1"/>
                </a:solidFill>
              </a:rPr>
              <a:t>.%:   &lt;computed</a:t>
            </a:r>
            <a:r>
              <a:rPr lang="en-US" sz="1400" dirty="0" smtClean="0">
                <a:solidFill>
                  <a:schemeClr val="tx1"/>
                </a:solidFill>
              </a:rPr>
              <a:t>&gt;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apply</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 =&gt;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 =&gt;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 =&gt;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azurerm_resource_group.myfirstrg</a:t>
            </a:r>
            <a:r>
              <a:rPr lang="en-US" sz="1400" dirty="0" smtClean="0">
                <a:solidFill>
                  <a:srgbClr val="FFFF00"/>
                </a:solidFill>
              </a:rPr>
              <a:t>: Creation complete after 2s (ID: /subscription/</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Apply </a:t>
            </a:r>
            <a:r>
              <a:rPr lang="en-US" sz="1400" dirty="0">
                <a:solidFill>
                  <a:schemeClr val="accent2">
                    <a:lumMod val="60000"/>
                    <a:lumOff val="40000"/>
                  </a:schemeClr>
                </a:solidFill>
              </a:rPr>
              <a:t>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a:t>
            </a:r>
            <a:r>
              <a:rPr lang="en-CA" dirty="0" smtClean="0"/>
              <a:t>to </a:t>
            </a:r>
            <a:r>
              <a:rPr lang="en-CA" dirty="0" err="1" smtClean="0"/>
              <a:t>terraform.io</a:t>
            </a:r>
            <a:r>
              <a:rPr lang="en-CA" dirty="0" smtClean="0"/>
              <a:t>/docs/providers/</a:t>
            </a:r>
            <a:r>
              <a:rPr lang="en-CA" dirty="0" err="1" smtClean="0"/>
              <a:t>azurerm</a:t>
            </a:r>
            <a:r>
              <a:rPr lang="en-CA" dirty="0" smtClean="0"/>
              <a:t>/</a:t>
            </a:r>
            <a:r>
              <a:rPr lang="en-CA" dirty="0" err="1" smtClean="0"/>
              <a:t>index.html</a:t>
            </a:r>
            <a:endParaRPr lang="en-CA" dirty="0" smtClean="0"/>
          </a:p>
          <a:p>
            <a:pPr marL="514350" indent="-514350">
              <a:buFont typeface="+mj-lt"/>
              <a:buAutoNum type="arabicPeriod"/>
            </a:pPr>
            <a:r>
              <a:rPr lang="en-CA" dirty="0" smtClean="0"/>
              <a:t>Find the </a:t>
            </a:r>
            <a:r>
              <a:rPr lang="en-CA" dirty="0" err="1" smtClean="0"/>
              <a:t>azurerm_resource_group</a:t>
            </a:r>
            <a:endParaRPr lang="en-CA" dirty="0" smtClean="0"/>
          </a:p>
          <a:p>
            <a:pPr marL="514350" indent="-514350">
              <a:buFont typeface="+mj-lt"/>
              <a:buAutoNum type="arabicPeriod"/>
            </a:pPr>
            <a:r>
              <a:rPr lang="en-CA" dirty="0" smtClean="0"/>
              <a:t>Add a tag to your resource group called “Production”</a:t>
            </a:r>
          </a:p>
          <a:p>
            <a:pPr marL="514350" indent="-514350">
              <a:buFont typeface="+mj-lt"/>
              <a:buAutoNum type="arabicPeriod"/>
            </a:pPr>
            <a:r>
              <a:rPr lang="en-CA" dirty="0" smtClean="0"/>
              <a:t>Ask for help! (neighbour, colleague, phone a friend, instructor)</a:t>
            </a:r>
          </a:p>
          <a:p>
            <a:pPr marL="514350" indent="-514350">
              <a:buFont typeface="+mj-lt"/>
              <a:buAutoNum type="arabicPeriod"/>
            </a:pPr>
            <a:endParaRPr lang="en-CA" dirty="0" smtClean="0"/>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plan</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id: "/subscriptions/</a:t>
            </a:r>
            <a:r>
              <a:rPr lang="en-US" sz="1000" dirty="0" err="1"/>
              <a:t>s</a:t>
            </a:r>
            <a:r>
              <a:rPr lang="en-US" sz="1000" dirty="0" err="1" smtClean="0"/>
              <a:t>resourceGroups</a:t>
            </a:r>
            <a:r>
              <a:rPr lang="en-US" sz="1000" dirty="0" smtClean="0"/>
              <a:t>/</a:t>
            </a:r>
            <a:r>
              <a:rPr lang="en-US" sz="1000" dirty="0" err="1" smtClean="0"/>
              <a:t>MyFirstResourceGroup</a:t>
            </a:r>
            <a:r>
              <a:rPr lang="en-US" sz="1000" dirty="0"/>
              <a:t>" =&gt; &lt;computed&gt; </a:t>
            </a:r>
            <a:r>
              <a:rPr lang="en-US" sz="1000" dirty="0">
                <a:solidFill>
                  <a:schemeClr val="bg1"/>
                </a:solidFill>
              </a:rPr>
              <a:t>(forces new resource)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location</a:t>
            </a:r>
            <a:r>
              <a:rPr lang="en-US" sz="1000" dirty="0"/>
              <a:t>:         "</a:t>
            </a:r>
            <a:r>
              <a:rPr lang="en-US" sz="1000" dirty="0" err="1"/>
              <a:t>eastus</a:t>
            </a:r>
            <a:r>
              <a:rPr lang="en-US" sz="1000" dirty="0"/>
              <a:t>" =&gt; "</a:t>
            </a:r>
            <a:r>
              <a:rPr lang="en-US" sz="1000" dirty="0" err="1"/>
              <a:t>eastus</a:t>
            </a:r>
            <a:r>
              <a:rPr lang="en-US" sz="1000" dirty="0"/>
              <a:t>"      </a:t>
            </a:r>
            <a:endParaRPr lang="en-US" sz="10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name</a:t>
            </a:r>
            <a:r>
              <a:rPr lang="en-US" sz="1000" dirty="0"/>
              <a:t>: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tags</a:t>
            </a:r>
            <a:r>
              <a:rPr lang="en-US" sz="1000" dirty="0"/>
              <a:t>.%:           "0" =&gt; "1"      </a:t>
            </a:r>
            <a:endParaRPr lang="en-US" sz="10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smtClean="0"/>
              <a:t>tags.environment</a:t>
            </a:r>
            <a:r>
              <a:rPr lang="en-US" sz="1000" dirty="0"/>
              <a:t>: "" =&gt; "</a:t>
            </a:r>
            <a:r>
              <a:rPr lang="en-US" sz="1000" dirty="0" smtClean="0"/>
              <a:t>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smtClean="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apply</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a:t>
            </a:r>
            <a:r>
              <a:rPr lang="en-US" sz="1400" dirty="0" smtClean="0">
                <a:solidFill>
                  <a:srgbClr val="FFFF00"/>
                </a:solidFill>
              </a:rPr>
              <a:t>subscription/</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a:solidFill>
                  <a:srgbClr val="FFFF00"/>
                </a:solidFill>
              </a:rPr>
              <a:t>)</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CA" sz="1400" dirty="0" smtClean="0"/>
              <a:t>	</a:t>
            </a:r>
            <a:r>
              <a:rPr lang="mr-IN" sz="1400" dirty="0" err="1" smtClean="0"/>
              <a:t>location</a:t>
            </a:r>
            <a:r>
              <a:rPr lang="mr-IN" sz="1400" dirty="0"/>
              <a:t>:         "" =&gt; "</a:t>
            </a:r>
            <a:r>
              <a:rPr lang="mr-IN" sz="1400" dirty="0" err="1"/>
              <a:t>eastus</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name</a:t>
            </a:r>
            <a:r>
              <a:rPr lang="mr-IN" sz="1400" dirty="0"/>
              <a:t>:             "" =&gt; "</a:t>
            </a:r>
            <a:r>
              <a:rPr lang="mr-IN" sz="1400" dirty="0" err="1"/>
              <a:t>myfirstresourcegroup</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a:t>
            </a:r>
            <a:r>
              <a:rPr lang="mr-IN" sz="1400" dirty="0"/>
              <a:t>.%:           "" =&gt; "1"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tags.environment</a:t>
            </a:r>
            <a:r>
              <a:rPr lang="mr-IN" sz="1400" dirty="0"/>
              <a:t>: "" =&gt; "</a:t>
            </a:r>
            <a:r>
              <a:rPr lang="mr-IN" sz="1400" dirty="0" err="1"/>
              <a:t>Production</a:t>
            </a:r>
            <a:r>
              <a:rPr lang="mr-IN" sz="1400" dirty="0"/>
              <a:t>"</a:t>
            </a:r>
            <a:endParaRPr lang="en-US" sz="1400" dirty="0" smtClean="0"/>
          </a:p>
          <a:p>
            <a:pPr algn="l">
              <a:lnSpc>
                <a:spcPct val="120000"/>
              </a:lnSpc>
              <a:defRPr sz="2800">
                <a:solidFill>
                  <a:srgbClr val="FFFFFF"/>
                </a:solidFill>
                <a:latin typeface="Courier"/>
                <a:ea typeface="Courier"/>
                <a:cs typeface="Courier"/>
                <a:sym typeface="Courier"/>
              </a:defRPr>
            </a:pP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a:t>
            </a:r>
            <a:r>
              <a:rPr lang="en-US" sz="1400" dirty="0" smtClean="0">
                <a:solidFill>
                  <a:srgbClr val="FFFF00"/>
                </a:solidFill>
              </a:rPr>
              <a:t>subscriptions/</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Apply </a:t>
            </a:r>
            <a:r>
              <a:rPr lang="en-US" sz="1400" dirty="0">
                <a:solidFill>
                  <a:schemeClr val="accent2">
                    <a:lumMod val="60000"/>
                    <a:lumOff val="40000"/>
                  </a:schemeClr>
                </a:solidFill>
              </a:rPr>
              <a:t>complete! Resources: 1 added, 0 changed, </a:t>
            </a:r>
            <a:r>
              <a:rPr lang="en-US" sz="1400" dirty="0" smtClean="0">
                <a:solidFill>
                  <a:schemeClr val="accent2">
                    <a:lumMod val="60000"/>
                    <a:lumOff val="40000"/>
                  </a:schemeClr>
                </a:solidFill>
              </a:rPr>
              <a:t>1 </a:t>
            </a:r>
            <a:r>
              <a:rPr lang="en-US" sz="1400" dirty="0">
                <a:solidFill>
                  <a:schemeClr val="accent2">
                    <a:lumMod val="60000"/>
                    <a:lumOff val="40000"/>
                  </a:schemeClr>
                </a:solidFill>
              </a:rPr>
              <a:t>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Introduction to Infrastructure as Code</a:t>
            </a:r>
          </a:p>
          <a:p>
            <a:pPr marL="289560" indent="-289560" defTabSz="235267">
              <a:spcBef>
                <a:spcPts val="1100"/>
              </a:spcBef>
              <a:buSzPct val="100000"/>
              <a:buAutoNum type="arabicPeriod"/>
              <a:defRPr sz="3420"/>
            </a:pPr>
            <a:r>
              <a:rPr lang="en-CA" dirty="0" smtClean="0"/>
              <a:t>Learned what an Azure Resource Group is</a:t>
            </a:r>
          </a:p>
          <a:p>
            <a:pPr marL="289560" indent="-289560" defTabSz="235267">
              <a:spcBef>
                <a:spcPts val="1100"/>
              </a:spcBef>
              <a:buSzPct val="100000"/>
              <a:buAutoNum type="arabicPeriod"/>
              <a:defRPr sz="3420"/>
            </a:pPr>
            <a:r>
              <a:rPr lang="en-CA" dirty="0" smtClean="0"/>
              <a:t>Provisioned our First Resource Group to Azure</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What is an Azure Resource Group?</a:t>
            </a:r>
          </a:p>
          <a:p>
            <a:pPr marL="289560" indent="-289560" defTabSz="235267">
              <a:spcBef>
                <a:spcPts val="1100"/>
              </a:spcBef>
              <a:buSzPct val="100000"/>
              <a:buAutoNum type="arabicPeriod"/>
              <a:defRPr sz="3420"/>
            </a:pPr>
            <a:r>
              <a:rPr lang="en-CA" dirty="0" smtClean="0"/>
              <a:t>What is Infrastructure as Code?</a:t>
            </a:r>
          </a:p>
          <a:p>
            <a:pPr marL="289560" indent="-289560" defTabSz="235267">
              <a:spcBef>
                <a:spcPts val="1100"/>
              </a:spcBef>
              <a:buSzPct val="100000"/>
              <a:buAutoNum type="arabicPeriod"/>
              <a:defRPr sz="3420"/>
            </a:pPr>
            <a:r>
              <a:rPr lang="en-CA" dirty="0" smtClean="0"/>
              <a:t>What are the two Terraform commands and how do they differ?</a:t>
            </a:r>
          </a:p>
          <a:p>
            <a:pPr marL="289560" indent="-289560" defTabSz="235267">
              <a:spcBef>
                <a:spcPts val="1100"/>
              </a:spcBef>
              <a:buSzPct val="100000"/>
              <a:buAutoNum type="arabicPeriod"/>
              <a:defRPr sz="3420"/>
            </a:pPr>
            <a:r>
              <a:rPr lang="en-CA" dirty="0" smtClean="0"/>
              <a:t>What command allows you to format Terraform Code?</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Introduction to Infrastructure as Code</a:t>
            </a:r>
          </a:p>
          <a:p>
            <a:pPr marL="289560" indent="-289560" defTabSz="235267">
              <a:spcBef>
                <a:spcPts val="1100"/>
              </a:spcBef>
              <a:buSzPct val="100000"/>
              <a:buAutoNum type="arabicPeriod"/>
              <a:defRPr sz="3420"/>
            </a:pPr>
            <a:r>
              <a:rPr lang="en-CA" dirty="0" smtClean="0"/>
              <a:t>Provision to Azure </a:t>
            </a:r>
          </a:p>
          <a:p>
            <a:pPr marL="289560" indent="-289560" defTabSz="235267">
              <a:spcBef>
                <a:spcPts val="1100"/>
              </a:spcBef>
              <a:buSzPct val="100000"/>
              <a:buAutoNum type="arabicPeriod"/>
              <a:defRPr sz="3420"/>
            </a:pPr>
            <a:r>
              <a:rPr lang="en-CA" dirty="0" smtClean="0"/>
              <a:t>Basic Blocks of Terraform</a:t>
            </a:r>
          </a:p>
          <a:p>
            <a:pPr marL="289560" indent="-289560" defTabSz="235267">
              <a:spcBef>
                <a:spcPts val="1100"/>
              </a:spcBef>
              <a:buSzPct val="100000"/>
              <a:buAutoNum type="arabicPeriod"/>
              <a:defRPr sz="3420"/>
            </a:pPr>
            <a:r>
              <a:rPr lang="en-CA" dirty="0" smtClean="0"/>
              <a:t>Fire It Up!</a:t>
            </a:r>
          </a:p>
          <a:p>
            <a:pPr marL="289560" indent="-289560" defTabSz="235267">
              <a:spcBef>
                <a:spcPts val="1100"/>
              </a:spcBef>
              <a:buSzPct val="100000"/>
              <a:buAutoNum type="arabicPeriod"/>
              <a:defRPr sz="3420"/>
            </a:pPr>
            <a:r>
              <a:rPr lang="en-CA" dirty="0" smtClean="0"/>
              <a:t>Quiz</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smtClean="0"/>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What is </a:t>
            </a:r>
            <a:r>
              <a:rPr lang="en-CA" dirty="0" err="1" smtClean="0"/>
              <a:t>Infranstructure</a:t>
            </a:r>
            <a:r>
              <a:rPr lang="en-CA" dirty="0" smtClean="0"/>
              <a:t>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smtClean="0"/>
              <a:t>Infrastructure as Code (</a:t>
            </a:r>
            <a:r>
              <a:rPr lang="en-CA" i="1" dirty="0" err="1" smtClean="0"/>
              <a:t>IaC</a:t>
            </a:r>
            <a:r>
              <a:rPr lang="en-CA" i="1" dirty="0" smtClean="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smtClean="0"/>
              <a:t>Name</a:t>
            </a:r>
          </a:p>
          <a:p>
            <a:pPr marL="514350" indent="-514350">
              <a:buFont typeface="+mj-lt"/>
              <a:buAutoNum type="arabicPeriod"/>
            </a:pPr>
            <a:r>
              <a:rPr lang="en-CA" dirty="0" smtClean="0"/>
              <a:t>Operating System (Image)</a:t>
            </a:r>
          </a:p>
          <a:p>
            <a:pPr marL="514350" indent="-514350">
              <a:buFont typeface="+mj-lt"/>
              <a:buAutoNum type="arabicPeriod"/>
            </a:pPr>
            <a:r>
              <a:rPr lang="en-CA" dirty="0" smtClean="0"/>
              <a:t>Size</a:t>
            </a:r>
          </a:p>
          <a:p>
            <a:pPr marL="514350" indent="-514350">
              <a:buFont typeface="+mj-lt"/>
              <a:buAutoNum type="arabicPeriod"/>
            </a:pPr>
            <a:r>
              <a:rPr lang="en-CA" dirty="0" smtClean="0"/>
              <a:t>Location</a:t>
            </a:r>
          </a:p>
          <a:p>
            <a:pPr marL="514350" indent="-514350">
              <a:buFont typeface="+mj-lt"/>
              <a:buAutoNum type="arabicPeriod"/>
            </a:pPr>
            <a:r>
              <a:rPr lang="en-CA" dirty="0" smtClean="0"/>
              <a:t>Username and Password</a:t>
            </a:r>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8764</TotalTime>
  <Words>1256</Words>
  <Application>Microsoft Macintosh PowerPoint</Application>
  <PresentationFormat>Widescreen</PresentationFormat>
  <Paragraphs>225</Paragraphs>
  <Slides>40</Slides>
  <Notes>31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40</vt:i4>
      </vt:variant>
    </vt:vector>
  </HeadingPairs>
  <TitlesOfParts>
    <vt:vector size="50" baseType="lpstr">
      <vt:lpstr>Calibri</vt:lpstr>
      <vt:lpstr>Calibri Light</vt:lpstr>
      <vt:lpstr>Courier</vt:lpstr>
      <vt:lpstr>Klavika Basic</vt:lpstr>
      <vt:lpstr>Klavika Basic Light</vt:lpstr>
      <vt:lpstr>Klavika Basic Medium</vt:lpstr>
      <vt:lpstr>Arial</vt:lpstr>
      <vt:lpstr>Office Theme</vt:lpstr>
      <vt:lpstr>Gradient</vt:lpstr>
      <vt:lpstr>1_Gradient</vt:lpstr>
      <vt:lpstr>PowerPoint Presentation</vt:lpstr>
      <vt:lpstr>PowerPoint Presentation</vt:lpstr>
      <vt:lpstr>PowerPoint Presentation</vt:lpstr>
      <vt:lpstr>Chapter Goals</vt:lpstr>
      <vt:lpstr>Introduction</vt:lpstr>
      <vt:lpstr>What is Infranstructure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PowerPoint Presentation</vt:lpstr>
      <vt:lpstr>Azure - Resource Group</vt:lpstr>
      <vt:lpstr>Azure - Resource</vt:lpstr>
      <vt:lpstr>Group Lab</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35</cp:revision>
  <dcterms:created xsi:type="dcterms:W3CDTF">2017-11-21T16:09:17Z</dcterms:created>
  <dcterms:modified xsi:type="dcterms:W3CDTF">2017-11-28T17:49:02Z</dcterms:modified>
</cp:coreProperties>
</file>