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24"/>
  </p:normalViewPr>
  <p:slideViewPr>
    <p:cSldViewPr snapToGrid="0" snapToObjects="1">
      <p:cViewPr varScale="1">
        <p:scale>
          <a:sx n="85" d="100"/>
          <a:sy n="85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EBA8A-0577-CA48-857C-33D92B44D527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3BB5A-BF88-7948-AC76-FB9E162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19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78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5" name="Shape 8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the sample Terraform configuration file we reviewed earlier. Let's take a moment to review the components here.</a:t>
            </a:r>
          </a:p>
        </p:txBody>
      </p:sp>
    </p:spTree>
    <p:extLst>
      <p:ext uri="{BB962C8B-B14F-4D97-AF65-F5344CB8AC3E}">
        <p14:creationId xmlns:p14="http://schemas.microsoft.com/office/powerpoint/2010/main" val="205671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1" name="Shape 8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6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8" name="Shape 10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some sample output.</a:t>
            </a:r>
          </a:p>
        </p:txBody>
      </p:sp>
    </p:spTree>
    <p:extLst>
      <p:ext uri="{BB962C8B-B14F-4D97-AF65-F5344CB8AC3E}">
        <p14:creationId xmlns:p14="http://schemas.microsoft.com/office/powerpoint/2010/main" val="197239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5" name="Shape 8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12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3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4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5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6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88" name="Text"/>
          <p:cNvSpPr txBox="1">
            <a:spLocks noGrp="1"/>
          </p:cNvSpPr>
          <p:nvPr>
            <p:ph type="body" sz="quarter" idx="14"/>
          </p:nvPr>
        </p:nvSpPr>
        <p:spPr>
          <a:xfrm>
            <a:off x="3573045" y="621894"/>
            <a:ext cx="7446210" cy="4719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89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/>
            </a:pPr>
            <a:endParaRPr sz="1600" kern="0">
              <a:solidFill>
                <a:srgbClr val="FFFFFF"/>
              </a:solidFill>
              <a:sym typeface="Klavika Basic Light"/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 hangingPunct="0"/>
            <a:r>
              <a:rPr sz="1200" kern="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hoto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>
            <a:spLocks noGrp="1"/>
          </p:cNvSpPr>
          <p:nvPr>
            <p:ph type="pic" sz="quarter" idx="13"/>
          </p:nvPr>
        </p:nvSpPr>
        <p:spPr>
          <a:xfrm>
            <a:off x="1005263" y="976842"/>
            <a:ext cx="1873251" cy="1873251"/>
          </a:xfrm>
          <a:prstGeom prst="rect">
            <a:avLst/>
          </a:prstGeom>
          <a:ln w="889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Your Name"/>
          <p:cNvSpPr txBox="1">
            <a:spLocks noGrp="1"/>
          </p:cNvSpPr>
          <p:nvPr>
            <p:ph type="body" sz="quarter" idx="14"/>
          </p:nvPr>
        </p:nvSpPr>
        <p:spPr>
          <a:xfrm>
            <a:off x="3245421" y="1022740"/>
            <a:ext cx="3113032" cy="872034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wrap="none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Klavika Basic Medium"/>
                <a:ea typeface="Klavika Basic Medium"/>
                <a:cs typeface="Klavika Basic Medium"/>
                <a:sym typeface="Klavika Basic Medium"/>
              </a:defRPr>
            </a:lvl1pPr>
          </a:lstStyle>
          <a:p>
            <a:r>
              <a:t>Your Name</a:t>
            </a:r>
          </a:p>
        </p:txBody>
      </p:sp>
      <p:sp>
        <p:nvSpPr>
          <p:cNvPr id="26" name="Your Role, Your Company…"/>
          <p:cNvSpPr txBox="1">
            <a:spLocks noGrp="1"/>
          </p:cNvSpPr>
          <p:nvPr>
            <p:ph type="body" sz="quarter" idx="15"/>
          </p:nvPr>
        </p:nvSpPr>
        <p:spPr>
          <a:xfrm>
            <a:off x="3245421" y="1547440"/>
            <a:ext cx="7085273" cy="16414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Your Role, Your Company</a:t>
            </a:r>
          </a:p>
          <a:p>
            <a:pPr algn="l">
              <a:defRPr sz="5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Interesting Fact</a:t>
            </a:r>
          </a:p>
        </p:txBody>
      </p:sp>
      <p:pic>
        <p:nvPicPr>
          <p:cNvPr id="27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ashiCorp Pl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hashicorp.png" descr="hashicorp.png"/>
          <p:cNvPicPr>
            <a:picLocks noChangeAspect="1"/>
          </p:cNvPicPr>
          <p:nvPr/>
        </p:nvPicPr>
        <p:blipFill>
          <a:blip r:embed="rId3">
            <a:alphaModFix amt="75000"/>
            <a:extLst/>
          </a:blip>
          <a:stretch>
            <a:fillRect/>
          </a:stretch>
        </p:blipFill>
        <p:spPr>
          <a:xfrm>
            <a:off x="10723996" y="6387280"/>
            <a:ext cx="1246910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ter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ent.pdf" descr="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271" y="2317750"/>
            <a:ext cx="9297459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pPr>
            <a:endParaRPr sz="1600" kern="0">
              <a:solidFill>
                <a:srgbClr val="5C4EE5"/>
              </a:solidFill>
              <a:latin typeface="Klavika Basic"/>
              <a:ea typeface="Klavika Basic"/>
              <a:cs typeface="Klavika Basic"/>
              <a:sym typeface="Klavika Basic"/>
            </a:endParaRPr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393950"/>
            <a:ext cx="10414000" cy="2324100"/>
          </a:xfrm>
          <a:prstGeom prst="rect">
            <a:avLst/>
          </a:prstGeom>
        </p:spPr>
        <p:txBody>
          <a:bodyPr anchor="ctr"/>
          <a:lstStyle>
            <a:lvl1pPr>
              <a:defRPr sz="7500">
                <a:solidFill>
                  <a:srgbClr val="5C4EE5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pic>
        <p:nvPicPr>
          <p:cNvPr id="61" name="hashicorp-text-black.png" descr="hashicorp-text-black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16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Klavika Basic Light"/>
            </a:endParaRP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91583" y="185725"/>
            <a:ext cx="10553577" cy="9462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Klavika Basic"/>
                <a:ea typeface="Klavika Basic"/>
                <a:cs typeface="Klavika Basic"/>
                <a:sym typeface="Klavika Basic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05000"/>
            <a:ext cx="10414000" cy="381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2000"/>
              </a:spcBef>
              <a:defRPr sz="3000"/>
            </a:lvl1pPr>
            <a:lvl2pPr algn="l">
              <a:lnSpc>
                <a:spcPct val="110000"/>
              </a:lnSpc>
              <a:spcBef>
                <a:spcPts val="2000"/>
              </a:spcBef>
              <a:defRPr sz="3000"/>
            </a:lvl2pPr>
            <a:lvl3pPr algn="l">
              <a:lnSpc>
                <a:spcPct val="110000"/>
              </a:lnSpc>
              <a:spcBef>
                <a:spcPts val="2000"/>
              </a:spcBef>
              <a:defRPr sz="3000"/>
            </a:lvl3pPr>
            <a:lvl4pPr algn="l">
              <a:lnSpc>
                <a:spcPct val="110000"/>
              </a:lnSpc>
              <a:spcBef>
                <a:spcPts val="2000"/>
              </a:spcBef>
              <a:defRPr sz="3000"/>
            </a:lvl4pPr>
            <a:lvl5pPr algn="l">
              <a:lnSpc>
                <a:spcPct val="110000"/>
              </a:lnSpc>
              <a:spcBef>
                <a:spcPts val="20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0" y="341325"/>
            <a:ext cx="55172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rmin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3010346"/>
            <a:ext cx="3810000" cy="43850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2851150" y="931081"/>
            <a:ext cx="8890000" cy="5252964"/>
          </a:xfrm>
          <a:prstGeom prst="rect">
            <a:avLst/>
          </a:prstGeom>
          <a:solidFill>
            <a:srgbClr val="010223"/>
          </a:solidFill>
          <a:ln w="38100">
            <a:solidFill>
              <a:srgbClr val="010223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99" name="Rectangle"/>
          <p:cNvSpPr/>
          <p:nvPr/>
        </p:nvSpPr>
        <p:spPr>
          <a:xfrm>
            <a:off x="2851149" y="667606"/>
            <a:ext cx="8890001" cy="380499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0" name="Circle"/>
          <p:cNvSpPr/>
          <p:nvPr/>
        </p:nvSpPr>
        <p:spPr>
          <a:xfrm>
            <a:off x="3406607" y="790003"/>
            <a:ext cx="135705" cy="135705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1" name="Circle"/>
          <p:cNvSpPr/>
          <p:nvPr/>
        </p:nvSpPr>
        <p:spPr>
          <a:xfrm>
            <a:off x="3195718" y="790003"/>
            <a:ext cx="135706" cy="135705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2" name="Circle"/>
          <p:cNvSpPr/>
          <p:nvPr/>
        </p:nvSpPr>
        <p:spPr>
          <a:xfrm>
            <a:off x="2984829" y="790003"/>
            <a:ext cx="135705" cy="135705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03" name="Text"/>
          <p:cNvSpPr txBox="1">
            <a:spLocks noGrp="1"/>
          </p:cNvSpPr>
          <p:nvPr>
            <p:ph type="body" sz="quarter" idx="13"/>
          </p:nvPr>
        </p:nvSpPr>
        <p:spPr>
          <a:xfrm>
            <a:off x="3128486" y="1293828"/>
            <a:ext cx="8335328" cy="619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04" name="Terminal"/>
          <p:cNvSpPr txBox="1"/>
          <p:nvPr/>
        </p:nvSpPr>
        <p:spPr>
          <a:xfrm>
            <a:off x="3573045" y="739875"/>
            <a:ext cx="7446210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825500">
              <a:defRPr sz="2400"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sz="1200">
                <a:solidFill>
                  <a:srgbClr val="FFFFFF"/>
                </a:solidFill>
              </a:rPr>
              <a:t>Terminal</a:t>
            </a:r>
          </a:p>
        </p:txBody>
      </p:sp>
      <p:pic>
        <p:nvPicPr>
          <p:cNvPr id="105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10572502" y="6350000"/>
            <a:ext cx="1428751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ashiCorp Main">
    <p:bg>
      <p:bgPr>
        <a:solidFill>
          <a:srgbClr val="030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ashiCorp_StackGraphic.ai" descr="HashiCorp_StackGraphic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"/>
          <p:cNvGrpSpPr/>
          <p:nvPr/>
        </p:nvGrpSpPr>
        <p:grpSpPr>
          <a:xfrm>
            <a:off x="1125239" y="1029295"/>
            <a:ext cx="5088307" cy="1439996"/>
            <a:chOff x="0" y="0"/>
            <a:chExt cx="10176613" cy="2879989"/>
          </a:xfrm>
        </p:grpSpPr>
        <p:pic>
          <p:nvPicPr>
            <p:cNvPr id="13" name="HashiCorp_PrimaryLogo_White.pdf" descr="HashiCorp_PrimaryLogo_Whit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38629" cy="222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DevOps Delivered"/>
            <p:cNvSpPr txBox="1"/>
            <p:nvPr/>
          </p:nvSpPr>
          <p:spPr>
            <a:xfrm>
              <a:off x="2535934" y="1791232"/>
              <a:ext cx="7640679" cy="1088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cap="all" spc="208">
                  <a:latin typeface="Klavika Basic Medium"/>
                  <a:ea typeface="Klavika Basic Medium"/>
                  <a:cs typeface="Klavika Basic Medium"/>
                  <a:sym typeface="Klavika Basic Medium"/>
                </a:defRPr>
              </a:lvl1pPr>
            </a:lstStyle>
            <a:p>
              <a:pPr defTabSz="410766" hangingPunct="0"/>
              <a:r>
                <a:rPr sz="2600" kern="0">
                  <a:solidFill>
                    <a:srgbClr val="FFFFFF"/>
                  </a:solidFill>
                </a:rPr>
                <a:t>DevOps Delivered</a:t>
              </a:r>
            </a:p>
          </p:txBody>
        </p:sp>
      </p:grp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659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.pdf" descr="logo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3479" y="2317750"/>
            <a:ext cx="9145042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1761" y="6540500"/>
            <a:ext cx="282130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200">
                <a:solidFill>
                  <a:srgbClr val="000000"/>
                </a:solidFill>
              </a:defRPr>
            </a:lvl1pPr>
          </a:lstStyle>
          <a:p>
            <a:pPr algn="ctr" hangingPunct="0"/>
            <a:fld id="{86CB4B4D-7CA3-9044-876B-883B54F8677D}" type="slidenum">
              <a:rPr kern="0">
                <a:sym typeface="Klavika Basic Light"/>
              </a:rPr>
              <a:pPr algn="ctr" hangingPunct="0"/>
              <a:t>‹#›</a:t>
            </a:fld>
            <a:endParaRPr kern="0">
              <a:sym typeface="Klavika Basic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1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Klavika Basic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Klavika Basic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52023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$ terraform apply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3722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400" dirty="0"/>
              <a:t>$ terraform </a:t>
            </a:r>
            <a:r>
              <a:rPr sz="1400" dirty="0" smtClean="0"/>
              <a:t>apply</a:t>
            </a:r>
            <a:endParaRPr lang="en-CA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>
                <a:solidFill>
                  <a:srgbClr val="FFFF00"/>
                </a:solidFill>
              </a:rPr>
              <a:t>azurerm_resource_group.myfirstrg</a:t>
            </a:r>
            <a:r>
              <a:rPr lang="en-US" sz="1400" dirty="0">
                <a:solidFill>
                  <a:srgbClr val="FFFF00"/>
                </a:solidFill>
              </a:rPr>
              <a:t>: Destroying... (ID: /</a:t>
            </a:r>
            <a:r>
              <a:rPr lang="en-US" sz="1400" dirty="0" smtClean="0">
                <a:solidFill>
                  <a:srgbClr val="FFFF00"/>
                </a:solidFill>
              </a:rPr>
              <a:t>subscription/</a:t>
            </a:r>
            <a:r>
              <a:rPr lang="en-US" sz="1400" dirty="0" err="1" smtClean="0">
                <a:solidFill>
                  <a:srgbClr val="FFFF00"/>
                </a:solidFill>
              </a:rPr>
              <a:t>resourceGroups</a:t>
            </a:r>
            <a:r>
              <a:rPr lang="en-US" sz="1400" dirty="0" smtClean="0">
                <a:solidFill>
                  <a:srgbClr val="FFFF00"/>
                </a:solidFill>
              </a:rPr>
              <a:t>/</a:t>
            </a:r>
            <a:r>
              <a:rPr lang="en-US" sz="1400" dirty="0" err="1" smtClean="0">
                <a:solidFill>
                  <a:srgbClr val="FFFF00"/>
                </a:solidFill>
              </a:rPr>
              <a:t>MyFirstResourceGroup</a:t>
            </a:r>
            <a:r>
              <a:rPr lang="en-US" sz="1400" dirty="0">
                <a:solidFill>
                  <a:srgbClr val="FFFF00"/>
                </a:solidFill>
              </a:rPr>
              <a:t>)</a:t>
            </a:r>
            <a:r>
              <a:rPr lang="en-US" sz="1400" dirty="0"/>
              <a:t>	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sz="1400" dirty="0" smtClean="0"/>
              <a:t>	</a:t>
            </a:r>
            <a:r>
              <a:rPr lang="mr-IN" sz="1400" dirty="0" err="1" smtClean="0"/>
              <a:t>location</a:t>
            </a:r>
            <a:r>
              <a:rPr lang="mr-IN" sz="1400" dirty="0"/>
              <a:t>:         "" =&gt; "</a:t>
            </a:r>
            <a:r>
              <a:rPr lang="mr-IN" sz="1400" dirty="0" err="1"/>
              <a:t>eastus</a:t>
            </a:r>
            <a:r>
              <a:rPr lang="mr-IN" sz="1400" dirty="0"/>
              <a:t>"  </a:t>
            </a:r>
            <a:endParaRPr lang="en-CA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sz="1400" dirty="0"/>
              <a:t>	</a:t>
            </a:r>
            <a:r>
              <a:rPr lang="mr-IN" sz="1400" dirty="0" err="1" smtClean="0"/>
              <a:t>name</a:t>
            </a:r>
            <a:r>
              <a:rPr lang="mr-IN" sz="1400" dirty="0"/>
              <a:t>:             "" =&gt; "</a:t>
            </a:r>
            <a:r>
              <a:rPr lang="mr-IN" sz="1400" dirty="0" err="1"/>
              <a:t>myfirstresourcegroup</a:t>
            </a:r>
            <a:r>
              <a:rPr lang="mr-IN" sz="1400" dirty="0"/>
              <a:t>"  </a:t>
            </a:r>
            <a:endParaRPr lang="en-CA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sz="1400" dirty="0"/>
              <a:t>	</a:t>
            </a:r>
            <a:r>
              <a:rPr lang="mr-IN" sz="1400" dirty="0" err="1" smtClean="0"/>
              <a:t>tags</a:t>
            </a:r>
            <a:r>
              <a:rPr lang="mr-IN" sz="1400" dirty="0"/>
              <a:t>.%:           "" =&gt; "1"  </a:t>
            </a:r>
            <a:endParaRPr lang="en-CA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CA" sz="1400" dirty="0"/>
              <a:t>	</a:t>
            </a:r>
            <a:r>
              <a:rPr lang="mr-IN" sz="1400" dirty="0" err="1" smtClean="0"/>
              <a:t>tags.environment</a:t>
            </a:r>
            <a:r>
              <a:rPr lang="mr-IN" sz="1400" dirty="0"/>
              <a:t>: "" =&gt; "</a:t>
            </a:r>
            <a:r>
              <a:rPr lang="mr-IN" sz="1400" dirty="0" err="1"/>
              <a:t>Production</a:t>
            </a:r>
            <a:r>
              <a:rPr lang="mr-IN" sz="1400" dirty="0"/>
              <a:t>"</a:t>
            </a:r>
            <a:endParaRPr lang="en-US" sz="1400" dirty="0" smtClean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 smtClean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>
              <a:solidFill>
                <a:srgbClr val="FFFF00"/>
              </a:solidFill>
            </a:endParaRP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>
                <a:solidFill>
                  <a:srgbClr val="FFFF00"/>
                </a:solidFill>
              </a:rPr>
              <a:t>azurerm_resource_group.myfirstrg</a:t>
            </a:r>
            <a:r>
              <a:rPr lang="en-US" sz="1400" dirty="0">
                <a:solidFill>
                  <a:srgbClr val="FFFF00"/>
                </a:solidFill>
              </a:rPr>
              <a:t>: Creation complete after 1s (ID: /</a:t>
            </a:r>
            <a:r>
              <a:rPr lang="en-US" sz="1400" dirty="0" smtClean="0">
                <a:solidFill>
                  <a:srgbClr val="FFFF00"/>
                </a:solidFill>
              </a:rPr>
              <a:t>subscriptions/</a:t>
            </a:r>
            <a:r>
              <a:rPr lang="en-US" sz="1400" dirty="0" err="1" smtClean="0">
                <a:solidFill>
                  <a:srgbClr val="FFFF00"/>
                </a:solidFill>
              </a:rPr>
              <a:t>resourceGroups</a:t>
            </a:r>
            <a:r>
              <a:rPr lang="en-US" sz="1400" dirty="0" smtClean="0">
                <a:solidFill>
                  <a:srgbClr val="FFFF00"/>
                </a:solidFill>
              </a:rPr>
              <a:t>/</a:t>
            </a:r>
            <a:r>
              <a:rPr lang="en-US" sz="1400" dirty="0" err="1" smtClean="0">
                <a:solidFill>
                  <a:srgbClr val="FFFF00"/>
                </a:solidFill>
              </a:rPr>
              <a:t>myfirstresourcegroup</a:t>
            </a:r>
            <a:r>
              <a:rPr lang="en-US" sz="1400" dirty="0" smtClean="0">
                <a:solidFill>
                  <a:srgbClr val="FFFF00"/>
                </a:solidFill>
              </a:rPr>
              <a:t>)</a:t>
            </a:r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400" dirty="0"/>
          </a:p>
          <a:p>
            <a:pPr algn="l">
              <a:lnSpc>
                <a:spcPct val="120000"/>
              </a:lnSpc>
              <a:defRPr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Apply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complete! Resources: 1 added, 0 changed, 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destroyed.</a:t>
            </a:r>
            <a:endParaRPr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059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9" name="(Resource) Attribu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(Resource) Attribute</a:t>
            </a:r>
          </a:p>
          <a:p>
            <a:r>
              <a:t>An attribute is an output or computed value available only after resource creation. An AWS EC2 instance provides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public_ip</a:t>
            </a:r>
            <a:r>
              <a:t> as an output parameter. This makes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public_ip</a:t>
            </a:r>
            <a:r>
              <a:t> an attribute to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aws_instance</a:t>
            </a:r>
            <a:r>
              <a:t> resource. This makes sense, because an instance's IP address is assigned during creation.</a:t>
            </a:r>
          </a:p>
        </p:txBody>
      </p:sp>
    </p:spTree>
    <p:extLst>
      <p:ext uri="{BB962C8B-B14F-4D97-AF65-F5344CB8AC3E}">
        <p14:creationId xmlns:p14="http://schemas.microsoft.com/office/powerpoint/2010/main" val="14781477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8015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300" dirty="0"/>
              <a:t>resource </a:t>
            </a:r>
            <a:r>
              <a:rPr sz="2300" dirty="0" smtClean="0"/>
              <a:t>"</a:t>
            </a:r>
            <a:r>
              <a:rPr lang="en-CA" sz="2300" dirty="0" err="1" smtClean="0"/>
              <a:t>azurerm_resource_group</a:t>
            </a:r>
            <a:r>
              <a:rPr sz="2300" dirty="0" smtClean="0"/>
              <a:t>" "</a:t>
            </a:r>
            <a:r>
              <a:rPr lang="en-CA" sz="2300" dirty="0" err="1" smtClean="0"/>
              <a:t>myfirstrg</a:t>
            </a:r>
            <a:r>
              <a:rPr sz="2300" dirty="0" smtClean="0"/>
              <a:t>" </a:t>
            </a:r>
            <a:r>
              <a:rPr sz="2300" dirty="0"/>
              <a:t>{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300" dirty="0"/>
              <a:t>  </a:t>
            </a:r>
            <a:r>
              <a:rPr lang="en-CA" sz="2300" dirty="0" smtClean="0"/>
              <a:t>name</a:t>
            </a:r>
            <a:r>
              <a:rPr sz="2300" dirty="0" smtClean="0"/>
              <a:t>           </a:t>
            </a:r>
            <a:r>
              <a:rPr sz="2300" dirty="0"/>
              <a:t>= </a:t>
            </a:r>
            <a:r>
              <a:rPr sz="2300" dirty="0" smtClean="0"/>
              <a:t>"</a:t>
            </a:r>
            <a:r>
              <a:rPr lang="en-CA" sz="2300" dirty="0" err="1" smtClean="0"/>
              <a:t>myfirstresourcegroup</a:t>
            </a:r>
            <a:r>
              <a:rPr sz="2300" dirty="0" smtClean="0"/>
              <a:t>"</a:t>
            </a:r>
            <a:endParaRPr sz="2300" dirty="0"/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300" dirty="0"/>
              <a:t>  </a:t>
            </a:r>
            <a:r>
              <a:rPr lang="en-CA" sz="2300" dirty="0" smtClean="0"/>
              <a:t>location		  </a:t>
            </a:r>
            <a:r>
              <a:rPr sz="2300" dirty="0" smtClean="0"/>
              <a:t> </a:t>
            </a:r>
            <a:r>
              <a:rPr sz="2300" dirty="0"/>
              <a:t>= </a:t>
            </a:r>
            <a:r>
              <a:rPr sz="2300" dirty="0" smtClean="0"/>
              <a:t>"</a:t>
            </a:r>
            <a:r>
              <a:rPr lang="en-CA" sz="2300" dirty="0" smtClean="0"/>
              <a:t>East US</a:t>
            </a:r>
            <a:r>
              <a:rPr sz="2300" dirty="0" smtClean="0"/>
              <a:t>"</a:t>
            </a:r>
            <a:endParaRPr sz="2300" dirty="0"/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300" dirty="0"/>
              <a:t>}</a:t>
            </a:r>
          </a:p>
        </p:txBody>
      </p:sp>
      <p:sp>
        <p:nvSpPr>
          <p:cNvPr id="883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1388259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314" name="Outp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Output</a:t>
            </a:r>
          </a:p>
          <a:p>
            <a:r>
              <a:t>An output is a configurable piece of information that is highlighted at the end of a Terraform run.</a:t>
            </a:r>
          </a:p>
        </p:txBody>
      </p:sp>
    </p:spTree>
    <p:extLst>
      <p:ext uri="{BB962C8B-B14F-4D97-AF65-F5344CB8AC3E}">
        <p14:creationId xmlns:p14="http://schemas.microsoft.com/office/powerpoint/2010/main" val="16766403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Chapter Goals</a:t>
            </a:r>
            <a:endParaRPr dirty="0"/>
          </a:p>
        </p:txBody>
      </p:sp>
      <p:sp>
        <p:nvSpPr>
          <p:cNvPr id="126" name="Evolution of Infrastructure…"/>
          <p:cNvSpPr txBox="1">
            <a:spLocks noGrp="1"/>
          </p:cNvSpPr>
          <p:nvPr>
            <p:ph type="body" idx="1"/>
          </p:nvPr>
        </p:nvSpPr>
        <p:spPr>
          <a:xfrm>
            <a:off x="889000" y="1924050"/>
            <a:ext cx="104140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Terraform Language Breakdown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Introducing Variables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Interpolation Syntax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Add in our Azure Network Plumbing!</a:t>
            </a:r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r>
              <a:rPr lang="en-CA" dirty="0" smtClean="0"/>
              <a:t>Quiz</a:t>
            </a: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lang="en-CA" dirty="0" smtClean="0"/>
          </a:p>
          <a:p>
            <a:pPr marL="289560" indent="-289560" defTabSz="235267">
              <a:spcBef>
                <a:spcPts val="1100"/>
              </a:spcBef>
              <a:buSzPct val="100000"/>
              <a:buAutoNum type="arabicPeriod"/>
              <a:defRPr sz="342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2431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Auto-Format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CA" dirty="0" smtClean="0"/>
              <a:t>Terraform Language Breakdown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149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onfiguration 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Syntax</a:t>
            </a:r>
          </a:p>
        </p:txBody>
      </p:sp>
      <p:sp>
        <p:nvSpPr>
          <p:cNvPr id="880" name="Configurations are written in HashiCorp Configuration Language (HCL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Configurations are written in HashiCorp Configuration Language (HCL).</a:t>
            </a:r>
          </a:p>
          <a:p>
            <a:r>
              <a:t>Designed to strike a balance between human-readable and machine-parsable.</a:t>
            </a:r>
          </a:p>
          <a:p>
            <a:r>
              <a:t>Terraform can also read syntax in JSON, but we recommend using HCL.</a:t>
            </a:r>
          </a:p>
        </p:txBody>
      </p:sp>
    </p:spTree>
    <p:extLst>
      <p:ext uri="{BB962C8B-B14F-4D97-AF65-F5344CB8AC3E}">
        <p14:creationId xmlns:p14="http://schemas.microsoft.com/office/powerpoint/2010/main" val="5923149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0" name="Provid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dirty="0"/>
              <a:t>Provider</a:t>
            </a:r>
            <a:endParaRPr b="0" dirty="0">
              <a:latin typeface="+mn-lt"/>
              <a:ea typeface="+mn-ea"/>
              <a:cs typeface="+mn-cs"/>
              <a:sym typeface="Klavika Basic Light"/>
            </a:endParaRPr>
          </a:p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A provider is an abstraction of the API/service provider such as </a:t>
            </a:r>
            <a:r>
              <a:rPr lang="en-CA" dirty="0" smtClean="0">
                <a:latin typeface="Klavika Basic"/>
                <a:ea typeface="Klavika Basic"/>
                <a:cs typeface="Klavika Basic"/>
                <a:sym typeface="Klavika Basic"/>
              </a:rPr>
              <a:t>Azure</a:t>
            </a:r>
            <a:r>
              <a:rPr b="0" dirty="0" smtClean="0">
                <a:latin typeface="+mn-lt"/>
                <a:ea typeface="+mn-ea"/>
                <a:cs typeface="+mn-cs"/>
                <a:sym typeface="Klavika Basic Light"/>
              </a:rPr>
              <a:t>, </a:t>
            </a:r>
            <a:r>
              <a:rPr b="0" dirty="0">
                <a:latin typeface="+mn-lt"/>
                <a:ea typeface="+mn-ea"/>
                <a:cs typeface="+mn-cs"/>
                <a:sym typeface="Klavika Basic Light"/>
              </a:rPr>
              <a:t>GCP, DNSimple, or Fastly. Providers typically require some sort of configuration data such as an API key or credential file.</a:t>
            </a:r>
          </a:p>
        </p:txBody>
      </p:sp>
    </p:spTree>
    <p:extLst>
      <p:ext uri="{BB962C8B-B14F-4D97-AF65-F5344CB8AC3E}">
        <p14:creationId xmlns:p14="http://schemas.microsoft.com/office/powerpoint/2010/main" val="14506608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loss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Glossary</a:t>
            </a:r>
          </a:p>
        </p:txBody>
      </p:sp>
      <p:sp>
        <p:nvSpPr>
          <p:cNvPr id="293" name="Resour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Klavika Basic"/>
                <a:ea typeface="Klavika Basic"/>
                <a:cs typeface="Klavika Basic"/>
                <a:sym typeface="Klavika Basic"/>
              </a:defRPr>
            </a:pPr>
            <a:r>
              <a:t>Resource</a:t>
            </a:r>
          </a:p>
          <a:p>
            <a:r>
              <a:t>A resource represents a component of a provider such as an "AWS instance", "DNSimple Record", or "Fastly service". Resources have both </a:t>
            </a:r>
            <a:r>
              <a:rPr i="1">
                <a:latin typeface="Klavika Basic"/>
                <a:ea typeface="Klavika Basic"/>
                <a:cs typeface="Klavika Basic"/>
                <a:sym typeface="Klavika Basic"/>
              </a:rPr>
              <a:t>arguments </a:t>
            </a:r>
            <a:r>
              <a:t>(inputs) and </a:t>
            </a:r>
            <a:r>
              <a:rPr i="1">
                <a:latin typeface="Klavika Basic"/>
                <a:ea typeface="Klavika Basic"/>
                <a:cs typeface="Klavika Basic"/>
                <a:sym typeface="Klavika Basic"/>
              </a:rPr>
              <a:t>attributes</a:t>
            </a:r>
            <a:r>
              <a:t> (outputs) which are specific to the resource. Resources also have meta-parameters such as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count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lifecycle</a:t>
            </a:r>
            <a: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43052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18015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300" dirty="0"/>
              <a:t>resource </a:t>
            </a:r>
            <a:r>
              <a:rPr sz="2300" dirty="0" smtClean="0"/>
              <a:t>"</a:t>
            </a:r>
            <a:r>
              <a:rPr lang="en-CA" sz="2300" dirty="0" err="1" smtClean="0"/>
              <a:t>azurerm_resource_group</a:t>
            </a:r>
            <a:r>
              <a:rPr sz="2300" dirty="0" smtClean="0"/>
              <a:t>" "</a:t>
            </a:r>
            <a:r>
              <a:rPr lang="en-CA" sz="2300" dirty="0" err="1" smtClean="0"/>
              <a:t>myfirstrg</a:t>
            </a:r>
            <a:r>
              <a:rPr sz="2300" dirty="0" smtClean="0"/>
              <a:t>" </a:t>
            </a:r>
            <a:r>
              <a:rPr sz="2300" dirty="0"/>
              <a:t>{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300" dirty="0"/>
              <a:t>  </a:t>
            </a:r>
            <a:r>
              <a:rPr lang="en-CA" sz="2300" dirty="0" smtClean="0"/>
              <a:t>name</a:t>
            </a:r>
            <a:r>
              <a:rPr sz="2300" dirty="0" smtClean="0"/>
              <a:t>           </a:t>
            </a:r>
            <a:r>
              <a:rPr sz="2300" dirty="0"/>
              <a:t>= </a:t>
            </a:r>
            <a:r>
              <a:rPr sz="2300" dirty="0" smtClean="0"/>
              <a:t>"</a:t>
            </a:r>
            <a:r>
              <a:rPr lang="en-CA" sz="2300" dirty="0" err="1" smtClean="0"/>
              <a:t>myfirstresourcegroup</a:t>
            </a:r>
            <a:r>
              <a:rPr sz="2300" dirty="0" smtClean="0"/>
              <a:t>"</a:t>
            </a:r>
            <a:endParaRPr sz="2300" dirty="0"/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300" dirty="0"/>
              <a:t>  </a:t>
            </a:r>
            <a:r>
              <a:rPr lang="en-CA" sz="2300" dirty="0" smtClean="0"/>
              <a:t>location		  </a:t>
            </a:r>
            <a:r>
              <a:rPr sz="2300" dirty="0" smtClean="0"/>
              <a:t> </a:t>
            </a:r>
            <a:r>
              <a:rPr sz="2300" dirty="0"/>
              <a:t>= </a:t>
            </a:r>
            <a:r>
              <a:rPr sz="2300" dirty="0" smtClean="0"/>
              <a:t>"</a:t>
            </a:r>
            <a:r>
              <a:rPr lang="en-CA" sz="2300" dirty="0" smtClean="0"/>
              <a:t>East US</a:t>
            </a:r>
            <a:r>
              <a:rPr sz="2300" dirty="0" smtClean="0"/>
              <a:t>"</a:t>
            </a:r>
            <a:endParaRPr sz="2300" dirty="0"/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2300" dirty="0"/>
              <a:t>}</a:t>
            </a:r>
          </a:p>
        </p:txBody>
      </p:sp>
      <p:sp>
        <p:nvSpPr>
          <p:cNvPr id="883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3651231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Exercise: Create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Exercise: Create Variables</a:t>
            </a:r>
          </a:p>
        </p:txBody>
      </p:sp>
      <p:sp>
        <p:nvSpPr>
          <p:cNvPr id="1145" name="Create three variables in the Terraform configurat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Create </a:t>
            </a:r>
            <a:r>
              <a:rPr lang="en-CA" dirty="0" smtClean="0"/>
              <a:t>four </a:t>
            </a:r>
            <a:r>
              <a:rPr dirty="0" smtClean="0"/>
              <a:t>variables </a:t>
            </a:r>
            <a:r>
              <a:rPr dirty="0"/>
              <a:t>in the Terraform </a:t>
            </a:r>
            <a:r>
              <a:rPr dirty="0" smtClean="0"/>
              <a:t>configuration</a:t>
            </a:r>
            <a:r>
              <a:rPr lang="en-CA" dirty="0" smtClean="0"/>
              <a:t>;</a:t>
            </a:r>
          </a:p>
          <a:p>
            <a:pPr marL="457200" indent="-457200">
              <a:buFont typeface="Arial" charset="0"/>
              <a:buChar char="•"/>
            </a:pPr>
            <a:r>
              <a:rPr lang="en-CA" dirty="0" err="1" smtClean="0"/>
              <a:t>subscription_id</a:t>
            </a:r>
            <a:endParaRPr lang="en-CA" dirty="0" smtClean="0"/>
          </a:p>
          <a:p>
            <a:pPr marL="457200" indent="-457200">
              <a:buFont typeface="Arial" charset="0"/>
              <a:buChar char="•"/>
            </a:pPr>
            <a:r>
              <a:rPr lang="en-CA" dirty="0" err="1" smtClean="0"/>
              <a:t>client_id</a:t>
            </a:r>
            <a:endParaRPr lang="en-CA" dirty="0" smtClean="0"/>
          </a:p>
          <a:p>
            <a:pPr marL="457200" indent="-457200">
              <a:buFont typeface="Arial" charset="0"/>
              <a:buChar char="•"/>
            </a:pPr>
            <a:r>
              <a:rPr lang="en-CA" dirty="0" err="1" smtClean="0"/>
              <a:t>client_secret</a:t>
            </a:r>
            <a:endParaRPr lang="en-CA" dirty="0" smtClean="0"/>
          </a:p>
          <a:p>
            <a:pPr marL="457200" indent="-457200">
              <a:buFont typeface="Arial" charset="0"/>
              <a:buChar char="•"/>
            </a:pPr>
            <a:r>
              <a:rPr lang="en-CA" dirty="0" err="1"/>
              <a:t>t</a:t>
            </a:r>
            <a:r>
              <a:rPr lang="en-CA" dirty="0" err="1" smtClean="0"/>
              <a:t>enant_id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54485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resource &quot;aws_instance&quot; &quot;web&quot; {…"/>
          <p:cNvSpPr txBox="1">
            <a:spLocks noGrp="1"/>
          </p:cNvSpPr>
          <p:nvPr>
            <p:ph type="body" idx="13"/>
          </p:nvPr>
        </p:nvSpPr>
        <p:spPr>
          <a:xfrm>
            <a:off x="3128486" y="1293828"/>
            <a:ext cx="8335328" cy="47746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mr-IN" sz="2300" dirty="0" err="1"/>
              <a:t>provider</a:t>
            </a:r>
            <a:r>
              <a:rPr lang="mr-IN" sz="2300" dirty="0"/>
              <a:t> "</a:t>
            </a:r>
            <a:r>
              <a:rPr lang="mr-IN" sz="2300" dirty="0" err="1"/>
              <a:t>azurerm</a:t>
            </a:r>
            <a:r>
              <a:rPr lang="mr-IN" sz="2300" dirty="0"/>
              <a:t>" {  </a:t>
            </a:r>
            <a:endParaRPr lang="en-CA" sz="2300" dirty="0" smtClean="0"/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CA" sz="2300" dirty="0"/>
              <a:t>	</a:t>
            </a:r>
            <a:r>
              <a:rPr lang="mr-IN" sz="2300" dirty="0" err="1" smtClean="0"/>
              <a:t>subscription_id</a:t>
            </a:r>
            <a:r>
              <a:rPr lang="mr-IN" sz="2300" dirty="0" smtClean="0"/>
              <a:t> </a:t>
            </a:r>
            <a:r>
              <a:rPr lang="mr-IN" sz="2300" dirty="0"/>
              <a:t>= </a:t>
            </a:r>
            <a:r>
              <a:rPr lang="mr-IN" sz="2300" dirty="0" smtClean="0"/>
              <a:t>”</a:t>
            </a:r>
            <a:r>
              <a:rPr lang="en-CA" sz="2300" dirty="0" err="1" smtClean="0"/>
              <a:t>aaaa-bbbb-cccc-dddd</a:t>
            </a:r>
            <a:r>
              <a:rPr lang="mr-IN" sz="2300" dirty="0" smtClean="0"/>
              <a:t>"  </a:t>
            </a:r>
            <a:r>
              <a:rPr lang="en-CA" sz="2300" dirty="0" smtClean="0"/>
              <a:t>	</a:t>
            </a:r>
            <a:r>
              <a:rPr lang="mr-IN" sz="2300" dirty="0" err="1" smtClean="0"/>
              <a:t>client_id</a:t>
            </a:r>
            <a:r>
              <a:rPr lang="mr-IN" sz="2300" dirty="0" smtClean="0"/>
              <a:t>       </a:t>
            </a:r>
            <a:r>
              <a:rPr lang="mr-IN" sz="2300" dirty="0"/>
              <a:t>= </a:t>
            </a:r>
            <a:r>
              <a:rPr lang="mr-IN" sz="2300" dirty="0" smtClean="0"/>
              <a:t>”</a:t>
            </a:r>
            <a:r>
              <a:rPr lang="en-CA" sz="2300" dirty="0" err="1" smtClean="0"/>
              <a:t>aaaa-bbbb-cccc-dddd</a:t>
            </a:r>
            <a:r>
              <a:rPr lang="mr-IN" sz="2300" dirty="0" smtClean="0"/>
              <a:t>"  </a:t>
            </a:r>
            <a:r>
              <a:rPr lang="en-CA" sz="2300" dirty="0" smtClean="0"/>
              <a:t>	</a:t>
            </a:r>
            <a:r>
              <a:rPr lang="mr-IN" sz="2300" dirty="0" err="1" smtClean="0"/>
              <a:t>client_secret</a:t>
            </a:r>
            <a:r>
              <a:rPr lang="mr-IN" sz="2300" dirty="0" smtClean="0"/>
              <a:t>   </a:t>
            </a:r>
            <a:r>
              <a:rPr lang="mr-IN" sz="2300" dirty="0"/>
              <a:t>= </a:t>
            </a:r>
            <a:r>
              <a:rPr lang="mr-IN" sz="2300" dirty="0" smtClean="0"/>
              <a:t>”</a:t>
            </a:r>
            <a:r>
              <a:rPr lang="en-CA" sz="2300" dirty="0" err="1" smtClean="0"/>
              <a:t>aaaa-bbbb-cccc-dddd</a:t>
            </a:r>
            <a:r>
              <a:rPr lang="mr-IN" sz="2300" dirty="0" smtClean="0"/>
              <a:t>"  </a:t>
            </a:r>
            <a:r>
              <a:rPr lang="en-CA" sz="2300" dirty="0" smtClean="0"/>
              <a:t>	</a:t>
            </a:r>
            <a:r>
              <a:rPr lang="mr-IN" sz="2300" dirty="0" err="1" smtClean="0"/>
              <a:t>tenant_id</a:t>
            </a:r>
            <a:r>
              <a:rPr lang="mr-IN" sz="2300" dirty="0" smtClean="0"/>
              <a:t>       </a:t>
            </a:r>
            <a:r>
              <a:rPr lang="mr-IN" sz="2300" dirty="0"/>
              <a:t>= </a:t>
            </a:r>
            <a:r>
              <a:rPr lang="mr-IN" sz="2300" dirty="0" smtClean="0"/>
              <a:t>”</a:t>
            </a:r>
            <a:r>
              <a:rPr lang="en-CA" sz="2300" dirty="0" err="1" smtClean="0"/>
              <a:t>aaaa-bbbb-cccc-dddd</a:t>
            </a:r>
            <a:r>
              <a:rPr lang="mr-IN" sz="2300" dirty="0" smtClean="0"/>
              <a:t>”</a:t>
            </a:r>
            <a:endParaRPr lang="en-CA" sz="2300" dirty="0" smtClean="0"/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mr-IN" sz="2300" dirty="0" smtClean="0"/>
              <a:t>}</a:t>
            </a:r>
            <a:endParaRPr lang="en-US" sz="2300" dirty="0" smtClean="0"/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300" dirty="0"/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300" dirty="0"/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300" dirty="0" smtClean="0"/>
              <a:t>resource "</a:t>
            </a:r>
            <a:r>
              <a:rPr lang="en-US" sz="2300" dirty="0" err="1" smtClean="0"/>
              <a:t>azurerm_resource_group</a:t>
            </a:r>
            <a:r>
              <a:rPr lang="en-US" sz="2300" dirty="0" smtClean="0"/>
              <a:t>" “</a:t>
            </a:r>
            <a:r>
              <a:rPr lang="en-US" sz="2300" dirty="0" err="1" smtClean="0"/>
              <a:t>myfirstrg</a:t>
            </a:r>
            <a:r>
              <a:rPr lang="en-US" sz="2300" dirty="0" smtClean="0"/>
              <a:t>” {  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300" dirty="0" smtClean="0"/>
              <a:t>	````</a:t>
            </a:r>
          </a:p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300" dirty="0" smtClean="0"/>
              <a:t>}</a:t>
            </a:r>
            <a:endParaRPr sz="2300" dirty="0"/>
          </a:p>
        </p:txBody>
      </p:sp>
      <p:sp>
        <p:nvSpPr>
          <p:cNvPr id="819" name="main.tf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main.tf</a:t>
            </a:r>
          </a:p>
        </p:txBody>
      </p:sp>
    </p:spTree>
    <p:extLst>
      <p:ext uri="{BB962C8B-B14F-4D97-AF65-F5344CB8AC3E}">
        <p14:creationId xmlns:p14="http://schemas.microsoft.com/office/powerpoint/2010/main" val="18324525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Klavika Basic Light"/>
        <a:ea typeface="Klavika Basic Light"/>
        <a:cs typeface="Klavika Basic Light"/>
      </a:majorFont>
      <a:minorFont>
        <a:latin typeface="Klavika Basic Light"/>
        <a:ea typeface="Klavika Basic Light"/>
        <a:cs typeface="Klavika Basic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1016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Klavika Basi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Macintosh PowerPoint</Application>
  <PresentationFormat>Widescreen</PresentationFormat>
  <Paragraphs>62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Courier</vt:lpstr>
      <vt:lpstr>Klavika Basic</vt:lpstr>
      <vt:lpstr>Klavika Basic Light</vt:lpstr>
      <vt:lpstr>Klavika Basic Medium</vt:lpstr>
      <vt:lpstr>Arial</vt:lpstr>
      <vt:lpstr>Gradient</vt:lpstr>
      <vt:lpstr>1_Gradient</vt:lpstr>
      <vt:lpstr>PowerPoint Presentation</vt:lpstr>
      <vt:lpstr>Chapter Goals</vt:lpstr>
      <vt:lpstr>Terraform Language Breakdown</vt:lpstr>
      <vt:lpstr>Configuration Syntax</vt:lpstr>
      <vt:lpstr>Glossary</vt:lpstr>
      <vt:lpstr>Glossary</vt:lpstr>
      <vt:lpstr>PowerPoint Presentation</vt:lpstr>
      <vt:lpstr>Exercise: Create Variables</vt:lpstr>
      <vt:lpstr>PowerPoint Presentation</vt:lpstr>
      <vt:lpstr>PowerPoint Presentation</vt:lpstr>
      <vt:lpstr>Glossary</vt:lpstr>
      <vt:lpstr>PowerPoint Presentation</vt:lpstr>
      <vt:lpstr>Glossary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Pollock</dc:creator>
  <cp:lastModifiedBy>Fraser Pollock</cp:lastModifiedBy>
  <cp:revision>1</cp:revision>
  <dcterms:created xsi:type="dcterms:W3CDTF">2018-01-02T18:35:50Z</dcterms:created>
  <dcterms:modified xsi:type="dcterms:W3CDTF">2018-01-02T18:36:34Z</dcterms:modified>
</cp:coreProperties>
</file>