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8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2" r:id="rId9"/>
    <p:sldId id="273" r:id="rId10"/>
    <p:sldId id="268" r:id="rId11"/>
    <p:sldId id="269" r:id="rId12"/>
    <p:sldId id="270" r:id="rId13"/>
    <p:sldId id="267" r:id="rId14"/>
    <p:sldId id="266" r:id="rId15"/>
    <p:sldId id="263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2"/>
    <p:restoredTop sz="86364"/>
  </p:normalViewPr>
  <p:slideViewPr>
    <p:cSldViewPr snapToGrid="0" snapToObjects="1">
      <p:cViewPr varScale="1">
        <p:scale>
          <a:sx n="90" d="100"/>
          <a:sy n="90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32702-A582-D646-948A-1015FA014A0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ECB46-EB08-8F42-BD62-C384013B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4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Welcome to the HashiCorp Terraform training course.</a:t>
            </a:r>
          </a:p>
        </p:txBody>
      </p:sp>
    </p:spTree>
    <p:extLst>
      <p:ext uri="{BB962C8B-B14F-4D97-AF65-F5344CB8AC3E}">
        <p14:creationId xmlns:p14="http://schemas.microsoft.com/office/powerpoint/2010/main" val="1737254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does Terraform respond to these requirements?</a:t>
            </a:r>
          </a:p>
          <a:p>
            <a:endParaRPr/>
          </a:p>
          <a:p>
            <a:r>
              <a:t>Terraform's configuration files are intentionally human readable so humans can quickly interpret and understand their infrastructure configuration.</a:t>
            </a:r>
          </a:p>
          <a:p>
            <a:endParaRPr/>
          </a:p>
          <a:p>
            <a:r>
              <a:t>But HCL is also fully JSON-compatible for machine-generated configurations.</a:t>
            </a:r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902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1" name="Shape 8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an example of Terraform's configuration syntax. Even if you've never worked with Terraform before, it should be clear what operation is taking place here:</a:t>
            </a:r>
          </a:p>
          <a:p>
            <a:endParaRPr/>
          </a:p>
          <a:p>
            <a:r>
              <a:t>&gt; Create an AWS instance with the given AMI ID and instance type.</a:t>
            </a:r>
          </a:p>
        </p:txBody>
      </p:sp>
    </p:spTree>
    <p:extLst>
      <p:ext uri="{BB962C8B-B14F-4D97-AF65-F5344CB8AC3E}">
        <p14:creationId xmlns:p14="http://schemas.microsoft.com/office/powerpoint/2010/main" val="35042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 let's get started with Terraform!</a:t>
            </a:r>
          </a:p>
        </p:txBody>
      </p:sp>
    </p:spTree>
    <p:extLst>
      <p:ext uri="{BB962C8B-B14F-4D97-AF65-F5344CB8AC3E}">
        <p14:creationId xmlns:p14="http://schemas.microsoft.com/office/powerpoint/2010/main" val="103252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 we'll talk about Terraform and terminology</a:t>
            </a:r>
          </a:p>
          <a:p>
            <a:r>
              <a:t>Then we'll take a step back and talk about the broader concept of "infrastructure as code"...</a:t>
            </a:r>
          </a:p>
        </p:txBody>
      </p:sp>
    </p:spTree>
    <p:extLst>
      <p:ext uri="{BB962C8B-B14F-4D97-AF65-F5344CB8AC3E}">
        <p14:creationId xmlns:p14="http://schemas.microsoft.com/office/powerpoint/2010/main" val="362362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Infrastructure as code is about extrapolating the definition of my machines and their requirements into a codified language that I can then use for testability, repeatability and scalability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15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1" name="Shape 8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Before discussing Terraform, let's discuss the principles and goals of "Infrastructure as Code".</a:t>
            </a:r>
          </a:p>
          <a:p>
            <a:endParaRPr/>
          </a:p>
          <a:p>
            <a:r>
              <a:t>When discussing IaC, one of the primary goals is to provide a </a:t>
            </a:r>
            <a:r>
              <a:rPr b="1"/>
              <a:t>repeatable workflow</a:t>
            </a:r>
            <a:r>
              <a:t> for creating and managing infrastructure. This is especially important in the context of </a:t>
            </a:r>
            <a:r>
              <a:rPr b="1"/>
              <a:t>ephemeral staging environments or disaster recovery</a:t>
            </a:r>
            <a:r>
              <a:t> scenarios.</a:t>
            </a:r>
          </a:p>
          <a:p>
            <a:endParaRPr/>
          </a:p>
          <a:p>
            <a:r>
              <a:t>Arguably of equal importance is the ability to safely manage updates to existing infrastructure components.</a:t>
            </a:r>
          </a:p>
          <a:p>
            <a:endParaRPr/>
          </a:p>
          <a:p>
            <a:r>
              <a:t>IaC promises to bring the same tools and techniques of application development (SCM, code review, etc) to infrastructure management.</a:t>
            </a:r>
          </a:p>
          <a:p>
            <a:endParaRPr/>
          </a:p>
          <a:p>
            <a:r>
              <a:t>And lastly, IaC aims to expose ways to </a:t>
            </a:r>
            <a:r>
              <a:rPr b="1"/>
              <a:t>share components and separate responsibilities</a:t>
            </a:r>
            <a:r>
              <a:t> (modules).</a:t>
            </a:r>
          </a:p>
        </p:txBody>
      </p:sp>
    </p:spTree>
    <p:extLst>
      <p:ext uri="{BB962C8B-B14F-4D97-AF65-F5344CB8AC3E}">
        <p14:creationId xmlns:p14="http://schemas.microsoft.com/office/powerpoint/2010/main" val="1306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Infrastructure as code is about extrapolating the definition of my machines and their requirements into a codified language that I can then use for testability, repeatability and scalability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3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ECB46-EB08-8F42-BD62-C384013BF1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Infrastructure as code is about extrapolating the definition of my machines and their requirements into a codified language that I can then use for testability, repeatability and scalability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342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Infrastructure as code is about extrapolating the definition of my machines and their requirements into a codified language that I can then use for testability, repeatability and scalability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41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1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5246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5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1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theme" Target="../theme/theme3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613C-C0FF-5D4D-9461-34EBB5775A8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8050-2999-1847-B6AD-EAF07EF1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30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8" r:id="rId8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192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4816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59" y="922162"/>
            <a:ext cx="10299700" cy="9144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5691892" y="2353266"/>
            <a:ext cx="1069833" cy="781279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08" y="3651249"/>
            <a:ext cx="4572000" cy="1955800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4229100" y="4674870"/>
            <a:ext cx="1245870" cy="411480"/>
          </a:xfrm>
          <a:prstGeom prst="frame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70520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12192000" cy="6106701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0" y="3215910"/>
            <a:ext cx="1611630" cy="338820"/>
          </a:xfrm>
          <a:prstGeom prst="frame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7" name="Frame 6"/>
          <p:cNvSpPr/>
          <p:nvPr/>
        </p:nvSpPr>
        <p:spPr>
          <a:xfrm>
            <a:off x="1611630" y="5025660"/>
            <a:ext cx="2217420" cy="338820"/>
          </a:xfrm>
          <a:prstGeom prst="frame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66485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26" y="457199"/>
            <a:ext cx="7292494" cy="6280945"/>
          </a:xfrm>
          <a:prstGeom prst="rect">
            <a:avLst/>
          </a:prstGeom>
        </p:spPr>
      </p:pic>
      <p:sp>
        <p:nvSpPr>
          <p:cNvPr id="10" name="main.tf"/>
          <p:cNvSpPr txBox="1">
            <a:spLocks/>
          </p:cNvSpPr>
          <p:nvPr/>
        </p:nvSpPr>
        <p:spPr>
          <a:xfrm>
            <a:off x="4754726" y="457199"/>
            <a:ext cx="7446210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marR="0" indent="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0" marR="0" indent="1143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2pPr>
            <a:lvl3pPr marL="0" marR="0" indent="2286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3pPr>
            <a:lvl4pPr marL="0" marR="0" indent="3429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4pPr>
            <a:lvl5pPr marL="0" marR="0" indent="4572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5pPr>
            <a:lvl6pPr marL="0" marR="0" indent="5715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6pPr>
            <a:lvl7pPr marL="0" marR="0" indent="6858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7pPr>
            <a:lvl8pPr marL="0" marR="0" indent="8001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8pPr>
            <a:lvl9pPr marL="0" marR="0" indent="9144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9pPr>
          </a:lstStyle>
          <a:p>
            <a:r>
              <a:rPr lang="en-US" kern="0" dirty="0" err="1" smtClean="0"/>
              <a:t>main.tf</a:t>
            </a:r>
            <a:endParaRPr lang="en-US" kern="0" dirty="0"/>
          </a:p>
        </p:txBody>
      </p:sp>
      <p:sp>
        <p:nvSpPr>
          <p:cNvPr id="11" name="resource &quot;aws_instance&quot; &quot;web&quot; {…"/>
          <p:cNvSpPr txBox="1">
            <a:spLocks/>
          </p:cNvSpPr>
          <p:nvPr/>
        </p:nvSpPr>
        <p:spPr>
          <a:xfrm>
            <a:off x="4852524" y="929123"/>
            <a:ext cx="6588429" cy="53688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marR="0" indent="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1pPr>
            <a:lvl2pPr marL="0" marR="0" indent="1143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2pPr>
            <a:lvl3pPr marL="0" marR="0" indent="2286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3pPr>
            <a:lvl4pPr marL="0" marR="0" indent="3429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4pPr>
            <a:lvl5pPr marL="0" marR="0" indent="4572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5pPr>
            <a:lvl6pPr marL="0" marR="0" indent="5715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6pPr>
            <a:lvl7pPr marL="0" marR="0" indent="6858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7pPr>
            <a:lvl8pPr marL="0" marR="0" indent="8001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8pPr>
            <a:lvl9pPr marL="0" marR="0" indent="9144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9pPr>
          </a:lstStyle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resource ”</a:t>
            </a:r>
            <a:r>
              <a:rPr lang="en-US" sz="2000" kern="0" dirty="0" err="1" smtClean="0">
                <a:latin typeface="Courier"/>
                <a:ea typeface="Courier"/>
                <a:cs typeface="Courier"/>
                <a:sym typeface="Courier"/>
              </a:rPr>
              <a:t>azure_instance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” “web” {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name					= “</a:t>
            </a:r>
            <a:r>
              <a:rPr lang="en-US" sz="2000" kern="0" dirty="0" err="1" smtClean="0">
                <a:latin typeface="Courier"/>
                <a:ea typeface="Courier"/>
                <a:cs typeface="Courier"/>
                <a:sym typeface="Courier"/>
              </a:rPr>
              <a:t>MyFirstVM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image					= “Windows 2012 R2”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size					= “Standard DS1”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location				= “East US”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username				= “John Doe”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password				= “</a:t>
            </a:r>
            <a:r>
              <a:rPr lang="en-US" sz="2000" kern="0" dirty="0" err="1" smtClean="0">
                <a:latin typeface="Courier"/>
                <a:ea typeface="Courier"/>
                <a:cs typeface="Courier"/>
                <a:sym typeface="Courier"/>
              </a:rPr>
              <a:t>Iamrootfearme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!”</a:t>
            </a:r>
            <a:endParaRPr lang="en-US" sz="2000" kern="0" dirty="0">
              <a:latin typeface="Courier"/>
              <a:ea typeface="Courier"/>
              <a:cs typeface="Courier"/>
              <a:sym typeface="Courier"/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lang="en-US" sz="2000" kern="0" dirty="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7" y="457199"/>
            <a:ext cx="4470400" cy="246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7" y="2920999"/>
            <a:ext cx="3898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129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37" y="1017269"/>
            <a:ext cx="4470400" cy="2463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7" y="3481069"/>
            <a:ext cx="389890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26" y="457199"/>
            <a:ext cx="7292494" cy="6280945"/>
          </a:xfrm>
          <a:prstGeom prst="rect">
            <a:avLst/>
          </a:prstGeom>
        </p:spPr>
      </p:pic>
      <p:sp>
        <p:nvSpPr>
          <p:cNvPr id="10" name="main.tf"/>
          <p:cNvSpPr txBox="1">
            <a:spLocks/>
          </p:cNvSpPr>
          <p:nvPr/>
        </p:nvSpPr>
        <p:spPr>
          <a:xfrm>
            <a:off x="4754726" y="457199"/>
            <a:ext cx="7446210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marR="0" indent="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0" marR="0" indent="1143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2pPr>
            <a:lvl3pPr marL="0" marR="0" indent="2286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3pPr>
            <a:lvl4pPr marL="0" marR="0" indent="3429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4pPr>
            <a:lvl5pPr marL="0" marR="0" indent="4572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5pPr>
            <a:lvl6pPr marL="0" marR="0" indent="5715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6pPr>
            <a:lvl7pPr marL="0" marR="0" indent="6858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7pPr>
            <a:lvl8pPr marL="0" marR="0" indent="8001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8pPr>
            <a:lvl9pPr marL="0" marR="0" indent="9144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9pPr>
          </a:lstStyle>
          <a:p>
            <a:r>
              <a:rPr lang="en-US" kern="0" dirty="0" err="1" smtClean="0"/>
              <a:t>main.tf</a:t>
            </a:r>
            <a:endParaRPr lang="en-US" kern="0" dirty="0"/>
          </a:p>
        </p:txBody>
      </p:sp>
      <p:sp>
        <p:nvSpPr>
          <p:cNvPr id="11" name="resource &quot;aws_instance&quot; &quot;web&quot; {…"/>
          <p:cNvSpPr txBox="1">
            <a:spLocks/>
          </p:cNvSpPr>
          <p:nvPr/>
        </p:nvSpPr>
        <p:spPr>
          <a:xfrm>
            <a:off x="4852524" y="929123"/>
            <a:ext cx="6588429" cy="53688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marR="0" indent="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1pPr>
            <a:lvl2pPr marL="0" marR="0" indent="1143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2pPr>
            <a:lvl3pPr marL="0" marR="0" indent="2286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3pPr>
            <a:lvl4pPr marL="0" marR="0" indent="3429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4pPr>
            <a:lvl5pPr marL="0" marR="0" indent="4572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5pPr>
            <a:lvl6pPr marL="0" marR="0" indent="5715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6pPr>
            <a:lvl7pPr marL="0" marR="0" indent="6858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7pPr>
            <a:lvl8pPr marL="0" marR="0" indent="8001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8pPr>
            <a:lvl9pPr marL="0" marR="0" indent="914400" algn="ctr" defTabSz="41275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Klavika Basic Light"/>
              </a:defRPr>
            </a:lvl9pPr>
          </a:lstStyle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resource ”</a:t>
            </a:r>
            <a:r>
              <a:rPr lang="en-US" sz="2000" kern="0" dirty="0" err="1" smtClean="0">
                <a:latin typeface="Courier"/>
                <a:ea typeface="Courier"/>
                <a:cs typeface="Courier"/>
                <a:sym typeface="Courier"/>
              </a:rPr>
              <a:t>azure_instance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” “web” {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name					= “</a:t>
            </a:r>
            <a:r>
              <a:rPr lang="en-US" sz="2000" kern="0" dirty="0" err="1" smtClean="0">
                <a:latin typeface="Courier"/>
                <a:ea typeface="Courier"/>
                <a:cs typeface="Courier"/>
                <a:sym typeface="Courier"/>
              </a:rPr>
              <a:t>MyFirstVM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image					= “Windows 2012 R2”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size					= “Standard DS1”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location				= “East US”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username				= “John Doe”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password				= “</a:t>
            </a:r>
            <a:r>
              <a:rPr lang="en-US" sz="2000" kern="0" dirty="0" err="1" smtClean="0">
                <a:latin typeface="Courier"/>
                <a:ea typeface="Courier"/>
                <a:cs typeface="Courier"/>
                <a:sym typeface="Courier"/>
              </a:rPr>
              <a:t>Iamrootfearme</a:t>
            </a:r>
            <a:r>
              <a:rPr lang="en-US" sz="2000" kern="0" dirty="0" smtClean="0">
                <a:latin typeface="Courier"/>
                <a:ea typeface="Courier"/>
                <a:cs typeface="Courier"/>
                <a:sym typeface="Courier"/>
              </a:rPr>
              <a:t>!”</a:t>
            </a:r>
            <a:endParaRPr lang="en-US" sz="2000" kern="0" dirty="0">
              <a:latin typeface="Courier"/>
              <a:ea typeface="Courier"/>
              <a:cs typeface="Courier"/>
              <a:sym typeface="Courier"/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kern="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lang="en-US" sz="2000" kern="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" name="Right Arrow 17"/>
          <p:cNvSpPr/>
          <p:nvPr/>
        </p:nvSpPr>
        <p:spPr>
          <a:xfrm rot="19624652">
            <a:off x="1700814" y="2500968"/>
            <a:ext cx="3858701" cy="20653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9" name="Right Arrow 18"/>
          <p:cNvSpPr/>
          <p:nvPr/>
        </p:nvSpPr>
        <p:spPr>
          <a:xfrm rot="19624652">
            <a:off x="1777672" y="2940373"/>
            <a:ext cx="3858701" cy="20653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20" name="Right Arrow 19"/>
          <p:cNvSpPr/>
          <p:nvPr/>
        </p:nvSpPr>
        <p:spPr>
          <a:xfrm rot="19624652">
            <a:off x="1700813" y="3376200"/>
            <a:ext cx="3858701" cy="20653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8529851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rraform's 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What is Terraform</a:t>
            </a:r>
            <a:endParaRPr dirty="0"/>
          </a:p>
        </p:txBody>
      </p:sp>
      <p:sp>
        <p:nvSpPr>
          <p:cNvPr id="157" name="Unify the view of resources using infrastructure a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Terraform is a tool for building, changing, and versioning </a:t>
            </a:r>
            <a:r>
              <a:rPr lang="en-US" i="1" dirty="0" smtClean="0"/>
              <a:t>infrastructure </a:t>
            </a:r>
            <a:r>
              <a:rPr lang="en-US" i="1" dirty="0"/>
              <a:t>safely and efficiently. 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678775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rraform's 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Terraform and Infrastructure as Code</a:t>
            </a:r>
            <a:endParaRPr dirty="0"/>
          </a:p>
        </p:txBody>
      </p:sp>
      <p:sp>
        <p:nvSpPr>
          <p:cNvPr id="157" name="Unify the view of resources using infrastructure a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Infrastructure is described using a high-level configuration syntax. This allows a blueprint of your datacenter to be versioned and treated as you would any other code. Additionally, infrastructure can be shared and re-used.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5921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Infrastructure as Code (Terrafor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Infrastructure as Code (Terraform)</a:t>
            </a:r>
          </a:p>
        </p:txBody>
      </p:sp>
      <p:sp>
        <p:nvSpPr>
          <p:cNvPr id="814" name="Human-readable configuration (HCL) is designed for human consumption so users can quickly interpret and understand their infrastructure configura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Human-readable configuration (HCL) is designed for human consumption so users can quickly interpret and understand their infrastructure configuration.</a:t>
            </a:r>
          </a:p>
          <a:p>
            <a:r>
              <a:t>HCL includes a full JSON parser for machine-generated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6867755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170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resource "aws_instance" "web" {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ami           = "ami-9a562df2"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instance_type = "t2.micro"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1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4642207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9" name="Your Name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Your Name</a:t>
            </a:r>
          </a:p>
        </p:txBody>
      </p:sp>
      <p:sp>
        <p:nvSpPr>
          <p:cNvPr id="120" name="Your Role, Your Company…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</p:spTree>
    <p:extLst>
      <p:ext uri="{BB962C8B-B14F-4D97-AF65-F5344CB8AC3E}">
        <p14:creationId xmlns:p14="http://schemas.microsoft.com/office/powerpoint/2010/main" val="8510362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231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Chapter Goals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Introduction to Infrastructure as Code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Provision to Azure 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Basic Blocks of Terraform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Fire It Up!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Quiz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8738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54803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rraform's 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Infranstructure</a:t>
            </a:r>
            <a:r>
              <a:rPr lang="en-CA" dirty="0" smtClean="0"/>
              <a:t> as Code</a:t>
            </a:r>
            <a:endParaRPr dirty="0"/>
          </a:p>
        </p:txBody>
      </p:sp>
      <p:sp>
        <p:nvSpPr>
          <p:cNvPr id="157" name="Unify the view of resources using infrastructure a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i="1" dirty="0" smtClean="0"/>
              <a:t>Infrastructure as Code (</a:t>
            </a:r>
            <a:r>
              <a:rPr lang="en-CA" i="1" dirty="0" err="1" smtClean="0"/>
              <a:t>IaC</a:t>
            </a:r>
            <a:r>
              <a:rPr lang="en-CA" i="1" dirty="0" smtClean="0"/>
              <a:t>) is the process of managing and provisioning computer data centers through machine-readable definition files.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7054749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Infrastructure as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Infrastructure as Code</a:t>
            </a:r>
          </a:p>
        </p:txBody>
      </p:sp>
      <p:sp>
        <p:nvSpPr>
          <p:cNvPr id="809" name="Provide a codified workflow to create infrastructu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Provide a codified workflow to create infrastructure</a:t>
            </a:r>
          </a:p>
          <a:p>
            <a:r>
              <a:t>Expose a workflow for managing updates to existing infrastructure</a:t>
            </a:r>
          </a:p>
          <a:p>
            <a:r>
              <a:t>Integrate with application code workflows (Git, SCM, Code Review)</a:t>
            </a:r>
          </a:p>
          <a:p>
            <a:r>
              <a:t>Provide modular, sharable components for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203119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rraform's 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Provisioning a Virtual Machine</a:t>
            </a:r>
            <a:endParaRPr dirty="0"/>
          </a:p>
        </p:txBody>
      </p:sp>
      <p:sp>
        <p:nvSpPr>
          <p:cNvPr id="157" name="Unify the view of resources using infrastructure a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Name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Operating System (Image)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Size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Username and Password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046652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92" y="765810"/>
            <a:ext cx="1900635" cy="530352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409725" y="2867829"/>
            <a:ext cx="1568166" cy="114520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7" name="Frame 6"/>
          <p:cNvSpPr/>
          <p:nvPr/>
        </p:nvSpPr>
        <p:spPr>
          <a:xfrm>
            <a:off x="2186492" y="765810"/>
            <a:ext cx="1900635" cy="320040"/>
          </a:xfrm>
          <a:prstGeom prst="frame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89" y="765810"/>
            <a:ext cx="4180255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433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595</Words>
  <Application>Microsoft Macintosh PowerPoint</Application>
  <PresentationFormat>Widescreen</PresentationFormat>
  <Paragraphs>81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Courier</vt:lpstr>
      <vt:lpstr>Klavika Basic</vt:lpstr>
      <vt:lpstr>Klavika Basic Light</vt:lpstr>
      <vt:lpstr>Klavika Basic Medium</vt:lpstr>
      <vt:lpstr>Arial</vt:lpstr>
      <vt:lpstr>Office Theme</vt:lpstr>
      <vt:lpstr>Gradient</vt:lpstr>
      <vt:lpstr>1_Gradient</vt:lpstr>
      <vt:lpstr>PowerPoint Presentation</vt:lpstr>
      <vt:lpstr>PowerPoint Presentation</vt:lpstr>
      <vt:lpstr>PowerPoint Presentation</vt:lpstr>
      <vt:lpstr>Chapter Goals</vt:lpstr>
      <vt:lpstr>Introduction</vt:lpstr>
      <vt:lpstr>What is Infranstructure as Code</vt:lpstr>
      <vt:lpstr>Infrastructure as Code</vt:lpstr>
      <vt:lpstr>Provisioning a Virtual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Terraform</vt:lpstr>
      <vt:lpstr>Terraform and Infrastructure as Code</vt:lpstr>
      <vt:lpstr>Infrastructure as Code (Terraform)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Pollock</dc:creator>
  <cp:lastModifiedBy>Fraser Pollock</cp:lastModifiedBy>
  <cp:revision>10</cp:revision>
  <dcterms:created xsi:type="dcterms:W3CDTF">2017-11-21T16:09:17Z</dcterms:created>
  <dcterms:modified xsi:type="dcterms:W3CDTF">2017-11-23T16:07:26Z</dcterms:modified>
</cp:coreProperties>
</file>