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68" r:id="rId3"/>
  </p:sldMasterIdLst>
  <p:notesMasterIdLst>
    <p:notesMasterId r:id="rId43"/>
  </p:notesMasterIdLst>
  <p:sldIdLst>
    <p:sldId id="256" r:id="rId4"/>
    <p:sldId id="257" r:id="rId5"/>
    <p:sldId id="258" r:id="rId6"/>
    <p:sldId id="259" r:id="rId7"/>
    <p:sldId id="260" r:id="rId8"/>
    <p:sldId id="262" r:id="rId9"/>
    <p:sldId id="273" r:id="rId10"/>
    <p:sldId id="268" r:id="rId11"/>
    <p:sldId id="269" r:id="rId12"/>
    <p:sldId id="270" r:id="rId13"/>
    <p:sldId id="267" r:id="rId14"/>
    <p:sldId id="266" r:id="rId15"/>
    <p:sldId id="263" r:id="rId16"/>
    <p:sldId id="271" r:id="rId17"/>
    <p:sldId id="272" r:id="rId18"/>
    <p:sldId id="274" r:id="rId19"/>
    <p:sldId id="275" r:id="rId20"/>
    <p:sldId id="290"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2" r:id="rId37"/>
    <p:sldId id="293" r:id="rId38"/>
    <p:sldId id="294" r:id="rId39"/>
    <p:sldId id="296" r:id="rId40"/>
    <p:sldId id="297" r:id="rId41"/>
    <p:sldId id="29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58"/>
    <p:restoredTop sz="86261"/>
  </p:normalViewPr>
  <p:slideViewPr>
    <p:cSldViewPr snapToGrid="0" snapToObjects="1">
      <p:cViewPr varScale="1">
        <p:scale>
          <a:sx n="97" d="100"/>
          <a:sy n="97" d="100"/>
        </p:scale>
        <p:origin x="20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32702-A582-D646-948A-1015FA014A09}" type="datetimeFigureOut">
              <a:rPr lang="en-US" smtClean="0"/>
              <a:t>11/21/17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ECB46-EB08-8F42-BD62-C384013BF115}" type="slidenum">
              <a:rPr lang="en-US" smtClean="0"/>
              <a:t>‹#›</a:t>
            </a:fld>
            <a:endParaRPr lang="en-US"/>
          </a:p>
        </p:txBody>
      </p:sp>
    </p:spTree>
    <p:extLst>
      <p:ext uri="{BB962C8B-B14F-4D97-AF65-F5344CB8AC3E}">
        <p14:creationId xmlns:p14="http://schemas.microsoft.com/office/powerpoint/2010/main" val="1945449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prstGeom prst="rect">
            <a:avLst/>
          </a:prstGeom>
        </p:spPr>
        <p:txBody>
          <a:bodyPr/>
          <a:lstStyle/>
          <a:p>
            <a:endParaRPr/>
          </a:p>
        </p:txBody>
      </p:sp>
      <p:sp>
        <p:nvSpPr>
          <p:cNvPr id="116" name="Shape 11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737254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054417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059902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Shape 820"/>
          <p:cNvSpPr>
            <a:spLocks noGrp="1" noRot="1" noChangeAspect="1"/>
          </p:cNvSpPr>
          <p:nvPr>
            <p:ph type="sldImg"/>
          </p:nvPr>
        </p:nvSpPr>
        <p:spPr>
          <a:xfrm>
            <a:off x="381000" y="685800"/>
            <a:ext cx="6096000" cy="3429000"/>
          </a:xfrm>
          <a:prstGeom prst="rect">
            <a:avLst/>
          </a:prstGeom>
        </p:spPr>
        <p:txBody>
          <a:bodyPr/>
          <a:lstStyle/>
          <a:p>
            <a:endParaRPr/>
          </a:p>
        </p:txBody>
      </p:sp>
      <p:sp>
        <p:nvSpPr>
          <p:cNvPr id="821" name="Shape 821"/>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0425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78794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854728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BECB46-EB08-8F42-BD62-C384013BF115}" type="slidenum">
              <a:rPr lang="en-US" smtClean="0"/>
              <a:t>23</a:t>
            </a:fld>
            <a:endParaRPr lang="en-US"/>
          </a:p>
        </p:txBody>
      </p:sp>
    </p:spTree>
    <p:extLst>
      <p:ext uri="{BB962C8B-B14F-4D97-AF65-F5344CB8AC3E}">
        <p14:creationId xmlns:p14="http://schemas.microsoft.com/office/powerpoint/2010/main" val="855440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Shape 1032"/>
          <p:cNvSpPr>
            <a:spLocks noGrp="1" noRot="1" noChangeAspect="1"/>
          </p:cNvSpPr>
          <p:nvPr>
            <p:ph type="sldImg"/>
          </p:nvPr>
        </p:nvSpPr>
        <p:spPr>
          <a:prstGeom prst="rect">
            <a:avLst/>
          </a:prstGeom>
        </p:spPr>
        <p:txBody>
          <a:bodyPr/>
          <a:lstStyle/>
          <a:p>
            <a:endParaRPr/>
          </a:p>
        </p:txBody>
      </p:sp>
      <p:sp>
        <p:nvSpPr>
          <p:cNvPr id="1033" name="Shape 1033"/>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25436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Shape 1036"/>
          <p:cNvSpPr>
            <a:spLocks noGrp="1" noRot="1" noChangeAspect="1"/>
          </p:cNvSpPr>
          <p:nvPr>
            <p:ph type="sldImg"/>
          </p:nvPr>
        </p:nvSpPr>
        <p:spPr>
          <a:prstGeom prst="rect">
            <a:avLst/>
          </a:prstGeom>
        </p:spPr>
        <p:txBody>
          <a:bodyPr/>
          <a:lstStyle/>
          <a:p>
            <a:endParaRPr/>
          </a:p>
        </p:txBody>
      </p:sp>
      <p:sp>
        <p:nvSpPr>
          <p:cNvPr id="1037" name="Shape 1037"/>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657649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Shape 1041"/>
          <p:cNvSpPr>
            <a:spLocks noGrp="1" noRot="1" noChangeAspect="1"/>
          </p:cNvSpPr>
          <p:nvPr>
            <p:ph type="sldImg"/>
          </p:nvPr>
        </p:nvSpPr>
        <p:spPr>
          <a:prstGeom prst="rect">
            <a:avLst/>
          </a:prstGeom>
        </p:spPr>
        <p:txBody>
          <a:bodyPr/>
          <a:lstStyle/>
          <a:p>
            <a:endParaRPr/>
          </a:p>
        </p:txBody>
      </p:sp>
      <p:sp>
        <p:nvSpPr>
          <p:cNvPr id="1042" name="Shape 104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04820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 name="Shape 1046"/>
          <p:cNvSpPr>
            <a:spLocks noGrp="1" noRot="1" noChangeAspect="1"/>
          </p:cNvSpPr>
          <p:nvPr>
            <p:ph type="sldImg"/>
          </p:nvPr>
        </p:nvSpPr>
        <p:spPr>
          <a:prstGeom prst="rect">
            <a:avLst/>
          </a:prstGeom>
        </p:spPr>
        <p:txBody>
          <a:bodyPr/>
          <a:lstStyle/>
          <a:p>
            <a:endParaRPr/>
          </a:p>
        </p:txBody>
      </p:sp>
      <p:sp>
        <p:nvSpPr>
          <p:cNvPr id="1047" name="Shape 1047"/>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876703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prstGeom prst="rect">
            <a:avLst/>
          </a:prstGeom>
        </p:spPr>
        <p:txBody>
          <a:bodyPr/>
          <a:lstStyle/>
          <a:p>
            <a:endParaRPr/>
          </a:p>
        </p:txBody>
      </p:sp>
      <p:sp>
        <p:nvSpPr>
          <p:cNvPr id="123" name="Shape 123"/>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032522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 name="Shape 1051"/>
          <p:cNvSpPr>
            <a:spLocks noGrp="1" noRot="1" noChangeAspect="1"/>
          </p:cNvSpPr>
          <p:nvPr>
            <p:ph type="sldImg"/>
          </p:nvPr>
        </p:nvSpPr>
        <p:spPr>
          <a:prstGeom prst="rect">
            <a:avLst/>
          </a:prstGeom>
        </p:spPr>
        <p:txBody>
          <a:bodyPr/>
          <a:lstStyle/>
          <a:p>
            <a:endParaRPr/>
          </a:p>
        </p:txBody>
      </p:sp>
      <p:sp>
        <p:nvSpPr>
          <p:cNvPr id="1052" name="Shape 10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96515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xfrm>
            <a:off x="381000" y="685800"/>
            <a:ext cx="6096000" cy="3429000"/>
          </a:xfrm>
          <a:prstGeom prst="rect">
            <a:avLst/>
          </a:prstGeom>
        </p:spPr>
        <p:txBody>
          <a:bodyPr/>
          <a:lstStyle/>
          <a:p>
            <a:endParaRPr/>
          </a:p>
        </p:txBody>
      </p:sp>
      <p:sp>
        <p:nvSpPr>
          <p:cNvPr id="1056" name="Shape 105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70931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 name="Shape 1060"/>
          <p:cNvSpPr>
            <a:spLocks noGrp="1" noRot="1" noChangeAspect="1"/>
          </p:cNvSpPr>
          <p:nvPr>
            <p:ph type="sldImg"/>
          </p:nvPr>
        </p:nvSpPr>
        <p:spPr>
          <a:xfrm>
            <a:off x="381000" y="685800"/>
            <a:ext cx="6096000" cy="3429000"/>
          </a:xfrm>
          <a:prstGeom prst="rect">
            <a:avLst/>
          </a:prstGeom>
        </p:spPr>
        <p:txBody>
          <a:bodyPr/>
          <a:lstStyle/>
          <a:p>
            <a:endParaRPr/>
          </a:p>
        </p:txBody>
      </p:sp>
      <p:sp>
        <p:nvSpPr>
          <p:cNvPr id="1061" name="Shape 1061"/>
          <p:cNvSpPr>
            <a:spLocks noGrp="1"/>
          </p:cNvSpPr>
          <p:nvPr>
            <p:ph type="body" sz="quarter" idx="1"/>
          </p:nvPr>
        </p:nvSpPr>
        <p:spPr>
          <a:prstGeom prst="rect">
            <a:avLst/>
          </a:prstGeom>
        </p:spPr>
        <p:txBody>
          <a:bodyPr/>
          <a:lstStyle/>
          <a:p>
            <a:r>
              <a:rPr dirty="0" smtClean="0"/>
              <a:t>The next step in performing changes with Terraform is to perform the Terraform apply. The apply is when the infrastructure operations are actually performed.</a:t>
            </a:r>
          </a:p>
          <a:p>
            <a:endParaRPr dirty="0" smtClean="0"/>
          </a:p>
          <a:p>
            <a:r>
              <a:rPr dirty="0" smtClean="0"/>
              <a:t>Using the resource graph defined by our configuration, Terraform determines the order in which to perform our changes, parallelizes the change when possible, and will handle known timing and transient errors when it can. </a:t>
            </a:r>
          </a:p>
          <a:p>
            <a:endParaRPr dirty="0" smtClean="0"/>
          </a:p>
          <a:p>
            <a:r>
              <a:rPr dirty="0" smtClean="0"/>
              <a:t>As an example, for a more complex configuration, Terraform can create EC2 instances that have no dependencies in parallel and will handle provider errors such as checking for the existence of an instance that was just created, as can happen when making fast changes.</a:t>
            </a:r>
            <a:endParaRPr dirty="0"/>
          </a:p>
        </p:txBody>
      </p:sp>
    </p:spTree>
    <p:extLst>
      <p:ext uri="{BB962C8B-B14F-4D97-AF65-F5344CB8AC3E}">
        <p14:creationId xmlns:p14="http://schemas.microsoft.com/office/powerpoint/2010/main" val="15531577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Shape 1067"/>
          <p:cNvSpPr>
            <a:spLocks noGrp="1" noRot="1" noChangeAspect="1"/>
          </p:cNvSpPr>
          <p:nvPr>
            <p:ph type="sldImg"/>
          </p:nvPr>
        </p:nvSpPr>
        <p:spPr>
          <a:xfrm>
            <a:off x="381000" y="685800"/>
            <a:ext cx="6096000" cy="3429000"/>
          </a:xfrm>
          <a:prstGeom prst="rect">
            <a:avLst/>
          </a:prstGeom>
        </p:spPr>
        <p:txBody>
          <a:bodyPr/>
          <a:lstStyle/>
          <a:p>
            <a:endParaRPr/>
          </a:p>
        </p:txBody>
      </p:sp>
      <p:sp>
        <p:nvSpPr>
          <p:cNvPr id="1068" name="Shape 1068"/>
          <p:cNvSpPr>
            <a:spLocks noGrp="1"/>
          </p:cNvSpPr>
          <p:nvPr>
            <p:ph type="body" sz="quarter" idx="1"/>
          </p:nvPr>
        </p:nvSpPr>
        <p:spPr>
          <a:prstGeom prst="rect">
            <a:avLst/>
          </a:prstGeom>
        </p:spPr>
        <p:txBody>
          <a:bodyPr/>
          <a:lstStyle/>
          <a:p>
            <a:r>
              <a:t>Here is some sample output.</a:t>
            </a:r>
          </a:p>
        </p:txBody>
      </p:sp>
    </p:spTree>
    <p:extLst>
      <p:ext uri="{BB962C8B-B14F-4D97-AF65-F5344CB8AC3E}">
        <p14:creationId xmlns:p14="http://schemas.microsoft.com/office/powerpoint/2010/main" val="1325181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 name="Shape 1072"/>
          <p:cNvSpPr>
            <a:spLocks noGrp="1" noRot="1" noChangeAspect="1"/>
          </p:cNvSpPr>
          <p:nvPr>
            <p:ph type="sldImg"/>
          </p:nvPr>
        </p:nvSpPr>
        <p:spPr>
          <a:xfrm>
            <a:off x="381000" y="685800"/>
            <a:ext cx="6096000" cy="3429000"/>
          </a:xfrm>
          <a:prstGeom prst="rect">
            <a:avLst/>
          </a:prstGeom>
        </p:spPr>
        <p:txBody>
          <a:bodyPr/>
          <a:lstStyle/>
          <a:p>
            <a:endParaRPr/>
          </a:p>
        </p:txBody>
      </p:sp>
      <p:sp>
        <p:nvSpPr>
          <p:cNvPr id="1073" name="Shape 1073"/>
          <p:cNvSpPr>
            <a:spLocks noGrp="1"/>
          </p:cNvSpPr>
          <p:nvPr>
            <p:ph type="body" sz="quarter" idx="1"/>
          </p:nvPr>
        </p:nvSpPr>
        <p:spPr>
          <a:prstGeom prst="rect">
            <a:avLst/>
          </a:prstGeom>
        </p:spPr>
        <p:txBody>
          <a:bodyPr/>
          <a:lstStyle/>
          <a:p>
            <a:r>
              <a:rPr dirty="0"/>
              <a:t>An important note about Terraform, is that Terraform knows what changes it can apply to existing resources and what changes require that a resource is re-created - meaning a new resource will be created and the previous resource will be destroyed.</a:t>
            </a:r>
          </a:p>
          <a:p>
            <a:endParaRPr dirty="0"/>
          </a:p>
          <a:p>
            <a:r>
              <a:rPr dirty="0"/>
              <a:t>It is important to use the Terraform plan to know when these scenarios will occur to anticipate, and account for, potential service interruptions.</a:t>
            </a:r>
          </a:p>
        </p:txBody>
      </p:sp>
    </p:spTree>
    <p:extLst>
      <p:ext uri="{BB962C8B-B14F-4D97-AF65-F5344CB8AC3E}">
        <p14:creationId xmlns:p14="http://schemas.microsoft.com/office/powerpoint/2010/main" val="2041120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156866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Shape 820"/>
          <p:cNvSpPr>
            <a:spLocks noGrp="1" noRot="1" noChangeAspect="1"/>
          </p:cNvSpPr>
          <p:nvPr>
            <p:ph type="sldImg"/>
          </p:nvPr>
        </p:nvSpPr>
        <p:spPr>
          <a:xfrm>
            <a:off x="381000" y="685800"/>
            <a:ext cx="6096000" cy="3429000"/>
          </a:xfrm>
          <a:prstGeom prst="rect">
            <a:avLst/>
          </a:prstGeom>
        </p:spPr>
        <p:txBody>
          <a:bodyPr/>
          <a:lstStyle/>
          <a:p>
            <a:endParaRPr/>
          </a:p>
        </p:txBody>
      </p:sp>
      <p:sp>
        <p:nvSpPr>
          <p:cNvPr id="821" name="Shape 821"/>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63126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xfrm>
            <a:off x="381000" y="685800"/>
            <a:ext cx="6096000" cy="3429000"/>
          </a:xfrm>
          <a:prstGeom prst="rect">
            <a:avLst/>
          </a:prstGeom>
        </p:spPr>
        <p:txBody>
          <a:bodyPr/>
          <a:lstStyle/>
          <a:p>
            <a:endParaRPr/>
          </a:p>
        </p:txBody>
      </p:sp>
      <p:sp>
        <p:nvSpPr>
          <p:cNvPr id="1056" name="Shape 105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7917959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Shape 1067"/>
          <p:cNvSpPr>
            <a:spLocks noGrp="1" noRot="1" noChangeAspect="1"/>
          </p:cNvSpPr>
          <p:nvPr>
            <p:ph type="sldImg"/>
          </p:nvPr>
        </p:nvSpPr>
        <p:spPr>
          <a:xfrm>
            <a:off x="381000" y="685800"/>
            <a:ext cx="6096000" cy="3429000"/>
          </a:xfrm>
          <a:prstGeom prst="rect">
            <a:avLst/>
          </a:prstGeom>
        </p:spPr>
        <p:txBody>
          <a:bodyPr/>
          <a:lstStyle/>
          <a:p>
            <a:endParaRPr/>
          </a:p>
        </p:txBody>
      </p:sp>
      <p:sp>
        <p:nvSpPr>
          <p:cNvPr id="1068" name="Shape 1068"/>
          <p:cNvSpPr>
            <a:spLocks noGrp="1"/>
          </p:cNvSpPr>
          <p:nvPr>
            <p:ph type="body" sz="quarter" idx="1"/>
          </p:nvPr>
        </p:nvSpPr>
        <p:spPr>
          <a:prstGeom prst="rect">
            <a:avLst/>
          </a:prstGeom>
        </p:spPr>
        <p:txBody>
          <a:bodyPr/>
          <a:lstStyle/>
          <a:p>
            <a:r>
              <a:t>Here is some sample output.</a:t>
            </a:r>
          </a:p>
        </p:txBody>
      </p:sp>
    </p:spTree>
    <p:extLst>
      <p:ext uri="{BB962C8B-B14F-4D97-AF65-F5344CB8AC3E}">
        <p14:creationId xmlns:p14="http://schemas.microsoft.com/office/powerpoint/2010/main" val="18254856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2862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62362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31029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660151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0" name="Shape 810"/>
          <p:cNvSpPr>
            <a:spLocks noGrp="1" noRot="1" noChangeAspect="1"/>
          </p:cNvSpPr>
          <p:nvPr>
            <p:ph type="sldImg"/>
          </p:nvPr>
        </p:nvSpPr>
        <p:spPr>
          <a:xfrm>
            <a:off x="381000" y="685800"/>
            <a:ext cx="6096000" cy="3429000"/>
          </a:xfrm>
          <a:prstGeom prst="rect">
            <a:avLst/>
          </a:prstGeom>
        </p:spPr>
        <p:txBody>
          <a:bodyPr/>
          <a:lstStyle/>
          <a:p>
            <a:endParaRPr/>
          </a:p>
        </p:txBody>
      </p:sp>
      <p:sp>
        <p:nvSpPr>
          <p:cNvPr id="811" name="Shape 811"/>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0626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19531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BECB46-EB08-8F42-BD62-C384013BF115}" type="slidenum">
              <a:rPr lang="en-US" smtClean="0"/>
              <a:t>11</a:t>
            </a:fld>
            <a:endParaRPr lang="en-US"/>
          </a:p>
        </p:txBody>
      </p:sp>
    </p:spTree>
    <p:extLst>
      <p:ext uri="{BB962C8B-B14F-4D97-AF65-F5344CB8AC3E}">
        <p14:creationId xmlns:p14="http://schemas.microsoft.com/office/powerpoint/2010/main" val="1271593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BECB46-EB08-8F42-BD62-C384013BF115}" type="slidenum">
              <a:rPr lang="en-US" smtClean="0"/>
              <a:t>13</a:t>
            </a:fld>
            <a:endParaRPr lang="en-US"/>
          </a:p>
        </p:txBody>
      </p:sp>
    </p:spTree>
    <p:extLst>
      <p:ext uri="{BB962C8B-B14F-4D97-AF65-F5344CB8AC3E}">
        <p14:creationId xmlns:p14="http://schemas.microsoft.com/office/powerpoint/2010/main" val="75020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503342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2D613C-C0FF-5D4D-9461-34EBB5775A81}" type="datetimeFigureOut">
              <a:rPr lang="en-US" smtClean="0"/>
              <a:t>11/21/17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1458390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2D613C-C0FF-5D4D-9461-34EBB5775A81}" type="datetimeFigureOut">
              <a:rPr lang="en-US" smtClean="0"/>
              <a:t>11/21/17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60641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2D613C-C0FF-5D4D-9461-34EBB5775A81}" type="datetimeFigureOut">
              <a:rPr lang="en-US" smtClean="0"/>
              <a:t>11/21/17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742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HashiCorp Main">
    <p:bg>
      <p:bgPr>
        <a:solidFill>
          <a:srgbClr val="030811"/>
        </a:solidFill>
        <a:effectLst/>
      </p:bgPr>
    </p:bg>
    <p:spTree>
      <p:nvGrpSpPr>
        <p:cNvPr id="1" name=""/>
        <p:cNvGrpSpPr/>
        <p:nvPr/>
      </p:nvGrpSpPr>
      <p:grpSpPr>
        <a:xfrm>
          <a:off x="0" y="0"/>
          <a:ext cx="0" cy="0"/>
          <a:chOff x="0" y="0"/>
          <a:chExt cx="0" cy="0"/>
        </a:xfrm>
      </p:grpSpPr>
      <p:pic>
        <p:nvPicPr>
          <p:cNvPr id="12"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15" name="Group"/>
          <p:cNvGrpSpPr/>
          <p:nvPr/>
        </p:nvGrpSpPr>
        <p:grpSpPr>
          <a:xfrm>
            <a:off x="1125239" y="1029295"/>
            <a:ext cx="5088307" cy="1439996"/>
            <a:chOff x="0" y="0"/>
            <a:chExt cx="10176613" cy="2879989"/>
          </a:xfrm>
        </p:grpSpPr>
        <p:pic>
          <p:nvPicPr>
            <p:cNvPr id="13" name="HashiCorp_PrimaryLogo_White.pdf" descr="HashiCorp_PrimaryLogo_White.pdf"/>
            <p:cNvPicPr>
              <a:picLocks noChangeAspect="1"/>
            </p:cNvPicPr>
            <p:nvPr/>
          </p:nvPicPr>
          <p:blipFill>
            <a:blip r:embed="rId3">
              <a:extLst/>
            </a:blip>
            <a:stretch>
              <a:fillRect/>
            </a:stretch>
          </p:blipFill>
          <p:spPr>
            <a:xfrm>
              <a:off x="0" y="0"/>
              <a:ext cx="9838629" cy="2222500"/>
            </a:xfrm>
            <a:prstGeom prst="rect">
              <a:avLst/>
            </a:prstGeom>
            <a:ln w="12700" cap="flat">
              <a:noFill/>
              <a:miter lim="400000"/>
            </a:ln>
            <a:effectLst/>
          </p:spPr>
        </p:pic>
        <p:sp>
          <p:nvSpPr>
            <p:cNvPr id="14" name="DevOps Delivered"/>
            <p:cNvSpPr txBox="1"/>
            <p:nvPr/>
          </p:nvSpPr>
          <p:spPr>
            <a:xfrm>
              <a:off x="2535934" y="1791232"/>
              <a:ext cx="7640679" cy="10887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cap="all" spc="208">
                  <a:latin typeface="Klavika Basic Medium"/>
                  <a:ea typeface="Klavika Basic Medium"/>
                  <a:cs typeface="Klavika Basic Medium"/>
                  <a:sym typeface="Klavika Basic Medium"/>
                </a:defRPr>
              </a:lvl1pPr>
            </a:lstStyle>
            <a:p>
              <a:pPr defTabSz="410766" hangingPunct="0"/>
              <a:r>
                <a:rPr sz="2600" kern="0">
                  <a:solidFill>
                    <a:srgbClr val="FFFFFF"/>
                  </a:solidFill>
                </a:rPr>
                <a:t>DevOps Delivered</a:t>
              </a:r>
            </a:p>
          </p:txBody>
        </p:sp>
      </p:grpSp>
      <p:sp>
        <p:nvSpPr>
          <p:cNvPr id="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HashiCorp Photo">
    <p:bg>
      <p:bgPr>
        <a:solidFill>
          <a:srgbClr val="030811"/>
        </a:solidFill>
        <a:effectLst/>
      </p:bgPr>
    </p:bg>
    <p:spTree>
      <p:nvGrpSpPr>
        <p:cNvPr id="1" name=""/>
        <p:cNvGrpSpPr/>
        <p:nvPr/>
      </p:nvGrpSpPr>
      <p:grpSpPr>
        <a:xfrm>
          <a:off x="0" y="0"/>
          <a:ext cx="0" cy="0"/>
          <a:chOff x="0" y="0"/>
          <a:chExt cx="0" cy="0"/>
        </a:xfrm>
      </p:grpSpPr>
      <p:pic>
        <p:nvPicPr>
          <p:cNvPr id="23"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4" name="Image"/>
          <p:cNvSpPr>
            <a:spLocks noGrp="1"/>
          </p:cNvSpPr>
          <p:nvPr>
            <p:ph type="pic" sz="quarter" idx="13"/>
          </p:nvPr>
        </p:nvSpPr>
        <p:spPr>
          <a:xfrm>
            <a:off x="1005263" y="976842"/>
            <a:ext cx="1873251" cy="1873251"/>
          </a:xfrm>
          <a:prstGeom prst="rect">
            <a:avLst/>
          </a:prstGeom>
          <a:ln w="88900">
            <a:solidFill>
              <a:srgbClr val="FFFFFF"/>
            </a:solidFill>
          </a:ln>
        </p:spPr>
        <p:txBody>
          <a:bodyPr lIns="91439" tIns="45719" rIns="91439" bIns="45719">
            <a:noAutofit/>
          </a:bodyPr>
          <a:lstStyle/>
          <a:p>
            <a:endParaRPr/>
          </a:p>
        </p:txBody>
      </p:sp>
      <p:sp>
        <p:nvSpPr>
          <p:cNvPr id="25" name="Your Name"/>
          <p:cNvSpPr txBox="1">
            <a:spLocks noGrp="1"/>
          </p:cNvSpPr>
          <p:nvPr>
            <p:ph type="body" sz="quarter" idx="14"/>
          </p:nvPr>
        </p:nvSpPr>
        <p:spPr>
          <a:xfrm>
            <a:off x="3245421" y="1022740"/>
            <a:ext cx="3113032" cy="872034"/>
          </a:xfrm>
          <a:prstGeom prst="rect">
            <a:avLst/>
          </a:prstGeom>
          <a:effectLst>
            <a:outerShdw blurRad="254000" dist="127000" dir="5400000" rotWithShape="0">
              <a:srgbClr val="000000">
                <a:alpha val="70000"/>
              </a:srgbClr>
            </a:outerShdw>
          </a:effectLst>
        </p:spPr>
        <p:txBody>
          <a:bodyPr wrap="none" anchor="ctr">
            <a:spAutoFit/>
          </a:bodyPr>
          <a:lstStyle>
            <a:lvl1pPr algn="l">
              <a:defRPr sz="5000">
                <a:solidFill>
                  <a:srgbClr val="FFFFFF"/>
                </a:solidFill>
                <a:latin typeface="Klavika Basic Medium"/>
                <a:ea typeface="Klavika Basic Medium"/>
                <a:cs typeface="Klavika Basic Medium"/>
                <a:sym typeface="Klavika Basic Medium"/>
              </a:defRPr>
            </a:lvl1pPr>
          </a:lstStyle>
          <a:p>
            <a:r>
              <a:t>Your Name</a:t>
            </a:r>
          </a:p>
        </p:txBody>
      </p:sp>
      <p:sp>
        <p:nvSpPr>
          <p:cNvPr id="26" name="Your Role, Your Company…"/>
          <p:cNvSpPr txBox="1">
            <a:spLocks noGrp="1"/>
          </p:cNvSpPr>
          <p:nvPr>
            <p:ph type="body" sz="quarter" idx="15"/>
          </p:nvPr>
        </p:nvSpPr>
        <p:spPr>
          <a:xfrm>
            <a:off x="3245421" y="1547440"/>
            <a:ext cx="7085273" cy="1641475"/>
          </a:xfrm>
          <a:prstGeom prst="rect">
            <a:avLst/>
          </a:prstGeom>
        </p:spPr>
        <p:txBody>
          <a:bodyPr wrap="none" anchor="ctr">
            <a:spAutoFit/>
          </a:bodyPr>
          <a:lstStyle/>
          <a:p>
            <a:pPr algn="l">
              <a:defRPr sz="5000">
                <a:solidFill>
                  <a:srgbClr val="FFFFFF"/>
                </a:solidFill>
                <a:latin typeface="Klavika Basic"/>
                <a:ea typeface="Klavika Basic"/>
                <a:cs typeface="Klavika Basic"/>
                <a:sym typeface="Klavika Basic"/>
              </a:defRPr>
            </a:pPr>
            <a:r>
              <a:t>Your Role, Your Company</a:t>
            </a:r>
          </a:p>
          <a:p>
            <a:pPr algn="l">
              <a:defRPr sz="5000">
                <a:solidFill>
                  <a:srgbClr val="FFFFFF"/>
                </a:solidFill>
                <a:latin typeface="Klavika Basic"/>
                <a:ea typeface="Klavika Basic"/>
                <a:cs typeface="Klavika Basic"/>
                <a:sym typeface="Klavika Basic"/>
              </a:defRPr>
            </a:pPr>
            <a:r>
              <a:t>Interesting Fact</a:t>
            </a:r>
          </a:p>
        </p:txBody>
      </p:sp>
      <p:pic>
        <p:nvPicPr>
          <p:cNvPr id="27"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HashiCorp Plain">
    <p:bg>
      <p:bgPr>
        <a:solidFill>
          <a:srgbClr val="030811"/>
        </a:solidFill>
        <a:effectLst/>
      </p:bgPr>
    </p:bg>
    <p:spTree>
      <p:nvGrpSpPr>
        <p:cNvPr id="1" name=""/>
        <p:cNvGrpSpPr/>
        <p:nvPr/>
      </p:nvGrpSpPr>
      <p:grpSpPr>
        <a:xfrm>
          <a:off x="0" y="0"/>
          <a:ext cx="0" cy="0"/>
          <a:chOff x="0" y="0"/>
          <a:chExt cx="0" cy="0"/>
        </a:xfrm>
      </p:grpSpPr>
      <p:pic>
        <p:nvPicPr>
          <p:cNvPr id="35"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36"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3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Logo">
    <p:spTree>
      <p:nvGrpSpPr>
        <p:cNvPr id="1" name=""/>
        <p:cNvGrpSpPr/>
        <p:nvPr/>
      </p:nvGrpSpPr>
      <p:grpSpPr>
        <a:xfrm>
          <a:off x="0" y="0"/>
          <a:ext cx="0" cy="0"/>
          <a:chOff x="0" y="0"/>
          <a:chExt cx="0" cy="0"/>
        </a:xfrm>
      </p:grpSpPr>
      <p:sp>
        <p:nvSpPr>
          <p:cNvPr id="4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Enterprise">
    <p:spTree>
      <p:nvGrpSpPr>
        <p:cNvPr id="1" name=""/>
        <p:cNvGrpSpPr/>
        <p:nvPr/>
      </p:nvGrpSpPr>
      <p:grpSpPr>
        <a:xfrm>
          <a:off x="0" y="0"/>
          <a:ext cx="0" cy="0"/>
          <a:chOff x="0" y="0"/>
          <a:chExt cx="0" cy="0"/>
        </a:xfrm>
      </p:grpSpPr>
      <p:pic>
        <p:nvPicPr>
          <p:cNvPr id="51" name="ent.pdf" descr="ent.pdf"/>
          <p:cNvPicPr>
            <a:picLocks noChangeAspect="1"/>
          </p:cNvPicPr>
          <p:nvPr/>
        </p:nvPicPr>
        <p:blipFill>
          <a:blip r:embed="rId2">
            <a:extLst/>
          </a:blip>
          <a:stretch>
            <a:fillRect/>
          </a:stretch>
        </p:blipFill>
        <p:spPr>
          <a:xfrm>
            <a:off x="1447271" y="2317750"/>
            <a:ext cx="9297459" cy="2222500"/>
          </a:xfrm>
          <a:prstGeom prst="rect">
            <a:avLst/>
          </a:prstGeom>
          <a:ln w="12700">
            <a:miter lim="400000"/>
          </a:ln>
        </p:spPr>
      </p:pic>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erraform - Title">
    <p:bg>
      <p:bgPr>
        <a:solidFill>
          <a:srgbClr val="FFFFFF"/>
        </a:solidFill>
        <a:effectLst/>
      </p:bgPr>
    </p:bg>
    <p:spTree>
      <p:nvGrpSpPr>
        <p:cNvPr id="1" name=""/>
        <p:cNvGrpSpPr/>
        <p:nvPr/>
      </p:nvGrpSpPr>
      <p:grpSpPr>
        <a:xfrm>
          <a:off x="0" y="0"/>
          <a:ext cx="0" cy="0"/>
          <a:chOff x="0" y="0"/>
          <a:chExt cx="0" cy="0"/>
        </a:xfrm>
      </p:grpSpPr>
      <p:sp>
        <p:nvSpPr>
          <p:cNvPr id="59" name="Rectangle"/>
          <p:cNvSpPr/>
          <p:nvPr/>
        </p:nvSpPr>
        <p:spPr>
          <a:xfrm>
            <a:off x="0" y="0"/>
            <a:ext cx="12192000" cy="317500"/>
          </a:xfrm>
          <a:prstGeom prst="rect">
            <a:avLst/>
          </a:prstGeom>
          <a:solidFill>
            <a:srgbClr val="5C4EE5"/>
          </a:solidFill>
          <a:ln w="12700">
            <a:miter lim="400000"/>
          </a:ln>
        </p:spPr>
        <p:txBody>
          <a:bodyPr lIns="25400" tIns="25400" rIns="25400" bIns="25400" anchor="ctr"/>
          <a:lstStyle/>
          <a:p>
            <a:pPr algn="ctr" defTabSz="412750" hangingPunct="0">
              <a:defRPr sz="3200">
                <a:solidFill>
                  <a:srgbClr val="5C4EE5"/>
                </a:solidFill>
                <a:latin typeface="Klavika Basic"/>
                <a:ea typeface="Klavika Basic"/>
                <a:cs typeface="Klavika Basic"/>
                <a:sym typeface="Klavika Basic"/>
              </a:defRPr>
            </a:pPr>
            <a:endParaRPr sz="1600" kern="0">
              <a:solidFill>
                <a:srgbClr val="5C4EE5"/>
              </a:solidFill>
              <a:latin typeface="Klavika Basic"/>
              <a:ea typeface="Klavika Basic"/>
              <a:cs typeface="Klavika Basic"/>
              <a:sym typeface="Klavika Basic"/>
            </a:endParaRPr>
          </a:p>
        </p:txBody>
      </p:sp>
      <p:sp>
        <p:nvSpPr>
          <p:cNvPr id="60" name="Title Text"/>
          <p:cNvSpPr txBox="1">
            <a:spLocks noGrp="1"/>
          </p:cNvSpPr>
          <p:nvPr>
            <p:ph type="title"/>
          </p:nvPr>
        </p:nvSpPr>
        <p:spPr>
          <a:xfrm>
            <a:off x="889000" y="2393950"/>
            <a:ext cx="10414000" cy="2324100"/>
          </a:xfrm>
          <a:prstGeom prst="rect">
            <a:avLst/>
          </a:prstGeom>
        </p:spPr>
        <p:txBody>
          <a:bodyPr anchor="ctr"/>
          <a:lstStyle>
            <a:lvl1pPr>
              <a:defRPr sz="7500">
                <a:solidFill>
                  <a:srgbClr val="5C4EE5"/>
                </a:solidFill>
                <a:latin typeface="Klavika Basic"/>
                <a:ea typeface="Klavika Basic"/>
                <a:cs typeface="Klavika Basic"/>
                <a:sym typeface="Klavika Basic"/>
              </a:defRPr>
            </a:lvl1pPr>
          </a:lstStyle>
          <a:p>
            <a:r>
              <a:t>Title Text</a:t>
            </a:r>
          </a:p>
        </p:txBody>
      </p:sp>
      <p:pic>
        <p:nvPicPr>
          <p:cNvPr id="61" name="hashicorp-text-black.png" descr="hashicorp-text-black.png"/>
          <p:cNvPicPr>
            <a:picLocks noChangeAspect="1"/>
          </p:cNvPicPr>
          <p:nvPr/>
        </p:nvPicPr>
        <p:blipFill>
          <a:blip r:embed="rId2">
            <a:alphaModFix amt="25000"/>
            <a:extLst/>
          </a:blip>
          <a:stretch>
            <a:fillRect/>
          </a:stretch>
        </p:blipFill>
        <p:spPr>
          <a:xfrm>
            <a:off x="10572502" y="6350000"/>
            <a:ext cx="1428751" cy="317500"/>
          </a:xfrm>
          <a:prstGeom prst="rect">
            <a:avLst/>
          </a:prstGeom>
          <a:ln w="12700">
            <a:miter lim="400000"/>
          </a:ln>
        </p:spPr>
      </p:pic>
      <p:sp>
        <p:nvSpPr>
          <p:cNvPr id="6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erraform - Text">
    <p:bg>
      <p:bgPr>
        <a:solidFill>
          <a:srgbClr val="FFFFFF"/>
        </a:solidFill>
        <a:effectLst/>
      </p:bgPr>
    </p:bg>
    <p:spTree>
      <p:nvGrpSpPr>
        <p:cNvPr id="1" name=""/>
        <p:cNvGrpSpPr/>
        <p:nvPr/>
      </p:nvGrpSpPr>
      <p:grpSpPr>
        <a:xfrm>
          <a:off x="0" y="0"/>
          <a:ext cx="0" cy="0"/>
          <a:chOff x="0" y="0"/>
          <a:chExt cx="0" cy="0"/>
        </a:xfrm>
      </p:grpSpPr>
      <p:sp>
        <p:nvSpPr>
          <p:cNvPr id="69" name="Rectangle"/>
          <p:cNvSpPr/>
          <p:nvPr/>
        </p:nvSpPr>
        <p:spPr>
          <a:xfrm>
            <a:off x="0" y="0"/>
            <a:ext cx="12192000" cy="1333500"/>
          </a:xfrm>
          <a:prstGeom prst="rect">
            <a:avLst/>
          </a:prstGeom>
          <a:solidFill>
            <a:srgbClr val="5C4EE5"/>
          </a:solidFill>
          <a:ln w="12700">
            <a:miter lim="400000"/>
          </a:ln>
        </p:spPr>
        <p:txBody>
          <a:bodyPr lIns="35719" tIns="35719" rIns="35719" bIns="35719" anchor="ctr"/>
          <a:lstStyle/>
          <a:p>
            <a:pPr algn="ctr" defTabSz="410766"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sym typeface="Klavika Basic Light"/>
            </a:endParaRPr>
          </a:p>
        </p:txBody>
      </p:sp>
      <p:sp>
        <p:nvSpPr>
          <p:cNvPr id="70" name="Title Text"/>
          <p:cNvSpPr txBox="1">
            <a:spLocks noGrp="1"/>
          </p:cNvSpPr>
          <p:nvPr>
            <p:ph type="title"/>
          </p:nvPr>
        </p:nvSpPr>
        <p:spPr>
          <a:xfrm>
            <a:off x="391583" y="185725"/>
            <a:ext cx="10553577" cy="946200"/>
          </a:xfrm>
          <a:prstGeom prst="rect">
            <a:avLst/>
          </a:prstGeom>
        </p:spPr>
        <p:txBody>
          <a:bodyPr anchor="ctr"/>
          <a:lstStyle>
            <a:lvl1pPr algn="l">
              <a:defRPr sz="4000">
                <a:solidFill>
                  <a:srgbClr val="FFFFFF"/>
                </a:solidFill>
                <a:latin typeface="Klavika Basic"/>
                <a:ea typeface="Klavika Basic"/>
                <a:cs typeface="Klavika Basic"/>
                <a:sym typeface="Klavika Basic"/>
              </a:defRPr>
            </a:lvl1pPr>
          </a:lstStyle>
          <a:p>
            <a:r>
              <a:t>Title Text</a:t>
            </a:r>
          </a:p>
        </p:txBody>
      </p:sp>
      <p:sp>
        <p:nvSpPr>
          <p:cNvPr id="71" name="Body Level One…"/>
          <p:cNvSpPr txBox="1">
            <a:spLocks noGrp="1"/>
          </p:cNvSpPr>
          <p:nvPr>
            <p:ph type="body" idx="1"/>
          </p:nvPr>
        </p:nvSpPr>
        <p:spPr>
          <a:xfrm>
            <a:off x="889000" y="1905000"/>
            <a:ext cx="10414000" cy="3810000"/>
          </a:xfrm>
          <a:prstGeom prst="rect">
            <a:avLst/>
          </a:prstGeom>
        </p:spPr>
        <p:txBody>
          <a:bodyPr/>
          <a:lstStyle>
            <a:lvl1pPr algn="l">
              <a:lnSpc>
                <a:spcPct val="110000"/>
              </a:lnSpc>
              <a:spcBef>
                <a:spcPts val="2000"/>
              </a:spcBef>
              <a:defRPr sz="3000"/>
            </a:lvl1pPr>
            <a:lvl2pPr algn="l">
              <a:lnSpc>
                <a:spcPct val="110000"/>
              </a:lnSpc>
              <a:spcBef>
                <a:spcPts val="2000"/>
              </a:spcBef>
              <a:defRPr sz="3000"/>
            </a:lvl2pPr>
            <a:lvl3pPr algn="l">
              <a:lnSpc>
                <a:spcPct val="110000"/>
              </a:lnSpc>
              <a:spcBef>
                <a:spcPts val="2000"/>
              </a:spcBef>
              <a:defRPr sz="3000"/>
            </a:lvl3pPr>
            <a:lvl4pPr algn="l">
              <a:lnSpc>
                <a:spcPct val="110000"/>
              </a:lnSpc>
              <a:spcBef>
                <a:spcPts val="2000"/>
              </a:spcBef>
              <a:defRPr sz="3000"/>
            </a:lvl4pPr>
            <a:lvl5pPr algn="l">
              <a:lnSpc>
                <a:spcPct val="110000"/>
              </a:lnSpc>
              <a:spcBef>
                <a:spcPts val="2000"/>
              </a:spcBef>
              <a:defRPr sz="3000"/>
            </a:lvl5pPr>
          </a:lstStyle>
          <a:p>
            <a:r>
              <a:t>Body Level One</a:t>
            </a:r>
          </a:p>
          <a:p>
            <a:pPr lvl="1"/>
            <a:r>
              <a:t>Body Level Two</a:t>
            </a:r>
          </a:p>
          <a:p>
            <a:pPr lvl="2"/>
            <a:r>
              <a:t>Body Level Three</a:t>
            </a:r>
          </a:p>
          <a:p>
            <a:pPr lvl="3"/>
            <a:r>
              <a:t>Body Level Four</a:t>
            </a:r>
          </a:p>
          <a:p>
            <a:pPr lvl="4"/>
            <a:r>
              <a:t>Body Level Five</a:t>
            </a:r>
          </a:p>
        </p:txBody>
      </p:sp>
      <p:pic>
        <p:nvPicPr>
          <p:cNvPr id="72" name="logo.pdf" descr="logo.pdf"/>
          <p:cNvPicPr>
            <a:picLocks noChangeAspect="1"/>
          </p:cNvPicPr>
          <p:nvPr/>
        </p:nvPicPr>
        <p:blipFill>
          <a:blip r:embed="rId2">
            <a:extLst/>
          </a:blip>
          <a:stretch>
            <a:fillRect/>
          </a:stretch>
        </p:blipFill>
        <p:spPr>
          <a:xfrm>
            <a:off x="11271250" y="341325"/>
            <a:ext cx="551722" cy="635001"/>
          </a:xfrm>
          <a:prstGeom prst="rect">
            <a:avLst/>
          </a:prstGeom>
          <a:ln w="12700">
            <a:miter lim="400000"/>
          </a:ln>
        </p:spPr>
      </p:pic>
      <p:pic>
        <p:nvPicPr>
          <p:cNvPr id="73"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7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erraform - Code">
    <p:bg>
      <p:bgPr>
        <a:solidFill>
          <a:srgbClr val="FFFFFF"/>
        </a:solidFill>
        <a:effectLst/>
      </p:bgPr>
    </p:bg>
    <p:spTree>
      <p:nvGrpSpPr>
        <p:cNvPr id="1" name=""/>
        <p:cNvGrpSpPr/>
        <p:nvPr/>
      </p:nvGrpSpPr>
      <p:grpSpPr>
        <a:xfrm>
          <a:off x="0" y="0"/>
          <a:ext cx="0" cy="0"/>
          <a:chOff x="0" y="0"/>
          <a:chExt cx="0" cy="0"/>
        </a:xfrm>
      </p:grpSpPr>
      <p:pic>
        <p:nvPicPr>
          <p:cNvPr id="81"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82" name="Rectangle"/>
          <p:cNvSpPr/>
          <p:nvPr/>
        </p:nvSpPr>
        <p:spPr>
          <a:xfrm>
            <a:off x="2851150" y="931081"/>
            <a:ext cx="8890000" cy="5252964"/>
          </a:xfrm>
          <a:prstGeom prst="rect">
            <a:avLst/>
          </a:prstGeom>
          <a:solidFill>
            <a:srgbClr val="FFFFFF"/>
          </a:solidFill>
          <a:ln w="38100">
            <a:solidFill>
              <a:srgbClr val="5C4EE5"/>
            </a:solidFill>
            <a:miter lim="400000"/>
          </a:ln>
        </p:spPr>
        <p:txBody>
          <a:bodyPr lIns="25400" tIns="25400" rIns="25400" bIns="25400" anchor="ctr"/>
          <a:lstStyle/>
          <a:p>
            <a:pPr defTabSz="412750">
              <a:defRPr sz="3200"/>
            </a:pPr>
            <a:endParaRPr sz="1600"/>
          </a:p>
        </p:txBody>
      </p:sp>
      <p:sp>
        <p:nvSpPr>
          <p:cNvPr id="83"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defTabSz="412750">
              <a:defRPr sz="3200"/>
            </a:pPr>
            <a:endParaRPr sz="1600"/>
          </a:p>
        </p:txBody>
      </p:sp>
      <p:sp>
        <p:nvSpPr>
          <p:cNvPr id="84"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defTabSz="412750">
              <a:defRPr sz="3200"/>
            </a:pPr>
            <a:endParaRPr sz="1600"/>
          </a:p>
        </p:txBody>
      </p:sp>
      <p:sp>
        <p:nvSpPr>
          <p:cNvPr id="85"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defTabSz="412750">
              <a:defRPr sz="3200"/>
            </a:pPr>
            <a:endParaRPr sz="1600"/>
          </a:p>
        </p:txBody>
      </p:sp>
      <p:sp>
        <p:nvSpPr>
          <p:cNvPr id="86"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defTabSz="412750">
              <a:defRPr sz="3200"/>
            </a:pPr>
            <a:endParaRPr sz="1600"/>
          </a:p>
        </p:txBody>
      </p:sp>
      <p:sp>
        <p:nvSpPr>
          <p:cNvPr id="87"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latin typeface="Courier"/>
                <a:ea typeface="Courier"/>
                <a:cs typeface="Courier"/>
                <a:sym typeface="Courier"/>
              </a:defRPr>
            </a:pPr>
            <a:endParaRPr/>
          </a:p>
        </p:txBody>
      </p:sp>
      <p:sp>
        <p:nvSpPr>
          <p:cNvPr id="88" name="Text"/>
          <p:cNvSpPr txBox="1">
            <a:spLocks noGrp="1"/>
          </p:cNvSpPr>
          <p:nvPr>
            <p:ph type="body" sz="quarter" idx="14"/>
          </p:nvPr>
        </p:nvSpPr>
        <p:spPr>
          <a:xfrm>
            <a:off x="3573045" y="621894"/>
            <a:ext cx="7446210" cy="471924"/>
          </a:xfrm>
          <a:prstGeom prst="rect">
            <a:avLst/>
          </a:prstGeom>
        </p:spPr>
        <p:txBody>
          <a:bodyPr anchor="ctr">
            <a:spAutoFit/>
          </a:bodyPr>
          <a:lstStyle/>
          <a:p>
            <a:pPr>
              <a:defRPr sz="2400" b="1">
                <a:solidFill>
                  <a:srgbClr val="FFFFFF"/>
                </a:solidFill>
                <a:latin typeface="Courier"/>
                <a:ea typeface="Courier"/>
                <a:cs typeface="Courier"/>
                <a:sym typeface="Courier"/>
              </a:defRPr>
            </a:pPr>
            <a:endParaRPr/>
          </a:p>
        </p:txBody>
      </p:sp>
      <p:pic>
        <p:nvPicPr>
          <p:cNvPr id="89"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6852464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2D613C-C0FF-5D4D-9461-34EBB5775A81}" type="datetimeFigureOut">
              <a:rPr lang="en-US" smtClean="0"/>
              <a:t>11/21/17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1940035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erraform - Terminal">
    <p:bg>
      <p:bgPr>
        <a:solidFill>
          <a:srgbClr val="FFFFFF"/>
        </a:solidFill>
        <a:effectLst/>
      </p:bgPr>
    </p:bg>
    <p:spTree>
      <p:nvGrpSpPr>
        <p:cNvPr id="1" name=""/>
        <p:cNvGrpSpPr/>
        <p:nvPr/>
      </p:nvGrpSpPr>
      <p:grpSpPr>
        <a:xfrm>
          <a:off x="0" y="0"/>
          <a:ext cx="0" cy="0"/>
          <a:chOff x="0" y="0"/>
          <a:chExt cx="0" cy="0"/>
        </a:xfrm>
      </p:grpSpPr>
      <p:pic>
        <p:nvPicPr>
          <p:cNvPr id="97"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98" name="Rectangle"/>
          <p:cNvSpPr/>
          <p:nvPr/>
        </p:nvSpPr>
        <p:spPr>
          <a:xfrm>
            <a:off x="2851150" y="931081"/>
            <a:ext cx="8890000" cy="5252964"/>
          </a:xfrm>
          <a:prstGeom prst="rect">
            <a:avLst/>
          </a:prstGeom>
          <a:solidFill>
            <a:srgbClr val="010223"/>
          </a:solidFill>
          <a:ln w="38100">
            <a:solidFill>
              <a:srgbClr val="010223"/>
            </a:solidFill>
            <a:miter lim="400000"/>
          </a:ln>
        </p:spPr>
        <p:txBody>
          <a:bodyPr lIns="25400" tIns="25400" rIns="25400" bIns="25400" anchor="ctr"/>
          <a:lstStyle/>
          <a:p>
            <a:pPr defTabSz="412750">
              <a:defRPr sz="3200"/>
            </a:pPr>
            <a:endParaRPr sz="1600"/>
          </a:p>
        </p:txBody>
      </p:sp>
      <p:sp>
        <p:nvSpPr>
          <p:cNvPr id="99"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defTabSz="412750">
              <a:defRPr sz="3200"/>
            </a:pPr>
            <a:endParaRPr sz="1600"/>
          </a:p>
        </p:txBody>
      </p:sp>
      <p:sp>
        <p:nvSpPr>
          <p:cNvPr id="100"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defTabSz="412750">
              <a:defRPr sz="3200"/>
            </a:pPr>
            <a:endParaRPr sz="1600"/>
          </a:p>
        </p:txBody>
      </p:sp>
      <p:sp>
        <p:nvSpPr>
          <p:cNvPr id="101"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defTabSz="412750">
              <a:defRPr sz="3200"/>
            </a:pPr>
            <a:endParaRPr sz="1600"/>
          </a:p>
        </p:txBody>
      </p:sp>
      <p:sp>
        <p:nvSpPr>
          <p:cNvPr id="102"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defTabSz="412750">
              <a:defRPr sz="3200"/>
            </a:pPr>
            <a:endParaRPr sz="1600"/>
          </a:p>
        </p:txBody>
      </p:sp>
      <p:sp>
        <p:nvSpPr>
          <p:cNvPr id="103"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solidFill>
                  <a:srgbClr val="FFFFFF"/>
                </a:solidFill>
                <a:latin typeface="Courier"/>
                <a:ea typeface="Courier"/>
                <a:cs typeface="Courier"/>
                <a:sym typeface="Courier"/>
              </a:defRPr>
            </a:pPr>
            <a:endParaRPr/>
          </a:p>
        </p:txBody>
      </p:sp>
      <p:sp>
        <p:nvSpPr>
          <p:cNvPr id="104" name="Terminal"/>
          <p:cNvSpPr txBox="1"/>
          <p:nvPr/>
        </p:nvSpPr>
        <p:spPr>
          <a:xfrm>
            <a:off x="3573045" y="739875"/>
            <a:ext cx="7446210" cy="23596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defTabSz="825500">
              <a:defRPr sz="2400" b="1">
                <a:latin typeface="Courier"/>
                <a:ea typeface="Courier"/>
                <a:cs typeface="Courier"/>
                <a:sym typeface="Courier"/>
              </a:defRPr>
            </a:lvl1pPr>
          </a:lstStyle>
          <a:p>
            <a:r>
              <a:rPr sz="1200"/>
              <a:t>Terminal</a:t>
            </a:r>
          </a:p>
        </p:txBody>
      </p:sp>
      <p:pic>
        <p:nvPicPr>
          <p:cNvPr id="105"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1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833342401"/>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cSld name="HashiCorp Main">
    <p:bg>
      <p:bgPr>
        <a:solidFill>
          <a:srgbClr val="030811"/>
        </a:solidFill>
        <a:effectLst/>
      </p:bgPr>
    </p:bg>
    <p:spTree>
      <p:nvGrpSpPr>
        <p:cNvPr id="1" name=""/>
        <p:cNvGrpSpPr/>
        <p:nvPr/>
      </p:nvGrpSpPr>
      <p:grpSpPr>
        <a:xfrm>
          <a:off x="0" y="0"/>
          <a:ext cx="0" cy="0"/>
          <a:chOff x="0" y="0"/>
          <a:chExt cx="0" cy="0"/>
        </a:xfrm>
      </p:grpSpPr>
      <p:pic>
        <p:nvPicPr>
          <p:cNvPr id="12"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15" name="Group"/>
          <p:cNvGrpSpPr/>
          <p:nvPr/>
        </p:nvGrpSpPr>
        <p:grpSpPr>
          <a:xfrm>
            <a:off x="1125239" y="1029295"/>
            <a:ext cx="5088307" cy="1439996"/>
            <a:chOff x="0" y="0"/>
            <a:chExt cx="10176613" cy="2879989"/>
          </a:xfrm>
        </p:grpSpPr>
        <p:pic>
          <p:nvPicPr>
            <p:cNvPr id="13" name="HashiCorp_PrimaryLogo_White.pdf" descr="HashiCorp_PrimaryLogo_White.pdf"/>
            <p:cNvPicPr>
              <a:picLocks noChangeAspect="1"/>
            </p:cNvPicPr>
            <p:nvPr/>
          </p:nvPicPr>
          <p:blipFill>
            <a:blip r:embed="rId3">
              <a:extLst/>
            </a:blip>
            <a:stretch>
              <a:fillRect/>
            </a:stretch>
          </p:blipFill>
          <p:spPr>
            <a:xfrm>
              <a:off x="0" y="0"/>
              <a:ext cx="9838629" cy="2222500"/>
            </a:xfrm>
            <a:prstGeom prst="rect">
              <a:avLst/>
            </a:prstGeom>
            <a:ln w="12700" cap="flat">
              <a:noFill/>
              <a:miter lim="400000"/>
            </a:ln>
            <a:effectLst/>
          </p:spPr>
        </p:pic>
        <p:sp>
          <p:nvSpPr>
            <p:cNvPr id="14" name="DevOps Delivered"/>
            <p:cNvSpPr txBox="1"/>
            <p:nvPr/>
          </p:nvSpPr>
          <p:spPr>
            <a:xfrm>
              <a:off x="2535934" y="1791232"/>
              <a:ext cx="7640679" cy="10887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cap="all" spc="208">
                  <a:latin typeface="Klavika Basic Medium"/>
                  <a:ea typeface="Klavika Basic Medium"/>
                  <a:cs typeface="Klavika Basic Medium"/>
                  <a:sym typeface="Klavika Basic Medium"/>
                </a:defRPr>
              </a:lvl1pPr>
            </a:lstStyle>
            <a:p>
              <a:pPr defTabSz="410766" hangingPunct="0"/>
              <a:r>
                <a:rPr sz="2600" kern="0">
                  <a:solidFill>
                    <a:srgbClr val="FFFFFF"/>
                  </a:solidFill>
                </a:rPr>
                <a:t>DevOps Delivered</a:t>
              </a:r>
            </a:p>
          </p:txBody>
        </p:sp>
      </p:grpSp>
      <p:sp>
        <p:nvSpPr>
          <p:cNvPr id="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HashiCorp Photo">
    <p:bg>
      <p:bgPr>
        <a:solidFill>
          <a:srgbClr val="030811"/>
        </a:solidFill>
        <a:effectLst/>
      </p:bgPr>
    </p:bg>
    <p:spTree>
      <p:nvGrpSpPr>
        <p:cNvPr id="1" name=""/>
        <p:cNvGrpSpPr/>
        <p:nvPr/>
      </p:nvGrpSpPr>
      <p:grpSpPr>
        <a:xfrm>
          <a:off x="0" y="0"/>
          <a:ext cx="0" cy="0"/>
          <a:chOff x="0" y="0"/>
          <a:chExt cx="0" cy="0"/>
        </a:xfrm>
      </p:grpSpPr>
      <p:pic>
        <p:nvPicPr>
          <p:cNvPr id="23"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4" name="Image"/>
          <p:cNvSpPr>
            <a:spLocks noGrp="1"/>
          </p:cNvSpPr>
          <p:nvPr>
            <p:ph type="pic" sz="quarter" idx="13"/>
          </p:nvPr>
        </p:nvSpPr>
        <p:spPr>
          <a:xfrm>
            <a:off x="1005263" y="976842"/>
            <a:ext cx="1873251" cy="1873251"/>
          </a:xfrm>
          <a:prstGeom prst="rect">
            <a:avLst/>
          </a:prstGeom>
          <a:ln w="88900">
            <a:solidFill>
              <a:srgbClr val="FFFFFF"/>
            </a:solidFill>
          </a:ln>
        </p:spPr>
        <p:txBody>
          <a:bodyPr lIns="91439" tIns="45719" rIns="91439" bIns="45719">
            <a:noAutofit/>
          </a:bodyPr>
          <a:lstStyle/>
          <a:p>
            <a:endParaRPr/>
          </a:p>
        </p:txBody>
      </p:sp>
      <p:sp>
        <p:nvSpPr>
          <p:cNvPr id="25" name="Your Name"/>
          <p:cNvSpPr txBox="1">
            <a:spLocks noGrp="1"/>
          </p:cNvSpPr>
          <p:nvPr>
            <p:ph type="body" sz="quarter" idx="14"/>
          </p:nvPr>
        </p:nvSpPr>
        <p:spPr>
          <a:xfrm>
            <a:off x="3245421" y="1022740"/>
            <a:ext cx="3113032" cy="872034"/>
          </a:xfrm>
          <a:prstGeom prst="rect">
            <a:avLst/>
          </a:prstGeom>
          <a:effectLst>
            <a:outerShdw blurRad="254000" dist="127000" dir="5400000" rotWithShape="0">
              <a:srgbClr val="000000">
                <a:alpha val="70000"/>
              </a:srgbClr>
            </a:outerShdw>
          </a:effectLst>
        </p:spPr>
        <p:txBody>
          <a:bodyPr wrap="none" anchor="ctr">
            <a:spAutoFit/>
          </a:bodyPr>
          <a:lstStyle>
            <a:lvl1pPr algn="l">
              <a:defRPr sz="5000">
                <a:solidFill>
                  <a:srgbClr val="FFFFFF"/>
                </a:solidFill>
                <a:latin typeface="Klavika Basic Medium"/>
                <a:ea typeface="Klavika Basic Medium"/>
                <a:cs typeface="Klavika Basic Medium"/>
                <a:sym typeface="Klavika Basic Medium"/>
              </a:defRPr>
            </a:lvl1pPr>
          </a:lstStyle>
          <a:p>
            <a:r>
              <a:t>Your Name</a:t>
            </a:r>
          </a:p>
        </p:txBody>
      </p:sp>
      <p:sp>
        <p:nvSpPr>
          <p:cNvPr id="26" name="Your Role, Your Company…"/>
          <p:cNvSpPr txBox="1">
            <a:spLocks noGrp="1"/>
          </p:cNvSpPr>
          <p:nvPr>
            <p:ph type="body" sz="quarter" idx="15"/>
          </p:nvPr>
        </p:nvSpPr>
        <p:spPr>
          <a:xfrm>
            <a:off x="3245421" y="1547440"/>
            <a:ext cx="7085273" cy="1641475"/>
          </a:xfrm>
          <a:prstGeom prst="rect">
            <a:avLst/>
          </a:prstGeom>
        </p:spPr>
        <p:txBody>
          <a:bodyPr wrap="none" anchor="ctr">
            <a:spAutoFit/>
          </a:bodyPr>
          <a:lstStyle/>
          <a:p>
            <a:pPr algn="l">
              <a:defRPr sz="5000">
                <a:solidFill>
                  <a:srgbClr val="FFFFFF"/>
                </a:solidFill>
                <a:latin typeface="Klavika Basic"/>
                <a:ea typeface="Klavika Basic"/>
                <a:cs typeface="Klavika Basic"/>
                <a:sym typeface="Klavika Basic"/>
              </a:defRPr>
            </a:pPr>
            <a:r>
              <a:t>Your Role, Your Company</a:t>
            </a:r>
          </a:p>
          <a:p>
            <a:pPr algn="l">
              <a:defRPr sz="5000">
                <a:solidFill>
                  <a:srgbClr val="FFFFFF"/>
                </a:solidFill>
                <a:latin typeface="Klavika Basic"/>
                <a:ea typeface="Klavika Basic"/>
                <a:cs typeface="Klavika Basic"/>
                <a:sym typeface="Klavika Basic"/>
              </a:defRPr>
            </a:pPr>
            <a:r>
              <a:t>Interesting Fact</a:t>
            </a:r>
          </a:p>
        </p:txBody>
      </p:sp>
      <p:pic>
        <p:nvPicPr>
          <p:cNvPr id="27"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HashiCorp Plain">
    <p:bg>
      <p:bgPr>
        <a:solidFill>
          <a:srgbClr val="030811"/>
        </a:solidFill>
        <a:effectLst/>
      </p:bgPr>
    </p:bg>
    <p:spTree>
      <p:nvGrpSpPr>
        <p:cNvPr id="1" name=""/>
        <p:cNvGrpSpPr/>
        <p:nvPr/>
      </p:nvGrpSpPr>
      <p:grpSpPr>
        <a:xfrm>
          <a:off x="0" y="0"/>
          <a:ext cx="0" cy="0"/>
          <a:chOff x="0" y="0"/>
          <a:chExt cx="0" cy="0"/>
        </a:xfrm>
      </p:grpSpPr>
      <p:pic>
        <p:nvPicPr>
          <p:cNvPr id="35"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36"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3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Logo">
    <p:spTree>
      <p:nvGrpSpPr>
        <p:cNvPr id="1" name=""/>
        <p:cNvGrpSpPr/>
        <p:nvPr/>
      </p:nvGrpSpPr>
      <p:grpSpPr>
        <a:xfrm>
          <a:off x="0" y="0"/>
          <a:ext cx="0" cy="0"/>
          <a:chOff x="0" y="0"/>
          <a:chExt cx="0" cy="0"/>
        </a:xfrm>
      </p:grpSpPr>
      <p:sp>
        <p:nvSpPr>
          <p:cNvPr id="4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Enterprise">
    <p:spTree>
      <p:nvGrpSpPr>
        <p:cNvPr id="1" name=""/>
        <p:cNvGrpSpPr/>
        <p:nvPr/>
      </p:nvGrpSpPr>
      <p:grpSpPr>
        <a:xfrm>
          <a:off x="0" y="0"/>
          <a:ext cx="0" cy="0"/>
          <a:chOff x="0" y="0"/>
          <a:chExt cx="0" cy="0"/>
        </a:xfrm>
      </p:grpSpPr>
      <p:pic>
        <p:nvPicPr>
          <p:cNvPr id="51" name="ent.pdf" descr="ent.pdf"/>
          <p:cNvPicPr>
            <a:picLocks noChangeAspect="1"/>
          </p:cNvPicPr>
          <p:nvPr/>
        </p:nvPicPr>
        <p:blipFill>
          <a:blip r:embed="rId2">
            <a:extLst/>
          </a:blip>
          <a:stretch>
            <a:fillRect/>
          </a:stretch>
        </p:blipFill>
        <p:spPr>
          <a:xfrm>
            <a:off x="1447271" y="2317750"/>
            <a:ext cx="9297459" cy="2222500"/>
          </a:xfrm>
          <a:prstGeom prst="rect">
            <a:avLst/>
          </a:prstGeom>
          <a:ln w="12700">
            <a:miter lim="400000"/>
          </a:ln>
        </p:spPr>
      </p:pic>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Terraform - Title">
    <p:bg>
      <p:bgPr>
        <a:solidFill>
          <a:srgbClr val="FFFFFF"/>
        </a:solidFill>
        <a:effectLst/>
      </p:bgPr>
    </p:bg>
    <p:spTree>
      <p:nvGrpSpPr>
        <p:cNvPr id="1" name=""/>
        <p:cNvGrpSpPr/>
        <p:nvPr/>
      </p:nvGrpSpPr>
      <p:grpSpPr>
        <a:xfrm>
          <a:off x="0" y="0"/>
          <a:ext cx="0" cy="0"/>
          <a:chOff x="0" y="0"/>
          <a:chExt cx="0" cy="0"/>
        </a:xfrm>
      </p:grpSpPr>
      <p:sp>
        <p:nvSpPr>
          <p:cNvPr id="59" name="Rectangle"/>
          <p:cNvSpPr/>
          <p:nvPr/>
        </p:nvSpPr>
        <p:spPr>
          <a:xfrm>
            <a:off x="0" y="0"/>
            <a:ext cx="12192000" cy="317500"/>
          </a:xfrm>
          <a:prstGeom prst="rect">
            <a:avLst/>
          </a:prstGeom>
          <a:solidFill>
            <a:srgbClr val="5C4EE5"/>
          </a:solidFill>
          <a:ln w="12700">
            <a:miter lim="400000"/>
          </a:ln>
        </p:spPr>
        <p:txBody>
          <a:bodyPr lIns="25400" tIns="25400" rIns="25400" bIns="25400" anchor="ctr"/>
          <a:lstStyle/>
          <a:p>
            <a:pPr algn="ctr" defTabSz="412750" hangingPunct="0">
              <a:defRPr sz="3200">
                <a:solidFill>
                  <a:srgbClr val="5C4EE5"/>
                </a:solidFill>
                <a:latin typeface="Klavika Basic"/>
                <a:ea typeface="Klavika Basic"/>
                <a:cs typeface="Klavika Basic"/>
                <a:sym typeface="Klavika Basic"/>
              </a:defRPr>
            </a:pPr>
            <a:endParaRPr sz="1600" kern="0">
              <a:solidFill>
                <a:srgbClr val="5C4EE5"/>
              </a:solidFill>
              <a:latin typeface="Klavika Basic"/>
              <a:ea typeface="Klavika Basic"/>
              <a:cs typeface="Klavika Basic"/>
              <a:sym typeface="Klavika Basic"/>
            </a:endParaRPr>
          </a:p>
        </p:txBody>
      </p:sp>
      <p:sp>
        <p:nvSpPr>
          <p:cNvPr id="60" name="Title Text"/>
          <p:cNvSpPr txBox="1">
            <a:spLocks noGrp="1"/>
          </p:cNvSpPr>
          <p:nvPr>
            <p:ph type="title"/>
          </p:nvPr>
        </p:nvSpPr>
        <p:spPr>
          <a:xfrm>
            <a:off x="889000" y="2393950"/>
            <a:ext cx="10414000" cy="2324100"/>
          </a:xfrm>
          <a:prstGeom prst="rect">
            <a:avLst/>
          </a:prstGeom>
        </p:spPr>
        <p:txBody>
          <a:bodyPr anchor="ctr"/>
          <a:lstStyle>
            <a:lvl1pPr>
              <a:defRPr sz="7500">
                <a:solidFill>
                  <a:srgbClr val="5C4EE5"/>
                </a:solidFill>
                <a:latin typeface="Klavika Basic"/>
                <a:ea typeface="Klavika Basic"/>
                <a:cs typeface="Klavika Basic"/>
                <a:sym typeface="Klavika Basic"/>
              </a:defRPr>
            </a:lvl1pPr>
          </a:lstStyle>
          <a:p>
            <a:r>
              <a:t>Title Text</a:t>
            </a:r>
          </a:p>
        </p:txBody>
      </p:sp>
      <p:pic>
        <p:nvPicPr>
          <p:cNvPr id="61" name="hashicorp-text-black.png" descr="hashicorp-text-black.png"/>
          <p:cNvPicPr>
            <a:picLocks noChangeAspect="1"/>
          </p:cNvPicPr>
          <p:nvPr/>
        </p:nvPicPr>
        <p:blipFill>
          <a:blip r:embed="rId2">
            <a:alphaModFix amt="25000"/>
            <a:extLst/>
          </a:blip>
          <a:stretch>
            <a:fillRect/>
          </a:stretch>
        </p:blipFill>
        <p:spPr>
          <a:xfrm>
            <a:off x="10572502" y="6350000"/>
            <a:ext cx="1428751" cy="317500"/>
          </a:xfrm>
          <a:prstGeom prst="rect">
            <a:avLst/>
          </a:prstGeom>
          <a:ln w="12700">
            <a:miter lim="400000"/>
          </a:ln>
        </p:spPr>
      </p:pic>
      <p:sp>
        <p:nvSpPr>
          <p:cNvPr id="6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erraform - Text">
    <p:bg>
      <p:bgPr>
        <a:solidFill>
          <a:srgbClr val="FFFFFF"/>
        </a:solidFill>
        <a:effectLst/>
      </p:bgPr>
    </p:bg>
    <p:spTree>
      <p:nvGrpSpPr>
        <p:cNvPr id="1" name=""/>
        <p:cNvGrpSpPr/>
        <p:nvPr/>
      </p:nvGrpSpPr>
      <p:grpSpPr>
        <a:xfrm>
          <a:off x="0" y="0"/>
          <a:ext cx="0" cy="0"/>
          <a:chOff x="0" y="0"/>
          <a:chExt cx="0" cy="0"/>
        </a:xfrm>
      </p:grpSpPr>
      <p:sp>
        <p:nvSpPr>
          <p:cNvPr id="69" name="Rectangle"/>
          <p:cNvSpPr/>
          <p:nvPr/>
        </p:nvSpPr>
        <p:spPr>
          <a:xfrm>
            <a:off x="0" y="0"/>
            <a:ext cx="12192000" cy="1333500"/>
          </a:xfrm>
          <a:prstGeom prst="rect">
            <a:avLst/>
          </a:prstGeom>
          <a:solidFill>
            <a:srgbClr val="5C4EE5"/>
          </a:solidFill>
          <a:ln w="12700">
            <a:miter lim="400000"/>
          </a:ln>
        </p:spPr>
        <p:txBody>
          <a:bodyPr lIns="35719" tIns="35719" rIns="35719" bIns="35719" anchor="ctr"/>
          <a:lstStyle/>
          <a:p>
            <a:pPr algn="ctr" defTabSz="410766"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sym typeface="Klavika Basic Light"/>
            </a:endParaRPr>
          </a:p>
        </p:txBody>
      </p:sp>
      <p:sp>
        <p:nvSpPr>
          <p:cNvPr id="70" name="Title Text"/>
          <p:cNvSpPr txBox="1">
            <a:spLocks noGrp="1"/>
          </p:cNvSpPr>
          <p:nvPr>
            <p:ph type="title"/>
          </p:nvPr>
        </p:nvSpPr>
        <p:spPr>
          <a:xfrm>
            <a:off x="391583" y="185725"/>
            <a:ext cx="10553577" cy="946200"/>
          </a:xfrm>
          <a:prstGeom prst="rect">
            <a:avLst/>
          </a:prstGeom>
        </p:spPr>
        <p:txBody>
          <a:bodyPr anchor="ctr"/>
          <a:lstStyle>
            <a:lvl1pPr algn="l">
              <a:defRPr sz="4000">
                <a:solidFill>
                  <a:srgbClr val="FFFFFF"/>
                </a:solidFill>
                <a:latin typeface="Klavika Basic"/>
                <a:ea typeface="Klavika Basic"/>
                <a:cs typeface="Klavika Basic"/>
                <a:sym typeface="Klavika Basic"/>
              </a:defRPr>
            </a:lvl1pPr>
          </a:lstStyle>
          <a:p>
            <a:r>
              <a:t>Title Text</a:t>
            </a:r>
          </a:p>
        </p:txBody>
      </p:sp>
      <p:sp>
        <p:nvSpPr>
          <p:cNvPr id="71" name="Body Level One…"/>
          <p:cNvSpPr txBox="1">
            <a:spLocks noGrp="1"/>
          </p:cNvSpPr>
          <p:nvPr>
            <p:ph type="body" idx="1"/>
          </p:nvPr>
        </p:nvSpPr>
        <p:spPr>
          <a:xfrm>
            <a:off x="889000" y="1905000"/>
            <a:ext cx="10414000" cy="3810000"/>
          </a:xfrm>
          <a:prstGeom prst="rect">
            <a:avLst/>
          </a:prstGeom>
        </p:spPr>
        <p:txBody>
          <a:bodyPr/>
          <a:lstStyle>
            <a:lvl1pPr algn="l">
              <a:lnSpc>
                <a:spcPct val="110000"/>
              </a:lnSpc>
              <a:spcBef>
                <a:spcPts val="2000"/>
              </a:spcBef>
              <a:defRPr sz="3000"/>
            </a:lvl1pPr>
            <a:lvl2pPr algn="l">
              <a:lnSpc>
                <a:spcPct val="110000"/>
              </a:lnSpc>
              <a:spcBef>
                <a:spcPts val="2000"/>
              </a:spcBef>
              <a:defRPr sz="3000"/>
            </a:lvl2pPr>
            <a:lvl3pPr algn="l">
              <a:lnSpc>
                <a:spcPct val="110000"/>
              </a:lnSpc>
              <a:spcBef>
                <a:spcPts val="2000"/>
              </a:spcBef>
              <a:defRPr sz="3000"/>
            </a:lvl3pPr>
            <a:lvl4pPr algn="l">
              <a:lnSpc>
                <a:spcPct val="110000"/>
              </a:lnSpc>
              <a:spcBef>
                <a:spcPts val="2000"/>
              </a:spcBef>
              <a:defRPr sz="3000"/>
            </a:lvl4pPr>
            <a:lvl5pPr algn="l">
              <a:lnSpc>
                <a:spcPct val="110000"/>
              </a:lnSpc>
              <a:spcBef>
                <a:spcPts val="2000"/>
              </a:spcBef>
              <a:defRPr sz="3000"/>
            </a:lvl5pPr>
          </a:lstStyle>
          <a:p>
            <a:r>
              <a:t>Body Level One</a:t>
            </a:r>
          </a:p>
          <a:p>
            <a:pPr lvl="1"/>
            <a:r>
              <a:t>Body Level Two</a:t>
            </a:r>
          </a:p>
          <a:p>
            <a:pPr lvl="2"/>
            <a:r>
              <a:t>Body Level Three</a:t>
            </a:r>
          </a:p>
          <a:p>
            <a:pPr lvl="3"/>
            <a:r>
              <a:t>Body Level Four</a:t>
            </a:r>
          </a:p>
          <a:p>
            <a:pPr lvl="4"/>
            <a:r>
              <a:t>Body Level Five</a:t>
            </a:r>
          </a:p>
        </p:txBody>
      </p:sp>
      <p:pic>
        <p:nvPicPr>
          <p:cNvPr id="72" name="logo.pdf" descr="logo.pdf"/>
          <p:cNvPicPr>
            <a:picLocks noChangeAspect="1"/>
          </p:cNvPicPr>
          <p:nvPr/>
        </p:nvPicPr>
        <p:blipFill>
          <a:blip r:embed="rId2">
            <a:extLst/>
          </a:blip>
          <a:stretch>
            <a:fillRect/>
          </a:stretch>
        </p:blipFill>
        <p:spPr>
          <a:xfrm>
            <a:off x="11271250" y="341325"/>
            <a:ext cx="551722" cy="635001"/>
          </a:xfrm>
          <a:prstGeom prst="rect">
            <a:avLst/>
          </a:prstGeom>
          <a:ln w="12700">
            <a:miter lim="400000"/>
          </a:ln>
        </p:spPr>
      </p:pic>
      <p:pic>
        <p:nvPicPr>
          <p:cNvPr id="73"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7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Terraform - Code">
    <p:bg>
      <p:bgPr>
        <a:solidFill>
          <a:srgbClr val="FFFFFF"/>
        </a:solidFill>
        <a:effectLst/>
      </p:bgPr>
    </p:bg>
    <p:spTree>
      <p:nvGrpSpPr>
        <p:cNvPr id="1" name=""/>
        <p:cNvGrpSpPr/>
        <p:nvPr/>
      </p:nvGrpSpPr>
      <p:grpSpPr>
        <a:xfrm>
          <a:off x="0" y="0"/>
          <a:ext cx="0" cy="0"/>
          <a:chOff x="0" y="0"/>
          <a:chExt cx="0" cy="0"/>
        </a:xfrm>
      </p:grpSpPr>
      <p:pic>
        <p:nvPicPr>
          <p:cNvPr id="81"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82" name="Rectangle"/>
          <p:cNvSpPr/>
          <p:nvPr/>
        </p:nvSpPr>
        <p:spPr>
          <a:xfrm>
            <a:off x="2851150" y="931081"/>
            <a:ext cx="8890000" cy="5252964"/>
          </a:xfrm>
          <a:prstGeom prst="rect">
            <a:avLst/>
          </a:prstGeom>
          <a:solidFill>
            <a:srgbClr val="FFFFFF"/>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3"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4"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5"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6"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7"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latin typeface="Courier"/>
                <a:ea typeface="Courier"/>
                <a:cs typeface="Courier"/>
                <a:sym typeface="Courier"/>
              </a:defRPr>
            </a:pPr>
            <a:endParaRPr/>
          </a:p>
        </p:txBody>
      </p:sp>
      <p:sp>
        <p:nvSpPr>
          <p:cNvPr id="88" name="Text"/>
          <p:cNvSpPr txBox="1">
            <a:spLocks noGrp="1"/>
          </p:cNvSpPr>
          <p:nvPr>
            <p:ph type="body" sz="quarter" idx="14"/>
          </p:nvPr>
        </p:nvSpPr>
        <p:spPr>
          <a:xfrm>
            <a:off x="3573045" y="621894"/>
            <a:ext cx="7446210" cy="471924"/>
          </a:xfrm>
          <a:prstGeom prst="rect">
            <a:avLst/>
          </a:prstGeom>
        </p:spPr>
        <p:txBody>
          <a:bodyPr anchor="ctr">
            <a:spAutoFit/>
          </a:bodyPr>
          <a:lstStyle/>
          <a:p>
            <a:pPr>
              <a:defRPr sz="2400" b="1">
                <a:solidFill>
                  <a:srgbClr val="FFFFFF"/>
                </a:solidFill>
                <a:latin typeface="Courier"/>
                <a:ea typeface="Courier"/>
                <a:cs typeface="Courier"/>
                <a:sym typeface="Courier"/>
              </a:defRPr>
            </a:pPr>
            <a:endParaRPr/>
          </a:p>
        </p:txBody>
      </p:sp>
      <p:pic>
        <p:nvPicPr>
          <p:cNvPr id="89"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9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Terraform - Terminal">
    <p:bg>
      <p:bgPr>
        <a:solidFill>
          <a:srgbClr val="FFFFFF"/>
        </a:solidFill>
        <a:effectLst/>
      </p:bgPr>
    </p:bg>
    <p:spTree>
      <p:nvGrpSpPr>
        <p:cNvPr id="1" name=""/>
        <p:cNvGrpSpPr/>
        <p:nvPr/>
      </p:nvGrpSpPr>
      <p:grpSpPr>
        <a:xfrm>
          <a:off x="0" y="0"/>
          <a:ext cx="0" cy="0"/>
          <a:chOff x="0" y="0"/>
          <a:chExt cx="0" cy="0"/>
        </a:xfrm>
      </p:grpSpPr>
      <p:pic>
        <p:nvPicPr>
          <p:cNvPr id="97"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98" name="Rectangle"/>
          <p:cNvSpPr/>
          <p:nvPr/>
        </p:nvSpPr>
        <p:spPr>
          <a:xfrm>
            <a:off x="2851150" y="931081"/>
            <a:ext cx="8890000" cy="5252964"/>
          </a:xfrm>
          <a:prstGeom prst="rect">
            <a:avLst/>
          </a:prstGeom>
          <a:solidFill>
            <a:srgbClr val="010223"/>
          </a:solidFill>
          <a:ln w="38100">
            <a:solidFill>
              <a:srgbClr val="010223"/>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99"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0"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1"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2"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3"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solidFill>
                  <a:srgbClr val="FFFFFF"/>
                </a:solidFill>
                <a:latin typeface="Courier"/>
                <a:ea typeface="Courier"/>
                <a:cs typeface="Courier"/>
                <a:sym typeface="Courier"/>
              </a:defRPr>
            </a:pPr>
            <a:endParaRPr/>
          </a:p>
        </p:txBody>
      </p:sp>
      <p:sp>
        <p:nvSpPr>
          <p:cNvPr id="104" name="Terminal"/>
          <p:cNvSpPr txBox="1"/>
          <p:nvPr/>
        </p:nvSpPr>
        <p:spPr>
          <a:xfrm>
            <a:off x="3573045" y="739875"/>
            <a:ext cx="7446210" cy="23596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defTabSz="825500">
              <a:defRPr sz="2400" b="1">
                <a:latin typeface="Courier"/>
                <a:ea typeface="Courier"/>
                <a:cs typeface="Courier"/>
                <a:sym typeface="Courier"/>
              </a:defRPr>
            </a:lvl1pPr>
          </a:lstStyle>
          <a:p>
            <a:pPr algn="ctr" hangingPunct="0"/>
            <a:r>
              <a:rPr sz="1200" kern="0">
                <a:solidFill>
                  <a:srgbClr val="FFFFFF"/>
                </a:solidFill>
              </a:rPr>
              <a:t>Terminal</a:t>
            </a:r>
          </a:p>
        </p:txBody>
      </p:sp>
      <p:pic>
        <p:nvPicPr>
          <p:cNvPr id="105"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10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2D613C-C0FF-5D4D-9461-34EBB5775A81}" type="datetimeFigureOut">
              <a:rPr lang="en-US" smtClean="0"/>
              <a:t>11/21/17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924435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2D613C-C0FF-5D4D-9461-34EBB5775A81}" type="datetimeFigureOut">
              <a:rPr lang="en-US" smtClean="0"/>
              <a:t>11/21/17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2098594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2D613C-C0FF-5D4D-9461-34EBB5775A81}" type="datetimeFigureOut">
              <a:rPr lang="en-US" smtClean="0"/>
              <a:t>11/21/17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814259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2D613C-C0FF-5D4D-9461-34EBB5775A81}" type="datetimeFigureOut">
              <a:rPr lang="en-US" smtClean="0"/>
              <a:t>11/21/17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1489735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D613C-C0FF-5D4D-9461-34EBB5775A81}" type="datetimeFigureOut">
              <a:rPr lang="en-US" smtClean="0"/>
              <a:t>11/21/17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471010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2D613C-C0FF-5D4D-9461-34EBB5775A81}" type="datetimeFigureOut">
              <a:rPr lang="en-US" smtClean="0"/>
              <a:t>11/21/17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650767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2D613C-C0FF-5D4D-9461-34EBB5775A81}" type="datetimeFigureOut">
              <a:rPr lang="en-US" smtClean="0"/>
              <a:t>11/21/17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3151247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theme" Target="../theme/theme3.xml"/><Relationship Id="rId11" Type="http://schemas.openxmlformats.org/officeDocument/2006/relationships/image" Target="../media/image1.png"/><Relationship Id="rId1" Type="http://schemas.openxmlformats.org/officeDocument/2006/relationships/slideLayout" Target="../slideLayouts/slideLayout21.xml"/><Relationship Id="rId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D613C-C0FF-5D4D-9461-34EBB5775A81}" type="datetimeFigureOut">
              <a:rPr lang="en-US" smtClean="0"/>
              <a:t>11/21/17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FD8050-2999-1847-B6AD-EAF07EF1C612}" type="slidenum">
              <a:rPr lang="en-US" smtClean="0"/>
              <a:t>‹#›</a:t>
            </a:fld>
            <a:endParaRPr lang="en-US"/>
          </a:p>
        </p:txBody>
      </p:sp>
    </p:spTree>
    <p:extLst>
      <p:ext uri="{BB962C8B-B14F-4D97-AF65-F5344CB8AC3E}">
        <p14:creationId xmlns:p14="http://schemas.microsoft.com/office/powerpoint/2010/main" val="998250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5C4EE5"/>
        </a:solidFill>
        <a:effectLst/>
      </p:bgPr>
    </p:bg>
    <p:spTree>
      <p:nvGrpSpPr>
        <p:cNvPr id="1" name=""/>
        <p:cNvGrpSpPr/>
        <p:nvPr/>
      </p:nvGrpSpPr>
      <p:grpSpPr>
        <a:xfrm>
          <a:off x="0" y="0"/>
          <a:ext cx="0" cy="0"/>
          <a:chOff x="0" y="0"/>
          <a:chExt cx="0" cy="0"/>
        </a:xfrm>
      </p:grpSpPr>
      <p:pic>
        <p:nvPicPr>
          <p:cNvPr id="2" name="logo.pdf" descr="logo.pdf"/>
          <p:cNvPicPr>
            <a:picLocks noChangeAspect="1"/>
          </p:cNvPicPr>
          <p:nvPr/>
        </p:nvPicPr>
        <p:blipFill>
          <a:blip r:embed="rId11">
            <a:extLst/>
          </a:blip>
          <a:stretch>
            <a:fillRect/>
          </a:stretch>
        </p:blipFill>
        <p:spPr>
          <a:xfrm>
            <a:off x="1523479" y="2317750"/>
            <a:ext cx="9145042" cy="2222500"/>
          </a:xfrm>
          <a:prstGeom prst="rect">
            <a:avLst/>
          </a:prstGeom>
          <a:ln w="12700">
            <a:miter lim="400000"/>
          </a:ln>
        </p:spPr>
      </p:pic>
      <p:sp>
        <p:nvSpPr>
          <p:cNvPr id="3" name="Title Text"/>
          <p:cNvSpPr txBox="1">
            <a:spLocks noGrp="1"/>
          </p:cNvSpPr>
          <p:nvPr>
            <p:ph type="title"/>
          </p:nvPr>
        </p:nvSpPr>
        <p:spPr>
          <a:xfrm>
            <a:off x="889000" y="1149350"/>
            <a:ext cx="10414000" cy="2324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889000" y="3536950"/>
            <a:ext cx="10414000" cy="793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951761" y="6540500"/>
            <a:ext cx="282130" cy="287258"/>
          </a:xfrm>
          <a:prstGeom prst="rect">
            <a:avLst/>
          </a:prstGeom>
          <a:ln w="12700">
            <a:miter lim="400000"/>
          </a:ln>
        </p:spPr>
        <p:txBody>
          <a:bodyPr wrap="none" lIns="50800" tIns="50800" rIns="50800" bIns="50800">
            <a:spAutoFit/>
          </a:bodyPr>
          <a:lstStyle>
            <a:lvl1pPr defTabSz="412750">
              <a:defRPr sz="1200">
                <a:solidFill>
                  <a:srgbClr val="000000"/>
                </a:solidFill>
              </a:defRPr>
            </a:lvl1pPr>
          </a:lstStyle>
          <a:p>
            <a:pPr algn="ctr" hangingPunct="0"/>
            <a:fld id="{86CB4B4D-7CA3-9044-876B-883B54F8677D}" type="slidenum">
              <a:rPr kern="0">
                <a:sym typeface="Klavika Basic Light"/>
              </a:rPr>
              <a:pPr algn="ctr" hangingPunct="0"/>
              <a:t>‹#›</a:t>
            </a:fld>
            <a:endParaRPr kern="0">
              <a:sym typeface="Klavika Basic Light"/>
            </a:endParaRPr>
          </a:p>
        </p:txBody>
      </p:sp>
    </p:spTree>
    <p:extLst>
      <p:ext uri="{BB962C8B-B14F-4D97-AF65-F5344CB8AC3E}">
        <p14:creationId xmlns:p14="http://schemas.microsoft.com/office/powerpoint/2010/main" val="18930523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8" r:id="rId8"/>
    <p:sldLayoutId id="2147483679" r:id="rId9"/>
  </p:sldLayoutIdLst>
  <p:transition spd="med"/>
  <p:txStyles>
    <p:titleStyle>
      <a:lvl1pPr marL="0" marR="0" indent="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9pPr>
    </p:titleStyle>
    <p:body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p:bodyStyle>
    <p:otherStyle>
      <a:lvl1pPr marL="0" marR="0" indent="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5C4EE5"/>
        </a:solidFill>
        <a:effectLst/>
      </p:bgPr>
    </p:bg>
    <p:spTree>
      <p:nvGrpSpPr>
        <p:cNvPr id="1" name=""/>
        <p:cNvGrpSpPr/>
        <p:nvPr/>
      </p:nvGrpSpPr>
      <p:grpSpPr>
        <a:xfrm>
          <a:off x="0" y="0"/>
          <a:ext cx="0" cy="0"/>
          <a:chOff x="0" y="0"/>
          <a:chExt cx="0" cy="0"/>
        </a:xfrm>
      </p:grpSpPr>
      <p:pic>
        <p:nvPicPr>
          <p:cNvPr id="2" name="logo.pdf" descr="logo.pdf"/>
          <p:cNvPicPr>
            <a:picLocks noChangeAspect="1"/>
          </p:cNvPicPr>
          <p:nvPr/>
        </p:nvPicPr>
        <p:blipFill>
          <a:blip r:embed="rId11">
            <a:extLst/>
          </a:blip>
          <a:stretch>
            <a:fillRect/>
          </a:stretch>
        </p:blipFill>
        <p:spPr>
          <a:xfrm>
            <a:off x="1523479" y="2317750"/>
            <a:ext cx="9145042" cy="2222500"/>
          </a:xfrm>
          <a:prstGeom prst="rect">
            <a:avLst/>
          </a:prstGeom>
          <a:ln w="12700">
            <a:miter lim="400000"/>
          </a:ln>
        </p:spPr>
      </p:pic>
      <p:sp>
        <p:nvSpPr>
          <p:cNvPr id="3" name="Title Text"/>
          <p:cNvSpPr txBox="1">
            <a:spLocks noGrp="1"/>
          </p:cNvSpPr>
          <p:nvPr>
            <p:ph type="title"/>
          </p:nvPr>
        </p:nvSpPr>
        <p:spPr>
          <a:xfrm>
            <a:off x="889000" y="1149350"/>
            <a:ext cx="10414000" cy="2324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889000" y="3536950"/>
            <a:ext cx="10414000" cy="793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951761" y="6540500"/>
            <a:ext cx="282130" cy="287258"/>
          </a:xfrm>
          <a:prstGeom prst="rect">
            <a:avLst/>
          </a:prstGeom>
          <a:ln w="12700">
            <a:miter lim="400000"/>
          </a:ln>
        </p:spPr>
        <p:txBody>
          <a:bodyPr wrap="none" lIns="50800" tIns="50800" rIns="50800" bIns="50800">
            <a:spAutoFit/>
          </a:bodyPr>
          <a:lstStyle>
            <a:lvl1pPr defTabSz="412750">
              <a:defRPr sz="1200">
                <a:solidFill>
                  <a:srgbClr val="000000"/>
                </a:solidFill>
              </a:defRPr>
            </a:lvl1pPr>
          </a:lstStyle>
          <a:p>
            <a:pPr algn="ctr" hangingPunct="0"/>
            <a:fld id="{86CB4B4D-7CA3-9044-876B-883B54F8677D}" type="slidenum">
              <a:rPr kern="0">
                <a:sym typeface="Klavika Basic Light"/>
              </a:rPr>
              <a:pPr algn="ctr" hangingPunct="0"/>
              <a:t>‹#›</a:t>
            </a:fld>
            <a:endParaRPr kern="0">
              <a:sym typeface="Klavika Basic Light"/>
            </a:endParaRPr>
          </a:p>
        </p:txBody>
      </p:sp>
    </p:spTree>
    <p:extLst>
      <p:ext uri="{BB962C8B-B14F-4D97-AF65-F5344CB8AC3E}">
        <p14:creationId xmlns:p14="http://schemas.microsoft.com/office/powerpoint/2010/main" val="1461924408"/>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Lst>
  <p:transition spd="med"/>
  <p:txStyles>
    <p:titleStyle>
      <a:lvl1pPr marL="0" marR="0" indent="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9pPr>
    </p:titleStyle>
    <p:body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p:bodyStyle>
    <p:otherStyle>
      <a:lvl1pPr marL="0" marR="0" indent="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2.png"/><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7.xml"/><Relationship Id="rId2"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5.png"/><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0.png"/><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04816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59" y="922162"/>
            <a:ext cx="10299700" cy="914400"/>
          </a:xfrm>
          <a:prstGeom prst="rect">
            <a:avLst/>
          </a:prstGeom>
        </p:spPr>
      </p:pic>
      <p:sp>
        <p:nvSpPr>
          <p:cNvPr id="9" name="Right Arrow 8"/>
          <p:cNvSpPr/>
          <p:nvPr/>
        </p:nvSpPr>
        <p:spPr>
          <a:xfrm rot="5400000">
            <a:off x="5691892" y="2353266"/>
            <a:ext cx="1069833" cy="781279"/>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0808" y="3651249"/>
            <a:ext cx="4572000" cy="1955800"/>
          </a:xfrm>
          <a:prstGeom prst="rect">
            <a:avLst/>
          </a:prstGeom>
        </p:spPr>
      </p:pic>
      <p:sp>
        <p:nvSpPr>
          <p:cNvPr id="10" name="Frame 9"/>
          <p:cNvSpPr/>
          <p:nvPr/>
        </p:nvSpPr>
        <p:spPr>
          <a:xfrm>
            <a:off x="4229100" y="4674870"/>
            <a:ext cx="1245870" cy="411480"/>
          </a:xfrm>
          <a:prstGeom prst="frame">
            <a:avLst/>
          </a:prstGeom>
          <a:solidFill>
            <a:schemeClr val="bg1"/>
          </a:soli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Tree>
    <p:extLst>
      <p:ext uri="{BB962C8B-B14F-4D97-AF65-F5344CB8AC3E}">
        <p14:creationId xmlns:p14="http://schemas.microsoft.com/office/powerpoint/2010/main" val="141705201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8300"/>
            <a:ext cx="12192000" cy="6106701"/>
          </a:xfrm>
          <a:prstGeom prst="rect">
            <a:avLst/>
          </a:prstGeom>
        </p:spPr>
      </p:pic>
      <p:sp>
        <p:nvSpPr>
          <p:cNvPr id="6" name="Frame 5"/>
          <p:cNvSpPr/>
          <p:nvPr/>
        </p:nvSpPr>
        <p:spPr>
          <a:xfrm>
            <a:off x="0" y="3215910"/>
            <a:ext cx="1611630" cy="338820"/>
          </a:xfrm>
          <a:prstGeom prst="frame">
            <a:avLst/>
          </a:prstGeom>
          <a:solidFill>
            <a:schemeClr val="bg1"/>
          </a:soli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7" name="Frame 6"/>
          <p:cNvSpPr/>
          <p:nvPr/>
        </p:nvSpPr>
        <p:spPr>
          <a:xfrm>
            <a:off x="1611630" y="5025660"/>
            <a:ext cx="2217420" cy="338820"/>
          </a:xfrm>
          <a:prstGeom prst="frame">
            <a:avLst/>
          </a:prstGeom>
          <a:solidFill>
            <a:schemeClr val="bg1"/>
          </a:soli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Tree>
    <p:extLst>
      <p:ext uri="{BB962C8B-B14F-4D97-AF65-F5344CB8AC3E}">
        <p14:creationId xmlns:p14="http://schemas.microsoft.com/office/powerpoint/2010/main" val="160664857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726" y="457199"/>
            <a:ext cx="7292494" cy="6280945"/>
          </a:xfrm>
          <a:prstGeom prst="rect">
            <a:avLst/>
          </a:prstGeom>
        </p:spPr>
      </p:pic>
      <p:sp>
        <p:nvSpPr>
          <p:cNvPr id="10" name="main.tf"/>
          <p:cNvSpPr txBox="1">
            <a:spLocks/>
          </p:cNvSpPr>
          <p:nvPr/>
        </p:nvSpPr>
        <p:spPr>
          <a:xfrm>
            <a:off x="4754726" y="457199"/>
            <a:ext cx="7446210" cy="471924"/>
          </a:xfrm>
          <a:prstGeom prst="rect">
            <a:avLst/>
          </a:prstGeom>
          <a:extLst>
            <a:ext uri="{C572A759-6A51-4108-AA02-DFA0A04FC94B}">
              <ma14:wrappingTextBoxFlag xmlns:ma14="http://schemas.microsoft.com/office/mac/drawingml/2011/main" val="1"/>
            </a:ext>
          </a:extLst>
        </p:spPr>
        <p:txBody>
          <a:bodyPr/>
          <a:lstStyle>
            <a:lvl1pPr marL="0" marR="0" indent="0" algn="ctr" defTabSz="412750" latinLnBrk="0">
              <a:lnSpc>
                <a:spcPct val="100000"/>
              </a:lnSpc>
              <a:spcBef>
                <a:spcPts val="0"/>
              </a:spcBef>
              <a:spcAft>
                <a:spcPts val="0"/>
              </a:spcAft>
              <a:buClrTx/>
              <a:buSzTx/>
              <a:buFontTx/>
              <a:buNone/>
              <a:tabLst/>
              <a:defRPr sz="2400" b="1" i="0" u="none" strike="noStrike" cap="none" spc="0" baseline="0">
                <a:ln>
                  <a:noFill/>
                </a:ln>
                <a:solidFill>
                  <a:srgbClr val="FFFFFF"/>
                </a:solidFill>
                <a:uFillTx/>
                <a:latin typeface="Courier"/>
                <a:ea typeface="Courier"/>
                <a:cs typeface="Courier"/>
                <a:sym typeface="Courier"/>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a:lstStyle>
          <a:p>
            <a:r>
              <a:rPr lang="en-US" kern="0" dirty="0" err="1" smtClean="0"/>
              <a:t>main.tf</a:t>
            </a:r>
            <a:endParaRPr lang="en-US" kern="0" dirty="0"/>
          </a:p>
        </p:txBody>
      </p:sp>
      <p:sp>
        <p:nvSpPr>
          <p:cNvPr id="11" name="resource &quot;aws_instance&quot; &quot;web&quot; {…"/>
          <p:cNvSpPr txBox="1">
            <a:spLocks/>
          </p:cNvSpPr>
          <p:nvPr/>
        </p:nvSpPr>
        <p:spPr>
          <a:xfrm>
            <a:off x="4852524" y="929123"/>
            <a:ext cx="6588429" cy="5368807"/>
          </a:xfrm>
          <a:prstGeom prst="rect">
            <a:avLst/>
          </a:prstGeom>
          <a:extLst>
            <a:ext uri="{C572A759-6A51-4108-AA02-DFA0A04FC94B}">
              <ma14:wrappingTextBoxFlag xmlns:ma14="http://schemas.microsoft.com/office/mac/drawingml/2011/main" val="1"/>
            </a:ext>
          </a:extLst>
        </p:spPr>
        <p:txBody>
          <a:bodyPr/>
          <a:lst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a:lstStyle>
          <a:p>
            <a:pPr algn="l">
              <a:lnSpc>
                <a:spcPct val="120000"/>
              </a:lnSpc>
              <a:defRPr sz="2800">
                <a:latin typeface="Courier"/>
                <a:ea typeface="Courier"/>
                <a:cs typeface="Courier"/>
                <a:sym typeface="Courier"/>
              </a:defRPr>
            </a:pPr>
            <a:r>
              <a:rPr lang="en-US" sz="2000" kern="0" dirty="0" smtClean="0">
                <a:latin typeface="Courier"/>
                <a:ea typeface="Courier"/>
                <a:cs typeface="Courier"/>
                <a:sym typeface="Courier"/>
              </a:rPr>
              <a:t>resource ”</a:t>
            </a:r>
            <a:r>
              <a:rPr lang="en-US" sz="2000" kern="0" dirty="0" err="1" smtClean="0">
                <a:latin typeface="Courier"/>
                <a:ea typeface="Courier"/>
                <a:cs typeface="Courier"/>
                <a:sym typeface="Courier"/>
              </a:rPr>
              <a:t>azure_instance</a:t>
            </a:r>
            <a:r>
              <a:rPr lang="en-US" sz="2000" kern="0" dirty="0" smtClean="0">
                <a:latin typeface="Courier"/>
                <a:ea typeface="Courier"/>
                <a:cs typeface="Courier"/>
                <a:sym typeface="Courier"/>
              </a:rPr>
              <a:t>” “web” {</a:t>
            </a:r>
          </a:p>
          <a:p>
            <a:pPr algn="l">
              <a:lnSpc>
                <a:spcPct val="120000"/>
              </a:lnSpc>
              <a:defRPr sz="2800">
                <a:latin typeface="Courier"/>
                <a:ea typeface="Courier"/>
                <a:cs typeface="Courier"/>
                <a:sym typeface="Courier"/>
              </a:defRPr>
            </a:pPr>
            <a:r>
              <a:rPr lang="en-US" sz="2000" kern="0" dirty="0">
                <a:latin typeface="Courier"/>
                <a:ea typeface="Courier"/>
                <a:cs typeface="Courier"/>
                <a:sym typeface="Courier"/>
              </a:rPr>
              <a:t>	</a:t>
            </a:r>
            <a:r>
              <a:rPr lang="en-US" sz="2000" kern="0" dirty="0" smtClean="0">
                <a:latin typeface="Courier"/>
                <a:ea typeface="Courier"/>
                <a:cs typeface="Courier"/>
                <a:sym typeface="Courier"/>
              </a:rPr>
              <a:t>name					= “</a:t>
            </a:r>
            <a:r>
              <a:rPr lang="en-US" sz="2000" kern="0" dirty="0" err="1" smtClean="0">
                <a:latin typeface="Courier"/>
                <a:ea typeface="Courier"/>
                <a:cs typeface="Courier"/>
                <a:sym typeface="Courier"/>
              </a:rPr>
              <a:t>MyFirstVM</a:t>
            </a:r>
            <a:r>
              <a:rPr lang="en-US" sz="2000" kern="0" dirty="0" smtClean="0">
                <a:latin typeface="Courier"/>
                <a:ea typeface="Courier"/>
                <a:cs typeface="Courier"/>
                <a:sym typeface="Courier"/>
              </a:rPr>
              <a:t>”</a:t>
            </a:r>
          </a:p>
          <a:p>
            <a:pPr algn="l">
              <a:lnSpc>
                <a:spcPct val="120000"/>
              </a:lnSpc>
              <a:defRPr sz="2800">
                <a:latin typeface="Courier"/>
                <a:ea typeface="Courier"/>
                <a:cs typeface="Courier"/>
                <a:sym typeface="Courier"/>
              </a:defRPr>
            </a:pPr>
            <a:r>
              <a:rPr lang="en-US" sz="2000" kern="0" dirty="0">
                <a:latin typeface="Courier"/>
                <a:ea typeface="Courier"/>
                <a:cs typeface="Courier"/>
                <a:sym typeface="Courier"/>
              </a:rPr>
              <a:t>	</a:t>
            </a:r>
            <a:r>
              <a:rPr lang="en-US" sz="2000" kern="0" dirty="0" smtClean="0">
                <a:latin typeface="Courier"/>
                <a:ea typeface="Courier"/>
                <a:cs typeface="Courier"/>
                <a:sym typeface="Courier"/>
              </a:rPr>
              <a:t>image					= “Windows 2012 R2”</a:t>
            </a:r>
          </a:p>
          <a:p>
            <a:pPr algn="l">
              <a:lnSpc>
                <a:spcPct val="120000"/>
              </a:lnSpc>
              <a:defRPr sz="2800">
                <a:latin typeface="Courier"/>
                <a:ea typeface="Courier"/>
                <a:cs typeface="Courier"/>
                <a:sym typeface="Courier"/>
              </a:defRPr>
            </a:pPr>
            <a:r>
              <a:rPr lang="en-US" sz="2000" kern="0" dirty="0">
                <a:latin typeface="Courier"/>
                <a:ea typeface="Courier"/>
                <a:cs typeface="Courier"/>
                <a:sym typeface="Courier"/>
              </a:rPr>
              <a:t>	</a:t>
            </a:r>
            <a:r>
              <a:rPr lang="en-US" sz="2000" kern="0" dirty="0" smtClean="0">
                <a:latin typeface="Courier"/>
                <a:ea typeface="Courier"/>
                <a:cs typeface="Courier"/>
                <a:sym typeface="Courier"/>
              </a:rPr>
              <a:t>size					= “Standard DS1”</a:t>
            </a:r>
          </a:p>
          <a:p>
            <a:pPr algn="l">
              <a:lnSpc>
                <a:spcPct val="120000"/>
              </a:lnSpc>
              <a:defRPr sz="2800">
                <a:latin typeface="Courier"/>
                <a:ea typeface="Courier"/>
                <a:cs typeface="Courier"/>
                <a:sym typeface="Courier"/>
              </a:defRPr>
            </a:pPr>
            <a:r>
              <a:rPr lang="en-US" sz="2000" kern="0" dirty="0">
                <a:latin typeface="Courier"/>
                <a:ea typeface="Courier"/>
                <a:cs typeface="Courier"/>
                <a:sym typeface="Courier"/>
              </a:rPr>
              <a:t>	</a:t>
            </a:r>
            <a:r>
              <a:rPr lang="en-US" sz="2000" kern="0" dirty="0" smtClean="0">
                <a:latin typeface="Courier"/>
                <a:ea typeface="Courier"/>
                <a:cs typeface="Courier"/>
                <a:sym typeface="Courier"/>
              </a:rPr>
              <a:t>location				= “East US”</a:t>
            </a:r>
          </a:p>
          <a:p>
            <a:pPr algn="l">
              <a:lnSpc>
                <a:spcPct val="120000"/>
              </a:lnSpc>
              <a:defRPr sz="2800">
                <a:latin typeface="Courier"/>
                <a:ea typeface="Courier"/>
                <a:cs typeface="Courier"/>
                <a:sym typeface="Courier"/>
              </a:defRPr>
            </a:pPr>
            <a:r>
              <a:rPr lang="en-US" sz="2000" kern="0" dirty="0">
                <a:latin typeface="Courier"/>
                <a:ea typeface="Courier"/>
                <a:cs typeface="Courier"/>
                <a:sym typeface="Courier"/>
              </a:rPr>
              <a:t>	</a:t>
            </a:r>
            <a:r>
              <a:rPr lang="en-US" sz="2000" kern="0" dirty="0" smtClean="0">
                <a:latin typeface="Courier"/>
                <a:ea typeface="Courier"/>
                <a:cs typeface="Courier"/>
                <a:sym typeface="Courier"/>
              </a:rPr>
              <a:t>username				= “John Doe”</a:t>
            </a:r>
          </a:p>
          <a:p>
            <a:pPr algn="l">
              <a:lnSpc>
                <a:spcPct val="120000"/>
              </a:lnSpc>
              <a:defRPr sz="2800">
                <a:latin typeface="Courier"/>
                <a:ea typeface="Courier"/>
                <a:cs typeface="Courier"/>
                <a:sym typeface="Courier"/>
              </a:defRPr>
            </a:pPr>
            <a:r>
              <a:rPr lang="en-US" sz="2000" kern="0" dirty="0">
                <a:latin typeface="Courier"/>
                <a:ea typeface="Courier"/>
                <a:cs typeface="Courier"/>
                <a:sym typeface="Courier"/>
              </a:rPr>
              <a:t>	</a:t>
            </a:r>
            <a:r>
              <a:rPr lang="en-US" sz="2000" kern="0" dirty="0" smtClean="0">
                <a:latin typeface="Courier"/>
                <a:ea typeface="Courier"/>
                <a:cs typeface="Courier"/>
                <a:sym typeface="Courier"/>
              </a:rPr>
              <a:t>password				= “</a:t>
            </a:r>
            <a:r>
              <a:rPr lang="en-US" sz="2000" kern="0" dirty="0" err="1" smtClean="0">
                <a:latin typeface="Courier"/>
                <a:ea typeface="Courier"/>
                <a:cs typeface="Courier"/>
                <a:sym typeface="Courier"/>
              </a:rPr>
              <a:t>Iamrootfearme</a:t>
            </a:r>
            <a:r>
              <a:rPr lang="en-US" sz="2000" kern="0" dirty="0" smtClean="0">
                <a:latin typeface="Courier"/>
                <a:ea typeface="Courier"/>
                <a:cs typeface="Courier"/>
                <a:sym typeface="Courier"/>
              </a:rPr>
              <a:t>!”</a:t>
            </a:r>
            <a:endParaRPr lang="en-US" sz="2000" kern="0" dirty="0">
              <a:latin typeface="Courier"/>
              <a:ea typeface="Courier"/>
              <a:cs typeface="Courier"/>
              <a:sym typeface="Courier"/>
            </a:endParaRPr>
          </a:p>
          <a:p>
            <a:pPr algn="l">
              <a:lnSpc>
                <a:spcPct val="120000"/>
              </a:lnSpc>
              <a:defRPr sz="2800">
                <a:latin typeface="Courier"/>
                <a:ea typeface="Courier"/>
                <a:cs typeface="Courier"/>
                <a:sym typeface="Courier"/>
              </a:defRPr>
            </a:pPr>
            <a:r>
              <a:rPr lang="en-US" sz="2000" kern="0" dirty="0">
                <a:latin typeface="Courier"/>
                <a:ea typeface="Courier"/>
                <a:cs typeface="Courier"/>
                <a:sym typeface="Courier"/>
              </a:rPr>
              <a:t>}</a:t>
            </a:r>
            <a:endParaRPr lang="en-US" sz="2000" kern="0" dirty="0">
              <a:latin typeface="Courier"/>
              <a:ea typeface="Courier"/>
              <a:cs typeface="Courier"/>
              <a:sym typeface="Courie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27" y="457199"/>
            <a:ext cx="4470400" cy="24638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357" y="2920999"/>
            <a:ext cx="3898900" cy="2819400"/>
          </a:xfrm>
          <a:prstGeom prst="rect">
            <a:avLst/>
          </a:prstGeom>
        </p:spPr>
      </p:pic>
    </p:spTree>
    <p:extLst>
      <p:ext uri="{BB962C8B-B14F-4D97-AF65-F5344CB8AC3E}">
        <p14:creationId xmlns:p14="http://schemas.microsoft.com/office/powerpoint/2010/main" val="205961292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437" y="1017269"/>
            <a:ext cx="4470400" cy="2463800"/>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367" y="3481069"/>
            <a:ext cx="3898900" cy="28194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4726" y="457199"/>
            <a:ext cx="7292494" cy="6280945"/>
          </a:xfrm>
          <a:prstGeom prst="rect">
            <a:avLst/>
          </a:prstGeom>
        </p:spPr>
      </p:pic>
      <p:sp>
        <p:nvSpPr>
          <p:cNvPr id="10" name="main.tf"/>
          <p:cNvSpPr txBox="1">
            <a:spLocks/>
          </p:cNvSpPr>
          <p:nvPr/>
        </p:nvSpPr>
        <p:spPr>
          <a:xfrm>
            <a:off x="4754726" y="457199"/>
            <a:ext cx="7446210" cy="471924"/>
          </a:xfrm>
          <a:prstGeom prst="rect">
            <a:avLst/>
          </a:prstGeom>
          <a:extLst>
            <a:ext uri="{C572A759-6A51-4108-AA02-DFA0A04FC94B}">
              <ma14:wrappingTextBoxFlag xmlns:ma14="http://schemas.microsoft.com/office/mac/drawingml/2011/main" val="1"/>
            </a:ext>
          </a:extLst>
        </p:spPr>
        <p:txBody>
          <a:bodyPr/>
          <a:lstStyle>
            <a:lvl1pPr marL="0" marR="0" indent="0" algn="ctr" defTabSz="412750" latinLnBrk="0">
              <a:lnSpc>
                <a:spcPct val="100000"/>
              </a:lnSpc>
              <a:spcBef>
                <a:spcPts val="0"/>
              </a:spcBef>
              <a:spcAft>
                <a:spcPts val="0"/>
              </a:spcAft>
              <a:buClrTx/>
              <a:buSzTx/>
              <a:buFontTx/>
              <a:buNone/>
              <a:tabLst/>
              <a:defRPr sz="2400" b="1" i="0" u="none" strike="noStrike" cap="none" spc="0" baseline="0">
                <a:ln>
                  <a:noFill/>
                </a:ln>
                <a:solidFill>
                  <a:srgbClr val="FFFFFF"/>
                </a:solidFill>
                <a:uFillTx/>
                <a:latin typeface="Courier"/>
                <a:ea typeface="Courier"/>
                <a:cs typeface="Courier"/>
                <a:sym typeface="Courier"/>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a:lstStyle>
          <a:p>
            <a:r>
              <a:rPr lang="en-US" kern="0" dirty="0" err="1" smtClean="0"/>
              <a:t>main.tf</a:t>
            </a:r>
            <a:endParaRPr lang="en-US" kern="0" dirty="0"/>
          </a:p>
        </p:txBody>
      </p:sp>
      <p:sp>
        <p:nvSpPr>
          <p:cNvPr id="11" name="resource &quot;aws_instance&quot; &quot;web&quot; {…"/>
          <p:cNvSpPr txBox="1">
            <a:spLocks/>
          </p:cNvSpPr>
          <p:nvPr/>
        </p:nvSpPr>
        <p:spPr>
          <a:xfrm>
            <a:off x="4852524" y="929123"/>
            <a:ext cx="6588429" cy="5368807"/>
          </a:xfrm>
          <a:prstGeom prst="rect">
            <a:avLst/>
          </a:prstGeom>
          <a:extLst>
            <a:ext uri="{C572A759-6A51-4108-AA02-DFA0A04FC94B}">
              <ma14:wrappingTextBoxFlag xmlns:ma14="http://schemas.microsoft.com/office/mac/drawingml/2011/main" val="1"/>
            </a:ext>
          </a:extLst>
        </p:spPr>
        <p:txBody>
          <a:bodyPr/>
          <a:lst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a:lstStyle>
          <a:p>
            <a:pPr algn="l">
              <a:lnSpc>
                <a:spcPct val="120000"/>
              </a:lnSpc>
              <a:defRPr sz="2800">
                <a:latin typeface="Courier"/>
                <a:ea typeface="Courier"/>
                <a:cs typeface="Courier"/>
                <a:sym typeface="Courier"/>
              </a:defRPr>
            </a:pPr>
            <a:r>
              <a:rPr lang="en-US" sz="2000" kern="0" dirty="0" smtClean="0">
                <a:latin typeface="Courier"/>
                <a:ea typeface="Courier"/>
                <a:cs typeface="Courier"/>
                <a:sym typeface="Courier"/>
              </a:rPr>
              <a:t>resource ”</a:t>
            </a:r>
            <a:r>
              <a:rPr lang="en-US" sz="2000" kern="0" dirty="0" err="1" smtClean="0">
                <a:latin typeface="Courier"/>
                <a:ea typeface="Courier"/>
                <a:cs typeface="Courier"/>
                <a:sym typeface="Courier"/>
              </a:rPr>
              <a:t>azure_instance</a:t>
            </a:r>
            <a:r>
              <a:rPr lang="en-US" sz="2000" kern="0" dirty="0" smtClean="0">
                <a:latin typeface="Courier"/>
                <a:ea typeface="Courier"/>
                <a:cs typeface="Courier"/>
                <a:sym typeface="Courier"/>
              </a:rPr>
              <a:t>” “web” {</a:t>
            </a:r>
          </a:p>
          <a:p>
            <a:pPr algn="l">
              <a:lnSpc>
                <a:spcPct val="120000"/>
              </a:lnSpc>
              <a:defRPr sz="2800">
                <a:latin typeface="Courier"/>
                <a:ea typeface="Courier"/>
                <a:cs typeface="Courier"/>
                <a:sym typeface="Courier"/>
              </a:defRPr>
            </a:pPr>
            <a:r>
              <a:rPr lang="en-US" sz="2000" kern="0" dirty="0">
                <a:latin typeface="Courier"/>
                <a:ea typeface="Courier"/>
                <a:cs typeface="Courier"/>
                <a:sym typeface="Courier"/>
              </a:rPr>
              <a:t>	</a:t>
            </a:r>
            <a:r>
              <a:rPr lang="en-US" sz="2000" kern="0" dirty="0" smtClean="0">
                <a:latin typeface="Courier"/>
                <a:ea typeface="Courier"/>
                <a:cs typeface="Courier"/>
                <a:sym typeface="Courier"/>
              </a:rPr>
              <a:t>name					= “</a:t>
            </a:r>
            <a:r>
              <a:rPr lang="en-US" sz="2000" kern="0" dirty="0" err="1" smtClean="0">
                <a:latin typeface="Courier"/>
                <a:ea typeface="Courier"/>
                <a:cs typeface="Courier"/>
                <a:sym typeface="Courier"/>
              </a:rPr>
              <a:t>MyFirstVM</a:t>
            </a:r>
            <a:r>
              <a:rPr lang="en-US" sz="2000" kern="0" dirty="0" smtClean="0">
                <a:latin typeface="Courier"/>
                <a:ea typeface="Courier"/>
                <a:cs typeface="Courier"/>
                <a:sym typeface="Courier"/>
              </a:rPr>
              <a:t>”</a:t>
            </a:r>
          </a:p>
          <a:p>
            <a:pPr algn="l">
              <a:lnSpc>
                <a:spcPct val="120000"/>
              </a:lnSpc>
              <a:defRPr sz="2800">
                <a:latin typeface="Courier"/>
                <a:ea typeface="Courier"/>
                <a:cs typeface="Courier"/>
                <a:sym typeface="Courier"/>
              </a:defRPr>
            </a:pPr>
            <a:r>
              <a:rPr lang="en-US" sz="2000" kern="0" dirty="0">
                <a:latin typeface="Courier"/>
                <a:ea typeface="Courier"/>
                <a:cs typeface="Courier"/>
                <a:sym typeface="Courier"/>
              </a:rPr>
              <a:t>	</a:t>
            </a:r>
            <a:r>
              <a:rPr lang="en-US" sz="2000" kern="0" dirty="0" smtClean="0">
                <a:latin typeface="Courier"/>
                <a:ea typeface="Courier"/>
                <a:cs typeface="Courier"/>
                <a:sym typeface="Courier"/>
              </a:rPr>
              <a:t>image					= “Windows 2012 R2”</a:t>
            </a:r>
          </a:p>
          <a:p>
            <a:pPr algn="l">
              <a:lnSpc>
                <a:spcPct val="120000"/>
              </a:lnSpc>
              <a:defRPr sz="2800">
                <a:latin typeface="Courier"/>
                <a:ea typeface="Courier"/>
                <a:cs typeface="Courier"/>
                <a:sym typeface="Courier"/>
              </a:defRPr>
            </a:pPr>
            <a:r>
              <a:rPr lang="en-US" sz="2000" kern="0" dirty="0">
                <a:latin typeface="Courier"/>
                <a:ea typeface="Courier"/>
                <a:cs typeface="Courier"/>
                <a:sym typeface="Courier"/>
              </a:rPr>
              <a:t>	</a:t>
            </a:r>
            <a:r>
              <a:rPr lang="en-US" sz="2000" kern="0" dirty="0" smtClean="0">
                <a:latin typeface="Courier"/>
                <a:ea typeface="Courier"/>
                <a:cs typeface="Courier"/>
                <a:sym typeface="Courier"/>
              </a:rPr>
              <a:t>size					= “Standard DS1”</a:t>
            </a:r>
          </a:p>
          <a:p>
            <a:pPr algn="l">
              <a:lnSpc>
                <a:spcPct val="120000"/>
              </a:lnSpc>
              <a:defRPr sz="2800">
                <a:latin typeface="Courier"/>
                <a:ea typeface="Courier"/>
                <a:cs typeface="Courier"/>
                <a:sym typeface="Courier"/>
              </a:defRPr>
            </a:pPr>
            <a:r>
              <a:rPr lang="en-US" sz="2000" kern="0" dirty="0">
                <a:latin typeface="Courier"/>
                <a:ea typeface="Courier"/>
                <a:cs typeface="Courier"/>
                <a:sym typeface="Courier"/>
              </a:rPr>
              <a:t>	</a:t>
            </a:r>
            <a:r>
              <a:rPr lang="en-US" sz="2000" kern="0" dirty="0" smtClean="0">
                <a:latin typeface="Courier"/>
                <a:ea typeface="Courier"/>
                <a:cs typeface="Courier"/>
                <a:sym typeface="Courier"/>
              </a:rPr>
              <a:t>location				= “East US”</a:t>
            </a:r>
          </a:p>
          <a:p>
            <a:pPr algn="l">
              <a:lnSpc>
                <a:spcPct val="120000"/>
              </a:lnSpc>
              <a:defRPr sz="2800">
                <a:latin typeface="Courier"/>
                <a:ea typeface="Courier"/>
                <a:cs typeface="Courier"/>
                <a:sym typeface="Courier"/>
              </a:defRPr>
            </a:pPr>
            <a:r>
              <a:rPr lang="en-US" sz="2000" kern="0" dirty="0">
                <a:latin typeface="Courier"/>
                <a:ea typeface="Courier"/>
                <a:cs typeface="Courier"/>
                <a:sym typeface="Courier"/>
              </a:rPr>
              <a:t>	</a:t>
            </a:r>
            <a:r>
              <a:rPr lang="en-US" sz="2000" kern="0" dirty="0" smtClean="0">
                <a:latin typeface="Courier"/>
                <a:ea typeface="Courier"/>
                <a:cs typeface="Courier"/>
                <a:sym typeface="Courier"/>
              </a:rPr>
              <a:t>username				= “John Doe”</a:t>
            </a:r>
          </a:p>
          <a:p>
            <a:pPr algn="l">
              <a:lnSpc>
                <a:spcPct val="120000"/>
              </a:lnSpc>
              <a:defRPr sz="2800">
                <a:latin typeface="Courier"/>
                <a:ea typeface="Courier"/>
                <a:cs typeface="Courier"/>
                <a:sym typeface="Courier"/>
              </a:defRPr>
            </a:pPr>
            <a:r>
              <a:rPr lang="en-US" sz="2000" kern="0" dirty="0">
                <a:latin typeface="Courier"/>
                <a:ea typeface="Courier"/>
                <a:cs typeface="Courier"/>
                <a:sym typeface="Courier"/>
              </a:rPr>
              <a:t>	</a:t>
            </a:r>
            <a:r>
              <a:rPr lang="en-US" sz="2000" kern="0" dirty="0" smtClean="0">
                <a:latin typeface="Courier"/>
                <a:ea typeface="Courier"/>
                <a:cs typeface="Courier"/>
                <a:sym typeface="Courier"/>
              </a:rPr>
              <a:t>password				= “</a:t>
            </a:r>
            <a:r>
              <a:rPr lang="en-US" sz="2000" kern="0" dirty="0" err="1" smtClean="0">
                <a:latin typeface="Courier"/>
                <a:ea typeface="Courier"/>
                <a:cs typeface="Courier"/>
                <a:sym typeface="Courier"/>
              </a:rPr>
              <a:t>Iamrootfearme</a:t>
            </a:r>
            <a:r>
              <a:rPr lang="en-US" sz="2000" kern="0" dirty="0" smtClean="0">
                <a:latin typeface="Courier"/>
                <a:ea typeface="Courier"/>
                <a:cs typeface="Courier"/>
                <a:sym typeface="Courier"/>
              </a:rPr>
              <a:t>!”</a:t>
            </a:r>
            <a:endParaRPr lang="en-US" sz="2000" kern="0" dirty="0">
              <a:latin typeface="Courier"/>
              <a:ea typeface="Courier"/>
              <a:cs typeface="Courier"/>
              <a:sym typeface="Courier"/>
            </a:endParaRPr>
          </a:p>
          <a:p>
            <a:pPr algn="l">
              <a:lnSpc>
                <a:spcPct val="120000"/>
              </a:lnSpc>
              <a:defRPr sz="2800">
                <a:latin typeface="Courier"/>
                <a:ea typeface="Courier"/>
                <a:cs typeface="Courier"/>
                <a:sym typeface="Courier"/>
              </a:defRPr>
            </a:pPr>
            <a:r>
              <a:rPr lang="en-US" sz="2000" kern="0" dirty="0">
                <a:latin typeface="Courier"/>
                <a:ea typeface="Courier"/>
                <a:cs typeface="Courier"/>
                <a:sym typeface="Courier"/>
              </a:rPr>
              <a:t>}</a:t>
            </a:r>
            <a:endParaRPr lang="en-US" sz="2000" kern="0" dirty="0">
              <a:latin typeface="Courier"/>
              <a:ea typeface="Courier"/>
              <a:cs typeface="Courier"/>
              <a:sym typeface="Courier"/>
            </a:endParaRPr>
          </a:p>
        </p:txBody>
      </p:sp>
      <p:sp>
        <p:nvSpPr>
          <p:cNvPr id="18" name="Right Arrow 17"/>
          <p:cNvSpPr/>
          <p:nvPr/>
        </p:nvSpPr>
        <p:spPr>
          <a:xfrm rot="19624652">
            <a:off x="1700814" y="2500968"/>
            <a:ext cx="3858701" cy="206530"/>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19" name="Right Arrow 18"/>
          <p:cNvSpPr/>
          <p:nvPr/>
        </p:nvSpPr>
        <p:spPr>
          <a:xfrm rot="19624652">
            <a:off x="1777672" y="2940373"/>
            <a:ext cx="3858701" cy="206530"/>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20" name="Right Arrow 19"/>
          <p:cNvSpPr/>
          <p:nvPr/>
        </p:nvSpPr>
        <p:spPr>
          <a:xfrm rot="19624652">
            <a:off x="1700813" y="3376200"/>
            <a:ext cx="3858701" cy="206530"/>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Tree>
    <p:extLst>
      <p:ext uri="{BB962C8B-B14F-4D97-AF65-F5344CB8AC3E}">
        <p14:creationId xmlns:p14="http://schemas.microsoft.com/office/powerpoint/2010/main" val="85298510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smtClean="0"/>
              <a:t>What is Terraform</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r>
              <a:rPr lang="en-US" i="1" dirty="0"/>
              <a:t>Terraform is a tool for building, changing, and versioning </a:t>
            </a:r>
            <a:r>
              <a:rPr lang="en-US" i="1" dirty="0" smtClean="0"/>
              <a:t>infrastructure </a:t>
            </a:r>
            <a:r>
              <a:rPr lang="en-US" i="1" dirty="0"/>
              <a:t>safely and efficiently. </a:t>
            </a:r>
            <a:endParaRPr lang="en-US" i="1" dirty="0" smtClean="0"/>
          </a:p>
        </p:txBody>
      </p:sp>
    </p:spTree>
    <p:extLst>
      <p:ext uri="{BB962C8B-B14F-4D97-AF65-F5344CB8AC3E}">
        <p14:creationId xmlns:p14="http://schemas.microsoft.com/office/powerpoint/2010/main" val="6787750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smtClean="0"/>
              <a:t>Terraform and Infrastructure as Code</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r>
              <a:rPr lang="en-US" dirty="0"/>
              <a:t>Infrastructure is described using a high-level configuration syntax. This allows a blueprint of your datacenter to be versioned and treated as you would any other code. Additionally, infrastructure can be shared and re-used.</a:t>
            </a:r>
            <a:endParaRPr lang="en-US" dirty="0" smtClean="0"/>
          </a:p>
        </p:txBody>
      </p:sp>
    </p:spTree>
    <p:extLst>
      <p:ext uri="{BB962C8B-B14F-4D97-AF65-F5344CB8AC3E}">
        <p14:creationId xmlns:p14="http://schemas.microsoft.com/office/powerpoint/2010/main" val="21759216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t>Infrastructure as Code (Terraform)</a:t>
            </a:r>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r>
              <a:t>Human-readable configuration (HCL) is designed for human consumption so users can quickly interpret and understand their infrastructure configuration.</a:t>
            </a:r>
          </a:p>
          <a:p>
            <a:r>
              <a:t>HCL includes a full JSON parser for machine-generated configurations.</a:t>
            </a:r>
          </a:p>
        </p:txBody>
      </p:sp>
    </p:spTree>
    <p:extLst>
      <p:ext uri="{BB962C8B-B14F-4D97-AF65-F5344CB8AC3E}">
        <p14:creationId xmlns:p14="http://schemas.microsoft.com/office/powerpoint/2010/main" val="68677557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resource &quot;aws_instance&quot; &quot;web&quot; {…"/>
          <p:cNvSpPr txBox="1">
            <a:spLocks noGrp="1"/>
          </p:cNvSpPr>
          <p:nvPr>
            <p:ph type="body" idx="13"/>
          </p:nvPr>
        </p:nvSpPr>
        <p:spPr>
          <a:xfrm>
            <a:off x="3128486" y="1293828"/>
            <a:ext cx="8335328" cy="1801519"/>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lang="en-US" sz="2300" dirty="0"/>
              <a:t>resource "</a:t>
            </a:r>
            <a:r>
              <a:rPr lang="en-US" sz="2300" dirty="0" err="1"/>
              <a:t>azurerm_resource_group</a:t>
            </a:r>
            <a:r>
              <a:rPr lang="en-US" sz="2300" dirty="0"/>
              <a:t>" </a:t>
            </a:r>
            <a:r>
              <a:rPr lang="en-US" sz="2300" dirty="0" smtClean="0"/>
              <a:t>“</a:t>
            </a:r>
            <a:r>
              <a:rPr lang="en-US" sz="2300" dirty="0" err="1" smtClean="0"/>
              <a:t>myfirstrg</a:t>
            </a:r>
            <a:r>
              <a:rPr lang="en-US" sz="2300" dirty="0" smtClean="0"/>
              <a:t>” </a:t>
            </a:r>
            <a:r>
              <a:rPr lang="en-US" sz="2300" dirty="0"/>
              <a:t>{  </a:t>
            </a:r>
            <a:endParaRPr lang="en-US" sz="2300" dirty="0" smtClean="0"/>
          </a:p>
          <a:p>
            <a:pPr algn="l">
              <a:lnSpc>
                <a:spcPct val="120000"/>
              </a:lnSpc>
              <a:defRPr sz="2800">
                <a:latin typeface="Courier"/>
                <a:ea typeface="Courier"/>
                <a:cs typeface="Courier"/>
                <a:sym typeface="Courier"/>
              </a:defRPr>
            </a:pPr>
            <a:r>
              <a:rPr lang="en-US" sz="2300" dirty="0" smtClean="0"/>
              <a:t>  name     </a:t>
            </a:r>
            <a:r>
              <a:rPr lang="en-US" sz="2300" dirty="0"/>
              <a:t>= </a:t>
            </a:r>
            <a:r>
              <a:rPr lang="en-US" sz="2300" dirty="0" smtClean="0"/>
              <a:t>”</a:t>
            </a:r>
            <a:r>
              <a:rPr lang="en-US" sz="2300" dirty="0" err="1" smtClean="0"/>
              <a:t>myfirstresourcegroup</a:t>
            </a:r>
            <a:r>
              <a:rPr lang="en-US" sz="2300" dirty="0" smtClean="0"/>
              <a:t>"  </a:t>
            </a:r>
          </a:p>
          <a:p>
            <a:pPr algn="l">
              <a:lnSpc>
                <a:spcPct val="120000"/>
              </a:lnSpc>
              <a:defRPr sz="2800">
                <a:latin typeface="Courier"/>
                <a:ea typeface="Courier"/>
                <a:cs typeface="Courier"/>
                <a:sym typeface="Courier"/>
              </a:defRPr>
            </a:pPr>
            <a:r>
              <a:rPr lang="en-US" sz="2300" dirty="0" smtClean="0"/>
              <a:t>  location </a:t>
            </a:r>
            <a:r>
              <a:rPr lang="en-US" sz="2300" dirty="0"/>
              <a:t>= </a:t>
            </a:r>
            <a:r>
              <a:rPr lang="en-US" sz="2300" dirty="0" smtClean="0"/>
              <a:t>”East US”</a:t>
            </a:r>
          </a:p>
          <a:p>
            <a:pPr algn="l">
              <a:lnSpc>
                <a:spcPct val="120000"/>
              </a:lnSpc>
              <a:defRPr sz="2800">
                <a:latin typeface="Courier"/>
                <a:ea typeface="Courier"/>
                <a:cs typeface="Courier"/>
                <a:sym typeface="Courier"/>
              </a:defRPr>
            </a:pPr>
            <a:r>
              <a:rPr lang="en-US" sz="2300" dirty="0" smtClean="0"/>
              <a:t>}</a:t>
            </a:r>
            <a:endParaRPr sz="2300" dirty="0"/>
          </a:p>
        </p:txBody>
      </p:sp>
      <p:sp>
        <p:nvSpPr>
          <p:cNvPr id="819"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Tree>
    <p:extLst>
      <p:ext uri="{BB962C8B-B14F-4D97-AF65-F5344CB8AC3E}">
        <p14:creationId xmlns:p14="http://schemas.microsoft.com/office/powerpoint/2010/main" val="46422077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smtClean="0"/>
              <a:t>Azure - Resource Group</a:t>
            </a:r>
            <a:endParaRPr dirty="0"/>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r>
              <a:rPr lang="en-CA" dirty="0" smtClean="0"/>
              <a:t>A container (not that container) that holds related resource for an Azure solution;</a:t>
            </a:r>
          </a:p>
          <a:p>
            <a:pPr marL="457200" indent="-457200">
              <a:buFont typeface="Arial" charset="0"/>
              <a:buChar char="•"/>
            </a:pPr>
            <a:r>
              <a:rPr lang="en-CA" dirty="0" smtClean="0"/>
              <a:t>The resource group can include all resources for the solution or only those you want to manage as a group</a:t>
            </a:r>
          </a:p>
          <a:p>
            <a:pPr marL="457200" indent="-457200">
              <a:buFont typeface="Arial" charset="0"/>
              <a:buChar char="•"/>
            </a:pPr>
            <a:r>
              <a:rPr lang="en-CA" dirty="0" smtClean="0"/>
              <a:t>You decide how you want to allocate resources to resource groups based on what makes sense for you!</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Tree>
    <p:extLst>
      <p:ext uri="{BB962C8B-B14F-4D97-AF65-F5344CB8AC3E}">
        <p14:creationId xmlns:p14="http://schemas.microsoft.com/office/powerpoint/2010/main" val="89583427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smtClean="0"/>
              <a:t>Group Lab</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pPr marL="514350" indent="-514350">
              <a:buFont typeface="+mj-lt"/>
              <a:buAutoNum type="arabicPeriod"/>
            </a:pPr>
            <a:r>
              <a:rPr lang="en-CA" dirty="0" smtClean="0"/>
              <a:t>Terraform </a:t>
            </a:r>
            <a:r>
              <a:rPr lang="en-CA" dirty="0" err="1" smtClean="0"/>
              <a:t>Init</a:t>
            </a:r>
            <a:endParaRPr lang="en-CA" dirty="0" smtClean="0"/>
          </a:p>
          <a:p>
            <a:pPr marL="514350" indent="-514350">
              <a:buFont typeface="+mj-lt"/>
              <a:buAutoNum type="arabicPeriod"/>
            </a:pPr>
            <a:r>
              <a:rPr lang="en-CA" dirty="0" smtClean="0"/>
              <a:t>Terraform Plan</a:t>
            </a:r>
          </a:p>
          <a:p>
            <a:pPr marL="514350" indent="-514350">
              <a:buFont typeface="+mj-lt"/>
              <a:buAutoNum type="arabicPeriod"/>
            </a:pPr>
            <a:r>
              <a:rPr lang="en-CA" dirty="0" smtClean="0"/>
              <a:t>Terraform Apply</a:t>
            </a:r>
          </a:p>
          <a:p>
            <a:pPr marL="514350" indent="-514350">
              <a:buFont typeface="+mj-lt"/>
              <a:buAutoNum type="arabicPeriod"/>
            </a:pPr>
            <a:endParaRPr lang="en-CA" dirty="0" smtClean="0"/>
          </a:p>
          <a:p>
            <a:pPr marL="514350" indent="-514350">
              <a:buFont typeface="+mj-lt"/>
              <a:buAutoNum type="arabicPeriod"/>
            </a:pPr>
            <a:endParaRPr lang="en-CA" dirty="0" smtClean="0"/>
          </a:p>
          <a:p>
            <a:pPr marL="514350" indent="-514350">
              <a:buFont typeface="+mj-lt"/>
              <a:buAutoNum type="arabicPeriod"/>
            </a:pPr>
            <a:endParaRPr i="1" dirty="0"/>
          </a:p>
        </p:txBody>
      </p:sp>
    </p:spTree>
    <p:extLst>
      <p:ext uri="{BB962C8B-B14F-4D97-AF65-F5344CB8AC3E}">
        <p14:creationId xmlns:p14="http://schemas.microsoft.com/office/powerpoint/2010/main" val="169514921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Image" descr="Image"/>
          <p:cNvPicPr>
            <a:picLocks noGrp="1" noChangeAspect="1"/>
          </p:cNvPicPr>
          <p:nvPr>
            <p:ph type="pic" idx="13"/>
          </p:nvPr>
        </p:nvPicPr>
        <p:blipFill>
          <a:blip r:embed="rId2">
            <a:extLst/>
          </a:blip>
          <a:stretch>
            <a:fillRect/>
          </a:stretch>
        </p:blipFill>
        <p:spPr>
          <a:prstGeom prst="rect">
            <a:avLst/>
          </a:prstGeom>
        </p:spPr>
      </p:pic>
      <p:sp>
        <p:nvSpPr>
          <p:cNvPr id="119" name="Your Name"/>
          <p:cNvSpPr txBox="1">
            <a:spLocks noGrp="1"/>
          </p:cNvSpPr>
          <p:nvPr>
            <p:ph type="body" idx="14"/>
          </p:nvPr>
        </p:nvSpPr>
        <p:spPr>
          <a:prstGeom prst="rect">
            <a:avLst/>
          </a:prstGeom>
        </p:spPr>
        <p:txBody>
          <a:bodyPr/>
          <a:lstStyle/>
          <a:p>
            <a:r>
              <a:t>Your Name</a:t>
            </a:r>
          </a:p>
        </p:txBody>
      </p:sp>
      <p:sp>
        <p:nvSpPr>
          <p:cNvPr id="120" name="Your Role, Your Company…"/>
          <p:cNvSpPr txBox="1">
            <a:spLocks noGrp="1"/>
          </p:cNvSpPr>
          <p:nvPr>
            <p:ph type="body" idx="15"/>
          </p:nvPr>
        </p:nvSpPr>
        <p:spPr>
          <a:prstGeom prst="rect">
            <a:avLst/>
          </a:prstGeom>
        </p:spPr>
        <p:txBody>
          <a:bodyPr/>
          <a:lstStyle/>
          <a:p>
            <a:pPr algn="l">
              <a:defRPr sz="5000">
                <a:solidFill>
                  <a:srgbClr val="FFFFFF"/>
                </a:solidFill>
                <a:latin typeface="Klavika Basic"/>
                <a:ea typeface="Klavika Basic"/>
                <a:cs typeface="Klavika Basic"/>
                <a:sym typeface="Klavika Basic"/>
              </a:defRPr>
            </a:pPr>
            <a:r>
              <a:t>Your Role, Your Company</a:t>
            </a:r>
          </a:p>
          <a:p>
            <a:pPr algn="l">
              <a:defRPr sz="5000">
                <a:solidFill>
                  <a:srgbClr val="FFFFFF"/>
                </a:solidFill>
                <a:latin typeface="Klavika Basic"/>
                <a:ea typeface="Klavika Basic"/>
                <a:cs typeface="Klavika Basic"/>
                <a:sym typeface="Klavika Basic"/>
              </a:defRPr>
            </a:pPr>
            <a:r>
              <a:t>Interesting Fact</a:t>
            </a:r>
          </a:p>
        </p:txBody>
      </p:sp>
    </p:spTree>
    <p:extLst>
      <p:ext uri="{BB962C8B-B14F-4D97-AF65-F5344CB8AC3E}">
        <p14:creationId xmlns:p14="http://schemas.microsoft.com/office/powerpoint/2010/main" val="85103625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 name="Exercise: Run terraform init"/>
          <p:cNvSpPr txBox="1">
            <a:spLocks noGrp="1"/>
          </p:cNvSpPr>
          <p:nvPr>
            <p:ph type="title"/>
          </p:nvPr>
        </p:nvSpPr>
        <p:spPr>
          <a:prstGeom prst="rect">
            <a:avLst/>
          </a:prstGeom>
        </p:spPr>
        <p:txBody>
          <a:bodyPr/>
          <a:lstStyle/>
          <a:p>
            <a:r>
              <a:t>Exercise: Run </a:t>
            </a:r>
            <a:r>
              <a:rPr>
                <a:latin typeface="Courier"/>
                <a:ea typeface="Courier"/>
                <a:cs typeface="Courier"/>
                <a:sym typeface="Courier"/>
              </a:rPr>
              <a:t>terraform init</a:t>
            </a:r>
          </a:p>
        </p:txBody>
      </p:sp>
      <p:sp>
        <p:nvSpPr>
          <p:cNvPr id="992" name="Run the terraform init command to download the required providers."/>
          <p:cNvSpPr txBox="1">
            <a:spLocks noGrp="1"/>
          </p:cNvSpPr>
          <p:nvPr>
            <p:ph type="body" idx="1"/>
          </p:nvPr>
        </p:nvSpPr>
        <p:spPr>
          <a:prstGeom prst="rect">
            <a:avLst/>
          </a:prstGeom>
        </p:spPr>
        <p:txBody>
          <a:bodyPr/>
          <a:lstStyle/>
          <a:p>
            <a:r>
              <a:t>Run the </a:t>
            </a:r>
            <a:r>
              <a:rPr>
                <a:latin typeface="Courier"/>
                <a:ea typeface="Courier"/>
                <a:cs typeface="Courier"/>
                <a:sym typeface="Courier"/>
              </a:rPr>
              <a:t>terraform init</a:t>
            </a:r>
            <a:r>
              <a:t> command to download the required providers.</a:t>
            </a:r>
          </a:p>
        </p:txBody>
      </p:sp>
    </p:spTree>
    <p:extLst>
      <p:ext uri="{BB962C8B-B14F-4D97-AF65-F5344CB8AC3E}">
        <p14:creationId xmlns:p14="http://schemas.microsoft.com/office/powerpoint/2010/main" val="13025044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 name="$ terraform init…"/>
          <p:cNvSpPr txBox="1">
            <a:spLocks noGrp="1"/>
          </p:cNvSpPr>
          <p:nvPr>
            <p:ph type="body" idx="13"/>
          </p:nvPr>
        </p:nvSpPr>
        <p:spPr>
          <a:xfrm>
            <a:off x="3128486" y="1293828"/>
            <a:ext cx="8335328" cy="4460708"/>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lang="en-US" sz="1200" dirty="0"/>
              <a:t>$ </a:t>
            </a:r>
            <a:r>
              <a:rPr lang="en-US" sz="1400" dirty="0"/>
              <a:t>terraform </a:t>
            </a:r>
            <a:r>
              <a:rPr lang="en-US" sz="1400" dirty="0" err="1" smtClean="0"/>
              <a:t>init</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smtClean="0">
                <a:solidFill>
                  <a:srgbClr val="FFFF00"/>
                </a:solidFill>
              </a:rPr>
              <a:t>Initializing </a:t>
            </a:r>
            <a:r>
              <a:rPr lang="en-US" sz="1400" dirty="0">
                <a:solidFill>
                  <a:srgbClr val="FFFF00"/>
                </a:solidFill>
              </a:rPr>
              <a:t>provider plugins</a:t>
            </a:r>
            <a:r>
              <a:rPr lang="en-US" sz="1400" dirty="0" smtClean="0">
                <a:solidFill>
                  <a:srgbClr val="FFFF00"/>
                </a:solidFill>
              </a:rPr>
              <a:t>...</a:t>
            </a:r>
          </a:p>
          <a:p>
            <a:pPr marL="285750" indent="-285750" algn="l">
              <a:lnSpc>
                <a:spcPct val="120000"/>
              </a:lnSpc>
              <a:buFontTx/>
              <a:buChar char="-"/>
              <a:defRPr sz="2800">
                <a:solidFill>
                  <a:srgbClr val="FFFFFF"/>
                </a:solidFill>
                <a:latin typeface="Courier"/>
                <a:ea typeface="Courier"/>
                <a:cs typeface="Courier"/>
                <a:sym typeface="Courier"/>
              </a:defRPr>
            </a:pPr>
            <a:r>
              <a:rPr lang="en-US" sz="1400" dirty="0" smtClean="0"/>
              <a:t>Checking </a:t>
            </a:r>
            <a:r>
              <a:rPr lang="en-US" sz="1400" dirty="0"/>
              <a:t>for available provider plugins </a:t>
            </a:r>
            <a:r>
              <a:rPr lang="en-US" sz="1400" dirty="0" smtClean="0"/>
              <a:t>on http://release</a:t>
            </a:r>
            <a:r>
              <a:rPr lang="mr-IN" sz="1400" dirty="0" smtClean="0"/>
              <a:t>…</a:t>
            </a:r>
            <a:endParaRPr lang="en-CA" sz="1400" dirty="0"/>
          </a:p>
          <a:p>
            <a:pPr algn="l">
              <a:lnSpc>
                <a:spcPct val="120000"/>
              </a:lnSpc>
              <a:defRPr sz="2800">
                <a:solidFill>
                  <a:srgbClr val="FFFFFF"/>
                </a:solidFill>
                <a:latin typeface="Courier"/>
                <a:ea typeface="Courier"/>
                <a:cs typeface="Courier"/>
                <a:sym typeface="Courier"/>
              </a:defRPr>
            </a:pPr>
            <a:r>
              <a:rPr lang="en-US" sz="1400" dirty="0" smtClean="0"/>
              <a:t>- Downloading </a:t>
            </a:r>
            <a:r>
              <a:rPr lang="en-US" sz="1400" dirty="0"/>
              <a:t>plugin for provider "</a:t>
            </a:r>
            <a:r>
              <a:rPr lang="en-US" sz="1400" dirty="0" err="1"/>
              <a:t>azurerm</a:t>
            </a:r>
            <a:r>
              <a:rPr lang="en-US" sz="1400" dirty="0"/>
              <a:t>" (0.3.3</a:t>
            </a:r>
            <a:r>
              <a:rPr lang="en-US" sz="1400" dirty="0" smtClean="0"/>
              <a:t>)...</a:t>
            </a:r>
          </a:p>
          <a:p>
            <a:pPr marL="285750" indent="-285750" algn="l">
              <a:lnSpc>
                <a:spcPct val="120000"/>
              </a:lnSpc>
              <a:buFontTx/>
              <a:buChar char="-"/>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smtClean="0"/>
              <a:t>The </a:t>
            </a:r>
            <a:r>
              <a:rPr lang="en-US" sz="1400" dirty="0"/>
              <a:t>following providers do not have any version constraints in </a:t>
            </a:r>
            <a:r>
              <a:rPr lang="en-US" sz="1400" dirty="0" err="1"/>
              <a:t>configuration,so</a:t>
            </a:r>
            <a:r>
              <a:rPr lang="en-US" sz="1400" dirty="0"/>
              <a:t> the latest version was installed</a:t>
            </a:r>
            <a:r>
              <a:rPr lang="en-US" sz="1400" dirty="0" smtClean="0"/>
              <a:t>.</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smtClean="0"/>
              <a:t>To </a:t>
            </a:r>
            <a:r>
              <a:rPr lang="en-US" sz="1400" dirty="0"/>
              <a:t>prevent automatic upgrades to new major versions that may contain </a:t>
            </a:r>
            <a:r>
              <a:rPr lang="en-US" sz="1400" dirty="0" err="1"/>
              <a:t>breakingchanges</a:t>
            </a:r>
            <a:r>
              <a:rPr lang="en-US" sz="1400" dirty="0"/>
              <a:t>, it is recommended to add version = "..." constraints to </a:t>
            </a:r>
            <a:r>
              <a:rPr lang="en-US" sz="1400" dirty="0" err="1"/>
              <a:t>thecorresponding</a:t>
            </a:r>
            <a:r>
              <a:rPr lang="en-US" sz="1400" dirty="0"/>
              <a:t> provider blocks in configuration, with the constraint </a:t>
            </a:r>
            <a:r>
              <a:rPr lang="en-US" sz="1400" dirty="0" err="1"/>
              <a:t>stringssuggested</a:t>
            </a:r>
            <a:r>
              <a:rPr lang="en-US" sz="1400" dirty="0"/>
              <a:t> below</a:t>
            </a:r>
            <a:r>
              <a:rPr lang="en-US" sz="1400" dirty="0" smtClean="0"/>
              <a:t>.</a:t>
            </a:r>
          </a:p>
          <a:p>
            <a:pPr algn="l">
              <a:lnSpc>
                <a:spcPct val="120000"/>
              </a:lnSpc>
              <a:defRPr sz="2800">
                <a:solidFill>
                  <a:srgbClr val="FFFFFF"/>
                </a:solidFill>
                <a:latin typeface="Courier"/>
                <a:ea typeface="Courier"/>
                <a:cs typeface="Courier"/>
                <a:sym typeface="Courier"/>
              </a:defRPr>
            </a:pPr>
            <a:endParaRPr lang="en-US" sz="1400" dirty="0"/>
          </a:p>
          <a:p>
            <a:pPr marL="171450" indent="-171450" algn="l">
              <a:lnSpc>
                <a:spcPct val="120000"/>
              </a:lnSpc>
              <a:buFont typeface="Arial" charset="0"/>
              <a:buChar char="•"/>
              <a:defRPr sz="2800">
                <a:solidFill>
                  <a:srgbClr val="FFFFFF"/>
                </a:solidFill>
                <a:latin typeface="Courier"/>
                <a:ea typeface="Courier"/>
                <a:cs typeface="Courier"/>
                <a:sym typeface="Courier"/>
              </a:defRPr>
            </a:pPr>
            <a:r>
              <a:rPr lang="en-US" sz="1400" dirty="0" err="1" smtClean="0"/>
              <a:t>provider.azurerm</a:t>
            </a:r>
            <a:r>
              <a:rPr lang="en-US" sz="1400" dirty="0"/>
              <a:t>: version = "~&gt; </a:t>
            </a:r>
            <a:r>
              <a:rPr lang="en-US" sz="1400" dirty="0" smtClean="0"/>
              <a:t>0.3”</a:t>
            </a:r>
          </a:p>
          <a:p>
            <a:pPr marL="171450" indent="-171450" algn="l">
              <a:lnSpc>
                <a:spcPct val="120000"/>
              </a:lnSpc>
              <a:buFont typeface="Arial" charset="0"/>
              <a:buChar char="•"/>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smtClean="0">
                <a:solidFill>
                  <a:schemeClr val="accent2">
                    <a:lumMod val="60000"/>
                    <a:lumOff val="40000"/>
                  </a:schemeClr>
                </a:solidFill>
              </a:rPr>
              <a:t>Terraform </a:t>
            </a:r>
            <a:r>
              <a:rPr lang="en-US" sz="1400" dirty="0">
                <a:solidFill>
                  <a:schemeClr val="accent2">
                    <a:lumMod val="60000"/>
                    <a:lumOff val="40000"/>
                  </a:schemeClr>
                </a:solidFill>
              </a:rPr>
              <a:t>has been successfully initialized</a:t>
            </a:r>
            <a:r>
              <a:rPr lang="en-US" sz="1400" dirty="0" smtClean="0">
                <a:solidFill>
                  <a:schemeClr val="accent2">
                    <a:lumMod val="60000"/>
                    <a:lumOff val="40000"/>
                  </a:schemeClr>
                </a:solidFill>
              </a:rPr>
              <a:t>!</a:t>
            </a:r>
          </a:p>
          <a:p>
            <a:pPr algn="l">
              <a:lnSpc>
                <a:spcPct val="120000"/>
              </a:lnSpc>
              <a:defRPr sz="2800">
                <a:solidFill>
                  <a:srgbClr val="FFFFFF"/>
                </a:solidFill>
                <a:latin typeface="Courier"/>
                <a:ea typeface="Courier"/>
                <a:cs typeface="Courier"/>
                <a:sym typeface="Courier"/>
              </a:defRPr>
            </a:pPr>
            <a:endParaRPr lang="en-US" sz="1200" dirty="0">
              <a:solidFill>
                <a:schemeClr val="accent2">
                  <a:lumMod val="60000"/>
                  <a:lumOff val="40000"/>
                </a:schemeClr>
              </a:solidFill>
            </a:endParaRPr>
          </a:p>
        </p:txBody>
      </p:sp>
    </p:spTree>
    <p:extLst>
      <p:ext uri="{BB962C8B-B14F-4D97-AF65-F5344CB8AC3E}">
        <p14:creationId xmlns:p14="http://schemas.microsoft.com/office/powerpoint/2010/main" val="9738787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Terraform Init"/>
          <p:cNvSpPr txBox="1">
            <a:spLocks noGrp="1"/>
          </p:cNvSpPr>
          <p:nvPr>
            <p:ph type="title"/>
          </p:nvPr>
        </p:nvSpPr>
        <p:spPr>
          <a:prstGeom prst="rect">
            <a:avLst/>
          </a:prstGeom>
        </p:spPr>
        <p:txBody>
          <a:bodyPr/>
          <a:lstStyle/>
          <a:p>
            <a:r>
              <a:t>Terraform Init</a:t>
            </a:r>
          </a:p>
        </p:txBody>
      </p:sp>
      <p:sp>
        <p:nvSpPr>
          <p:cNvPr id="997" name="You must run terraform init after adding or removing providers.…"/>
          <p:cNvSpPr txBox="1">
            <a:spLocks noGrp="1"/>
          </p:cNvSpPr>
          <p:nvPr>
            <p:ph type="body" idx="1"/>
          </p:nvPr>
        </p:nvSpPr>
        <p:spPr>
          <a:prstGeom prst="rect">
            <a:avLst/>
          </a:prstGeom>
        </p:spPr>
        <p:txBody>
          <a:bodyPr/>
          <a:lstStyle/>
          <a:p>
            <a:r>
              <a:t>You must run </a:t>
            </a:r>
            <a:r>
              <a:rPr>
                <a:latin typeface="Courier"/>
                <a:ea typeface="Courier"/>
                <a:cs typeface="Courier"/>
                <a:sym typeface="Courier"/>
              </a:rPr>
              <a:t>terraform init</a:t>
            </a:r>
            <a:r>
              <a:t> after adding or removing providers.</a:t>
            </a:r>
          </a:p>
          <a:p>
            <a:r>
              <a:t>You </a:t>
            </a:r>
            <a:r>
              <a:rPr b="1">
                <a:latin typeface="Klavika Basic"/>
                <a:ea typeface="Klavika Basic"/>
                <a:cs typeface="Klavika Basic"/>
                <a:sym typeface="Klavika Basic"/>
              </a:rPr>
              <a:t>do not</a:t>
            </a:r>
            <a:r>
              <a:t> need to run </a:t>
            </a:r>
            <a:r>
              <a:rPr>
                <a:latin typeface="Courier"/>
                <a:ea typeface="Courier"/>
                <a:cs typeface="Courier"/>
                <a:sym typeface="Courier"/>
              </a:rPr>
              <a:t>terraform init</a:t>
            </a:r>
            <a:r>
              <a:t> before each command.</a:t>
            </a:r>
          </a:p>
          <a:p>
            <a:r>
              <a:t>Similar to </a:t>
            </a:r>
            <a:r>
              <a:rPr>
                <a:latin typeface="Courier"/>
                <a:ea typeface="Courier"/>
                <a:cs typeface="Courier"/>
                <a:sym typeface="Courier"/>
              </a:rPr>
              <a:t>git init</a:t>
            </a:r>
            <a:r>
              <a:t>.</a:t>
            </a:r>
          </a:p>
        </p:txBody>
      </p:sp>
    </p:spTree>
    <p:extLst>
      <p:ext uri="{BB962C8B-B14F-4D97-AF65-F5344CB8AC3E}">
        <p14:creationId xmlns:p14="http://schemas.microsoft.com/office/powerpoint/2010/main" val="61164195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Exercise: Run terraform help"/>
          <p:cNvSpPr txBox="1">
            <a:spLocks noGrp="1"/>
          </p:cNvSpPr>
          <p:nvPr>
            <p:ph type="title"/>
          </p:nvPr>
        </p:nvSpPr>
        <p:spPr>
          <a:prstGeom prst="rect">
            <a:avLst/>
          </a:prstGeom>
        </p:spPr>
        <p:txBody>
          <a:bodyPr/>
          <a:lstStyle/>
          <a:p>
            <a:r>
              <a:t>Exercise: Run </a:t>
            </a:r>
            <a:r>
              <a:rPr>
                <a:latin typeface="Courier"/>
                <a:ea typeface="Courier"/>
                <a:cs typeface="Courier"/>
                <a:sym typeface="Courier"/>
              </a:rPr>
              <a:t>terraform help</a:t>
            </a:r>
          </a:p>
        </p:txBody>
      </p:sp>
      <p:sp>
        <p:nvSpPr>
          <p:cNvPr id="1029" name="Run terraform help to generate the full list of Terraform commands."/>
          <p:cNvSpPr txBox="1">
            <a:spLocks noGrp="1"/>
          </p:cNvSpPr>
          <p:nvPr>
            <p:ph type="body" idx="1"/>
          </p:nvPr>
        </p:nvSpPr>
        <p:spPr>
          <a:prstGeom prst="rect">
            <a:avLst/>
          </a:prstGeom>
        </p:spPr>
        <p:txBody>
          <a:bodyPr/>
          <a:lstStyle/>
          <a:p>
            <a:r>
              <a:t>Run </a:t>
            </a:r>
            <a:r>
              <a:rPr>
                <a:latin typeface="Courier"/>
                <a:ea typeface="Courier"/>
                <a:cs typeface="Courier"/>
                <a:sym typeface="Courier"/>
              </a:rPr>
              <a:t>terraform help</a:t>
            </a:r>
            <a:r>
              <a:t> to generate the full list of Terraform commands.</a:t>
            </a:r>
          </a:p>
        </p:txBody>
      </p:sp>
    </p:spTree>
    <p:extLst>
      <p:ext uri="{BB962C8B-B14F-4D97-AF65-F5344CB8AC3E}">
        <p14:creationId xmlns:p14="http://schemas.microsoft.com/office/powerpoint/2010/main" val="164221708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 terraform help…"/>
          <p:cNvSpPr txBox="1">
            <a:spLocks noGrp="1"/>
          </p:cNvSpPr>
          <p:nvPr>
            <p:ph type="body" idx="13"/>
          </p:nvPr>
        </p:nvSpPr>
        <p:spPr>
          <a:xfrm>
            <a:off x="3128486" y="1293828"/>
            <a:ext cx="8335328" cy="4739567"/>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sz="1400" dirty="0"/>
              <a:t>$ terraform help</a:t>
            </a:r>
          </a:p>
          <a:p>
            <a:pPr algn="l">
              <a:lnSpc>
                <a:spcPct val="120000"/>
              </a:lnSpc>
              <a:defRPr sz="2800">
                <a:solidFill>
                  <a:srgbClr val="FFFFFF"/>
                </a:solidFill>
                <a:latin typeface="Courier"/>
                <a:ea typeface="Courier"/>
                <a:cs typeface="Courier"/>
                <a:sym typeface="Courier"/>
              </a:defRPr>
            </a:pPr>
            <a:r>
              <a:rPr sz="1400" dirty="0"/>
              <a:t>Common commands:</a:t>
            </a:r>
          </a:p>
          <a:p>
            <a:pPr algn="l">
              <a:lnSpc>
                <a:spcPct val="120000"/>
              </a:lnSpc>
              <a:defRPr sz="2800">
                <a:solidFill>
                  <a:srgbClr val="FFFFFF"/>
                </a:solidFill>
                <a:latin typeface="Courier"/>
                <a:ea typeface="Courier"/>
                <a:cs typeface="Courier"/>
                <a:sym typeface="Courier"/>
              </a:defRPr>
            </a:pPr>
            <a:r>
              <a:rPr sz="1400" dirty="0"/>
              <a:t>    apply              Builds or changes infrastructure</a:t>
            </a:r>
          </a:p>
          <a:p>
            <a:pPr algn="l">
              <a:lnSpc>
                <a:spcPct val="120000"/>
              </a:lnSpc>
              <a:defRPr sz="2800">
                <a:solidFill>
                  <a:srgbClr val="FFFFFF"/>
                </a:solidFill>
                <a:latin typeface="Courier"/>
                <a:ea typeface="Courier"/>
                <a:cs typeface="Courier"/>
                <a:sym typeface="Courier"/>
              </a:defRPr>
            </a:pPr>
            <a:r>
              <a:rPr sz="1400" dirty="0"/>
              <a:t>    console            Interactive console for Terraform interpolations</a:t>
            </a:r>
          </a:p>
          <a:p>
            <a:pPr algn="l">
              <a:lnSpc>
                <a:spcPct val="120000"/>
              </a:lnSpc>
              <a:defRPr sz="2800">
                <a:solidFill>
                  <a:srgbClr val="FFFFFF"/>
                </a:solidFill>
                <a:latin typeface="Courier"/>
                <a:ea typeface="Courier"/>
                <a:cs typeface="Courier"/>
                <a:sym typeface="Courier"/>
              </a:defRPr>
            </a:pPr>
            <a:r>
              <a:rPr sz="1400" dirty="0"/>
              <a:t>    destroy            Destroy Terraform-managed infrastructure</a:t>
            </a:r>
          </a:p>
          <a:p>
            <a:pPr algn="l">
              <a:lnSpc>
                <a:spcPct val="120000"/>
              </a:lnSpc>
              <a:defRPr sz="2800">
                <a:solidFill>
                  <a:srgbClr val="FFFFFF"/>
                </a:solidFill>
                <a:latin typeface="Courier"/>
                <a:ea typeface="Courier"/>
                <a:cs typeface="Courier"/>
                <a:sym typeface="Courier"/>
              </a:defRPr>
            </a:pPr>
            <a:r>
              <a:rPr sz="1400" dirty="0"/>
              <a:t>    env                Workspace management</a:t>
            </a:r>
          </a:p>
          <a:p>
            <a:pPr algn="l">
              <a:lnSpc>
                <a:spcPct val="120000"/>
              </a:lnSpc>
              <a:defRPr sz="2800">
                <a:solidFill>
                  <a:srgbClr val="FFFFFF"/>
                </a:solidFill>
                <a:latin typeface="Courier"/>
                <a:ea typeface="Courier"/>
                <a:cs typeface="Courier"/>
                <a:sym typeface="Courier"/>
              </a:defRPr>
            </a:pPr>
            <a:r>
              <a:rPr sz="1400" dirty="0"/>
              <a:t>    fmt                Rewrites config files to canonical format</a:t>
            </a:r>
          </a:p>
          <a:p>
            <a:pPr algn="l">
              <a:lnSpc>
                <a:spcPct val="120000"/>
              </a:lnSpc>
              <a:defRPr sz="2800">
                <a:solidFill>
                  <a:srgbClr val="FFFFFF"/>
                </a:solidFill>
                <a:latin typeface="Courier"/>
                <a:ea typeface="Courier"/>
                <a:cs typeface="Courier"/>
                <a:sym typeface="Courier"/>
              </a:defRPr>
            </a:pPr>
            <a:r>
              <a:rPr sz="1400" dirty="0"/>
              <a:t>    get                Download and install modules for the configuration</a:t>
            </a:r>
          </a:p>
          <a:p>
            <a:pPr algn="l">
              <a:lnSpc>
                <a:spcPct val="120000"/>
              </a:lnSpc>
              <a:defRPr sz="2800">
                <a:solidFill>
                  <a:srgbClr val="FFFFFF"/>
                </a:solidFill>
                <a:latin typeface="Courier"/>
                <a:ea typeface="Courier"/>
                <a:cs typeface="Courier"/>
                <a:sym typeface="Courier"/>
              </a:defRPr>
            </a:pPr>
            <a:r>
              <a:rPr sz="1400" dirty="0"/>
              <a:t>    graph              Create a visual graph of Terraform resources</a:t>
            </a:r>
          </a:p>
          <a:p>
            <a:pPr algn="l">
              <a:lnSpc>
                <a:spcPct val="120000"/>
              </a:lnSpc>
              <a:defRPr sz="2800">
                <a:solidFill>
                  <a:srgbClr val="FFFFFF"/>
                </a:solidFill>
                <a:latin typeface="Courier"/>
                <a:ea typeface="Courier"/>
                <a:cs typeface="Courier"/>
                <a:sym typeface="Courier"/>
              </a:defRPr>
            </a:pPr>
            <a:r>
              <a:rPr sz="1400" dirty="0"/>
              <a:t>    import             Import existing infrastructure into Terraform</a:t>
            </a:r>
          </a:p>
          <a:p>
            <a:pPr algn="l">
              <a:lnSpc>
                <a:spcPct val="120000"/>
              </a:lnSpc>
              <a:defRPr sz="2800">
                <a:solidFill>
                  <a:srgbClr val="FFFFFF"/>
                </a:solidFill>
                <a:latin typeface="Courier"/>
                <a:ea typeface="Courier"/>
                <a:cs typeface="Courier"/>
                <a:sym typeface="Courier"/>
              </a:defRPr>
            </a:pPr>
            <a:r>
              <a:rPr sz="1400" dirty="0"/>
              <a:t>    init               Initialize a Terraform working directory</a:t>
            </a:r>
          </a:p>
          <a:p>
            <a:pPr algn="l">
              <a:lnSpc>
                <a:spcPct val="120000"/>
              </a:lnSpc>
              <a:defRPr sz="2800">
                <a:solidFill>
                  <a:srgbClr val="FFFFFF"/>
                </a:solidFill>
                <a:latin typeface="Courier"/>
                <a:ea typeface="Courier"/>
                <a:cs typeface="Courier"/>
                <a:sym typeface="Courier"/>
              </a:defRPr>
            </a:pPr>
            <a:r>
              <a:rPr sz="1400" dirty="0"/>
              <a:t>    output             Read an output from a state file</a:t>
            </a:r>
          </a:p>
          <a:p>
            <a:pPr algn="l">
              <a:lnSpc>
                <a:spcPct val="120000"/>
              </a:lnSpc>
              <a:defRPr sz="2800">
                <a:solidFill>
                  <a:srgbClr val="FFFFFF"/>
                </a:solidFill>
                <a:latin typeface="Courier"/>
                <a:ea typeface="Courier"/>
                <a:cs typeface="Courier"/>
                <a:sym typeface="Courier"/>
              </a:defRPr>
            </a:pPr>
            <a:r>
              <a:rPr sz="1400" dirty="0"/>
              <a:t>    plan               Generate and show an execution plan</a:t>
            </a:r>
          </a:p>
          <a:p>
            <a:pPr algn="l">
              <a:lnSpc>
                <a:spcPct val="120000"/>
              </a:lnSpc>
              <a:defRPr sz="2800">
                <a:solidFill>
                  <a:srgbClr val="FFFFFF"/>
                </a:solidFill>
                <a:latin typeface="Courier"/>
                <a:ea typeface="Courier"/>
                <a:cs typeface="Courier"/>
                <a:sym typeface="Courier"/>
              </a:defRPr>
            </a:pPr>
            <a:r>
              <a:rPr sz="1400" dirty="0"/>
              <a:t>    providers          Prints a tree of the providers used in the config</a:t>
            </a:r>
          </a:p>
          <a:p>
            <a:pPr algn="l">
              <a:lnSpc>
                <a:spcPct val="120000"/>
              </a:lnSpc>
              <a:defRPr sz="2800">
                <a:solidFill>
                  <a:srgbClr val="FFFFFF"/>
                </a:solidFill>
                <a:latin typeface="Courier"/>
                <a:ea typeface="Courier"/>
                <a:cs typeface="Courier"/>
                <a:sym typeface="Courier"/>
              </a:defRPr>
            </a:pPr>
            <a:r>
              <a:rPr sz="1400" dirty="0"/>
              <a:t>    push               Upload this Terraform module to Atlas to run</a:t>
            </a:r>
          </a:p>
          <a:p>
            <a:pPr algn="l">
              <a:lnSpc>
                <a:spcPct val="120000"/>
              </a:lnSpc>
              <a:defRPr sz="2800">
                <a:solidFill>
                  <a:srgbClr val="FFFFFF"/>
                </a:solidFill>
                <a:latin typeface="Courier"/>
                <a:ea typeface="Courier"/>
                <a:cs typeface="Courier"/>
                <a:sym typeface="Courier"/>
              </a:defRPr>
            </a:pPr>
            <a:r>
              <a:rPr sz="1400" dirty="0"/>
              <a:t>    refresh            Update local state file against real resources</a:t>
            </a:r>
          </a:p>
          <a:p>
            <a:pPr algn="l">
              <a:lnSpc>
                <a:spcPct val="120000"/>
              </a:lnSpc>
              <a:defRPr sz="2800">
                <a:solidFill>
                  <a:srgbClr val="FFFFFF"/>
                </a:solidFill>
                <a:latin typeface="Courier"/>
                <a:ea typeface="Courier"/>
                <a:cs typeface="Courier"/>
                <a:sym typeface="Courier"/>
              </a:defRPr>
            </a:pPr>
            <a:r>
              <a:rPr sz="1400" dirty="0"/>
              <a:t>    show               Inspect Terraform state or plan</a:t>
            </a:r>
          </a:p>
          <a:p>
            <a:pPr algn="l">
              <a:lnSpc>
                <a:spcPct val="120000"/>
              </a:lnSpc>
              <a:defRPr sz="2800">
                <a:solidFill>
                  <a:srgbClr val="FFFFFF"/>
                </a:solidFill>
                <a:latin typeface="Courier"/>
                <a:ea typeface="Courier"/>
                <a:cs typeface="Courier"/>
                <a:sym typeface="Courier"/>
              </a:defRPr>
            </a:pPr>
            <a:r>
              <a:rPr sz="1400" dirty="0"/>
              <a:t>    taint              Manually mark a resource for recreation</a:t>
            </a:r>
          </a:p>
        </p:txBody>
      </p:sp>
    </p:spTree>
    <p:extLst>
      <p:ext uri="{BB962C8B-B14F-4D97-AF65-F5344CB8AC3E}">
        <p14:creationId xmlns:p14="http://schemas.microsoft.com/office/powerpoint/2010/main" val="128266593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 terraform help…"/>
          <p:cNvSpPr txBox="1">
            <a:spLocks noGrp="1"/>
          </p:cNvSpPr>
          <p:nvPr>
            <p:ph type="body" idx="13"/>
          </p:nvPr>
        </p:nvSpPr>
        <p:spPr>
          <a:xfrm>
            <a:off x="3128486" y="1293828"/>
            <a:ext cx="8335328" cy="4739567"/>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sz="1400" dirty="0"/>
              <a:t>$ terraform help</a:t>
            </a:r>
          </a:p>
          <a:p>
            <a:pPr algn="l">
              <a:lnSpc>
                <a:spcPct val="120000"/>
              </a:lnSpc>
              <a:defRPr sz="2800">
                <a:solidFill>
                  <a:srgbClr val="FFFFFF"/>
                </a:solidFill>
                <a:latin typeface="Courier"/>
                <a:ea typeface="Courier"/>
                <a:cs typeface="Courier"/>
                <a:sym typeface="Courier"/>
              </a:defRPr>
            </a:pPr>
            <a:r>
              <a:rPr sz="1400" dirty="0"/>
              <a:t>Common commands:</a:t>
            </a:r>
          </a:p>
          <a:p>
            <a:pPr algn="l">
              <a:lnSpc>
                <a:spcPct val="120000"/>
              </a:lnSpc>
              <a:defRPr sz="2800">
                <a:solidFill>
                  <a:srgbClr val="FFFFFF"/>
                </a:solidFill>
                <a:latin typeface="Courier"/>
                <a:ea typeface="Courier"/>
                <a:cs typeface="Courier"/>
                <a:sym typeface="Courier"/>
              </a:defRPr>
            </a:pPr>
            <a:r>
              <a:rPr sz="1400" dirty="0"/>
              <a:t>    </a:t>
            </a:r>
            <a:r>
              <a:rPr sz="1400" b="1" u="sng" dirty="0"/>
              <a:t>apply</a:t>
            </a:r>
            <a:r>
              <a:rPr sz="1400" dirty="0"/>
              <a:t>              Builds or changes infrastructure</a:t>
            </a:r>
          </a:p>
          <a:p>
            <a:pPr algn="l">
              <a:lnSpc>
                <a:spcPct val="120000"/>
              </a:lnSpc>
              <a:defRPr sz="2800">
                <a:solidFill>
                  <a:srgbClr val="FFFFFF"/>
                </a:solidFill>
                <a:latin typeface="Courier"/>
                <a:ea typeface="Courier"/>
                <a:cs typeface="Courier"/>
                <a:sym typeface="Courier"/>
              </a:defRPr>
            </a:pPr>
            <a:r>
              <a:rPr sz="1400" dirty="0"/>
              <a:t>    console            Interactive console for Terraform interpolations</a:t>
            </a:r>
          </a:p>
          <a:p>
            <a:pPr algn="l">
              <a:lnSpc>
                <a:spcPct val="120000"/>
              </a:lnSpc>
              <a:defRPr sz="2800">
                <a:solidFill>
                  <a:srgbClr val="FFFFFF"/>
                </a:solidFill>
                <a:latin typeface="Courier"/>
                <a:ea typeface="Courier"/>
                <a:cs typeface="Courier"/>
                <a:sym typeface="Courier"/>
              </a:defRPr>
            </a:pPr>
            <a:r>
              <a:rPr sz="1400" dirty="0"/>
              <a:t>    destroy            Destroy Terraform-managed infrastructure</a:t>
            </a:r>
          </a:p>
          <a:p>
            <a:pPr algn="l">
              <a:lnSpc>
                <a:spcPct val="120000"/>
              </a:lnSpc>
              <a:defRPr sz="2800">
                <a:solidFill>
                  <a:srgbClr val="FFFFFF"/>
                </a:solidFill>
                <a:latin typeface="Courier"/>
                <a:ea typeface="Courier"/>
                <a:cs typeface="Courier"/>
                <a:sym typeface="Courier"/>
              </a:defRPr>
            </a:pPr>
            <a:r>
              <a:rPr sz="1400" dirty="0"/>
              <a:t>    env                Workspace management</a:t>
            </a:r>
          </a:p>
          <a:p>
            <a:pPr algn="l">
              <a:lnSpc>
                <a:spcPct val="120000"/>
              </a:lnSpc>
              <a:defRPr sz="2800">
                <a:solidFill>
                  <a:srgbClr val="FFFFFF"/>
                </a:solidFill>
                <a:latin typeface="Courier"/>
                <a:ea typeface="Courier"/>
                <a:cs typeface="Courier"/>
                <a:sym typeface="Courier"/>
              </a:defRPr>
            </a:pPr>
            <a:r>
              <a:rPr sz="1400" dirty="0"/>
              <a:t>    fmt                Rewrites config files to canonical format</a:t>
            </a:r>
          </a:p>
          <a:p>
            <a:pPr algn="l">
              <a:lnSpc>
                <a:spcPct val="120000"/>
              </a:lnSpc>
              <a:defRPr sz="2800">
                <a:solidFill>
                  <a:srgbClr val="FFFFFF"/>
                </a:solidFill>
                <a:latin typeface="Courier"/>
                <a:ea typeface="Courier"/>
                <a:cs typeface="Courier"/>
                <a:sym typeface="Courier"/>
              </a:defRPr>
            </a:pPr>
            <a:r>
              <a:rPr sz="1400" dirty="0"/>
              <a:t>    get                Download and install modules for the configuration</a:t>
            </a:r>
          </a:p>
          <a:p>
            <a:pPr algn="l">
              <a:lnSpc>
                <a:spcPct val="120000"/>
              </a:lnSpc>
              <a:defRPr sz="2800">
                <a:solidFill>
                  <a:srgbClr val="FFFFFF"/>
                </a:solidFill>
                <a:latin typeface="Courier"/>
                <a:ea typeface="Courier"/>
                <a:cs typeface="Courier"/>
                <a:sym typeface="Courier"/>
              </a:defRPr>
            </a:pPr>
            <a:r>
              <a:rPr sz="1400" dirty="0"/>
              <a:t>    graph              Create a visual graph of Terraform resources</a:t>
            </a:r>
          </a:p>
          <a:p>
            <a:pPr algn="l">
              <a:lnSpc>
                <a:spcPct val="120000"/>
              </a:lnSpc>
              <a:defRPr sz="2800">
                <a:solidFill>
                  <a:srgbClr val="FFFFFF"/>
                </a:solidFill>
                <a:latin typeface="Courier"/>
                <a:ea typeface="Courier"/>
                <a:cs typeface="Courier"/>
                <a:sym typeface="Courier"/>
              </a:defRPr>
            </a:pPr>
            <a:r>
              <a:rPr sz="1400" dirty="0"/>
              <a:t>    import             Import existing infrastructure into Terraform</a:t>
            </a:r>
          </a:p>
          <a:p>
            <a:pPr algn="l">
              <a:lnSpc>
                <a:spcPct val="120000"/>
              </a:lnSpc>
              <a:defRPr sz="2800">
                <a:solidFill>
                  <a:srgbClr val="FFFFFF"/>
                </a:solidFill>
                <a:latin typeface="Courier"/>
                <a:ea typeface="Courier"/>
                <a:cs typeface="Courier"/>
                <a:sym typeface="Courier"/>
              </a:defRPr>
            </a:pPr>
            <a:r>
              <a:rPr sz="1400" dirty="0"/>
              <a:t>    init               Initialize a Terraform working directory</a:t>
            </a:r>
          </a:p>
          <a:p>
            <a:pPr algn="l">
              <a:lnSpc>
                <a:spcPct val="120000"/>
              </a:lnSpc>
              <a:defRPr sz="2800">
                <a:solidFill>
                  <a:srgbClr val="FFFFFF"/>
                </a:solidFill>
                <a:latin typeface="Courier"/>
                <a:ea typeface="Courier"/>
                <a:cs typeface="Courier"/>
                <a:sym typeface="Courier"/>
              </a:defRPr>
            </a:pPr>
            <a:r>
              <a:rPr sz="1400" dirty="0"/>
              <a:t>    output             Read an output from a state file</a:t>
            </a:r>
          </a:p>
          <a:p>
            <a:pPr algn="l">
              <a:lnSpc>
                <a:spcPct val="120000"/>
              </a:lnSpc>
              <a:defRPr sz="2800">
                <a:solidFill>
                  <a:srgbClr val="FFFFFF"/>
                </a:solidFill>
                <a:latin typeface="Courier"/>
                <a:ea typeface="Courier"/>
                <a:cs typeface="Courier"/>
                <a:sym typeface="Courier"/>
              </a:defRPr>
            </a:pPr>
            <a:r>
              <a:rPr sz="1400" dirty="0"/>
              <a:t>    </a:t>
            </a:r>
            <a:r>
              <a:rPr sz="1400" b="1" u="sng" dirty="0"/>
              <a:t>plan</a:t>
            </a:r>
            <a:r>
              <a:rPr sz="1400" dirty="0"/>
              <a:t>               Generate and show an execution plan</a:t>
            </a:r>
          </a:p>
          <a:p>
            <a:pPr algn="l">
              <a:lnSpc>
                <a:spcPct val="120000"/>
              </a:lnSpc>
              <a:defRPr sz="2800">
                <a:solidFill>
                  <a:srgbClr val="FFFFFF"/>
                </a:solidFill>
                <a:latin typeface="Courier"/>
                <a:ea typeface="Courier"/>
                <a:cs typeface="Courier"/>
                <a:sym typeface="Courier"/>
              </a:defRPr>
            </a:pPr>
            <a:r>
              <a:rPr sz="1400" dirty="0"/>
              <a:t>    providers          Prints a tree of the providers used in the config</a:t>
            </a:r>
          </a:p>
          <a:p>
            <a:pPr algn="l">
              <a:lnSpc>
                <a:spcPct val="120000"/>
              </a:lnSpc>
              <a:defRPr sz="2800">
                <a:solidFill>
                  <a:srgbClr val="FFFFFF"/>
                </a:solidFill>
                <a:latin typeface="Courier"/>
                <a:ea typeface="Courier"/>
                <a:cs typeface="Courier"/>
                <a:sym typeface="Courier"/>
              </a:defRPr>
            </a:pPr>
            <a:r>
              <a:rPr sz="1400" dirty="0"/>
              <a:t>    push               Upload this Terraform module to Atlas to run</a:t>
            </a:r>
          </a:p>
          <a:p>
            <a:pPr algn="l">
              <a:lnSpc>
                <a:spcPct val="120000"/>
              </a:lnSpc>
              <a:defRPr sz="2800">
                <a:solidFill>
                  <a:srgbClr val="FFFFFF"/>
                </a:solidFill>
                <a:latin typeface="Courier"/>
                <a:ea typeface="Courier"/>
                <a:cs typeface="Courier"/>
                <a:sym typeface="Courier"/>
              </a:defRPr>
            </a:pPr>
            <a:r>
              <a:rPr sz="1400" dirty="0"/>
              <a:t>    refresh            Update local state file against real resources</a:t>
            </a:r>
          </a:p>
          <a:p>
            <a:pPr algn="l">
              <a:lnSpc>
                <a:spcPct val="120000"/>
              </a:lnSpc>
              <a:defRPr sz="2800">
                <a:solidFill>
                  <a:srgbClr val="FFFFFF"/>
                </a:solidFill>
                <a:latin typeface="Courier"/>
                <a:ea typeface="Courier"/>
                <a:cs typeface="Courier"/>
                <a:sym typeface="Courier"/>
              </a:defRPr>
            </a:pPr>
            <a:r>
              <a:rPr sz="1400" dirty="0"/>
              <a:t>    show               Inspect Terraform state or plan</a:t>
            </a:r>
          </a:p>
          <a:p>
            <a:pPr algn="l">
              <a:lnSpc>
                <a:spcPct val="120000"/>
              </a:lnSpc>
              <a:defRPr sz="2800">
                <a:solidFill>
                  <a:srgbClr val="FFFFFF"/>
                </a:solidFill>
                <a:latin typeface="Courier"/>
                <a:ea typeface="Courier"/>
                <a:cs typeface="Courier"/>
                <a:sym typeface="Courier"/>
              </a:defRPr>
            </a:pPr>
            <a:r>
              <a:rPr sz="1400" dirty="0"/>
              <a:t>    taint              Manually mark a resource for recreation</a:t>
            </a:r>
          </a:p>
        </p:txBody>
      </p:sp>
    </p:spTree>
    <p:extLst>
      <p:ext uri="{BB962C8B-B14F-4D97-AF65-F5344CB8AC3E}">
        <p14:creationId xmlns:p14="http://schemas.microsoft.com/office/powerpoint/2010/main" val="77051133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 name="Command: terraform plan"/>
          <p:cNvSpPr txBox="1">
            <a:spLocks noGrp="1"/>
          </p:cNvSpPr>
          <p:nvPr>
            <p:ph type="title"/>
          </p:nvPr>
        </p:nvSpPr>
        <p:spPr>
          <a:prstGeom prst="rect">
            <a:avLst/>
          </a:prstGeom>
        </p:spPr>
        <p:txBody>
          <a:bodyPr/>
          <a:lstStyle/>
          <a:p>
            <a:r>
              <a:t>Command: </a:t>
            </a:r>
            <a:r>
              <a:rPr>
                <a:latin typeface="Courier"/>
                <a:ea typeface="Courier"/>
                <a:cs typeface="Courier"/>
                <a:sym typeface="Courier"/>
              </a:rPr>
              <a:t>terraform plan</a:t>
            </a:r>
          </a:p>
        </p:txBody>
      </p:sp>
      <p:sp>
        <p:nvSpPr>
          <p:cNvPr id="1040" name="The plan shows you what will happen…"/>
          <p:cNvSpPr txBox="1">
            <a:spLocks noGrp="1"/>
          </p:cNvSpPr>
          <p:nvPr>
            <p:ph type="body" idx="1"/>
          </p:nvPr>
        </p:nvSpPr>
        <p:spPr>
          <a:prstGeom prst="rect">
            <a:avLst/>
          </a:prstGeom>
        </p:spPr>
        <p:txBody>
          <a:bodyPr/>
          <a:lstStyle/>
          <a:p>
            <a:r>
              <a:t>The plan shows you what will happen</a:t>
            </a:r>
          </a:p>
          <a:p>
            <a:r>
              <a:t>You can save plans to guarantee what will happen</a:t>
            </a:r>
          </a:p>
          <a:p>
            <a:r>
              <a:t>Plans show reasons for certain actions (such as re-create)</a:t>
            </a:r>
          </a:p>
          <a:p>
            <a:r>
              <a:t>Prior to Terraform, users had to guess change ordering, parallelization, and rollout effect</a:t>
            </a:r>
          </a:p>
        </p:txBody>
      </p:sp>
    </p:spTree>
    <p:extLst>
      <p:ext uri="{BB962C8B-B14F-4D97-AF65-F5344CB8AC3E}">
        <p14:creationId xmlns:p14="http://schemas.microsoft.com/office/powerpoint/2010/main" val="1763893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Command: terraform plan"/>
          <p:cNvSpPr txBox="1">
            <a:spLocks noGrp="1"/>
          </p:cNvSpPr>
          <p:nvPr>
            <p:ph type="title"/>
          </p:nvPr>
        </p:nvSpPr>
        <p:spPr>
          <a:prstGeom prst="rect">
            <a:avLst/>
          </a:prstGeom>
        </p:spPr>
        <p:txBody>
          <a:bodyPr/>
          <a:lstStyle/>
          <a:p>
            <a:r>
              <a:t>Command: </a:t>
            </a:r>
            <a:r>
              <a:rPr>
                <a:latin typeface="Courier"/>
                <a:ea typeface="Courier"/>
                <a:cs typeface="Courier"/>
                <a:sym typeface="Courier"/>
              </a:rPr>
              <a:t>terraform plan</a:t>
            </a:r>
          </a:p>
        </p:txBody>
      </p:sp>
      <p:sp>
        <p:nvSpPr>
          <p:cNvPr id="1045" name="+ indicates a resource will be created…"/>
          <p:cNvSpPr txBox="1">
            <a:spLocks noGrp="1"/>
          </p:cNvSpPr>
          <p:nvPr>
            <p:ph type="body" idx="1"/>
          </p:nvPr>
        </p:nvSpPr>
        <p:spPr>
          <a:prstGeom prst="rect">
            <a:avLst/>
          </a:prstGeom>
        </p:spPr>
        <p:txBody>
          <a:bodyPr/>
          <a:lstStyle/>
          <a:p>
            <a:r>
              <a:rPr sz="2500">
                <a:solidFill>
                  <a:schemeClr val="accent2"/>
                </a:solidFill>
                <a:latin typeface="Courier"/>
                <a:ea typeface="Courier"/>
                <a:cs typeface="Courier"/>
                <a:sym typeface="Courier"/>
              </a:rPr>
              <a:t>+</a:t>
            </a:r>
            <a:r>
              <a:t> indicates a resource will be created</a:t>
            </a:r>
          </a:p>
          <a:p>
            <a:r>
              <a:rPr sz="2500">
                <a:solidFill>
                  <a:schemeClr val="accent5">
                    <a:hueOff val="100859"/>
                    <a:satOff val="-13629"/>
                    <a:lumOff val="23879"/>
                  </a:schemeClr>
                </a:solidFill>
                <a:latin typeface="Courier"/>
                <a:ea typeface="Courier"/>
                <a:cs typeface="Courier"/>
                <a:sym typeface="Courier"/>
              </a:rPr>
              <a:t>-</a:t>
            </a:r>
            <a:r>
              <a:t> indicates a resource will be destroyed</a:t>
            </a:r>
          </a:p>
          <a:p>
            <a:r>
              <a:rPr sz="2500">
                <a:solidFill>
                  <a:schemeClr val="accent6">
                    <a:hueOff val="105381"/>
                    <a:satOff val="14341"/>
                    <a:lumOff val="10801"/>
                  </a:schemeClr>
                </a:solidFill>
                <a:latin typeface="Courier"/>
                <a:ea typeface="Courier"/>
                <a:cs typeface="Courier"/>
                <a:sym typeface="Courier"/>
              </a:rPr>
              <a:t>~</a:t>
            </a:r>
            <a:r>
              <a:t> indicates a resource will be updated in-place</a:t>
            </a:r>
          </a:p>
          <a:p>
            <a:r>
              <a:rPr sz="2500">
                <a:solidFill>
                  <a:schemeClr val="accent6">
                    <a:hueOff val="105381"/>
                    <a:satOff val="14341"/>
                    <a:lumOff val="10801"/>
                  </a:schemeClr>
                </a:solidFill>
                <a:latin typeface="Courier"/>
                <a:ea typeface="Courier"/>
                <a:cs typeface="Courier"/>
                <a:sym typeface="Courier"/>
              </a:rPr>
              <a:t>-/+</a:t>
            </a:r>
            <a:r>
              <a:t> indicates a resources will be destroyed and re-created</a:t>
            </a:r>
          </a:p>
        </p:txBody>
      </p:sp>
    </p:spTree>
    <p:extLst>
      <p:ext uri="{BB962C8B-B14F-4D97-AF65-F5344CB8AC3E}">
        <p14:creationId xmlns:p14="http://schemas.microsoft.com/office/powerpoint/2010/main" val="78074622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 name="Exercise: Run terraform plan"/>
          <p:cNvSpPr txBox="1">
            <a:spLocks noGrp="1"/>
          </p:cNvSpPr>
          <p:nvPr>
            <p:ph type="title"/>
          </p:nvPr>
        </p:nvSpPr>
        <p:spPr>
          <a:prstGeom prst="rect">
            <a:avLst/>
          </a:prstGeom>
        </p:spPr>
        <p:txBody>
          <a:bodyPr/>
          <a:lstStyle/>
          <a:p>
            <a:r>
              <a:t>Exercise: Run </a:t>
            </a:r>
            <a:r>
              <a:rPr>
                <a:latin typeface="Courier"/>
                <a:ea typeface="Courier"/>
                <a:cs typeface="Courier"/>
                <a:sym typeface="Courier"/>
              </a:rPr>
              <a:t>terraform plan</a:t>
            </a:r>
          </a:p>
        </p:txBody>
      </p:sp>
      <p:sp>
        <p:nvSpPr>
          <p:cNvPr id="1050" name="Run terraform plan on the Terraform files created in the previous section. Leave the output on the screen for the instructor to see."/>
          <p:cNvSpPr txBox="1">
            <a:spLocks noGrp="1"/>
          </p:cNvSpPr>
          <p:nvPr>
            <p:ph type="body" idx="1"/>
          </p:nvPr>
        </p:nvSpPr>
        <p:spPr>
          <a:prstGeom prst="rect">
            <a:avLst/>
          </a:prstGeom>
        </p:spPr>
        <p:txBody>
          <a:bodyPr/>
          <a:lstStyle/>
          <a:p>
            <a:r>
              <a:t>Run </a:t>
            </a:r>
            <a:r>
              <a:rPr>
                <a:latin typeface="Courier"/>
                <a:ea typeface="Courier"/>
                <a:cs typeface="Courier"/>
                <a:sym typeface="Courier"/>
              </a:rPr>
              <a:t>terraform plan</a:t>
            </a:r>
            <a:r>
              <a:t> on the Terraform files created in the previous section. Leave the output on the screen for the instructor to see.</a:t>
            </a:r>
          </a:p>
        </p:txBody>
      </p:sp>
    </p:spTree>
    <p:extLst>
      <p:ext uri="{BB962C8B-B14F-4D97-AF65-F5344CB8AC3E}">
        <p14:creationId xmlns:p14="http://schemas.microsoft.com/office/powerpoint/2010/main" val="87206951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 name="$ terraform plan…"/>
          <p:cNvSpPr txBox="1">
            <a:spLocks noGrp="1"/>
          </p:cNvSpPr>
          <p:nvPr>
            <p:ph type="body" idx="13"/>
          </p:nvPr>
        </p:nvSpPr>
        <p:spPr>
          <a:xfrm>
            <a:off x="3128486" y="1293828"/>
            <a:ext cx="8335328" cy="2429383"/>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sz="1400" dirty="0"/>
              <a:t>$ terraform </a:t>
            </a:r>
            <a:r>
              <a:rPr sz="1400" dirty="0" smtClean="0"/>
              <a:t>plan</a:t>
            </a:r>
            <a:endParaRPr lang="en-CA" sz="1400" dirty="0" smtClean="0"/>
          </a:p>
          <a:p>
            <a:pPr algn="l">
              <a:lnSpc>
                <a:spcPct val="120000"/>
              </a:lnSpc>
              <a:defRPr sz="2800">
                <a:solidFill>
                  <a:srgbClr val="FFFFFF"/>
                </a:solidFill>
                <a:latin typeface="Courier"/>
                <a:ea typeface="Courier"/>
                <a:cs typeface="Courier"/>
                <a:sym typeface="Courier"/>
              </a:defRPr>
            </a:pPr>
            <a:endParaRPr sz="1400" dirty="0"/>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t>+ </a:t>
            </a:r>
            <a:r>
              <a:rPr lang="en-US" sz="1400" dirty="0" err="1"/>
              <a:t>azurerm_resource_group.myfirstrg</a:t>
            </a:r>
            <a:r>
              <a:rPr lang="en-US" sz="1400" dirty="0"/>
              <a:t>      </a:t>
            </a:r>
            <a:endParaRPr lang="en-US" sz="1400" dirty="0" smtClean="0"/>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chemeClr val="tx1"/>
                </a:solidFill>
              </a:rPr>
              <a:t>	</a:t>
            </a:r>
            <a:r>
              <a:rPr lang="en-US" sz="1400" dirty="0" smtClean="0">
                <a:solidFill>
                  <a:schemeClr val="tx1"/>
                </a:solidFill>
              </a:rPr>
              <a:t>id</a:t>
            </a:r>
            <a:r>
              <a:rPr lang="en-US" sz="1400" dirty="0">
                <a:solidFill>
                  <a:schemeClr val="tx1"/>
                </a:solidFill>
              </a:rPr>
              <a:t>:       &lt;computed&gt;      </a:t>
            </a:r>
            <a:endParaRPr lang="en-US" sz="1400" dirty="0" smtClean="0">
              <a:solidFill>
                <a:schemeClr val="tx1"/>
              </a:solidFill>
            </a:endParaRP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chemeClr val="tx1"/>
                </a:solidFill>
              </a:rPr>
              <a:t>	</a:t>
            </a:r>
            <a:r>
              <a:rPr lang="en-US" sz="1400" dirty="0" smtClean="0">
                <a:solidFill>
                  <a:schemeClr val="tx1"/>
                </a:solidFill>
              </a:rPr>
              <a:t>location</a:t>
            </a:r>
            <a:r>
              <a:rPr lang="en-US" sz="1400" dirty="0">
                <a:solidFill>
                  <a:schemeClr val="tx1"/>
                </a:solidFill>
              </a:rPr>
              <a:t>: "</a:t>
            </a:r>
            <a:r>
              <a:rPr lang="en-US" sz="1400" dirty="0" err="1">
                <a:solidFill>
                  <a:schemeClr val="tx1"/>
                </a:solidFill>
              </a:rPr>
              <a:t>eastus</a:t>
            </a:r>
            <a:r>
              <a:rPr lang="en-US" sz="1400" dirty="0">
                <a:solidFill>
                  <a:schemeClr val="tx1"/>
                </a:solidFill>
              </a:rPr>
              <a:t>"      </a:t>
            </a:r>
            <a:endParaRPr lang="en-US" sz="1400" dirty="0" smtClean="0">
              <a:solidFill>
                <a:schemeClr val="tx1"/>
              </a:solidFill>
            </a:endParaRP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chemeClr val="tx1"/>
                </a:solidFill>
              </a:rPr>
              <a:t>	</a:t>
            </a:r>
            <a:r>
              <a:rPr lang="en-US" sz="1400" dirty="0" smtClean="0">
                <a:solidFill>
                  <a:schemeClr val="tx1"/>
                </a:solidFill>
              </a:rPr>
              <a:t>name</a:t>
            </a:r>
            <a:r>
              <a:rPr lang="en-US" sz="1400" dirty="0">
                <a:solidFill>
                  <a:schemeClr val="tx1"/>
                </a:solidFill>
              </a:rPr>
              <a:t>:     "</a:t>
            </a:r>
            <a:r>
              <a:rPr lang="en-US" sz="1400" dirty="0" err="1">
                <a:solidFill>
                  <a:schemeClr val="tx1"/>
                </a:solidFill>
              </a:rPr>
              <a:t>myfirstresourcegroup</a:t>
            </a:r>
            <a:r>
              <a:rPr lang="en-US" sz="1400" dirty="0">
                <a:solidFill>
                  <a:schemeClr val="tx1"/>
                </a:solidFill>
              </a:rPr>
              <a:t>"      </a:t>
            </a:r>
            <a:endParaRPr lang="en-US" sz="1400" dirty="0" smtClean="0">
              <a:solidFill>
                <a:schemeClr val="tx1"/>
              </a:solidFill>
            </a:endParaRP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chemeClr val="tx1"/>
                </a:solidFill>
              </a:rPr>
              <a:t>	</a:t>
            </a:r>
            <a:r>
              <a:rPr lang="en-US" sz="1400" dirty="0" smtClean="0">
                <a:solidFill>
                  <a:schemeClr val="tx1"/>
                </a:solidFill>
              </a:rPr>
              <a:t>tags</a:t>
            </a:r>
            <a:r>
              <a:rPr lang="en-US" sz="1400" dirty="0">
                <a:solidFill>
                  <a:schemeClr val="tx1"/>
                </a:solidFill>
              </a:rPr>
              <a:t>.%:   &lt;computed</a:t>
            </a:r>
            <a:r>
              <a:rPr lang="en-US" sz="1400" dirty="0" smtClean="0">
                <a:solidFill>
                  <a:schemeClr val="tx1"/>
                </a:solidFill>
              </a:rPr>
              <a:t>&gt;</a:t>
            </a:r>
          </a:p>
          <a:p>
            <a:pPr algn="l">
              <a:lnSpc>
                <a:spcPct val="120000"/>
              </a:lnSpc>
              <a:defRPr sz="2800">
                <a:solidFill>
                  <a:schemeClr val="accent2">
                    <a:hueOff val="-1342298"/>
                    <a:satOff val="-4651"/>
                    <a:lumOff val="19617"/>
                  </a:schemeClr>
                </a:solidFill>
                <a:latin typeface="Courier"/>
                <a:ea typeface="Courier"/>
                <a:cs typeface="Courier"/>
                <a:sym typeface="Courier"/>
              </a:defRPr>
            </a:pPr>
            <a:endParaRPr lang="en-US" sz="1400" dirty="0">
              <a:solidFill>
                <a:schemeClr val="tx1"/>
              </a:solidFill>
            </a:endParaRP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rgbClr val="FFFF00"/>
                </a:solidFill>
              </a:rPr>
              <a:t>Plan</a:t>
            </a:r>
            <a:r>
              <a:rPr lang="en-US" sz="1400" dirty="0">
                <a:solidFill>
                  <a:schemeClr val="tx1"/>
                </a:solidFill>
              </a:rPr>
              <a:t>: 1 to add, 0 to change, 0 to destroy.</a:t>
            </a:r>
            <a:endParaRPr sz="1400" dirty="0">
              <a:solidFill>
                <a:schemeClr val="tx1"/>
              </a:solidFill>
            </a:endParaRPr>
          </a:p>
        </p:txBody>
      </p:sp>
    </p:spTree>
    <p:extLst>
      <p:ext uri="{BB962C8B-B14F-4D97-AF65-F5344CB8AC3E}">
        <p14:creationId xmlns:p14="http://schemas.microsoft.com/office/powerpoint/2010/main" val="199832615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5231958"/>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 name="Command: terraform apply"/>
          <p:cNvSpPr txBox="1">
            <a:spLocks noGrp="1"/>
          </p:cNvSpPr>
          <p:nvPr>
            <p:ph type="title"/>
          </p:nvPr>
        </p:nvSpPr>
        <p:spPr>
          <a:prstGeom prst="rect">
            <a:avLst/>
          </a:prstGeom>
        </p:spPr>
        <p:txBody>
          <a:bodyPr/>
          <a:lstStyle/>
          <a:p>
            <a:r>
              <a:t>Command: </a:t>
            </a:r>
            <a:r>
              <a:rPr>
                <a:latin typeface="Courier"/>
                <a:ea typeface="Courier"/>
                <a:cs typeface="Courier"/>
                <a:sym typeface="Courier"/>
              </a:rPr>
              <a:t>terraform apply</a:t>
            </a:r>
          </a:p>
        </p:txBody>
      </p:sp>
      <p:sp>
        <p:nvSpPr>
          <p:cNvPr id="1059" name="Executes changes in order based on the resource graph…"/>
          <p:cNvSpPr txBox="1">
            <a:spLocks noGrp="1"/>
          </p:cNvSpPr>
          <p:nvPr>
            <p:ph type="body" idx="1"/>
          </p:nvPr>
        </p:nvSpPr>
        <p:spPr>
          <a:prstGeom prst="rect">
            <a:avLst/>
          </a:prstGeom>
        </p:spPr>
        <p:txBody>
          <a:bodyPr/>
          <a:lstStyle/>
          <a:p>
            <a:r>
              <a:rPr dirty="0"/>
              <a:t>Executes changes in order based on the resource graph</a:t>
            </a:r>
          </a:p>
          <a:p>
            <a:r>
              <a:rPr dirty="0"/>
              <a:t>Parallelizes changes when possible</a:t>
            </a:r>
          </a:p>
          <a:p>
            <a:r>
              <a:rPr dirty="0"/>
              <a:t>Handles and recovers transient errors</a:t>
            </a:r>
          </a:p>
        </p:txBody>
      </p:sp>
    </p:spTree>
    <p:extLst>
      <p:ext uri="{BB962C8B-B14F-4D97-AF65-F5344CB8AC3E}">
        <p14:creationId xmlns:p14="http://schemas.microsoft.com/office/powerpoint/2010/main" val="357985057"/>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 terraform apply…"/>
          <p:cNvSpPr txBox="1">
            <a:spLocks noGrp="1"/>
          </p:cNvSpPr>
          <p:nvPr>
            <p:ph type="body" idx="13"/>
          </p:nvPr>
        </p:nvSpPr>
        <p:spPr>
          <a:xfrm>
            <a:off x="3128486" y="1293828"/>
            <a:ext cx="8335328" cy="2946448"/>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sz="1400" dirty="0"/>
              <a:t>$ terraform </a:t>
            </a:r>
            <a:r>
              <a:rPr sz="1400" dirty="0" smtClean="0"/>
              <a:t>apply</a:t>
            </a:r>
            <a:endParaRPr lang="en-CA" sz="1400" dirty="0" smtClean="0"/>
          </a:p>
          <a:p>
            <a:pPr algn="l">
              <a:lnSpc>
                <a:spcPct val="120000"/>
              </a:lnSpc>
              <a:defRPr sz="2800">
                <a:solidFill>
                  <a:srgbClr val="FFFFFF"/>
                </a:solidFill>
                <a:latin typeface="Courier"/>
                <a:ea typeface="Courier"/>
                <a:cs typeface="Courier"/>
                <a:sym typeface="Courier"/>
              </a:defRPr>
            </a:pPr>
            <a:endParaRPr sz="1400" dirty="0"/>
          </a:p>
          <a:p>
            <a:pPr algn="l">
              <a:lnSpc>
                <a:spcPct val="120000"/>
              </a:lnSpc>
              <a:defRPr sz="2800">
                <a:solidFill>
                  <a:srgbClr val="FFFFFF"/>
                </a:solidFill>
                <a:latin typeface="Courier"/>
                <a:ea typeface="Courier"/>
                <a:cs typeface="Courier"/>
                <a:sym typeface="Courier"/>
              </a:defRPr>
            </a:pPr>
            <a:r>
              <a:rPr lang="en-US" sz="1400" dirty="0" err="1">
                <a:solidFill>
                  <a:srgbClr val="FFFF00"/>
                </a:solidFill>
              </a:rPr>
              <a:t>azurerm_resource_group.myfirstrg</a:t>
            </a:r>
            <a:r>
              <a:rPr lang="en-US" sz="1400" dirty="0">
                <a:solidFill>
                  <a:srgbClr val="FFFF00"/>
                </a:solidFill>
              </a:rPr>
              <a:t>: Creating...  </a:t>
            </a:r>
            <a:endParaRPr lang="en-US" sz="1400" dirty="0" smtClean="0">
              <a:solidFill>
                <a:srgbClr val="FFFF00"/>
              </a:solidFill>
            </a:endParaRPr>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location</a:t>
            </a:r>
            <a:r>
              <a:rPr lang="en-US" sz="1400" dirty="0"/>
              <a:t>: "" =&gt; "</a:t>
            </a:r>
            <a:r>
              <a:rPr lang="en-US" sz="1400" dirty="0" err="1"/>
              <a:t>eastus</a:t>
            </a:r>
            <a:r>
              <a:rPr lang="en-US" sz="1400" dirty="0"/>
              <a: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name</a:t>
            </a:r>
            <a:r>
              <a:rPr lang="en-US" sz="1400" dirty="0"/>
              <a:t>:     "" =&gt; "</a:t>
            </a:r>
            <a:r>
              <a:rPr lang="en-US" sz="1400" dirty="0" err="1"/>
              <a:t>myfirstresourcegroup</a:t>
            </a:r>
            <a:r>
              <a:rPr lang="en-US" sz="1400" dirty="0"/>
              <a: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tags</a:t>
            </a:r>
            <a:r>
              <a:rPr lang="en-US" sz="1400" dirty="0"/>
              <a:t>.%:   "" =&gt; "&lt;computed</a:t>
            </a:r>
            <a:r>
              <a:rPr lang="en-US" sz="1400" dirty="0" smtClean="0"/>
              <a:t>&gt;”</a:t>
            </a:r>
          </a:p>
          <a:p>
            <a:pPr algn="l">
              <a:lnSpc>
                <a:spcPct val="120000"/>
              </a:lnSpc>
              <a:defRPr sz="2800">
                <a:solidFill>
                  <a:srgbClr val="FFFFFF"/>
                </a:solidFill>
                <a:latin typeface="Courier"/>
                <a:ea typeface="Courier"/>
                <a:cs typeface="Courier"/>
                <a:sym typeface="Courier"/>
              </a:defRPr>
            </a:pP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err="1" smtClean="0">
                <a:solidFill>
                  <a:srgbClr val="FFFF00"/>
                </a:solidFill>
              </a:rPr>
              <a:t>azurerm_resource_group.myfirstrg</a:t>
            </a:r>
            <a:r>
              <a:rPr lang="en-US" sz="1400" dirty="0" smtClean="0">
                <a:solidFill>
                  <a:srgbClr val="FFFF00"/>
                </a:solidFill>
              </a:rPr>
              <a:t>: Creation complete after 2s (ID: /subscription/</a:t>
            </a:r>
            <a:r>
              <a:rPr lang="en-US" sz="1400" dirty="0" err="1" smtClean="0">
                <a:solidFill>
                  <a:srgbClr val="FFFF00"/>
                </a:solidFill>
              </a:rPr>
              <a:t>resourceGroups</a:t>
            </a:r>
            <a:r>
              <a:rPr lang="en-US" sz="1400" dirty="0" smtClean="0">
                <a:solidFill>
                  <a:srgbClr val="FFFF00"/>
                </a:solidFill>
              </a:rPr>
              <a:t>/</a:t>
            </a:r>
            <a:r>
              <a:rPr lang="en-US" sz="1400" dirty="0" err="1" smtClean="0">
                <a:solidFill>
                  <a:srgbClr val="FFFF00"/>
                </a:solidFill>
              </a:rPr>
              <a:t>MyFirstResourceGroup</a:t>
            </a:r>
            <a:r>
              <a:rPr lang="en-US" sz="1400" dirty="0" smtClean="0">
                <a:solidFill>
                  <a:srgbClr val="FFFF00"/>
                </a:solidFill>
              </a:rPr>
              <a:t>)</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smtClean="0">
                <a:solidFill>
                  <a:schemeClr val="accent2">
                    <a:lumMod val="60000"/>
                    <a:lumOff val="40000"/>
                  </a:schemeClr>
                </a:solidFill>
              </a:rPr>
              <a:t>Apply </a:t>
            </a:r>
            <a:r>
              <a:rPr lang="en-US" sz="1400" dirty="0">
                <a:solidFill>
                  <a:schemeClr val="accent2">
                    <a:lumMod val="60000"/>
                    <a:lumOff val="40000"/>
                  </a:schemeClr>
                </a:solidFill>
              </a:rPr>
              <a:t>complete! Resources: 1 added, 0 changed, 0 destroyed.</a:t>
            </a:r>
            <a:endParaRPr sz="1400" dirty="0">
              <a:solidFill>
                <a:schemeClr val="accent2">
                  <a:lumMod val="60000"/>
                  <a:lumOff val="40000"/>
                </a:schemeClr>
              </a:solidFill>
            </a:endParaRPr>
          </a:p>
        </p:txBody>
      </p:sp>
    </p:spTree>
    <p:extLst>
      <p:ext uri="{BB962C8B-B14F-4D97-AF65-F5344CB8AC3E}">
        <p14:creationId xmlns:p14="http://schemas.microsoft.com/office/powerpoint/2010/main" val="171441145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 name="Command: terraform apply"/>
          <p:cNvSpPr txBox="1">
            <a:spLocks noGrp="1"/>
          </p:cNvSpPr>
          <p:nvPr>
            <p:ph type="title"/>
          </p:nvPr>
        </p:nvSpPr>
        <p:spPr>
          <a:prstGeom prst="rect">
            <a:avLst/>
          </a:prstGeom>
        </p:spPr>
        <p:txBody>
          <a:bodyPr/>
          <a:lstStyle/>
          <a:p>
            <a:r>
              <a:t>Command: </a:t>
            </a:r>
            <a:r>
              <a:rPr>
                <a:latin typeface="Courier"/>
                <a:ea typeface="Courier"/>
                <a:cs typeface="Courier"/>
                <a:sym typeface="Courier"/>
              </a:rPr>
              <a:t>terraform apply</a:t>
            </a:r>
          </a:p>
        </p:txBody>
      </p:sp>
      <p:sp>
        <p:nvSpPr>
          <p:cNvPr id="1071" name="Updates existing resources when updates are allowed…"/>
          <p:cNvSpPr txBox="1">
            <a:spLocks noGrp="1"/>
          </p:cNvSpPr>
          <p:nvPr>
            <p:ph type="body" idx="1"/>
          </p:nvPr>
        </p:nvSpPr>
        <p:spPr>
          <a:prstGeom prst="rect">
            <a:avLst/>
          </a:prstGeom>
        </p:spPr>
        <p:txBody>
          <a:bodyPr/>
          <a:lstStyle/>
          <a:p>
            <a:r>
              <a:t>Updates existing resources when updates are allowed</a:t>
            </a:r>
          </a:p>
          <a:p>
            <a:r>
              <a:t>Re-creates existing resources when updates are not allowed</a:t>
            </a:r>
          </a:p>
        </p:txBody>
      </p:sp>
    </p:spTree>
    <p:extLst>
      <p:ext uri="{BB962C8B-B14F-4D97-AF65-F5344CB8AC3E}">
        <p14:creationId xmlns:p14="http://schemas.microsoft.com/office/powerpoint/2010/main" val="257073287"/>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smtClean="0"/>
              <a:t>Individual Challenge!</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pPr marL="514350" indent="-514350">
              <a:buFont typeface="+mj-lt"/>
              <a:buAutoNum type="arabicPeriod"/>
            </a:pPr>
            <a:r>
              <a:rPr lang="en-CA" dirty="0"/>
              <a:t>Navigate </a:t>
            </a:r>
            <a:r>
              <a:rPr lang="en-CA" dirty="0" smtClean="0"/>
              <a:t>to </a:t>
            </a:r>
            <a:r>
              <a:rPr lang="en-CA" dirty="0" err="1" smtClean="0"/>
              <a:t>terraform.io</a:t>
            </a:r>
            <a:r>
              <a:rPr lang="en-CA" dirty="0" smtClean="0"/>
              <a:t>/docs/providers/</a:t>
            </a:r>
            <a:r>
              <a:rPr lang="en-CA" dirty="0" err="1" smtClean="0"/>
              <a:t>azurerm</a:t>
            </a:r>
            <a:r>
              <a:rPr lang="en-CA" dirty="0" smtClean="0"/>
              <a:t>/</a:t>
            </a:r>
            <a:r>
              <a:rPr lang="en-CA" dirty="0" err="1" smtClean="0"/>
              <a:t>index.html</a:t>
            </a:r>
            <a:endParaRPr lang="en-CA" dirty="0" smtClean="0"/>
          </a:p>
          <a:p>
            <a:pPr marL="514350" indent="-514350">
              <a:buFont typeface="+mj-lt"/>
              <a:buAutoNum type="arabicPeriod"/>
            </a:pPr>
            <a:r>
              <a:rPr lang="en-CA" dirty="0" smtClean="0"/>
              <a:t>Find the </a:t>
            </a:r>
            <a:r>
              <a:rPr lang="en-CA" dirty="0" err="1" smtClean="0"/>
              <a:t>azurerm_resource_group</a:t>
            </a:r>
            <a:endParaRPr lang="en-CA" dirty="0" smtClean="0"/>
          </a:p>
          <a:p>
            <a:pPr marL="514350" indent="-514350">
              <a:buFont typeface="+mj-lt"/>
              <a:buAutoNum type="arabicPeriod"/>
            </a:pPr>
            <a:r>
              <a:rPr lang="en-CA" dirty="0" smtClean="0"/>
              <a:t>Add a tag to your resource group called “Production”</a:t>
            </a:r>
          </a:p>
          <a:p>
            <a:pPr marL="514350" indent="-514350">
              <a:buFont typeface="+mj-lt"/>
              <a:buAutoNum type="arabicPeriod"/>
            </a:pPr>
            <a:r>
              <a:rPr lang="en-CA" dirty="0" smtClean="0"/>
              <a:t>Ask for help! (neighbour, colleague, phone a friend, instructor)</a:t>
            </a:r>
          </a:p>
          <a:p>
            <a:pPr marL="514350" indent="-514350">
              <a:buFont typeface="+mj-lt"/>
              <a:buAutoNum type="arabicPeriod"/>
            </a:pPr>
            <a:endParaRPr lang="en-CA" dirty="0" smtClean="0"/>
          </a:p>
          <a:p>
            <a:pPr marL="514350" indent="-514350">
              <a:buFont typeface="+mj-lt"/>
              <a:buAutoNum type="arabicPeriod"/>
            </a:pPr>
            <a:endParaRPr lang="en-CA" dirty="0" smtClean="0"/>
          </a:p>
          <a:p>
            <a:pPr marL="514350" indent="-514350">
              <a:buFont typeface="+mj-lt"/>
              <a:buAutoNum type="arabicPeriod"/>
            </a:pPr>
            <a:endParaRPr i="1" dirty="0"/>
          </a:p>
        </p:txBody>
      </p:sp>
    </p:spTree>
    <p:extLst>
      <p:ext uri="{BB962C8B-B14F-4D97-AF65-F5344CB8AC3E}">
        <p14:creationId xmlns:p14="http://schemas.microsoft.com/office/powerpoint/2010/main" val="537694227"/>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resource &quot;aws_instance&quot; &quot;web&quot; {…"/>
          <p:cNvSpPr txBox="1">
            <a:spLocks noGrp="1"/>
          </p:cNvSpPr>
          <p:nvPr>
            <p:ph type="body" idx="13"/>
          </p:nvPr>
        </p:nvSpPr>
        <p:spPr>
          <a:xfrm>
            <a:off x="3128486" y="1293828"/>
            <a:ext cx="8335328" cy="3500445"/>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lang="en-US" sz="2300" dirty="0" smtClean="0"/>
              <a:t>resource "</a:t>
            </a:r>
            <a:r>
              <a:rPr lang="en-US" sz="2300" dirty="0" err="1" smtClean="0"/>
              <a:t>azurerm_resource_group</a:t>
            </a:r>
            <a:r>
              <a:rPr lang="en-US" sz="2300" dirty="0" smtClean="0"/>
              <a:t>" “</a:t>
            </a:r>
            <a:r>
              <a:rPr lang="en-US" sz="2300" dirty="0" err="1" smtClean="0"/>
              <a:t>myfirstrg</a:t>
            </a:r>
            <a:r>
              <a:rPr lang="en-US" sz="2300" dirty="0" smtClean="0"/>
              <a:t>” {  </a:t>
            </a:r>
          </a:p>
          <a:p>
            <a:pPr algn="l">
              <a:lnSpc>
                <a:spcPct val="120000"/>
              </a:lnSpc>
              <a:defRPr sz="2800">
                <a:latin typeface="Courier"/>
                <a:ea typeface="Courier"/>
                <a:cs typeface="Courier"/>
                <a:sym typeface="Courier"/>
              </a:defRPr>
            </a:pPr>
            <a:r>
              <a:rPr lang="en-US" sz="2300" dirty="0" smtClean="0"/>
              <a:t>  name     = ”</a:t>
            </a:r>
            <a:r>
              <a:rPr lang="en-US" sz="2300" dirty="0" err="1" smtClean="0"/>
              <a:t>myfirstresourcegroup</a:t>
            </a:r>
            <a:r>
              <a:rPr lang="en-US" sz="2300" dirty="0" smtClean="0"/>
              <a:t>"  </a:t>
            </a:r>
          </a:p>
          <a:p>
            <a:pPr algn="l">
              <a:lnSpc>
                <a:spcPct val="120000"/>
              </a:lnSpc>
              <a:defRPr sz="2800">
                <a:latin typeface="Courier"/>
                <a:ea typeface="Courier"/>
                <a:cs typeface="Courier"/>
                <a:sym typeface="Courier"/>
              </a:defRPr>
            </a:pPr>
            <a:r>
              <a:rPr lang="en-US" sz="2300" dirty="0" smtClean="0"/>
              <a:t>  location = ”East US”</a:t>
            </a:r>
          </a:p>
          <a:p>
            <a:pPr algn="l">
              <a:lnSpc>
                <a:spcPct val="120000"/>
              </a:lnSpc>
              <a:defRPr sz="2800">
                <a:latin typeface="Courier"/>
                <a:ea typeface="Courier"/>
                <a:cs typeface="Courier"/>
                <a:sym typeface="Courier"/>
              </a:defRPr>
            </a:pPr>
            <a:endParaRPr lang="en-US" sz="2300" dirty="0"/>
          </a:p>
          <a:p>
            <a:pPr algn="l">
              <a:lnSpc>
                <a:spcPct val="120000"/>
              </a:lnSpc>
              <a:defRPr sz="2800">
                <a:latin typeface="Courier"/>
                <a:ea typeface="Courier"/>
                <a:cs typeface="Courier"/>
                <a:sym typeface="Courier"/>
              </a:defRPr>
            </a:pPr>
            <a:r>
              <a:rPr lang="en-US" sz="2300" dirty="0" smtClean="0"/>
              <a:t>	tags </a:t>
            </a:r>
            <a:r>
              <a:rPr lang="en-US" sz="2300" dirty="0"/>
              <a:t>{  </a:t>
            </a:r>
            <a:endParaRPr lang="en-US" sz="2300" dirty="0" smtClean="0"/>
          </a:p>
          <a:p>
            <a:pPr algn="l">
              <a:lnSpc>
                <a:spcPct val="120000"/>
              </a:lnSpc>
              <a:defRPr sz="2800">
                <a:latin typeface="Courier"/>
                <a:ea typeface="Courier"/>
                <a:cs typeface="Courier"/>
                <a:sym typeface="Courier"/>
              </a:defRPr>
            </a:pPr>
            <a:r>
              <a:rPr lang="en-US" sz="2300" dirty="0"/>
              <a:t>	</a:t>
            </a:r>
            <a:r>
              <a:rPr lang="en-US" sz="2300" dirty="0" smtClean="0"/>
              <a:t>	environment </a:t>
            </a:r>
            <a:r>
              <a:rPr lang="en-US" sz="2300" dirty="0"/>
              <a:t>= "Production"  </a:t>
            </a:r>
            <a:endParaRPr lang="en-US" sz="2300" dirty="0" smtClean="0"/>
          </a:p>
          <a:p>
            <a:pPr algn="l">
              <a:lnSpc>
                <a:spcPct val="120000"/>
              </a:lnSpc>
              <a:defRPr sz="2800">
                <a:latin typeface="Courier"/>
                <a:ea typeface="Courier"/>
                <a:cs typeface="Courier"/>
                <a:sym typeface="Courier"/>
              </a:defRPr>
            </a:pPr>
            <a:r>
              <a:rPr lang="en-US" sz="2300" dirty="0"/>
              <a:t>	</a:t>
            </a:r>
            <a:r>
              <a:rPr lang="en-US" sz="2300" dirty="0" smtClean="0"/>
              <a:t>}</a:t>
            </a:r>
          </a:p>
          <a:p>
            <a:pPr algn="l">
              <a:lnSpc>
                <a:spcPct val="120000"/>
              </a:lnSpc>
              <a:defRPr sz="2800">
                <a:latin typeface="Courier"/>
                <a:ea typeface="Courier"/>
                <a:cs typeface="Courier"/>
                <a:sym typeface="Courier"/>
              </a:defRPr>
            </a:pPr>
            <a:r>
              <a:rPr lang="en-US" sz="2300" dirty="0" smtClean="0"/>
              <a:t>}</a:t>
            </a:r>
            <a:endParaRPr sz="2300" dirty="0"/>
          </a:p>
        </p:txBody>
      </p:sp>
      <p:sp>
        <p:nvSpPr>
          <p:cNvPr id="819"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Tree>
    <p:extLst>
      <p:ext uri="{BB962C8B-B14F-4D97-AF65-F5344CB8AC3E}">
        <p14:creationId xmlns:p14="http://schemas.microsoft.com/office/powerpoint/2010/main" val="109894631"/>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 name="$ terraform plan…"/>
          <p:cNvSpPr txBox="1">
            <a:spLocks noGrp="1"/>
          </p:cNvSpPr>
          <p:nvPr>
            <p:ph type="body" idx="13"/>
          </p:nvPr>
        </p:nvSpPr>
        <p:spPr>
          <a:xfrm>
            <a:off x="3128486" y="1293828"/>
            <a:ext cx="8335328" cy="2503249"/>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sz="1400" dirty="0"/>
              <a:t>$ terraform </a:t>
            </a:r>
            <a:r>
              <a:rPr sz="1400" dirty="0" smtClean="0"/>
              <a:t>plan</a:t>
            </a:r>
            <a:endParaRPr lang="en-CA" sz="1400" dirty="0" smtClean="0"/>
          </a:p>
          <a:p>
            <a:pPr algn="l">
              <a:lnSpc>
                <a:spcPct val="120000"/>
              </a:lnSpc>
              <a:defRPr sz="2800">
                <a:solidFill>
                  <a:srgbClr val="FFFFFF"/>
                </a:solidFill>
                <a:latin typeface="Courier"/>
                <a:ea typeface="Courier"/>
                <a:cs typeface="Courier"/>
                <a:sym typeface="Courier"/>
              </a:defRPr>
            </a:pPr>
            <a:endParaRPr sz="1400" dirty="0"/>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a:t>
            </a:r>
            <a:r>
              <a:rPr lang="en-US" sz="1000" dirty="0" err="1">
                <a:solidFill>
                  <a:srgbClr val="FFFF00"/>
                </a:solidFill>
              </a:rPr>
              <a:t>azurerm_resource_group.myfirstrg</a:t>
            </a:r>
            <a:r>
              <a:rPr lang="en-US" sz="1000" dirty="0"/>
              <a:t> </a:t>
            </a:r>
            <a:r>
              <a:rPr lang="en-US" sz="1000" dirty="0">
                <a:solidFill>
                  <a:schemeClr val="bg1"/>
                </a:solidFill>
              </a:rPr>
              <a:t>(new resource required)      </a:t>
            </a:r>
            <a:endParaRPr lang="en-US" sz="1000" dirty="0" smtClean="0">
              <a:solidFill>
                <a:schemeClr val="bg1"/>
              </a:solidFill>
            </a:endParaRP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a:t>
            </a:r>
            <a:r>
              <a:rPr lang="en-US" sz="1000" dirty="0" smtClean="0"/>
              <a:t>id: "/subscriptions/</a:t>
            </a:r>
            <a:r>
              <a:rPr lang="en-US" sz="1000" dirty="0" err="1"/>
              <a:t>s</a:t>
            </a:r>
            <a:r>
              <a:rPr lang="en-US" sz="1000" dirty="0" err="1" smtClean="0"/>
              <a:t>resourceGroups</a:t>
            </a:r>
            <a:r>
              <a:rPr lang="en-US" sz="1000" dirty="0" smtClean="0"/>
              <a:t>/</a:t>
            </a:r>
            <a:r>
              <a:rPr lang="en-US" sz="1000" dirty="0" err="1" smtClean="0"/>
              <a:t>MyFirstResourceGroup</a:t>
            </a:r>
            <a:r>
              <a:rPr lang="en-US" sz="1000" dirty="0"/>
              <a:t>" =&gt; &lt;computed&gt; </a:t>
            </a:r>
            <a:r>
              <a:rPr lang="en-US" sz="1000" dirty="0">
                <a:solidFill>
                  <a:schemeClr val="bg1"/>
                </a:solidFill>
              </a:rPr>
              <a:t>(forces new resource)      </a:t>
            </a:r>
            <a:endParaRPr lang="en-US" sz="1000" dirty="0" smtClean="0">
              <a:solidFill>
                <a:schemeClr val="bg1"/>
              </a:solidFill>
            </a:endParaRP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a:t>
            </a:r>
            <a:r>
              <a:rPr lang="en-US" sz="1000" dirty="0" smtClean="0"/>
              <a:t>location</a:t>
            </a:r>
            <a:r>
              <a:rPr lang="en-US" sz="1000" dirty="0"/>
              <a:t>:         "</a:t>
            </a:r>
            <a:r>
              <a:rPr lang="en-US" sz="1000" dirty="0" err="1"/>
              <a:t>eastus</a:t>
            </a:r>
            <a:r>
              <a:rPr lang="en-US" sz="1000" dirty="0"/>
              <a:t>" =&gt; "</a:t>
            </a:r>
            <a:r>
              <a:rPr lang="en-US" sz="1000" dirty="0" err="1"/>
              <a:t>eastus</a:t>
            </a:r>
            <a:r>
              <a:rPr lang="en-US" sz="1000" dirty="0"/>
              <a:t>"      </a:t>
            </a:r>
            <a:endParaRPr lang="en-US" sz="1000" dirty="0" smtClean="0"/>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a:t>
            </a:r>
            <a:r>
              <a:rPr lang="en-US" sz="1000" dirty="0" smtClean="0"/>
              <a:t>name</a:t>
            </a:r>
            <a:r>
              <a:rPr lang="en-US" sz="1000" dirty="0"/>
              <a:t>:             "</a:t>
            </a:r>
            <a:r>
              <a:rPr lang="en-US" sz="1000" dirty="0" err="1"/>
              <a:t>MyFirstResourceGroup</a:t>
            </a:r>
            <a:r>
              <a:rPr lang="en-US" sz="1000" dirty="0"/>
              <a:t>" =&gt; "</a:t>
            </a:r>
            <a:r>
              <a:rPr lang="en-US" sz="1000" dirty="0" err="1"/>
              <a:t>myfirstresourcegroup</a:t>
            </a:r>
            <a:r>
              <a:rPr lang="en-US" sz="1000" dirty="0"/>
              <a:t>" </a:t>
            </a:r>
            <a:r>
              <a:rPr lang="en-US" sz="1000" dirty="0">
                <a:solidFill>
                  <a:schemeClr val="bg1"/>
                </a:solidFill>
              </a:rPr>
              <a:t>(forces new resource)      </a:t>
            </a:r>
            <a:endParaRPr lang="en-US" sz="1000" dirty="0" smtClean="0">
              <a:solidFill>
                <a:schemeClr val="bg1"/>
              </a:solidFill>
            </a:endParaRP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a:t>
            </a:r>
            <a:r>
              <a:rPr lang="en-US" sz="1000" dirty="0" smtClean="0"/>
              <a:t>tags</a:t>
            </a:r>
            <a:r>
              <a:rPr lang="en-US" sz="1000" dirty="0"/>
              <a:t>.%:           "0" =&gt; "1"      </a:t>
            </a:r>
            <a:endParaRPr lang="en-US" sz="1000" dirty="0" smtClean="0"/>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a:t>
            </a:r>
            <a:r>
              <a:rPr lang="en-US" sz="1000" dirty="0" err="1" smtClean="0"/>
              <a:t>tags.environment</a:t>
            </a:r>
            <a:r>
              <a:rPr lang="en-US" sz="1000" dirty="0"/>
              <a:t>: "" =&gt; "</a:t>
            </a:r>
            <a:r>
              <a:rPr lang="en-US" sz="1000" dirty="0" smtClean="0"/>
              <a:t>Production”</a:t>
            </a:r>
          </a:p>
          <a:p>
            <a:pPr algn="l">
              <a:lnSpc>
                <a:spcPct val="120000"/>
              </a:lnSpc>
              <a:defRPr sz="2800">
                <a:solidFill>
                  <a:schemeClr val="accent2">
                    <a:hueOff val="-1342298"/>
                    <a:satOff val="-4651"/>
                    <a:lumOff val="19617"/>
                  </a:schemeClr>
                </a:solidFill>
                <a:latin typeface="Courier"/>
                <a:ea typeface="Courier"/>
                <a:cs typeface="Courier"/>
                <a:sym typeface="Courier"/>
              </a:defRPr>
            </a:pPr>
            <a:endParaRPr lang="en-US" sz="1400" dirty="0"/>
          </a:p>
          <a:p>
            <a:pPr algn="l">
              <a:lnSpc>
                <a:spcPct val="120000"/>
              </a:lnSpc>
              <a:defRPr sz="2800">
                <a:solidFill>
                  <a:schemeClr val="accent2">
                    <a:hueOff val="-1342298"/>
                    <a:satOff val="-4651"/>
                    <a:lumOff val="19617"/>
                  </a:schemeClr>
                </a:solidFill>
                <a:latin typeface="Courier"/>
                <a:ea typeface="Courier"/>
                <a:cs typeface="Courier"/>
                <a:sym typeface="Courier"/>
              </a:defRPr>
            </a:pPr>
            <a:endParaRPr lang="en-US" sz="1400" dirty="0" smtClean="0"/>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smtClean="0">
                <a:solidFill>
                  <a:srgbClr val="FFFF00"/>
                </a:solidFill>
              </a:rPr>
              <a:t>Plan</a:t>
            </a:r>
            <a:r>
              <a:rPr lang="en-US" sz="1400" dirty="0"/>
              <a:t>: 1 to add, 0 to change, 1 to destroy.</a:t>
            </a:r>
            <a:endParaRPr sz="1400" dirty="0">
              <a:solidFill>
                <a:schemeClr val="tx1"/>
              </a:solidFill>
            </a:endParaRPr>
          </a:p>
        </p:txBody>
      </p:sp>
    </p:spTree>
    <p:extLst>
      <p:ext uri="{BB962C8B-B14F-4D97-AF65-F5344CB8AC3E}">
        <p14:creationId xmlns:p14="http://schemas.microsoft.com/office/powerpoint/2010/main" val="1730283088"/>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 terraform apply…"/>
          <p:cNvSpPr txBox="1">
            <a:spLocks noGrp="1"/>
          </p:cNvSpPr>
          <p:nvPr>
            <p:ph type="body" idx="13"/>
          </p:nvPr>
        </p:nvSpPr>
        <p:spPr>
          <a:xfrm>
            <a:off x="3128486" y="1293828"/>
            <a:ext cx="8335328" cy="3722045"/>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sz="1400" dirty="0"/>
              <a:t>$ terraform </a:t>
            </a:r>
            <a:r>
              <a:rPr sz="1400" dirty="0" smtClean="0"/>
              <a:t>apply</a:t>
            </a:r>
            <a:endParaRPr lang="en-CA" sz="1400" dirty="0" smtClean="0"/>
          </a:p>
          <a:p>
            <a:pPr algn="l">
              <a:lnSpc>
                <a:spcPct val="120000"/>
              </a:lnSpc>
              <a:defRPr sz="2800">
                <a:solidFill>
                  <a:srgbClr val="FFFFFF"/>
                </a:solidFill>
                <a:latin typeface="Courier"/>
                <a:ea typeface="Courier"/>
                <a:cs typeface="Courier"/>
                <a:sym typeface="Courier"/>
              </a:defRPr>
            </a:pPr>
            <a:endParaRPr sz="1400" dirty="0"/>
          </a:p>
          <a:p>
            <a:pPr algn="l">
              <a:lnSpc>
                <a:spcPct val="120000"/>
              </a:lnSpc>
              <a:defRPr sz="2800">
                <a:solidFill>
                  <a:srgbClr val="FFFFFF"/>
                </a:solidFill>
                <a:latin typeface="Courier"/>
                <a:ea typeface="Courier"/>
                <a:cs typeface="Courier"/>
                <a:sym typeface="Courier"/>
              </a:defRPr>
            </a:pPr>
            <a:r>
              <a:rPr lang="en-US" sz="1400" dirty="0" err="1">
                <a:solidFill>
                  <a:srgbClr val="FFFF00"/>
                </a:solidFill>
              </a:rPr>
              <a:t>azurerm_resource_group.myfirstrg</a:t>
            </a:r>
            <a:r>
              <a:rPr lang="en-US" sz="1400" dirty="0">
                <a:solidFill>
                  <a:srgbClr val="FFFF00"/>
                </a:solidFill>
              </a:rPr>
              <a:t>: Destroying... (ID: /</a:t>
            </a:r>
            <a:r>
              <a:rPr lang="en-US" sz="1400" dirty="0" smtClean="0">
                <a:solidFill>
                  <a:srgbClr val="FFFF00"/>
                </a:solidFill>
              </a:rPr>
              <a:t>subscription/</a:t>
            </a:r>
            <a:r>
              <a:rPr lang="en-US" sz="1400" dirty="0" err="1" smtClean="0">
                <a:solidFill>
                  <a:srgbClr val="FFFF00"/>
                </a:solidFill>
              </a:rPr>
              <a:t>resourceGroups</a:t>
            </a:r>
            <a:r>
              <a:rPr lang="en-US" sz="1400" dirty="0" smtClean="0">
                <a:solidFill>
                  <a:srgbClr val="FFFF00"/>
                </a:solidFill>
              </a:rPr>
              <a:t>/</a:t>
            </a:r>
            <a:r>
              <a:rPr lang="en-US" sz="1400" dirty="0" err="1" smtClean="0">
                <a:solidFill>
                  <a:srgbClr val="FFFF00"/>
                </a:solidFill>
              </a:rPr>
              <a:t>MyFirstResourceGroup</a:t>
            </a:r>
            <a:r>
              <a:rPr lang="en-US" sz="1400" dirty="0">
                <a:solidFill>
                  <a:srgbClr val="FFFF00"/>
                </a:solidFill>
              </a:rPr>
              <a:t>)</a:t>
            </a:r>
            <a:r>
              <a:rPr lang="en-US" sz="1400" dirty="0"/>
              <a:t>	</a:t>
            </a:r>
            <a:endParaRPr lang="en-US" sz="1400" dirty="0" smtClean="0"/>
          </a:p>
          <a:p>
            <a:pPr algn="l">
              <a:lnSpc>
                <a:spcPct val="120000"/>
              </a:lnSpc>
              <a:defRPr sz="2800">
                <a:solidFill>
                  <a:srgbClr val="FFFFFF"/>
                </a:solidFill>
                <a:latin typeface="Courier"/>
                <a:ea typeface="Courier"/>
                <a:cs typeface="Courier"/>
                <a:sym typeface="Courier"/>
              </a:defRPr>
            </a:pPr>
            <a:r>
              <a:rPr lang="en-CA" sz="1400" dirty="0" smtClean="0"/>
              <a:t>	</a:t>
            </a:r>
            <a:r>
              <a:rPr lang="mr-IN" sz="1400" dirty="0" err="1" smtClean="0"/>
              <a:t>location</a:t>
            </a:r>
            <a:r>
              <a:rPr lang="mr-IN" sz="1400" dirty="0"/>
              <a:t>:         "" =&gt; "</a:t>
            </a:r>
            <a:r>
              <a:rPr lang="mr-IN" sz="1400" dirty="0" err="1"/>
              <a:t>eastus</a:t>
            </a:r>
            <a:r>
              <a:rPr lang="mr-IN" sz="1400" dirty="0"/>
              <a:t>"  </a:t>
            </a:r>
            <a:endParaRPr lang="en-CA" sz="1400" dirty="0" smtClean="0"/>
          </a:p>
          <a:p>
            <a:pPr algn="l">
              <a:lnSpc>
                <a:spcPct val="120000"/>
              </a:lnSpc>
              <a:defRPr sz="2800">
                <a:solidFill>
                  <a:srgbClr val="FFFFFF"/>
                </a:solidFill>
                <a:latin typeface="Courier"/>
                <a:ea typeface="Courier"/>
                <a:cs typeface="Courier"/>
                <a:sym typeface="Courier"/>
              </a:defRPr>
            </a:pPr>
            <a:r>
              <a:rPr lang="en-CA" sz="1400" dirty="0"/>
              <a:t>	</a:t>
            </a:r>
            <a:r>
              <a:rPr lang="mr-IN" sz="1400" dirty="0" err="1" smtClean="0"/>
              <a:t>name</a:t>
            </a:r>
            <a:r>
              <a:rPr lang="mr-IN" sz="1400" dirty="0"/>
              <a:t>:             "" =&gt; "</a:t>
            </a:r>
            <a:r>
              <a:rPr lang="mr-IN" sz="1400" dirty="0" err="1"/>
              <a:t>myfirstresourcegroup</a:t>
            </a:r>
            <a:r>
              <a:rPr lang="mr-IN" sz="1400" dirty="0"/>
              <a:t>"  </a:t>
            </a:r>
            <a:endParaRPr lang="en-CA" sz="1400" dirty="0" smtClean="0"/>
          </a:p>
          <a:p>
            <a:pPr algn="l">
              <a:lnSpc>
                <a:spcPct val="120000"/>
              </a:lnSpc>
              <a:defRPr sz="2800">
                <a:solidFill>
                  <a:srgbClr val="FFFFFF"/>
                </a:solidFill>
                <a:latin typeface="Courier"/>
                <a:ea typeface="Courier"/>
                <a:cs typeface="Courier"/>
                <a:sym typeface="Courier"/>
              </a:defRPr>
            </a:pPr>
            <a:r>
              <a:rPr lang="en-CA" sz="1400" dirty="0"/>
              <a:t>	</a:t>
            </a:r>
            <a:r>
              <a:rPr lang="mr-IN" sz="1400" dirty="0" err="1" smtClean="0"/>
              <a:t>tags</a:t>
            </a:r>
            <a:r>
              <a:rPr lang="mr-IN" sz="1400" dirty="0"/>
              <a:t>.%:           "" =&gt; "1"  </a:t>
            </a:r>
            <a:endParaRPr lang="en-CA" sz="1400" dirty="0" smtClean="0"/>
          </a:p>
          <a:p>
            <a:pPr algn="l">
              <a:lnSpc>
                <a:spcPct val="120000"/>
              </a:lnSpc>
              <a:defRPr sz="2800">
                <a:solidFill>
                  <a:srgbClr val="FFFFFF"/>
                </a:solidFill>
                <a:latin typeface="Courier"/>
                <a:ea typeface="Courier"/>
                <a:cs typeface="Courier"/>
                <a:sym typeface="Courier"/>
              </a:defRPr>
            </a:pPr>
            <a:r>
              <a:rPr lang="en-CA" sz="1400" dirty="0"/>
              <a:t>	</a:t>
            </a:r>
            <a:r>
              <a:rPr lang="mr-IN" sz="1400" dirty="0" err="1" smtClean="0"/>
              <a:t>tags.environment</a:t>
            </a:r>
            <a:r>
              <a:rPr lang="mr-IN" sz="1400" dirty="0"/>
              <a:t>: "" =&gt; "</a:t>
            </a:r>
            <a:r>
              <a:rPr lang="mr-IN" sz="1400" dirty="0" err="1"/>
              <a:t>Production</a:t>
            </a:r>
            <a:r>
              <a:rPr lang="mr-IN" sz="1400" dirty="0"/>
              <a:t>"</a:t>
            </a:r>
            <a:endParaRPr lang="en-US" sz="1400" dirty="0" smtClean="0"/>
          </a:p>
          <a:p>
            <a:pPr algn="l">
              <a:lnSpc>
                <a:spcPct val="120000"/>
              </a:lnSpc>
              <a:defRPr sz="2800">
                <a:solidFill>
                  <a:srgbClr val="FFFFFF"/>
                </a:solidFill>
                <a:latin typeface="Courier"/>
                <a:ea typeface="Courier"/>
                <a:cs typeface="Courier"/>
                <a:sym typeface="Courier"/>
              </a:defRPr>
            </a:pPr>
            <a:endParaRPr lang="en-US" sz="1400" dirty="0" smtClean="0">
              <a:solidFill>
                <a:srgbClr val="FFFF00"/>
              </a:solidFill>
            </a:endParaRPr>
          </a:p>
          <a:p>
            <a:pPr algn="l">
              <a:lnSpc>
                <a:spcPct val="120000"/>
              </a:lnSpc>
              <a:defRPr sz="2800">
                <a:solidFill>
                  <a:srgbClr val="FFFFFF"/>
                </a:solidFill>
                <a:latin typeface="Courier"/>
                <a:ea typeface="Courier"/>
                <a:cs typeface="Courier"/>
                <a:sym typeface="Courier"/>
              </a:defRPr>
            </a:pPr>
            <a:endParaRPr lang="en-US" sz="1400" dirty="0">
              <a:solidFill>
                <a:srgbClr val="FFFF00"/>
              </a:solidFill>
            </a:endParaRPr>
          </a:p>
          <a:p>
            <a:pPr algn="l">
              <a:lnSpc>
                <a:spcPct val="120000"/>
              </a:lnSpc>
              <a:defRPr sz="2800">
                <a:solidFill>
                  <a:srgbClr val="FFFFFF"/>
                </a:solidFill>
                <a:latin typeface="Courier"/>
                <a:ea typeface="Courier"/>
                <a:cs typeface="Courier"/>
                <a:sym typeface="Courier"/>
              </a:defRPr>
            </a:pPr>
            <a:r>
              <a:rPr lang="en-US" sz="1400" dirty="0" err="1">
                <a:solidFill>
                  <a:srgbClr val="FFFF00"/>
                </a:solidFill>
              </a:rPr>
              <a:t>azurerm_resource_group.myfirstrg</a:t>
            </a:r>
            <a:r>
              <a:rPr lang="en-US" sz="1400" dirty="0">
                <a:solidFill>
                  <a:srgbClr val="FFFF00"/>
                </a:solidFill>
              </a:rPr>
              <a:t>: Creation complete after 1s (ID: /</a:t>
            </a:r>
            <a:r>
              <a:rPr lang="en-US" sz="1400" dirty="0" smtClean="0">
                <a:solidFill>
                  <a:srgbClr val="FFFF00"/>
                </a:solidFill>
              </a:rPr>
              <a:t>subscriptions/</a:t>
            </a:r>
            <a:r>
              <a:rPr lang="en-US" sz="1400" dirty="0" err="1" smtClean="0">
                <a:solidFill>
                  <a:srgbClr val="FFFF00"/>
                </a:solidFill>
              </a:rPr>
              <a:t>resourceGroups</a:t>
            </a:r>
            <a:r>
              <a:rPr lang="en-US" sz="1400" dirty="0" smtClean="0">
                <a:solidFill>
                  <a:srgbClr val="FFFF00"/>
                </a:solidFill>
              </a:rPr>
              <a:t>/</a:t>
            </a:r>
            <a:r>
              <a:rPr lang="en-US" sz="1400" dirty="0" err="1" smtClean="0">
                <a:solidFill>
                  <a:srgbClr val="FFFF00"/>
                </a:solidFill>
              </a:rPr>
              <a:t>myfirstresourcegroup</a:t>
            </a:r>
            <a:r>
              <a:rPr lang="en-US" sz="1400" dirty="0" smtClean="0">
                <a:solidFill>
                  <a:srgbClr val="FFFF00"/>
                </a:solidFill>
              </a:rPr>
              <a:t>)</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smtClean="0">
                <a:solidFill>
                  <a:schemeClr val="accent2">
                    <a:lumMod val="60000"/>
                    <a:lumOff val="40000"/>
                  </a:schemeClr>
                </a:solidFill>
              </a:rPr>
              <a:t>Apply </a:t>
            </a:r>
            <a:r>
              <a:rPr lang="en-US" sz="1400" dirty="0">
                <a:solidFill>
                  <a:schemeClr val="accent2">
                    <a:lumMod val="60000"/>
                    <a:lumOff val="40000"/>
                  </a:schemeClr>
                </a:solidFill>
              </a:rPr>
              <a:t>complete! Resources: 1 added, 0 changed, </a:t>
            </a:r>
            <a:r>
              <a:rPr lang="en-US" sz="1400" dirty="0" smtClean="0">
                <a:solidFill>
                  <a:schemeClr val="accent2">
                    <a:lumMod val="60000"/>
                    <a:lumOff val="40000"/>
                  </a:schemeClr>
                </a:solidFill>
              </a:rPr>
              <a:t>1 </a:t>
            </a:r>
            <a:r>
              <a:rPr lang="en-US" sz="1400" dirty="0">
                <a:solidFill>
                  <a:schemeClr val="accent2">
                    <a:lumMod val="60000"/>
                    <a:lumOff val="40000"/>
                  </a:schemeClr>
                </a:solidFill>
              </a:rPr>
              <a:t>destroyed.</a:t>
            </a:r>
            <a:endParaRPr sz="1400" dirty="0">
              <a:solidFill>
                <a:schemeClr val="accent2">
                  <a:lumMod val="60000"/>
                  <a:lumOff val="40000"/>
                </a:schemeClr>
              </a:solidFill>
            </a:endParaRPr>
          </a:p>
        </p:txBody>
      </p:sp>
    </p:spTree>
    <p:extLst>
      <p:ext uri="{BB962C8B-B14F-4D97-AF65-F5344CB8AC3E}">
        <p14:creationId xmlns:p14="http://schemas.microsoft.com/office/powerpoint/2010/main" val="154514177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genda"/>
          <p:cNvSpPr txBox="1">
            <a:spLocks noGrp="1"/>
          </p:cNvSpPr>
          <p:nvPr>
            <p:ph type="title"/>
          </p:nvPr>
        </p:nvSpPr>
        <p:spPr>
          <a:prstGeom prst="rect">
            <a:avLst/>
          </a:prstGeom>
        </p:spPr>
        <p:txBody>
          <a:bodyPr/>
          <a:lstStyle/>
          <a:p>
            <a:r>
              <a:rPr lang="en-CA" dirty="0" smtClean="0"/>
              <a:t>Accomplished</a:t>
            </a:r>
            <a:endParaRPr dirty="0"/>
          </a:p>
        </p:txBody>
      </p:sp>
      <p:sp>
        <p:nvSpPr>
          <p:cNvPr id="126" name="Evolution of Infrastructure…"/>
          <p:cNvSpPr txBox="1">
            <a:spLocks noGrp="1"/>
          </p:cNvSpPr>
          <p:nvPr>
            <p:ph type="body" idx="1"/>
          </p:nvPr>
        </p:nvSpPr>
        <p:spPr>
          <a:xfrm>
            <a:off x="889000" y="1924050"/>
            <a:ext cx="10414000" cy="3810000"/>
          </a:xfrm>
          <a:prstGeom prst="rect">
            <a:avLst/>
          </a:prstGeom>
        </p:spPr>
        <p:txBody>
          <a:bodyPr>
            <a:normAutofit/>
          </a:bodyPr>
          <a:lstStyle/>
          <a:p>
            <a:pPr marL="289560" indent="-289560" defTabSz="235267">
              <a:spcBef>
                <a:spcPts val="1100"/>
              </a:spcBef>
              <a:buSzPct val="100000"/>
              <a:buAutoNum type="arabicPeriod"/>
              <a:defRPr sz="3420"/>
            </a:pPr>
            <a:r>
              <a:rPr lang="en-CA" dirty="0" smtClean="0"/>
              <a:t>Introduction to Infrastructure as Code</a:t>
            </a:r>
          </a:p>
          <a:p>
            <a:pPr marL="289560" indent="-289560" defTabSz="235267">
              <a:spcBef>
                <a:spcPts val="1100"/>
              </a:spcBef>
              <a:buSzPct val="100000"/>
              <a:buAutoNum type="arabicPeriod"/>
              <a:defRPr sz="3420"/>
            </a:pPr>
            <a:r>
              <a:rPr lang="en-CA" dirty="0" smtClean="0"/>
              <a:t>Learned what an Azure Resource Group is</a:t>
            </a:r>
          </a:p>
          <a:p>
            <a:pPr marL="289560" indent="-289560" defTabSz="235267">
              <a:spcBef>
                <a:spcPts val="1100"/>
              </a:spcBef>
              <a:buSzPct val="100000"/>
              <a:buAutoNum type="arabicPeriod"/>
              <a:defRPr sz="3420"/>
            </a:pPr>
            <a:r>
              <a:rPr lang="en-CA" dirty="0" smtClean="0"/>
              <a:t>Provisioned our First Resource Group to Azure</a:t>
            </a:r>
          </a:p>
          <a:p>
            <a:pPr marL="289560" indent="-289560" defTabSz="235267">
              <a:spcBef>
                <a:spcPts val="1100"/>
              </a:spcBef>
              <a:buSzPct val="100000"/>
              <a:buAutoNum type="arabicPeriod"/>
              <a:defRPr sz="3420"/>
            </a:pPr>
            <a:endParaRPr lang="en-CA" dirty="0" smtClean="0"/>
          </a:p>
          <a:p>
            <a:pPr marL="289560" indent="-289560" defTabSz="235267">
              <a:spcBef>
                <a:spcPts val="1100"/>
              </a:spcBef>
              <a:buSzPct val="100000"/>
              <a:buAutoNum type="arabicPeriod"/>
              <a:defRPr sz="3420"/>
            </a:pPr>
            <a:endParaRPr lang="en-CA" dirty="0" smtClean="0"/>
          </a:p>
          <a:p>
            <a:pPr marL="289560" indent="-289560" defTabSz="235267">
              <a:spcBef>
                <a:spcPts val="1100"/>
              </a:spcBef>
              <a:buSzPct val="100000"/>
              <a:buAutoNum type="arabicPeriod"/>
              <a:defRPr sz="3420"/>
            </a:pPr>
            <a:endParaRPr dirty="0"/>
          </a:p>
        </p:txBody>
      </p:sp>
    </p:spTree>
    <p:extLst>
      <p:ext uri="{BB962C8B-B14F-4D97-AF65-F5344CB8AC3E}">
        <p14:creationId xmlns:p14="http://schemas.microsoft.com/office/powerpoint/2010/main" val="157423819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genda"/>
          <p:cNvSpPr txBox="1">
            <a:spLocks noGrp="1"/>
          </p:cNvSpPr>
          <p:nvPr>
            <p:ph type="title"/>
          </p:nvPr>
        </p:nvSpPr>
        <p:spPr>
          <a:prstGeom prst="rect">
            <a:avLst/>
          </a:prstGeom>
        </p:spPr>
        <p:txBody>
          <a:bodyPr/>
          <a:lstStyle/>
          <a:p>
            <a:r>
              <a:rPr lang="en-CA" dirty="0" smtClean="0"/>
              <a:t>Quiz</a:t>
            </a:r>
            <a:endParaRPr dirty="0"/>
          </a:p>
        </p:txBody>
      </p:sp>
      <p:sp>
        <p:nvSpPr>
          <p:cNvPr id="126" name="Evolution of Infrastructure…"/>
          <p:cNvSpPr txBox="1">
            <a:spLocks noGrp="1"/>
          </p:cNvSpPr>
          <p:nvPr>
            <p:ph type="body" idx="1"/>
          </p:nvPr>
        </p:nvSpPr>
        <p:spPr>
          <a:xfrm>
            <a:off x="889000" y="1924050"/>
            <a:ext cx="10414000" cy="3810000"/>
          </a:xfrm>
          <a:prstGeom prst="rect">
            <a:avLst/>
          </a:prstGeom>
        </p:spPr>
        <p:txBody>
          <a:bodyPr>
            <a:normAutofit/>
          </a:bodyPr>
          <a:lstStyle/>
          <a:p>
            <a:pPr marL="289560" indent="-289560" defTabSz="235267">
              <a:spcBef>
                <a:spcPts val="1100"/>
              </a:spcBef>
              <a:buSzPct val="100000"/>
              <a:buAutoNum type="arabicPeriod"/>
              <a:defRPr sz="3420"/>
            </a:pPr>
            <a:r>
              <a:rPr lang="en-CA" dirty="0" smtClean="0"/>
              <a:t>What is an Azure Resource Group?</a:t>
            </a:r>
          </a:p>
          <a:p>
            <a:pPr marL="289560" indent="-289560" defTabSz="235267">
              <a:spcBef>
                <a:spcPts val="1100"/>
              </a:spcBef>
              <a:buSzPct val="100000"/>
              <a:buAutoNum type="arabicPeriod"/>
              <a:defRPr sz="3420"/>
            </a:pPr>
            <a:r>
              <a:rPr lang="en-CA" dirty="0" smtClean="0"/>
              <a:t>What is Infrastructure as Code?</a:t>
            </a:r>
          </a:p>
          <a:p>
            <a:pPr marL="289560" indent="-289560" defTabSz="235267">
              <a:spcBef>
                <a:spcPts val="1100"/>
              </a:spcBef>
              <a:buSzPct val="100000"/>
              <a:buAutoNum type="arabicPeriod"/>
              <a:defRPr sz="3420"/>
            </a:pPr>
            <a:r>
              <a:rPr lang="en-CA" dirty="0" smtClean="0"/>
              <a:t>What are the two Terraform commands and how do they differ?</a:t>
            </a:r>
          </a:p>
          <a:p>
            <a:pPr marL="289560" indent="-289560" defTabSz="235267">
              <a:spcBef>
                <a:spcPts val="1100"/>
              </a:spcBef>
              <a:buSzPct val="100000"/>
              <a:buAutoNum type="arabicPeriod"/>
              <a:defRPr sz="3420"/>
            </a:pPr>
            <a:r>
              <a:rPr lang="en-CA" dirty="0" smtClean="0"/>
              <a:t>What command allows you to format Terraform Code?</a:t>
            </a:r>
          </a:p>
          <a:p>
            <a:pPr marL="289560" indent="-289560" defTabSz="235267">
              <a:spcBef>
                <a:spcPts val="1100"/>
              </a:spcBef>
              <a:buSzPct val="100000"/>
              <a:buAutoNum type="arabicPeriod"/>
              <a:defRPr sz="3420"/>
            </a:pPr>
            <a:endParaRPr lang="en-CA" dirty="0" smtClean="0"/>
          </a:p>
          <a:p>
            <a:pPr marL="289560" indent="-289560" defTabSz="235267">
              <a:spcBef>
                <a:spcPts val="1100"/>
              </a:spcBef>
              <a:buSzPct val="100000"/>
              <a:buAutoNum type="arabicPeriod"/>
              <a:defRPr sz="3420"/>
            </a:pPr>
            <a:endParaRPr lang="en-CA" dirty="0" smtClean="0"/>
          </a:p>
          <a:p>
            <a:pPr marL="289560" indent="-289560" defTabSz="235267">
              <a:spcBef>
                <a:spcPts val="1100"/>
              </a:spcBef>
              <a:buSzPct val="100000"/>
              <a:buAutoNum type="arabicPeriod"/>
              <a:defRPr sz="3420"/>
            </a:pPr>
            <a:endParaRPr dirty="0"/>
          </a:p>
        </p:txBody>
      </p:sp>
    </p:spTree>
    <p:extLst>
      <p:ext uri="{BB962C8B-B14F-4D97-AF65-F5344CB8AC3E}">
        <p14:creationId xmlns:p14="http://schemas.microsoft.com/office/powerpoint/2010/main" val="1767511889"/>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Command Line Interface"/>
          <p:cNvSpPr txBox="1">
            <a:spLocks noGrp="1"/>
          </p:cNvSpPr>
          <p:nvPr>
            <p:ph type="title"/>
          </p:nvPr>
        </p:nvSpPr>
        <p:spPr>
          <a:prstGeom prst="rect">
            <a:avLst/>
          </a:prstGeom>
        </p:spPr>
        <p:txBody>
          <a:bodyPr/>
          <a:lstStyle/>
          <a:p>
            <a:r>
              <a:rPr lang="en-CA" smtClean="0"/>
              <a:t>Questions?</a:t>
            </a:r>
            <a:endParaRPr/>
          </a:p>
        </p:txBody>
      </p:sp>
    </p:spTree>
    <p:extLst>
      <p:ext uri="{BB962C8B-B14F-4D97-AF65-F5344CB8AC3E}">
        <p14:creationId xmlns:p14="http://schemas.microsoft.com/office/powerpoint/2010/main" val="125429100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genda"/>
          <p:cNvSpPr txBox="1">
            <a:spLocks noGrp="1"/>
          </p:cNvSpPr>
          <p:nvPr>
            <p:ph type="title"/>
          </p:nvPr>
        </p:nvSpPr>
        <p:spPr>
          <a:prstGeom prst="rect">
            <a:avLst/>
          </a:prstGeom>
        </p:spPr>
        <p:txBody>
          <a:bodyPr/>
          <a:lstStyle/>
          <a:p>
            <a:r>
              <a:rPr lang="en-CA" dirty="0" smtClean="0"/>
              <a:t>Chapter Goals</a:t>
            </a:r>
            <a:endParaRPr dirty="0"/>
          </a:p>
        </p:txBody>
      </p:sp>
      <p:sp>
        <p:nvSpPr>
          <p:cNvPr id="126" name="Evolution of Infrastructure…"/>
          <p:cNvSpPr txBox="1">
            <a:spLocks noGrp="1"/>
          </p:cNvSpPr>
          <p:nvPr>
            <p:ph type="body" idx="1"/>
          </p:nvPr>
        </p:nvSpPr>
        <p:spPr>
          <a:xfrm>
            <a:off x="889000" y="1924050"/>
            <a:ext cx="10414000" cy="3810000"/>
          </a:xfrm>
          <a:prstGeom prst="rect">
            <a:avLst/>
          </a:prstGeom>
        </p:spPr>
        <p:txBody>
          <a:bodyPr>
            <a:normAutofit/>
          </a:bodyPr>
          <a:lstStyle/>
          <a:p>
            <a:pPr marL="289560" indent="-289560" defTabSz="235267">
              <a:spcBef>
                <a:spcPts val="1100"/>
              </a:spcBef>
              <a:buSzPct val="100000"/>
              <a:buAutoNum type="arabicPeriod"/>
              <a:defRPr sz="3420"/>
            </a:pPr>
            <a:r>
              <a:rPr lang="en-CA" dirty="0" smtClean="0"/>
              <a:t>Introduction to Infrastructure as Code</a:t>
            </a:r>
          </a:p>
          <a:p>
            <a:pPr marL="289560" indent="-289560" defTabSz="235267">
              <a:spcBef>
                <a:spcPts val="1100"/>
              </a:spcBef>
              <a:buSzPct val="100000"/>
              <a:buAutoNum type="arabicPeriod"/>
              <a:defRPr sz="3420"/>
            </a:pPr>
            <a:r>
              <a:rPr lang="en-CA" dirty="0" smtClean="0"/>
              <a:t>Provision to Azure </a:t>
            </a:r>
          </a:p>
          <a:p>
            <a:pPr marL="289560" indent="-289560" defTabSz="235267">
              <a:spcBef>
                <a:spcPts val="1100"/>
              </a:spcBef>
              <a:buSzPct val="100000"/>
              <a:buAutoNum type="arabicPeriod"/>
              <a:defRPr sz="3420"/>
            </a:pPr>
            <a:r>
              <a:rPr lang="en-CA" dirty="0" smtClean="0"/>
              <a:t>Basic Blocks of Terraform</a:t>
            </a:r>
          </a:p>
          <a:p>
            <a:pPr marL="289560" indent="-289560" defTabSz="235267">
              <a:spcBef>
                <a:spcPts val="1100"/>
              </a:spcBef>
              <a:buSzPct val="100000"/>
              <a:buAutoNum type="arabicPeriod"/>
              <a:defRPr sz="3420"/>
            </a:pPr>
            <a:r>
              <a:rPr lang="en-CA" dirty="0" smtClean="0"/>
              <a:t>Fire It Up!</a:t>
            </a:r>
          </a:p>
          <a:p>
            <a:pPr marL="289560" indent="-289560" defTabSz="235267">
              <a:spcBef>
                <a:spcPts val="1100"/>
              </a:spcBef>
              <a:buSzPct val="100000"/>
              <a:buAutoNum type="arabicPeriod"/>
              <a:defRPr sz="3420"/>
            </a:pPr>
            <a:r>
              <a:rPr lang="en-CA" dirty="0" smtClean="0"/>
              <a:t>Quiz</a:t>
            </a:r>
          </a:p>
          <a:p>
            <a:pPr marL="289560" indent="-289560" defTabSz="235267">
              <a:spcBef>
                <a:spcPts val="1100"/>
              </a:spcBef>
              <a:buSzPct val="100000"/>
              <a:buAutoNum type="arabicPeriod"/>
              <a:defRPr sz="3420"/>
            </a:pPr>
            <a:endParaRPr lang="en-CA" dirty="0" smtClean="0"/>
          </a:p>
          <a:p>
            <a:pPr marL="289560" indent="-289560" defTabSz="235267">
              <a:spcBef>
                <a:spcPts val="1100"/>
              </a:spcBef>
              <a:buSzPct val="100000"/>
              <a:buAutoNum type="arabicPeriod"/>
              <a:defRPr sz="3420"/>
            </a:pPr>
            <a:endParaRPr lang="en-CA" dirty="0" smtClean="0"/>
          </a:p>
          <a:p>
            <a:pPr marL="289560" indent="-289560" defTabSz="235267">
              <a:spcBef>
                <a:spcPts val="1100"/>
              </a:spcBef>
              <a:buSzPct val="100000"/>
              <a:buAutoNum type="arabicPeriod"/>
              <a:defRPr sz="3420"/>
            </a:pPr>
            <a:endParaRPr dirty="0"/>
          </a:p>
        </p:txBody>
      </p:sp>
    </p:spTree>
    <p:extLst>
      <p:ext uri="{BB962C8B-B14F-4D97-AF65-F5344CB8AC3E}">
        <p14:creationId xmlns:p14="http://schemas.microsoft.com/office/powerpoint/2010/main" val="193987380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Introduction"/>
          <p:cNvSpPr txBox="1">
            <a:spLocks noGrp="1"/>
          </p:cNvSpPr>
          <p:nvPr>
            <p:ph type="title"/>
          </p:nvPr>
        </p:nvSpPr>
        <p:spPr>
          <a:prstGeom prst="rect">
            <a:avLst/>
          </a:prstGeom>
        </p:spPr>
        <p:txBody>
          <a:bodyPr/>
          <a:lstStyle/>
          <a:p>
            <a:r>
              <a:t>Introduction</a:t>
            </a:r>
          </a:p>
        </p:txBody>
      </p:sp>
    </p:spTree>
    <p:extLst>
      <p:ext uri="{BB962C8B-B14F-4D97-AF65-F5344CB8AC3E}">
        <p14:creationId xmlns:p14="http://schemas.microsoft.com/office/powerpoint/2010/main" val="34548033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smtClean="0"/>
              <a:t>What is </a:t>
            </a:r>
            <a:r>
              <a:rPr lang="en-CA" dirty="0" err="1" smtClean="0"/>
              <a:t>Infranstructure</a:t>
            </a:r>
            <a:r>
              <a:rPr lang="en-CA" dirty="0" smtClean="0"/>
              <a:t> as Code</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r>
              <a:rPr lang="en-CA" i="1" dirty="0" smtClean="0"/>
              <a:t>Infrastructure as Code (</a:t>
            </a:r>
            <a:r>
              <a:rPr lang="en-CA" i="1" dirty="0" err="1" smtClean="0"/>
              <a:t>IaC</a:t>
            </a:r>
            <a:r>
              <a:rPr lang="en-CA" i="1" dirty="0" smtClean="0"/>
              <a:t>) is the process of managing and provisioning computer data centers through machine-readable definition files. </a:t>
            </a:r>
            <a:endParaRPr i="1" dirty="0"/>
          </a:p>
        </p:txBody>
      </p:sp>
    </p:spTree>
    <p:extLst>
      <p:ext uri="{BB962C8B-B14F-4D97-AF65-F5344CB8AC3E}">
        <p14:creationId xmlns:p14="http://schemas.microsoft.com/office/powerpoint/2010/main" val="70547494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 name="Infrastructure as Code"/>
          <p:cNvSpPr txBox="1">
            <a:spLocks noGrp="1"/>
          </p:cNvSpPr>
          <p:nvPr>
            <p:ph type="title"/>
          </p:nvPr>
        </p:nvSpPr>
        <p:spPr>
          <a:prstGeom prst="rect">
            <a:avLst/>
          </a:prstGeom>
        </p:spPr>
        <p:txBody>
          <a:bodyPr/>
          <a:lstStyle/>
          <a:p>
            <a:r>
              <a:t>Infrastructure as Code</a:t>
            </a:r>
          </a:p>
        </p:txBody>
      </p:sp>
      <p:sp>
        <p:nvSpPr>
          <p:cNvPr id="809" name="Provide a codified workflow to create infrastructure…"/>
          <p:cNvSpPr txBox="1">
            <a:spLocks noGrp="1"/>
          </p:cNvSpPr>
          <p:nvPr>
            <p:ph type="body" idx="1"/>
          </p:nvPr>
        </p:nvSpPr>
        <p:spPr>
          <a:prstGeom prst="rect">
            <a:avLst/>
          </a:prstGeom>
        </p:spPr>
        <p:txBody>
          <a:bodyPr/>
          <a:lstStyle/>
          <a:p>
            <a:r>
              <a:t>Provide a codified workflow to create infrastructure</a:t>
            </a:r>
          </a:p>
          <a:p>
            <a:r>
              <a:t>Expose a workflow for managing updates to existing infrastructure</a:t>
            </a:r>
          </a:p>
          <a:p>
            <a:r>
              <a:t>Integrate with application code workflows (Git, SCM, Code Review)</a:t>
            </a:r>
          </a:p>
          <a:p>
            <a:r>
              <a:t>Provide modular, sharable components for separation of concerns</a:t>
            </a:r>
          </a:p>
        </p:txBody>
      </p:sp>
    </p:spTree>
    <p:extLst>
      <p:ext uri="{BB962C8B-B14F-4D97-AF65-F5344CB8AC3E}">
        <p14:creationId xmlns:p14="http://schemas.microsoft.com/office/powerpoint/2010/main" val="120311992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smtClean="0"/>
              <a:t>Provisioning a Virtual Machine</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pPr marL="514350" indent="-514350">
              <a:buFont typeface="+mj-lt"/>
              <a:buAutoNum type="arabicPeriod"/>
            </a:pPr>
            <a:r>
              <a:rPr lang="en-CA" dirty="0" smtClean="0"/>
              <a:t>Name</a:t>
            </a:r>
          </a:p>
          <a:p>
            <a:pPr marL="514350" indent="-514350">
              <a:buFont typeface="+mj-lt"/>
              <a:buAutoNum type="arabicPeriod"/>
            </a:pPr>
            <a:r>
              <a:rPr lang="en-CA" dirty="0" smtClean="0"/>
              <a:t>Operating System (Image)</a:t>
            </a:r>
          </a:p>
          <a:p>
            <a:pPr marL="514350" indent="-514350">
              <a:buFont typeface="+mj-lt"/>
              <a:buAutoNum type="arabicPeriod"/>
            </a:pPr>
            <a:r>
              <a:rPr lang="en-CA" dirty="0" smtClean="0"/>
              <a:t>Size</a:t>
            </a:r>
          </a:p>
          <a:p>
            <a:pPr marL="514350" indent="-514350">
              <a:buFont typeface="+mj-lt"/>
              <a:buAutoNum type="arabicPeriod"/>
            </a:pPr>
            <a:r>
              <a:rPr lang="en-CA" dirty="0" smtClean="0"/>
              <a:t>Location</a:t>
            </a:r>
          </a:p>
          <a:p>
            <a:pPr marL="514350" indent="-514350">
              <a:buFont typeface="+mj-lt"/>
              <a:buAutoNum type="arabicPeriod"/>
            </a:pPr>
            <a:r>
              <a:rPr lang="en-CA" dirty="0" smtClean="0"/>
              <a:t>Username and Password</a:t>
            </a:r>
          </a:p>
          <a:p>
            <a:pPr marL="514350" indent="-514350">
              <a:buFont typeface="+mj-lt"/>
              <a:buAutoNum type="arabicPeriod"/>
            </a:pPr>
            <a:endParaRPr lang="en-CA" dirty="0" smtClean="0"/>
          </a:p>
          <a:p>
            <a:pPr marL="514350" indent="-514350">
              <a:buFont typeface="+mj-lt"/>
              <a:buAutoNum type="arabicPeriod"/>
            </a:pPr>
            <a:endParaRPr i="1" dirty="0"/>
          </a:p>
        </p:txBody>
      </p:sp>
    </p:spTree>
    <p:extLst>
      <p:ext uri="{BB962C8B-B14F-4D97-AF65-F5344CB8AC3E}">
        <p14:creationId xmlns:p14="http://schemas.microsoft.com/office/powerpoint/2010/main" val="10466523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492" y="765810"/>
            <a:ext cx="1900635" cy="5303520"/>
          </a:xfrm>
          <a:prstGeom prst="rect">
            <a:avLst/>
          </a:prstGeom>
        </p:spPr>
      </p:pic>
      <p:sp>
        <p:nvSpPr>
          <p:cNvPr id="5" name="Right Arrow 4"/>
          <p:cNvSpPr/>
          <p:nvPr/>
        </p:nvSpPr>
        <p:spPr>
          <a:xfrm>
            <a:off x="4409725" y="2867829"/>
            <a:ext cx="1568166" cy="1145202"/>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7" name="Frame 6"/>
          <p:cNvSpPr/>
          <p:nvPr/>
        </p:nvSpPr>
        <p:spPr>
          <a:xfrm>
            <a:off x="2186492" y="765810"/>
            <a:ext cx="1900635" cy="320040"/>
          </a:xfrm>
          <a:prstGeom prst="frame">
            <a:avLst/>
          </a:prstGeom>
          <a:solidFill>
            <a:schemeClr val="bg1"/>
          </a:soli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489" y="765810"/>
            <a:ext cx="4180255" cy="5303520"/>
          </a:xfrm>
          <a:prstGeom prst="rect">
            <a:avLst/>
          </a:prstGeom>
        </p:spPr>
      </p:pic>
    </p:spTree>
    <p:extLst>
      <p:ext uri="{BB962C8B-B14F-4D97-AF65-F5344CB8AC3E}">
        <p14:creationId xmlns:p14="http://schemas.microsoft.com/office/powerpoint/2010/main" val="2120343385"/>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Klavika Basic Light"/>
        <a:ea typeface="Klavika Basic Light"/>
        <a:cs typeface="Klavika Basic Light"/>
      </a:majorFont>
      <a:minorFont>
        <a:latin typeface="Klavika Basic Light"/>
        <a:ea typeface="Klavika Basic Light"/>
        <a:cs typeface="Klavika Basic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1_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Klavika Basic Light"/>
        <a:ea typeface="Klavika Basic Light"/>
        <a:cs typeface="Klavika Basic Light"/>
      </a:majorFont>
      <a:minorFont>
        <a:latin typeface="Klavika Basic Light"/>
        <a:ea typeface="Klavika Basic Light"/>
        <a:cs typeface="Klavika Basic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3143</TotalTime>
  <Words>1233</Words>
  <Application>Microsoft Macintosh PowerPoint</Application>
  <PresentationFormat>Widescreen</PresentationFormat>
  <Paragraphs>220</Paragraphs>
  <Slides>39</Slides>
  <Notes>30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39</vt:i4>
      </vt:variant>
    </vt:vector>
  </HeadingPairs>
  <TitlesOfParts>
    <vt:vector size="49" baseType="lpstr">
      <vt:lpstr>Calibri</vt:lpstr>
      <vt:lpstr>Calibri Light</vt:lpstr>
      <vt:lpstr>Courier</vt:lpstr>
      <vt:lpstr>Klavika Basic</vt:lpstr>
      <vt:lpstr>Klavika Basic Light</vt:lpstr>
      <vt:lpstr>Klavika Basic Medium</vt:lpstr>
      <vt:lpstr>Arial</vt:lpstr>
      <vt:lpstr>Office Theme</vt:lpstr>
      <vt:lpstr>Gradient</vt:lpstr>
      <vt:lpstr>1_Gradient</vt:lpstr>
      <vt:lpstr>PowerPoint Presentation</vt:lpstr>
      <vt:lpstr>PowerPoint Presentation</vt:lpstr>
      <vt:lpstr>PowerPoint Presentation</vt:lpstr>
      <vt:lpstr>Chapter Goals</vt:lpstr>
      <vt:lpstr>Introduction</vt:lpstr>
      <vt:lpstr>What is Infranstructure as Code</vt:lpstr>
      <vt:lpstr>Infrastructure as Code</vt:lpstr>
      <vt:lpstr>Provisioning a Virtual Machine</vt:lpstr>
      <vt:lpstr>PowerPoint Presentation</vt:lpstr>
      <vt:lpstr>PowerPoint Presentation</vt:lpstr>
      <vt:lpstr>PowerPoint Presentation</vt:lpstr>
      <vt:lpstr>PowerPoint Presentation</vt:lpstr>
      <vt:lpstr>PowerPoint Presentation</vt:lpstr>
      <vt:lpstr>What is Terraform</vt:lpstr>
      <vt:lpstr>Terraform and Infrastructure as Code</vt:lpstr>
      <vt:lpstr>Infrastructure as Code (Terraform)</vt:lpstr>
      <vt:lpstr>PowerPoint Presentation</vt:lpstr>
      <vt:lpstr>Azure - Resource Group</vt:lpstr>
      <vt:lpstr>Group Lab</vt:lpstr>
      <vt:lpstr>Exercise: Run terraform init</vt:lpstr>
      <vt:lpstr>PowerPoint Presentation</vt:lpstr>
      <vt:lpstr>Terraform Init</vt:lpstr>
      <vt:lpstr>Exercise: Run terraform help</vt:lpstr>
      <vt:lpstr>PowerPoint Presentation</vt:lpstr>
      <vt:lpstr>PowerPoint Presentation</vt:lpstr>
      <vt:lpstr>Command: terraform plan</vt:lpstr>
      <vt:lpstr>Command: terraform plan</vt:lpstr>
      <vt:lpstr>Exercise: Run terraform plan</vt:lpstr>
      <vt:lpstr>PowerPoint Presentation</vt:lpstr>
      <vt:lpstr>Command: terraform apply</vt:lpstr>
      <vt:lpstr>PowerPoint Presentation</vt:lpstr>
      <vt:lpstr>Command: terraform apply</vt:lpstr>
      <vt:lpstr>Individual Challenge!</vt:lpstr>
      <vt:lpstr>PowerPoint Presentation</vt:lpstr>
      <vt:lpstr>PowerPoint Presentation</vt:lpstr>
      <vt:lpstr>PowerPoint Presentation</vt:lpstr>
      <vt:lpstr>Accomplished</vt:lpstr>
      <vt:lpstr>Quiz</vt:lpstr>
      <vt:lpstr>Questions?</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Fraser Pollock</dc:creator>
  <cp:lastModifiedBy>Fraser Pollock</cp:lastModifiedBy>
  <cp:revision>34</cp:revision>
  <dcterms:created xsi:type="dcterms:W3CDTF">2017-11-21T16:09:17Z</dcterms:created>
  <dcterms:modified xsi:type="dcterms:W3CDTF">2017-11-23T20:33:11Z</dcterms:modified>
</cp:coreProperties>
</file>