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 id="2147483680" r:id="rId4"/>
    <p:sldMasterId id="2147483690" r:id="rId5"/>
    <p:sldMasterId id="2147483700" r:id="rId6"/>
    <p:sldMasterId id="2147483710" r:id="rId7"/>
    <p:sldMasterId id="2147483720" r:id="rId8"/>
  </p:sldMasterIdLst>
  <p:notesMasterIdLst>
    <p:notesMasterId r:id="rId65"/>
  </p:notesMasterIdLst>
  <p:sldIdLst>
    <p:sldId id="256" r:id="rId9"/>
    <p:sldId id="257" r:id="rId10"/>
    <p:sldId id="276" r:id="rId11"/>
    <p:sldId id="258" r:id="rId12"/>
    <p:sldId id="282" r:id="rId13"/>
    <p:sldId id="281" r:id="rId14"/>
    <p:sldId id="259" r:id="rId15"/>
    <p:sldId id="260" r:id="rId16"/>
    <p:sldId id="261" r:id="rId17"/>
    <p:sldId id="262" r:id="rId18"/>
    <p:sldId id="263" r:id="rId19"/>
    <p:sldId id="279" r:id="rId20"/>
    <p:sldId id="264" r:id="rId21"/>
    <p:sldId id="265" r:id="rId22"/>
    <p:sldId id="266" r:id="rId23"/>
    <p:sldId id="267" r:id="rId24"/>
    <p:sldId id="268" r:id="rId25"/>
    <p:sldId id="269" r:id="rId26"/>
    <p:sldId id="270" r:id="rId27"/>
    <p:sldId id="271" r:id="rId28"/>
    <p:sldId id="272" r:id="rId29"/>
    <p:sldId id="274" r:id="rId30"/>
    <p:sldId id="273" r:id="rId31"/>
    <p:sldId id="275" r:id="rId32"/>
    <p:sldId id="277" r:id="rId33"/>
    <p:sldId id="278" r:id="rId34"/>
    <p:sldId id="287" r:id="rId35"/>
    <p:sldId id="288" r:id="rId36"/>
    <p:sldId id="289" r:id="rId37"/>
    <p:sldId id="301" r:id="rId38"/>
    <p:sldId id="302" r:id="rId39"/>
    <p:sldId id="303" r:id="rId40"/>
    <p:sldId id="297" r:id="rId41"/>
    <p:sldId id="298" r:id="rId42"/>
    <p:sldId id="299" r:id="rId43"/>
    <p:sldId id="304" r:id="rId44"/>
    <p:sldId id="305" r:id="rId45"/>
    <p:sldId id="310" r:id="rId46"/>
    <p:sldId id="311" r:id="rId47"/>
    <p:sldId id="312" r:id="rId48"/>
    <p:sldId id="313" r:id="rId49"/>
    <p:sldId id="314" r:id="rId50"/>
    <p:sldId id="316" r:id="rId51"/>
    <p:sldId id="315" r:id="rId52"/>
    <p:sldId id="317" r:id="rId53"/>
    <p:sldId id="319" r:id="rId54"/>
    <p:sldId id="318" r:id="rId55"/>
    <p:sldId id="320" r:id="rId56"/>
    <p:sldId id="321" r:id="rId57"/>
    <p:sldId id="322" r:id="rId58"/>
    <p:sldId id="323" r:id="rId59"/>
    <p:sldId id="324" r:id="rId60"/>
    <p:sldId id="325" r:id="rId61"/>
    <p:sldId id="326" r:id="rId62"/>
    <p:sldId id="327" r:id="rId63"/>
    <p:sldId id="32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81541"/>
  </p:normalViewPr>
  <p:slideViewPr>
    <p:cSldViewPr snapToGrid="0" snapToObjects="1">
      <p:cViewPr varScale="1">
        <p:scale>
          <a:sx n="82" d="100"/>
          <a:sy n="82" d="100"/>
        </p:scale>
        <p:origin x="18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547AF-2D05-7346-8286-943F59EB94DF}" type="datetimeFigureOut">
              <a:rPr lang="en-US" smtClean="0"/>
              <a:t>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6004C-966F-2E44-922D-E4727B0DDA5A}" type="slidenum">
              <a:rPr lang="en-US" smtClean="0"/>
              <a:t>‹#›</a:t>
            </a:fld>
            <a:endParaRPr lang="en-US"/>
          </a:p>
        </p:txBody>
      </p:sp>
    </p:spTree>
    <p:extLst>
      <p:ext uri="{BB962C8B-B14F-4D97-AF65-F5344CB8AC3E}">
        <p14:creationId xmlns:p14="http://schemas.microsoft.com/office/powerpoint/2010/main" val="59681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6906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Shape 940"/>
          <p:cNvSpPr>
            <a:spLocks noGrp="1" noRot="1" noChangeAspect="1"/>
          </p:cNvSpPr>
          <p:nvPr>
            <p:ph type="sldImg"/>
          </p:nvPr>
        </p:nvSpPr>
        <p:spPr>
          <a:prstGeom prst="rect">
            <a:avLst/>
          </a:prstGeom>
        </p:spPr>
        <p:txBody>
          <a:bodyPr/>
          <a:lstStyle/>
          <a:p>
            <a:endParaRPr/>
          </a:p>
        </p:txBody>
      </p:sp>
      <p:sp>
        <p:nvSpPr>
          <p:cNvPr id="941" name="Shape 941"/>
          <p:cNvSpPr>
            <a:spLocks noGrp="1"/>
          </p:cNvSpPr>
          <p:nvPr>
            <p:ph type="body" sz="quarter" idx="1"/>
          </p:nvPr>
        </p:nvSpPr>
        <p:spPr>
          <a:prstGeom prst="rect">
            <a:avLst/>
          </a:prstGeom>
        </p:spPr>
        <p:txBody>
          <a:bodyPr/>
          <a:lstStyle/>
          <a:p>
            <a:r>
              <a:t>Comments should be hash-style.</a:t>
            </a:r>
          </a:p>
          <a:p>
            <a:endParaRPr/>
          </a:p>
          <a:p>
            <a:r>
              <a:t>Multiline comments can be wrapped in /* */.</a:t>
            </a:r>
          </a:p>
        </p:txBody>
      </p:sp>
    </p:spTree>
    <p:extLst>
      <p:ext uri="{BB962C8B-B14F-4D97-AF65-F5344CB8AC3E}">
        <p14:creationId xmlns:p14="http://schemas.microsoft.com/office/powerpoint/2010/main" val="203630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Shape 948"/>
          <p:cNvSpPr>
            <a:spLocks noGrp="1" noRot="1" noChangeAspect="1"/>
          </p:cNvSpPr>
          <p:nvPr>
            <p:ph type="sldImg"/>
          </p:nvPr>
        </p:nvSpPr>
        <p:spPr>
          <a:xfrm>
            <a:off x="381000" y="685800"/>
            <a:ext cx="6096000" cy="3429000"/>
          </a:xfrm>
          <a:prstGeom prst="rect">
            <a:avLst/>
          </a:prstGeom>
        </p:spPr>
        <p:txBody>
          <a:bodyPr/>
          <a:lstStyle/>
          <a:p>
            <a:endParaRPr/>
          </a:p>
        </p:txBody>
      </p:sp>
      <p:sp>
        <p:nvSpPr>
          <p:cNvPr id="949" name="Shape 949"/>
          <p:cNvSpPr>
            <a:spLocks noGrp="1"/>
          </p:cNvSpPr>
          <p:nvPr>
            <p:ph type="body" sz="quarter" idx="1"/>
          </p:nvPr>
        </p:nvSpPr>
        <p:spPr>
          <a:prstGeom prst="rect">
            <a:avLst/>
          </a:prstGeom>
        </p:spPr>
        <p:txBody>
          <a:bodyPr/>
          <a:lstStyle/>
          <a:p>
            <a:r>
              <a:t>There are editor plugins for vim, emacs, atom, sublime.</a:t>
            </a:r>
          </a:p>
        </p:txBody>
      </p:sp>
    </p:spTree>
    <p:extLst>
      <p:ext uri="{BB962C8B-B14F-4D97-AF65-F5344CB8AC3E}">
        <p14:creationId xmlns:p14="http://schemas.microsoft.com/office/powerpoint/2010/main" val="178872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028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Shape 983"/>
          <p:cNvSpPr>
            <a:spLocks noGrp="1" noRot="1" noChangeAspect="1"/>
          </p:cNvSpPr>
          <p:nvPr>
            <p:ph type="sldImg"/>
          </p:nvPr>
        </p:nvSpPr>
        <p:spPr>
          <a:xfrm>
            <a:off x="381000" y="685800"/>
            <a:ext cx="6096000" cy="3429000"/>
          </a:xfrm>
          <a:prstGeom prst="rect">
            <a:avLst/>
          </a:prstGeom>
        </p:spPr>
        <p:txBody>
          <a:bodyPr/>
          <a:lstStyle/>
          <a:p>
            <a:endParaRPr/>
          </a:p>
        </p:txBody>
      </p:sp>
      <p:sp>
        <p:nvSpPr>
          <p:cNvPr id="984" name="Shape 98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0269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62643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1929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2198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Shape 983"/>
          <p:cNvSpPr>
            <a:spLocks noGrp="1" noRot="1" noChangeAspect="1"/>
          </p:cNvSpPr>
          <p:nvPr>
            <p:ph type="sldImg"/>
          </p:nvPr>
        </p:nvSpPr>
        <p:spPr>
          <a:xfrm>
            <a:off x="381000" y="685800"/>
            <a:ext cx="6096000" cy="3429000"/>
          </a:xfrm>
          <a:prstGeom prst="rect">
            <a:avLst/>
          </a:prstGeom>
        </p:spPr>
        <p:txBody>
          <a:bodyPr/>
          <a:lstStyle/>
          <a:p>
            <a:endParaRPr/>
          </a:p>
        </p:txBody>
      </p:sp>
      <p:sp>
        <p:nvSpPr>
          <p:cNvPr id="984" name="Shape 98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72942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2325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7075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338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35246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7082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95757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23905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17656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3842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60097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267230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98254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34764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t>Here is the sample Terraform configuration file we reviewed earlier. Let's take a moment to review the components here.</a:t>
            </a:r>
          </a:p>
        </p:txBody>
      </p:sp>
    </p:spTree>
    <p:extLst>
      <p:ext uri="{BB962C8B-B14F-4D97-AF65-F5344CB8AC3E}">
        <p14:creationId xmlns:p14="http://schemas.microsoft.com/office/powerpoint/2010/main" val="199484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76404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6470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Shape 889"/>
          <p:cNvSpPr>
            <a:spLocks noGrp="1" noRot="1" noChangeAspect="1"/>
          </p:cNvSpPr>
          <p:nvPr>
            <p:ph type="sldImg"/>
          </p:nvPr>
        </p:nvSpPr>
        <p:spPr>
          <a:prstGeom prst="rect">
            <a:avLst/>
          </a:prstGeom>
        </p:spPr>
        <p:txBody>
          <a:bodyPr/>
          <a:lstStyle/>
          <a:p>
            <a:endParaRPr/>
          </a:p>
        </p:txBody>
      </p:sp>
      <p:sp>
        <p:nvSpPr>
          <p:cNvPr id="890" name="Shape 890"/>
          <p:cNvSpPr>
            <a:spLocks noGrp="1"/>
          </p:cNvSpPr>
          <p:nvPr>
            <p:ph type="body" sz="quarter" idx="1"/>
          </p:nvPr>
        </p:nvSpPr>
        <p:spPr>
          <a:prstGeom prst="rect">
            <a:avLst/>
          </a:prstGeom>
        </p:spPr>
        <p:txBody>
          <a:bodyPr/>
          <a:lstStyle/>
          <a:p>
            <a:r>
              <a:rPr dirty="0"/>
              <a:t>"resource" is a top-level keyword like "for" and "while" in other programming languages. There are a few five top-level keywords in Terraform configurations:</a:t>
            </a:r>
          </a:p>
          <a:p>
            <a:endParaRPr dirty="0"/>
          </a:p>
          <a:p>
            <a:r>
              <a:rPr dirty="0"/>
              <a:t>- module</a:t>
            </a:r>
          </a:p>
          <a:p>
            <a:r>
              <a:rPr dirty="0"/>
              <a:t>- output</a:t>
            </a:r>
          </a:p>
          <a:p>
            <a:r>
              <a:rPr dirty="0"/>
              <a:t>- provider</a:t>
            </a:r>
          </a:p>
          <a:p>
            <a:r>
              <a:rPr dirty="0"/>
              <a:t>- resource</a:t>
            </a:r>
          </a:p>
          <a:p>
            <a:r>
              <a:rPr dirty="0"/>
              <a:t>- variable</a:t>
            </a:r>
          </a:p>
          <a:p>
            <a:r>
              <a:rPr dirty="0"/>
              <a:t>- data</a:t>
            </a:r>
          </a:p>
          <a:p>
            <a:r>
              <a:rPr dirty="0"/>
              <a:t>- terraform</a:t>
            </a:r>
          </a:p>
          <a:p>
            <a:endParaRPr dirty="0"/>
          </a:p>
          <a:p>
            <a:r>
              <a:rPr dirty="0"/>
              <a:t>This can be specified multiple times in the configuration file.</a:t>
            </a:r>
          </a:p>
        </p:txBody>
      </p:sp>
    </p:spTree>
    <p:extLst>
      <p:ext uri="{BB962C8B-B14F-4D97-AF65-F5344CB8AC3E}">
        <p14:creationId xmlns:p14="http://schemas.microsoft.com/office/powerpoint/2010/main" val="6844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noRot="1" noChangeAspect="1"/>
          </p:cNvSpPr>
          <p:nvPr>
            <p:ph type="sldImg"/>
          </p:nvPr>
        </p:nvSpPr>
        <p:spPr>
          <a:prstGeom prst="rect">
            <a:avLst/>
          </a:prstGeom>
        </p:spPr>
        <p:txBody>
          <a:bodyPr/>
          <a:lstStyle/>
          <a:p>
            <a:endParaRPr/>
          </a:p>
        </p:txBody>
      </p:sp>
      <p:sp>
        <p:nvSpPr>
          <p:cNvPr id="895" name="Shape 895"/>
          <p:cNvSpPr>
            <a:spLocks noGrp="1"/>
          </p:cNvSpPr>
          <p:nvPr>
            <p:ph type="body" sz="quarter" idx="1"/>
          </p:nvPr>
        </p:nvSpPr>
        <p:spPr>
          <a:prstGeom prst="rect">
            <a:avLst/>
          </a:prstGeom>
        </p:spPr>
        <p:txBody>
          <a:bodyPr/>
          <a:lstStyle/>
          <a:p>
            <a:r>
              <a:t>The next value is the type of the resource. Resources types are always prefixed with their provider (aws in this case). There can be multiple resources of the same type in a Terraform configuration. Other examples include:</a:t>
            </a:r>
          </a:p>
          <a:p>
            <a:endParaRPr/>
          </a:p>
          <a:p>
            <a:r>
              <a:t>- dnsimple_record</a:t>
            </a:r>
          </a:p>
          <a:p>
            <a:pPr marL="264694" indent="-264694">
              <a:buSzPct val="75000"/>
              <a:buChar char="-"/>
            </a:pPr>
            <a:r>
              <a:t>fastly_service</a:t>
            </a:r>
          </a:p>
        </p:txBody>
      </p:sp>
    </p:spTree>
    <p:extLst>
      <p:ext uri="{BB962C8B-B14F-4D97-AF65-F5344CB8AC3E}">
        <p14:creationId xmlns:p14="http://schemas.microsoft.com/office/powerpoint/2010/main" val="115184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Shape 899"/>
          <p:cNvSpPr>
            <a:spLocks noGrp="1" noRot="1" noChangeAspect="1"/>
          </p:cNvSpPr>
          <p:nvPr>
            <p:ph type="sldImg"/>
          </p:nvPr>
        </p:nvSpPr>
        <p:spPr>
          <a:prstGeom prst="rect">
            <a:avLst/>
          </a:prstGeom>
        </p:spPr>
        <p:txBody>
          <a:bodyPr/>
          <a:lstStyle/>
          <a:p>
            <a:endParaRPr/>
          </a:p>
        </p:txBody>
      </p:sp>
      <p:sp>
        <p:nvSpPr>
          <p:cNvPr id="900" name="Shape 900"/>
          <p:cNvSpPr>
            <a:spLocks noGrp="1"/>
          </p:cNvSpPr>
          <p:nvPr>
            <p:ph type="body" sz="quarter" idx="1"/>
          </p:nvPr>
        </p:nvSpPr>
        <p:spPr>
          <a:prstGeom prst="rect">
            <a:avLst/>
          </a:prstGeom>
        </p:spPr>
        <p:txBody>
          <a:bodyPr/>
          <a:lstStyle/>
          <a:p>
            <a:r>
              <a:t>The next value is the identifier (id) of the resource. </a:t>
            </a:r>
            <a:r>
              <a:rPr b="1"/>
              <a:t>This must be unique within the scope of the resource type</a:t>
            </a:r>
            <a:r>
              <a:t>. This can be any value, but this is the ID that is referenced during interpolation.</a:t>
            </a:r>
          </a:p>
        </p:txBody>
      </p:sp>
    </p:spTree>
    <p:extLst>
      <p:ext uri="{BB962C8B-B14F-4D97-AF65-F5344CB8AC3E}">
        <p14:creationId xmlns:p14="http://schemas.microsoft.com/office/powerpoint/2010/main" val="5359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Shape 920"/>
          <p:cNvSpPr>
            <a:spLocks noGrp="1" noRot="1" noChangeAspect="1"/>
          </p:cNvSpPr>
          <p:nvPr>
            <p:ph type="sldImg"/>
          </p:nvPr>
        </p:nvSpPr>
        <p:spPr>
          <a:prstGeom prst="rect">
            <a:avLst/>
          </a:prstGeom>
        </p:spPr>
        <p:txBody>
          <a:bodyPr/>
          <a:lstStyle/>
          <a:p>
            <a:endParaRPr/>
          </a:p>
        </p:txBody>
      </p:sp>
      <p:sp>
        <p:nvSpPr>
          <p:cNvPr id="921" name="Shape 921"/>
          <p:cNvSpPr>
            <a:spLocks noGrp="1"/>
          </p:cNvSpPr>
          <p:nvPr>
            <p:ph type="body" sz="quarter" idx="1"/>
          </p:nvPr>
        </p:nvSpPr>
        <p:spPr>
          <a:prstGeom prst="rect">
            <a:avLst/>
          </a:prstGeom>
        </p:spPr>
        <p:txBody>
          <a:bodyPr/>
          <a:lstStyle/>
          <a:p>
            <a:r>
              <a:t>This whole block collectively is called a "stanza".</a:t>
            </a:r>
          </a:p>
        </p:txBody>
      </p:sp>
    </p:spTree>
    <p:extLst>
      <p:ext uri="{BB962C8B-B14F-4D97-AF65-F5344CB8AC3E}">
        <p14:creationId xmlns:p14="http://schemas.microsoft.com/office/powerpoint/2010/main" val="66986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Shape 925"/>
          <p:cNvSpPr>
            <a:spLocks noGrp="1" noRot="1" noChangeAspect="1"/>
          </p:cNvSpPr>
          <p:nvPr>
            <p:ph type="sldImg"/>
          </p:nvPr>
        </p:nvSpPr>
        <p:spPr>
          <a:prstGeom prst="rect">
            <a:avLst/>
          </a:prstGeom>
        </p:spPr>
        <p:txBody>
          <a:bodyPr/>
          <a:lstStyle/>
          <a:p>
            <a:endParaRPr/>
          </a:p>
        </p:txBody>
      </p:sp>
      <p:sp>
        <p:nvSpPr>
          <p:cNvPr id="926" name="Shape 926"/>
          <p:cNvSpPr>
            <a:spLocks noGrp="1"/>
          </p:cNvSpPr>
          <p:nvPr>
            <p:ph type="body" sz="quarter" idx="1"/>
          </p:nvPr>
        </p:nvSpPr>
        <p:spPr>
          <a:prstGeom prst="rect">
            <a:avLst/>
          </a:prstGeom>
        </p:spPr>
        <p:txBody>
          <a:bodyPr/>
          <a:lstStyle/>
          <a:p>
            <a:r>
              <a:rPr dirty="0" smtClean="0"/>
              <a:t>"</a:t>
            </a:r>
            <a:r>
              <a:rPr lang="en-CA" dirty="0" smtClean="0"/>
              <a:t>name</a:t>
            </a:r>
            <a:r>
              <a:rPr dirty="0" smtClean="0"/>
              <a:t>" </a:t>
            </a:r>
            <a:r>
              <a:rPr dirty="0"/>
              <a:t>and </a:t>
            </a:r>
            <a:r>
              <a:rPr dirty="0" smtClean="0"/>
              <a:t>"</a:t>
            </a:r>
            <a:r>
              <a:rPr lang="en-CA" dirty="0" smtClean="0"/>
              <a:t>location</a:t>
            </a:r>
            <a:r>
              <a:rPr dirty="0" smtClean="0"/>
              <a:t>" </a:t>
            </a:r>
            <a:r>
              <a:rPr dirty="0"/>
              <a:t>are both arguments to the aws_instance resource type. The arguments are either key-value pairs or key-maps pairs</a:t>
            </a:r>
          </a:p>
        </p:txBody>
      </p:sp>
    </p:spTree>
    <p:extLst>
      <p:ext uri="{BB962C8B-B14F-4D97-AF65-F5344CB8AC3E}">
        <p14:creationId xmlns:p14="http://schemas.microsoft.com/office/powerpoint/2010/main" val="183875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Shape 930"/>
          <p:cNvSpPr>
            <a:spLocks noGrp="1" noRot="1" noChangeAspect="1"/>
          </p:cNvSpPr>
          <p:nvPr>
            <p:ph type="sldImg"/>
          </p:nvPr>
        </p:nvSpPr>
        <p:spPr>
          <a:prstGeom prst="rect">
            <a:avLst/>
          </a:prstGeom>
        </p:spPr>
        <p:txBody>
          <a:bodyPr/>
          <a:lstStyle/>
          <a:p>
            <a:endParaRPr/>
          </a:p>
        </p:txBody>
      </p:sp>
      <p:sp>
        <p:nvSpPr>
          <p:cNvPr id="931" name="Shape 931"/>
          <p:cNvSpPr>
            <a:spLocks noGrp="1"/>
          </p:cNvSpPr>
          <p:nvPr>
            <p:ph type="body" sz="quarter" idx="1"/>
          </p:nvPr>
        </p:nvSpPr>
        <p:spPr>
          <a:prstGeom prst="rect">
            <a:avLst/>
          </a:prstGeom>
        </p:spPr>
        <p:txBody>
          <a:bodyPr/>
          <a:lstStyle/>
          <a:p>
            <a:r>
              <a:t>Strings are always specified in double quotes.</a:t>
            </a:r>
          </a:p>
        </p:txBody>
      </p:sp>
    </p:spTree>
    <p:extLst>
      <p:ext uri="{BB962C8B-B14F-4D97-AF65-F5344CB8AC3E}">
        <p14:creationId xmlns:p14="http://schemas.microsoft.com/office/powerpoint/2010/main" val="122056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75606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212258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35565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solidFill>
                <a:srgbClr val="FFFFFF"/>
              </a:solidFill>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solidFill>
                <a:srgbClr val="FFFFFF"/>
              </a:solidFill>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solidFill>
                <a:srgbClr val="FFFFFF"/>
              </a:solidFill>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solidFill>
                <a:srgbClr val="FFFFFF"/>
              </a:solidFill>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solidFill>
                <a:srgbClr val="FFFFFF"/>
              </a:solidFill>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8273B9-F59E-6D44-86B9-11E805B7C264}" type="datetimeFigureOut">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278643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8273B9-F59E-6D44-86B9-11E805B7C264}" type="datetimeFigureOut">
              <a:rPr lang="en-US" smtClean="0"/>
              <a:t>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2879278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8273B9-F59E-6D44-86B9-11E805B7C264}" type="datetimeFigureOut">
              <a:rPr lang="en-US" smtClean="0"/>
              <a:t>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9233569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8273B9-F59E-6D44-86B9-11E805B7C264}" type="datetimeFigureOut">
              <a:rPr lang="en-US" smtClean="0"/>
              <a:t>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1430052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273B9-F59E-6D44-86B9-11E805B7C264}" type="datetimeFigureOut">
              <a:rPr lang="en-US" smtClean="0"/>
              <a:t>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2480647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273B9-F59E-6D44-86B9-11E805B7C264}" type="datetimeFigureOut">
              <a:rPr lang="en-US" smtClean="0"/>
              <a:t>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75157384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273B9-F59E-6D44-86B9-11E805B7C264}" type="datetimeFigureOut">
              <a:rPr lang="en-US" smtClean="0"/>
              <a:t>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99574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273B9-F59E-6D44-86B9-11E805B7C264}" type="datetimeFigureOut">
              <a:rPr lang="en-US" smtClean="0"/>
              <a:t>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49C24F-BCFB-2E40-850F-81E93CD5E70C}" type="slidenum">
              <a:rPr lang="en-US" smtClean="0"/>
              <a:t>‹#›</a:t>
            </a:fld>
            <a:endParaRPr lang="en-US"/>
          </a:p>
        </p:txBody>
      </p:sp>
    </p:spTree>
    <p:extLst>
      <p:ext uri="{BB962C8B-B14F-4D97-AF65-F5344CB8AC3E}">
        <p14:creationId xmlns:p14="http://schemas.microsoft.com/office/powerpoint/2010/main" val="1667425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theme" Target="../theme/theme3.xml"/><Relationship Id="rId11" Type="http://schemas.openxmlformats.org/officeDocument/2006/relationships/image" Target="../media/image1.pn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theme" Target="../theme/theme4.xml"/><Relationship Id="rId11" Type="http://schemas.openxmlformats.org/officeDocument/2006/relationships/image" Target="../media/image1.png"/><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theme" Target="../theme/theme5.xml"/><Relationship Id="rId11" Type="http://schemas.openxmlformats.org/officeDocument/2006/relationships/image" Target="../media/image1.png"/><Relationship Id="rId1" Type="http://schemas.openxmlformats.org/officeDocument/2006/relationships/slideLayout" Target="../slideLayouts/slideLayout38.xml"/><Relationship Id="rId2"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theme" Target="../theme/theme6.xml"/><Relationship Id="rId11" Type="http://schemas.openxmlformats.org/officeDocument/2006/relationships/image" Target="../media/image1.png"/><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theme" Target="../theme/theme7.xml"/><Relationship Id="rId11" Type="http://schemas.openxmlformats.org/officeDocument/2006/relationships/image" Target="../media/image1.png"/><Relationship Id="rId1" Type="http://schemas.openxmlformats.org/officeDocument/2006/relationships/slideLayout" Target="../slideLayouts/slideLayout56.xml"/><Relationship Id="rId2"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7.xml"/><Relationship Id="rId4" Type="http://schemas.openxmlformats.org/officeDocument/2006/relationships/slideLayout" Target="../slideLayouts/slideLayout68.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 Id="rId9" Type="http://schemas.openxmlformats.org/officeDocument/2006/relationships/slideLayout" Target="../slideLayouts/slideLayout73.xml"/><Relationship Id="rId10" Type="http://schemas.openxmlformats.org/officeDocument/2006/relationships/theme" Target="../theme/theme8.xml"/><Relationship Id="rId11" Type="http://schemas.openxmlformats.org/officeDocument/2006/relationships/image" Target="../media/image1.png"/><Relationship Id="rId1" Type="http://schemas.openxmlformats.org/officeDocument/2006/relationships/slideLayout" Target="../slideLayouts/slideLayout65.xml"/><Relationship Id="rId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273B9-F59E-6D44-86B9-11E805B7C264}" type="datetimeFigureOut">
              <a:rPr lang="en-US" smtClean="0"/>
              <a:t>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9C24F-BCFB-2E40-850F-81E93CD5E70C}" type="slidenum">
              <a:rPr lang="en-US" smtClean="0"/>
              <a:t>‹#›</a:t>
            </a:fld>
            <a:endParaRPr lang="en-US"/>
          </a:p>
        </p:txBody>
      </p:sp>
    </p:spTree>
    <p:extLst>
      <p:ext uri="{BB962C8B-B14F-4D97-AF65-F5344CB8AC3E}">
        <p14:creationId xmlns:p14="http://schemas.microsoft.com/office/powerpoint/2010/main" val="30386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0">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4884696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626921988"/>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15969522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226406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211387182"/>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62895515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01689259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00955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5"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b="1"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611606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919" name="Rectangle"/>
          <p:cNvSpPr/>
          <p:nvPr/>
        </p:nvSpPr>
        <p:spPr>
          <a:xfrm>
            <a:off x="2955336" y="1293828"/>
            <a:ext cx="8508478" cy="1801519"/>
          </a:xfrm>
          <a:prstGeom prst="rect">
            <a:avLst/>
          </a:prstGeom>
          <a:ln w="38100">
            <a:solidFill>
              <a:srgbClr val="263235"/>
            </a:solidFill>
            <a:miter lim="400000"/>
          </a:ln>
        </p:spPr>
        <p:txBody>
          <a:bodyPr lIns="0" tIns="0" rIns="0" bIns="0"/>
          <a:lstStyle/>
          <a:p>
            <a:pPr algn="ctr" defTabSz="410766" hangingPunct="0">
              <a:defRPr sz="3000">
                <a:latin typeface="Courier"/>
                <a:ea typeface="Courier"/>
                <a:cs typeface="Courier"/>
                <a:sym typeface="Courier"/>
              </a:defRPr>
            </a:pPr>
            <a:endParaRPr sz="1500" kern="0">
              <a:solidFill>
                <a:srgbClr val="FFFFFF"/>
              </a:solidFill>
              <a:latin typeface="Courier"/>
              <a:ea typeface="Courier"/>
              <a:cs typeface="Courier"/>
              <a:sym typeface="Courier"/>
            </a:endParaRP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9309951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Glossary"/>
          <p:cNvSpPr txBox="1">
            <a:spLocks noGrp="1"/>
          </p:cNvSpPr>
          <p:nvPr>
            <p:ph type="title"/>
          </p:nvPr>
        </p:nvSpPr>
        <p:spPr>
          <a:prstGeom prst="rect">
            <a:avLst/>
          </a:prstGeom>
        </p:spPr>
        <p:txBody>
          <a:bodyPr/>
          <a:lstStyle/>
          <a:p>
            <a:r>
              <a:t>Glossary</a:t>
            </a:r>
          </a:p>
        </p:txBody>
      </p:sp>
      <p:sp>
        <p:nvSpPr>
          <p:cNvPr id="296" name="(Resource) Argument…"/>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(Resource) Argument</a:t>
            </a:r>
          </a:p>
          <a:p>
            <a:r>
              <a:t>An argument is an input or configuration option to a resource. An AWS EC2 instance accepts </a:t>
            </a:r>
            <a:r>
              <a:rPr>
                <a:latin typeface="Courier"/>
                <a:ea typeface="Courier"/>
                <a:cs typeface="Courier"/>
                <a:sym typeface="Courier"/>
              </a:rPr>
              <a:t>ami</a:t>
            </a:r>
            <a:r>
              <a:t> as an input parameter. This makes </a:t>
            </a:r>
            <a:r>
              <a:rPr>
                <a:latin typeface="Courier"/>
                <a:ea typeface="Courier"/>
                <a:cs typeface="Courier"/>
                <a:sym typeface="Courier"/>
              </a:rPr>
              <a:t>ami</a:t>
            </a:r>
            <a:r>
              <a:t> an argument to the </a:t>
            </a:r>
            <a:r>
              <a:rPr>
                <a:latin typeface="Courier"/>
                <a:ea typeface="Courier"/>
                <a:cs typeface="Courier"/>
                <a:sym typeface="Courier"/>
              </a:rPr>
              <a:t>aws_instance</a:t>
            </a:r>
            <a:r>
              <a:t> resource.</a:t>
            </a:r>
          </a:p>
        </p:txBody>
      </p:sp>
    </p:spTree>
    <p:extLst>
      <p:ext uri="{BB962C8B-B14F-4D97-AF65-F5344CB8AC3E}">
        <p14:creationId xmlns:p14="http://schemas.microsoft.com/office/powerpoint/2010/main" val="1727758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b="1"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b="1" dirty="0" smtClean="0"/>
              <a:t>location</a:t>
            </a:r>
            <a:r>
              <a:rPr lang="en-CA" sz="2300" dirty="0" smtClean="0"/>
              <a:t>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3841483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5"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b="1"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b="1"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6937059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 This is a comment…"/>
          <p:cNvSpPr txBox="1">
            <a:spLocks noGrp="1"/>
          </p:cNvSpPr>
          <p:nvPr>
            <p:ph type="body" idx="13"/>
          </p:nvPr>
        </p:nvSpPr>
        <p:spPr>
          <a:xfrm>
            <a:off x="3128486" y="1293828"/>
            <a:ext cx="8335328" cy="4165243"/>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b="1">
                <a:solidFill>
                  <a:srgbClr val="324145"/>
                </a:solidFill>
                <a:latin typeface="Courier"/>
                <a:ea typeface="Courier"/>
                <a:cs typeface="Courier"/>
                <a:sym typeface="Courier"/>
              </a:defRPr>
            </a:pPr>
            <a:r>
              <a:rPr sz="2000" dirty="0"/>
              <a:t># This is a comment</a:t>
            </a:r>
          </a:p>
          <a:p>
            <a:pPr algn="l">
              <a:lnSpc>
                <a:spcPct val="120000"/>
              </a:lnSpc>
              <a:defRPr sz="2800">
                <a:latin typeface="Courier"/>
                <a:ea typeface="Courier"/>
                <a:cs typeface="Courier"/>
                <a:sym typeface="Courier"/>
              </a:defRPr>
            </a:pPr>
            <a:r>
              <a:rPr lang="en-US" sz="2000" dirty="0"/>
              <a:t>resource "</a:t>
            </a:r>
            <a:r>
              <a:rPr lang="en-US" sz="2000" dirty="0" err="1"/>
              <a:t>azurerm_resource_group</a:t>
            </a:r>
            <a:r>
              <a:rPr lang="en-US" sz="2000" dirty="0"/>
              <a:t>" "</a:t>
            </a:r>
            <a:r>
              <a:rPr lang="en-US" sz="2000" dirty="0" err="1"/>
              <a:t>myfirstrg</a:t>
            </a:r>
            <a:r>
              <a:rPr lang="en-US" sz="2000" dirty="0"/>
              <a:t>" {</a:t>
            </a:r>
          </a:p>
          <a:p>
            <a:pPr algn="l">
              <a:lnSpc>
                <a:spcPct val="120000"/>
              </a:lnSpc>
              <a:defRPr sz="2800">
                <a:latin typeface="Courier"/>
                <a:ea typeface="Courier"/>
                <a:cs typeface="Courier"/>
                <a:sym typeface="Courier"/>
              </a:defRPr>
            </a:pPr>
            <a:r>
              <a:rPr lang="en-US" sz="2000" dirty="0"/>
              <a:t>  name           = "</a:t>
            </a:r>
            <a:r>
              <a:rPr lang="en-US" sz="2000" dirty="0" err="1"/>
              <a:t>myfirstresourcegroup</a:t>
            </a:r>
            <a:r>
              <a:rPr lang="en-US" sz="2000" dirty="0"/>
              <a:t>"</a:t>
            </a:r>
          </a:p>
          <a:p>
            <a:pPr algn="l">
              <a:lnSpc>
                <a:spcPct val="120000"/>
              </a:lnSpc>
              <a:defRPr sz="2800">
                <a:latin typeface="Courier"/>
                <a:ea typeface="Courier"/>
                <a:cs typeface="Courier"/>
                <a:sym typeface="Courier"/>
              </a:defRPr>
            </a:pPr>
            <a:r>
              <a:rPr lang="en-US" sz="2000" dirty="0"/>
              <a:t>  location		   = "East US"</a:t>
            </a:r>
          </a:p>
          <a:p>
            <a:pPr algn="l">
              <a:lnSpc>
                <a:spcPct val="120000"/>
              </a:lnSpc>
              <a:defRPr sz="2800">
                <a:latin typeface="Courier"/>
                <a:ea typeface="Courier"/>
                <a:cs typeface="Courier"/>
                <a:sym typeface="Courier"/>
              </a:defRPr>
            </a:pPr>
            <a:r>
              <a:rPr lang="en-US" sz="2000" dirty="0"/>
              <a:t>}</a:t>
            </a:r>
          </a:p>
          <a:p>
            <a:pPr algn="l">
              <a:lnSpc>
                <a:spcPct val="120000"/>
              </a:lnSpc>
              <a:defRPr sz="2800">
                <a:solidFill>
                  <a:srgbClr val="324145"/>
                </a:solidFill>
                <a:latin typeface="Courier"/>
                <a:ea typeface="Courier"/>
                <a:cs typeface="Courier"/>
                <a:sym typeface="Courier"/>
              </a:defRPr>
            </a:pPr>
            <a:endParaRPr sz="2000" dirty="0"/>
          </a:p>
          <a:p>
            <a:pPr algn="l">
              <a:lnSpc>
                <a:spcPct val="120000"/>
              </a:lnSpc>
              <a:defRPr sz="2800" b="1">
                <a:solidFill>
                  <a:srgbClr val="324145"/>
                </a:solidFill>
                <a:latin typeface="Courier"/>
                <a:ea typeface="Courier"/>
                <a:cs typeface="Courier"/>
                <a:sym typeface="Courier"/>
              </a:defRPr>
            </a:pPr>
            <a:r>
              <a:rPr sz="2000" dirty="0"/>
              <a:t>/* This is a multiline</a:t>
            </a:r>
          </a:p>
          <a:p>
            <a:pPr algn="l">
              <a:lnSpc>
                <a:spcPct val="120000"/>
              </a:lnSpc>
              <a:defRPr sz="2800" b="1">
                <a:solidFill>
                  <a:srgbClr val="324145"/>
                </a:solidFill>
                <a:latin typeface="Courier"/>
                <a:ea typeface="Courier"/>
                <a:cs typeface="Courier"/>
                <a:sym typeface="Courier"/>
              </a:defRPr>
            </a:pPr>
            <a:r>
              <a:rPr sz="2000" dirty="0"/>
              <a:t>comment */</a:t>
            </a:r>
          </a:p>
          <a:p>
            <a:pPr algn="l">
              <a:lnSpc>
                <a:spcPct val="120000"/>
              </a:lnSpc>
              <a:defRPr sz="2800">
                <a:solidFill>
                  <a:srgbClr val="324145"/>
                </a:solidFill>
                <a:latin typeface="Courier"/>
                <a:ea typeface="Courier"/>
                <a:cs typeface="Courier"/>
                <a:sym typeface="Courier"/>
              </a:defRPr>
            </a:pPr>
            <a:r>
              <a:rPr sz="2000" dirty="0"/>
              <a:t>resource "dnsimple_record" "web" {</a:t>
            </a:r>
          </a:p>
          <a:p>
            <a:pPr algn="l">
              <a:lnSpc>
                <a:spcPct val="120000"/>
              </a:lnSpc>
              <a:defRPr sz="2800">
                <a:solidFill>
                  <a:srgbClr val="324145"/>
                </a:solidFill>
                <a:latin typeface="Courier"/>
                <a:ea typeface="Courier"/>
                <a:cs typeface="Courier"/>
                <a:sym typeface="Courier"/>
              </a:defRPr>
            </a:pPr>
            <a:r>
              <a:rPr sz="2000" dirty="0"/>
              <a:t>  # ...</a:t>
            </a:r>
          </a:p>
          <a:p>
            <a:pPr algn="l">
              <a:lnSpc>
                <a:spcPct val="120000"/>
              </a:lnSpc>
              <a:defRPr sz="2800">
                <a:solidFill>
                  <a:srgbClr val="324145"/>
                </a:solidFill>
                <a:latin typeface="Courier"/>
                <a:ea typeface="Courier"/>
                <a:cs typeface="Courier"/>
                <a:sym typeface="Courier"/>
              </a:defRPr>
            </a:pPr>
            <a:r>
              <a:rPr sz="2000" dirty="0"/>
              <a:t>}</a:t>
            </a:r>
          </a:p>
        </p:txBody>
      </p:sp>
      <p:sp>
        <p:nvSpPr>
          <p:cNvPr id="93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dirty="0"/>
              <a:t>main.tf</a:t>
            </a:r>
          </a:p>
        </p:txBody>
      </p:sp>
    </p:spTree>
    <p:extLst>
      <p:ext uri="{BB962C8B-B14F-4D97-AF65-F5344CB8AC3E}">
        <p14:creationId xmlns:p14="http://schemas.microsoft.com/office/powerpoint/2010/main" val="43608321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variable &quot;thing&quot; {…"/>
          <p:cNvSpPr txBox="1">
            <a:spLocks noGrp="1"/>
          </p:cNvSpPr>
          <p:nvPr>
            <p:ph type="body" idx="13"/>
          </p:nvPr>
        </p:nvSpPr>
        <p:spPr>
          <a:xfrm>
            <a:off x="3128486" y="1293828"/>
            <a:ext cx="8335328" cy="37220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t>variable "thing" {</a:t>
            </a:r>
          </a:p>
          <a:p>
            <a:pPr algn="l">
              <a:lnSpc>
                <a:spcPct val="120000"/>
              </a:lnSpc>
              <a:defRPr sz="2800">
                <a:latin typeface="Courier"/>
                <a:ea typeface="Courier"/>
                <a:cs typeface="Courier"/>
                <a:sym typeface="Courier"/>
              </a:defRPr>
            </a:pPr>
            <a:r>
              <a:t>  description = &lt;&lt;EOF</a:t>
            </a:r>
          </a:p>
          <a:p>
            <a:pPr algn="l">
              <a:lnSpc>
                <a:spcPct val="120000"/>
              </a:lnSpc>
              <a:defRPr sz="2800">
                <a:latin typeface="Courier"/>
                <a:ea typeface="Courier"/>
                <a:cs typeface="Courier"/>
                <a:sym typeface="Courier"/>
              </a:defRPr>
            </a:pPr>
            <a:r>
              <a:t>This is a</a:t>
            </a:r>
          </a:p>
          <a:p>
            <a:pPr algn="l">
              <a:lnSpc>
                <a:spcPct val="120000"/>
              </a:lnSpc>
              <a:defRPr sz="2800">
                <a:latin typeface="Courier"/>
                <a:ea typeface="Courier"/>
                <a:cs typeface="Courier"/>
                <a:sym typeface="Courier"/>
              </a:defRPr>
            </a:pPr>
            <a:r>
              <a:t>multiline</a:t>
            </a:r>
          </a:p>
          <a:p>
            <a:pPr algn="l">
              <a:lnSpc>
                <a:spcPct val="120000"/>
              </a:lnSpc>
              <a:defRPr sz="2800">
                <a:latin typeface="Courier"/>
                <a:ea typeface="Courier"/>
                <a:cs typeface="Courier"/>
                <a:sym typeface="Courier"/>
              </a:defRPr>
            </a:pPr>
            <a:r>
              <a:t>string</a:t>
            </a:r>
          </a:p>
          <a:p>
            <a:pPr algn="l">
              <a:lnSpc>
                <a:spcPct val="120000"/>
              </a:lnSpc>
              <a:defRPr sz="2800">
                <a:latin typeface="Courier"/>
                <a:ea typeface="Courier"/>
                <a:cs typeface="Courier"/>
                <a:sym typeface="Courier"/>
              </a:defRPr>
            </a:pPr>
            <a:r>
              <a:t>EOF</a:t>
            </a:r>
          </a:p>
          <a:p>
            <a:pPr algn="l">
              <a:lnSpc>
                <a:spcPct val="120000"/>
              </a:lnSpc>
              <a:defRPr sz="2800">
                <a:latin typeface="Courier"/>
                <a:ea typeface="Courier"/>
                <a:cs typeface="Courier"/>
                <a:sym typeface="Courier"/>
              </a:defRPr>
            </a:pPr>
            <a:r>
              <a:t>}</a:t>
            </a:r>
          </a:p>
        </p:txBody>
      </p:sp>
      <p:sp>
        <p:nvSpPr>
          <p:cNvPr id="94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9107705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yntax Highlighting"/>
          <p:cNvSpPr txBox="1">
            <a:spLocks noGrp="1"/>
          </p:cNvSpPr>
          <p:nvPr>
            <p:ph type="title"/>
          </p:nvPr>
        </p:nvSpPr>
        <p:spPr>
          <a:prstGeom prst="rect">
            <a:avLst/>
          </a:prstGeom>
        </p:spPr>
        <p:txBody>
          <a:bodyPr/>
          <a:lstStyle/>
          <a:p>
            <a:r>
              <a:t>Syntax Highlighting</a:t>
            </a:r>
          </a:p>
        </p:txBody>
      </p:sp>
      <p:sp>
        <p:nvSpPr>
          <p:cNvPr id="947" name="Plugins for HCL exist for most major editors, but ruby tends to work best if one does not exist."/>
          <p:cNvSpPr txBox="1">
            <a:spLocks noGrp="1"/>
          </p:cNvSpPr>
          <p:nvPr>
            <p:ph type="body" idx="1"/>
          </p:nvPr>
        </p:nvSpPr>
        <p:spPr>
          <a:prstGeom prst="rect">
            <a:avLst/>
          </a:prstGeom>
        </p:spPr>
        <p:txBody>
          <a:bodyPr/>
          <a:lstStyle/>
          <a:p>
            <a:r>
              <a:rPr dirty="0"/>
              <a:t>Plugins for HCL exist for most major </a:t>
            </a:r>
            <a:r>
              <a:rPr dirty="0" smtClean="0"/>
              <a:t>editors</a:t>
            </a:r>
            <a:r>
              <a:rPr lang="en-CA" dirty="0" smtClean="0"/>
              <a:t>.</a:t>
            </a:r>
          </a:p>
          <a:p>
            <a:pPr marL="457200" indent="-457200">
              <a:buFont typeface="Arial" charset="0"/>
              <a:buChar char="•"/>
            </a:pPr>
            <a:r>
              <a:rPr lang="en-CA" dirty="0" smtClean="0"/>
              <a:t>Vim</a:t>
            </a:r>
          </a:p>
          <a:p>
            <a:pPr marL="457200" indent="-457200">
              <a:buFont typeface="Arial" charset="0"/>
              <a:buChar char="•"/>
            </a:pPr>
            <a:r>
              <a:rPr lang="en-CA" dirty="0" err="1" smtClean="0"/>
              <a:t>Emacs</a:t>
            </a:r>
            <a:endParaRPr lang="en-CA" dirty="0" smtClean="0"/>
          </a:p>
          <a:p>
            <a:pPr marL="457200" indent="-457200">
              <a:buFont typeface="Arial" charset="0"/>
              <a:buChar char="•"/>
            </a:pPr>
            <a:r>
              <a:rPr lang="en-CA" dirty="0" smtClean="0"/>
              <a:t>Atom</a:t>
            </a:r>
          </a:p>
          <a:p>
            <a:pPr marL="457200" indent="-457200">
              <a:buFont typeface="Arial" charset="0"/>
              <a:buChar char="•"/>
            </a:pPr>
            <a:r>
              <a:rPr lang="en-CA" dirty="0" smtClean="0"/>
              <a:t>Sublime</a:t>
            </a:r>
            <a:endParaRPr lang="en-CA" dirty="0"/>
          </a:p>
        </p:txBody>
      </p:sp>
    </p:spTree>
    <p:extLst>
      <p:ext uri="{BB962C8B-B14F-4D97-AF65-F5344CB8AC3E}">
        <p14:creationId xmlns:p14="http://schemas.microsoft.com/office/powerpoint/2010/main" val="15790629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Auto-Formatting"/>
          <p:cNvSpPr txBox="1">
            <a:spLocks noGrp="1"/>
          </p:cNvSpPr>
          <p:nvPr>
            <p:ph type="title"/>
          </p:nvPr>
        </p:nvSpPr>
        <p:spPr>
          <a:prstGeom prst="rect">
            <a:avLst/>
          </a:prstGeom>
        </p:spPr>
        <p:txBody>
          <a:bodyPr/>
          <a:lstStyle/>
          <a:p>
            <a:r>
              <a:t>Auto-Formatting</a:t>
            </a:r>
          </a:p>
        </p:txBody>
      </p:sp>
    </p:spTree>
    <p:extLst>
      <p:ext uri="{BB962C8B-B14F-4D97-AF65-F5344CB8AC3E}">
        <p14:creationId xmlns:p14="http://schemas.microsoft.com/office/powerpoint/2010/main" val="141498307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Auto-Formatting"/>
          <p:cNvSpPr txBox="1">
            <a:spLocks noGrp="1"/>
          </p:cNvSpPr>
          <p:nvPr>
            <p:ph type="title"/>
          </p:nvPr>
        </p:nvSpPr>
        <p:spPr>
          <a:prstGeom prst="rect">
            <a:avLst/>
          </a:prstGeom>
        </p:spPr>
        <p:txBody>
          <a:bodyPr/>
          <a:lstStyle/>
          <a:p>
            <a:r>
              <a:t>Auto-Formatting</a:t>
            </a:r>
          </a:p>
        </p:txBody>
      </p:sp>
      <p:sp>
        <p:nvSpPr>
          <p:cNvPr id="974" name="Terraform has built-in support for auto-formatting configuration files to match the HCL specification.…"/>
          <p:cNvSpPr txBox="1">
            <a:spLocks noGrp="1"/>
          </p:cNvSpPr>
          <p:nvPr>
            <p:ph type="body" idx="1"/>
          </p:nvPr>
        </p:nvSpPr>
        <p:spPr>
          <a:prstGeom prst="rect">
            <a:avLst/>
          </a:prstGeom>
        </p:spPr>
        <p:txBody>
          <a:bodyPr>
            <a:normAutofit lnSpcReduction="10000"/>
          </a:bodyPr>
          <a:lstStyle/>
          <a:p>
            <a:r>
              <a:t>Terraform has built-in support for auto-formatting configuration files to match the HCL specification.</a:t>
            </a:r>
          </a:p>
          <a:p>
            <a:r>
              <a:t>There is no need to manually align things.</a:t>
            </a:r>
          </a:p>
          <a:p>
            <a:r>
              <a:t>This helps keep configurations VCS-friendly and reduces bike-shed arguments over formatting styles.</a:t>
            </a:r>
          </a:p>
          <a:p>
            <a:r>
              <a:t>Plugins exist for most major editors.</a:t>
            </a:r>
          </a:p>
        </p:txBody>
      </p:sp>
    </p:spTree>
    <p:extLst>
      <p:ext uri="{BB962C8B-B14F-4D97-AF65-F5344CB8AC3E}">
        <p14:creationId xmlns:p14="http://schemas.microsoft.com/office/powerpoint/2010/main" val="3866346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Terraform Language Breakdown</a:t>
            </a:r>
          </a:p>
          <a:p>
            <a:pPr marL="289560" indent="-289560" defTabSz="235267">
              <a:spcBef>
                <a:spcPts val="1100"/>
              </a:spcBef>
              <a:buSzPct val="100000"/>
              <a:buAutoNum type="arabicPeriod"/>
              <a:defRPr sz="3420"/>
            </a:pPr>
            <a:r>
              <a:rPr lang="en-CA" dirty="0" smtClean="0"/>
              <a:t>Introducing Variables</a:t>
            </a:r>
          </a:p>
          <a:p>
            <a:pPr marL="289560" indent="-289560" defTabSz="235267">
              <a:spcBef>
                <a:spcPts val="1100"/>
              </a:spcBef>
              <a:buSzPct val="100000"/>
              <a:buAutoNum type="arabicPeriod"/>
              <a:defRPr sz="3420"/>
            </a:pPr>
            <a:r>
              <a:rPr lang="en-CA" dirty="0" smtClean="0"/>
              <a:t>Interpolation Syntax</a:t>
            </a:r>
          </a:p>
          <a:p>
            <a:pPr marL="289560" indent="-289560" defTabSz="235267">
              <a:spcBef>
                <a:spcPts val="1100"/>
              </a:spcBef>
              <a:buSzPct val="100000"/>
              <a:buAutoNum type="arabicPeriod"/>
              <a:defRPr sz="3420"/>
            </a:pPr>
            <a:r>
              <a:rPr lang="en-CA" dirty="0" smtClean="0"/>
              <a:t>Add in our Azure Network Plumbing!</a:t>
            </a:r>
          </a:p>
          <a:p>
            <a:pPr marL="289560" indent="-289560" defTabSz="235267">
              <a:spcBef>
                <a:spcPts val="1100"/>
              </a:spcBef>
              <a:buSzPct val="100000"/>
              <a:buAutoNum type="arabicPeriod"/>
              <a:defRPr sz="3420"/>
            </a:pPr>
            <a:r>
              <a:rPr lang="en-CA" dirty="0" smtClean="0"/>
              <a:t>Quiz</a:t>
            </a:r>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273865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Command: terraform fmt"/>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fmt</a:t>
            </a:r>
          </a:p>
        </p:txBody>
      </p:sp>
      <p:sp>
        <p:nvSpPr>
          <p:cNvPr id="977" name="The terraform fmt command (pronounced &quot;phum-pt&quot;) formats configuration files.…"/>
          <p:cNvSpPr txBox="1">
            <a:spLocks noGrp="1"/>
          </p:cNvSpPr>
          <p:nvPr>
            <p:ph type="body" idx="1"/>
          </p:nvPr>
        </p:nvSpPr>
        <p:spPr>
          <a:prstGeom prst="rect">
            <a:avLst/>
          </a:prstGeom>
        </p:spPr>
        <p:txBody>
          <a:bodyPr/>
          <a:lstStyle/>
          <a:p>
            <a:r>
              <a:t>The </a:t>
            </a:r>
            <a:r>
              <a:rPr>
                <a:latin typeface="Courier"/>
                <a:ea typeface="Courier"/>
                <a:cs typeface="Courier"/>
                <a:sym typeface="Courier"/>
              </a:rPr>
              <a:t>terraform fmt</a:t>
            </a:r>
            <a:r>
              <a:t> command (pronounced "phum-pt") formats configuration files.</a:t>
            </a:r>
          </a:p>
          <a:p>
            <a:r>
              <a:t>It also reports on syntax errors, if they exist.</a:t>
            </a:r>
          </a:p>
        </p:txBody>
      </p:sp>
    </p:spTree>
    <p:extLst>
      <p:ext uri="{BB962C8B-B14F-4D97-AF65-F5344CB8AC3E}">
        <p14:creationId xmlns:p14="http://schemas.microsoft.com/office/powerpoint/2010/main" val="20304799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Exercise: Run terraform fm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fmt</a:t>
            </a:r>
          </a:p>
        </p:txBody>
      </p:sp>
      <p:sp>
        <p:nvSpPr>
          <p:cNvPr id="980" name="Run the terraform fmt command with no arguments. By default it will choose all Terraform configurations in the current working directory non-recursively.…"/>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fmt</a:t>
            </a:r>
            <a:r>
              <a:t> command with no arguments. By default it will choose all Terraform configurations in the current working directory non-recursively.</a:t>
            </a:r>
          </a:p>
          <a:p>
            <a:r>
              <a:t>Open the file and see that it has been formatted.</a:t>
            </a:r>
          </a:p>
        </p:txBody>
      </p:sp>
    </p:spTree>
    <p:extLst>
      <p:ext uri="{BB962C8B-B14F-4D97-AF65-F5344CB8AC3E}">
        <p14:creationId xmlns:p14="http://schemas.microsoft.com/office/powerpoint/2010/main" val="6139524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5004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name     = ”</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 ”East US”</a:t>
            </a:r>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	            tags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environment </a:t>
            </a:r>
            <a:r>
              <a:rPr lang="en-US" sz="2300" dirty="0"/>
              <a:t>= "Production"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5063878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 terraform fmt…"/>
          <p:cNvSpPr txBox="1">
            <a:spLocks noGrp="1"/>
          </p:cNvSpPr>
          <p:nvPr>
            <p:ph type="body" idx="13"/>
          </p:nvPr>
        </p:nvSpPr>
        <p:spPr>
          <a:xfrm>
            <a:off x="3128486" y="1293828"/>
            <a:ext cx="8335328" cy="113672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t>$ terraform fmt</a:t>
            </a:r>
          </a:p>
          <a:p>
            <a:pPr algn="l">
              <a:lnSpc>
                <a:spcPct val="120000"/>
              </a:lnSpc>
              <a:defRPr sz="2800">
                <a:solidFill>
                  <a:srgbClr val="FFFFFF"/>
                </a:solidFill>
                <a:latin typeface="Courier"/>
                <a:ea typeface="Courier"/>
                <a:cs typeface="Courier"/>
                <a:sym typeface="Courier"/>
              </a:defRPr>
            </a:pPr>
            <a:r>
              <a:t>main.tf</a:t>
            </a:r>
          </a:p>
        </p:txBody>
      </p:sp>
    </p:spTree>
    <p:extLst>
      <p:ext uri="{BB962C8B-B14F-4D97-AF65-F5344CB8AC3E}">
        <p14:creationId xmlns:p14="http://schemas.microsoft.com/office/powerpoint/2010/main" val="32880812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50044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300" dirty="0" smtClean="0"/>
              <a:t>resource "</a:t>
            </a:r>
            <a:r>
              <a:rPr lang="en-US" sz="2300" dirty="0" err="1" smtClean="0"/>
              <a:t>azurerm_resource_group</a:t>
            </a:r>
            <a:r>
              <a:rPr lang="en-US" sz="2300" dirty="0" smtClean="0"/>
              <a:t>" “</a:t>
            </a:r>
            <a:r>
              <a:rPr lang="en-US" sz="2300" dirty="0" err="1" smtClean="0"/>
              <a:t>myfirstrg</a:t>
            </a:r>
            <a:r>
              <a:rPr lang="en-US" sz="2300" dirty="0" smtClean="0"/>
              <a:t>” {  </a:t>
            </a:r>
          </a:p>
          <a:p>
            <a:pPr algn="l">
              <a:lnSpc>
                <a:spcPct val="120000"/>
              </a:lnSpc>
              <a:defRPr sz="2800">
                <a:latin typeface="Courier"/>
                <a:ea typeface="Courier"/>
                <a:cs typeface="Courier"/>
                <a:sym typeface="Courier"/>
              </a:defRPr>
            </a:pPr>
            <a:r>
              <a:rPr lang="en-US" sz="2300" dirty="0" smtClean="0"/>
              <a:t>  name     = ”</a:t>
            </a:r>
            <a:r>
              <a:rPr lang="en-US" sz="2300" dirty="0" err="1" smtClean="0"/>
              <a:t>myfirstresourcegroup</a:t>
            </a:r>
            <a:r>
              <a:rPr lang="en-US" sz="2300" dirty="0" smtClean="0"/>
              <a:t>"  </a:t>
            </a:r>
          </a:p>
          <a:p>
            <a:pPr algn="l">
              <a:lnSpc>
                <a:spcPct val="120000"/>
              </a:lnSpc>
              <a:defRPr sz="2800">
                <a:latin typeface="Courier"/>
                <a:ea typeface="Courier"/>
                <a:cs typeface="Courier"/>
                <a:sym typeface="Courier"/>
              </a:defRPr>
            </a:pPr>
            <a:r>
              <a:rPr lang="en-US" sz="2300" dirty="0" smtClean="0"/>
              <a:t>  location = ”East US”</a:t>
            </a:r>
          </a:p>
          <a:p>
            <a:pPr algn="l">
              <a:lnSpc>
                <a:spcPct val="120000"/>
              </a:lnSpc>
              <a:defRPr sz="2800">
                <a:latin typeface="Courier"/>
                <a:ea typeface="Courier"/>
                <a:cs typeface="Courier"/>
                <a:sym typeface="Courier"/>
              </a:defRPr>
            </a:pPr>
            <a:endParaRPr lang="en-US" sz="2300" dirty="0"/>
          </a:p>
          <a:p>
            <a:pPr algn="l">
              <a:lnSpc>
                <a:spcPct val="120000"/>
              </a:lnSpc>
              <a:defRPr sz="2800">
                <a:latin typeface="Courier"/>
                <a:ea typeface="Courier"/>
                <a:cs typeface="Courier"/>
                <a:sym typeface="Courier"/>
              </a:defRPr>
            </a:pPr>
            <a:r>
              <a:rPr lang="en-US" sz="2300" dirty="0" smtClean="0"/>
              <a:t>	tags </a:t>
            </a:r>
            <a:r>
              <a:rPr lang="en-US" sz="2300" dirty="0"/>
              <a:t>{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	environment </a:t>
            </a:r>
            <a:r>
              <a:rPr lang="en-US" sz="2300" dirty="0"/>
              <a:t>= "Production"  </a:t>
            </a:r>
            <a:endParaRPr lang="en-US" sz="2300" dirty="0" smtClean="0"/>
          </a:p>
          <a:p>
            <a:pPr algn="l">
              <a:lnSpc>
                <a:spcPct val="120000"/>
              </a:lnSpc>
              <a:defRPr sz="2800">
                <a:latin typeface="Courier"/>
                <a:ea typeface="Courier"/>
                <a:cs typeface="Courier"/>
                <a:sym typeface="Courier"/>
              </a:defRPr>
            </a:pPr>
            <a:r>
              <a:rPr lang="en-US" sz="2300" dirty="0"/>
              <a:t>	</a:t>
            </a:r>
            <a:r>
              <a:rPr lang="en-US" sz="2300" dirty="0" smtClean="0"/>
              <a:t>}</a:t>
            </a:r>
          </a:p>
          <a:p>
            <a:pPr algn="l">
              <a:lnSpc>
                <a:spcPct val="120000"/>
              </a:lnSpc>
              <a:defRPr sz="2800">
                <a:latin typeface="Courier"/>
                <a:ea typeface="Courier"/>
                <a:cs typeface="Courier"/>
                <a:sym typeface="Courier"/>
              </a:defRPr>
            </a:pPr>
            <a:r>
              <a:rPr lang="en-US" sz="2300" dirty="0" smtClean="0"/>
              <a:t>}</a:t>
            </a:r>
            <a:endParaRPr sz="2300" dirty="0"/>
          </a:p>
        </p:txBody>
      </p:sp>
      <p:sp>
        <p:nvSpPr>
          <p:cNvPr id="819"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57131921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Auto-Formatting"/>
          <p:cNvSpPr txBox="1">
            <a:spLocks noGrp="1"/>
          </p:cNvSpPr>
          <p:nvPr>
            <p:ph type="title"/>
          </p:nvPr>
        </p:nvSpPr>
        <p:spPr>
          <a:prstGeom prst="rect">
            <a:avLst/>
          </a:prstGeom>
        </p:spPr>
        <p:txBody>
          <a:bodyPr>
            <a:normAutofit/>
          </a:bodyPr>
          <a:lstStyle/>
          <a:p>
            <a:r>
              <a:rPr lang="en-CA" dirty="0" smtClean="0"/>
              <a:t>Introducing Variables</a:t>
            </a:r>
            <a:endParaRPr dirty="0"/>
          </a:p>
        </p:txBody>
      </p:sp>
    </p:spTree>
    <p:extLst>
      <p:ext uri="{BB962C8B-B14F-4D97-AF65-F5344CB8AC3E}">
        <p14:creationId xmlns:p14="http://schemas.microsoft.com/office/powerpoint/2010/main" val="196497510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lossary"/>
          <p:cNvSpPr txBox="1">
            <a:spLocks noGrp="1"/>
          </p:cNvSpPr>
          <p:nvPr>
            <p:ph type="title"/>
          </p:nvPr>
        </p:nvSpPr>
        <p:spPr>
          <a:prstGeom prst="rect">
            <a:avLst/>
          </a:prstGeom>
        </p:spPr>
        <p:txBody>
          <a:bodyPr/>
          <a:lstStyle/>
          <a:p>
            <a:r>
              <a:t>Glossary</a:t>
            </a:r>
          </a:p>
        </p:txBody>
      </p:sp>
      <p:sp>
        <p:nvSpPr>
          <p:cNvPr id="311" name="Variabl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Variable</a:t>
            </a:r>
          </a:p>
          <a:p>
            <a:r>
              <a:t>A variable is a user or machine-supplied input in Terraform configurations. Variables can be supplied via environment variables, CLI flags, or variable files. Combined with modules, variables help make Terraform flexible, sharable, and extensible.</a:t>
            </a:r>
          </a:p>
        </p:txBody>
      </p:sp>
    </p:spTree>
    <p:extLst>
      <p:ext uri="{BB962C8B-B14F-4D97-AF65-F5344CB8AC3E}">
        <p14:creationId xmlns:p14="http://schemas.microsoft.com/office/powerpoint/2010/main" val="8464157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Variables"/>
          <p:cNvSpPr txBox="1">
            <a:spLocks noGrp="1"/>
          </p:cNvSpPr>
          <p:nvPr>
            <p:ph type="title"/>
          </p:nvPr>
        </p:nvSpPr>
        <p:spPr>
          <a:prstGeom prst="rect">
            <a:avLst/>
          </a:prstGeom>
        </p:spPr>
        <p:txBody>
          <a:bodyPr/>
          <a:lstStyle/>
          <a:p>
            <a:r>
              <a:t>Variables</a:t>
            </a:r>
          </a:p>
        </p:txBody>
      </p:sp>
      <p:sp>
        <p:nvSpPr>
          <p:cNvPr id="1131" name="Define the parameterization of Terraform configurations…"/>
          <p:cNvSpPr txBox="1">
            <a:spLocks noGrp="1"/>
          </p:cNvSpPr>
          <p:nvPr>
            <p:ph type="body" idx="1"/>
          </p:nvPr>
        </p:nvSpPr>
        <p:spPr>
          <a:prstGeom prst="rect">
            <a:avLst/>
          </a:prstGeom>
        </p:spPr>
        <p:txBody>
          <a:bodyPr/>
          <a:lstStyle/>
          <a:p>
            <a:r>
              <a:t>Define the parameterization of Terraform configurations</a:t>
            </a:r>
          </a:p>
          <a:p>
            <a:r>
              <a:t>Can have defaults, be provided with a variables file, asked for at execution, or overridden via the CLI</a:t>
            </a:r>
          </a:p>
          <a:p>
            <a:r>
              <a:t>Values can be strings or maps</a:t>
            </a:r>
          </a:p>
          <a:p>
            <a:r>
              <a:t>Must be defined before used</a:t>
            </a:r>
          </a:p>
        </p:txBody>
      </p:sp>
    </p:spTree>
    <p:extLst>
      <p:ext uri="{BB962C8B-B14F-4D97-AF65-F5344CB8AC3E}">
        <p14:creationId xmlns:p14="http://schemas.microsoft.com/office/powerpoint/2010/main" val="12390317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Variable Defaults"/>
          <p:cNvSpPr txBox="1">
            <a:spLocks noGrp="1"/>
          </p:cNvSpPr>
          <p:nvPr>
            <p:ph type="title"/>
          </p:nvPr>
        </p:nvSpPr>
        <p:spPr>
          <a:prstGeom prst="rect">
            <a:avLst/>
          </a:prstGeom>
        </p:spPr>
        <p:txBody>
          <a:bodyPr/>
          <a:lstStyle/>
          <a:p>
            <a:r>
              <a:t>Variable Defaults</a:t>
            </a:r>
          </a:p>
        </p:txBody>
      </p:sp>
      <p:sp>
        <p:nvSpPr>
          <p:cNvPr id="1134" name="Variables may declare a default that is a string, list, or map.…"/>
          <p:cNvSpPr txBox="1">
            <a:spLocks noGrp="1"/>
          </p:cNvSpPr>
          <p:nvPr>
            <p:ph type="body" idx="1"/>
          </p:nvPr>
        </p:nvSpPr>
        <p:spPr>
          <a:prstGeom prst="rect">
            <a:avLst/>
          </a:prstGeom>
        </p:spPr>
        <p:txBody>
          <a:bodyPr/>
          <a:lstStyle/>
          <a:p>
            <a:r>
              <a:t>Variables may declare a default that is a </a:t>
            </a:r>
            <a:r>
              <a:rPr>
                <a:latin typeface="Courier"/>
                <a:ea typeface="Courier"/>
                <a:cs typeface="Courier"/>
                <a:sym typeface="Courier"/>
              </a:rPr>
              <a:t>string</a:t>
            </a:r>
            <a:r>
              <a:t>, </a:t>
            </a:r>
            <a:r>
              <a:rPr>
                <a:latin typeface="Courier"/>
                <a:ea typeface="Courier"/>
                <a:cs typeface="Courier"/>
                <a:sym typeface="Courier"/>
              </a:rPr>
              <a:t>list</a:t>
            </a:r>
            <a:r>
              <a:t>, or </a:t>
            </a:r>
            <a:r>
              <a:rPr>
                <a:latin typeface="Courier"/>
                <a:ea typeface="Courier"/>
                <a:cs typeface="Courier"/>
                <a:sym typeface="Courier"/>
              </a:rPr>
              <a:t>map</a:t>
            </a:r>
            <a:r>
              <a:t>.</a:t>
            </a:r>
          </a:p>
          <a:p>
            <a:r>
              <a:t>If no default is specified, the variable is marked as </a:t>
            </a:r>
            <a:r>
              <a:rPr i="1">
                <a:latin typeface="Klavika Basic"/>
                <a:ea typeface="Klavika Basic"/>
                <a:cs typeface="Klavika Basic"/>
                <a:sym typeface="Klavika Basic"/>
              </a:rPr>
              <a:t>required</a:t>
            </a:r>
            <a:r>
              <a:t> (will prompt for a value on each run).</a:t>
            </a:r>
          </a:p>
          <a:p>
            <a:r>
              <a:t>Default values take the lowest precedence and may be overridden at various phases in the Terraform process.</a:t>
            </a:r>
          </a:p>
        </p:txBody>
      </p:sp>
    </p:spTree>
    <p:extLst>
      <p:ext uri="{BB962C8B-B14F-4D97-AF65-F5344CB8AC3E}">
        <p14:creationId xmlns:p14="http://schemas.microsoft.com/office/powerpoint/2010/main" val="25786536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Variable Types"/>
          <p:cNvSpPr txBox="1">
            <a:spLocks noGrp="1"/>
          </p:cNvSpPr>
          <p:nvPr>
            <p:ph type="title"/>
          </p:nvPr>
        </p:nvSpPr>
        <p:spPr>
          <a:prstGeom prst="rect">
            <a:avLst/>
          </a:prstGeom>
        </p:spPr>
        <p:txBody>
          <a:bodyPr/>
          <a:lstStyle/>
          <a:p>
            <a:r>
              <a:t>Variable Types</a:t>
            </a:r>
          </a:p>
        </p:txBody>
      </p:sp>
      <p:sp>
        <p:nvSpPr>
          <p:cNvPr id="1137" name="Valid variable types are string, list, and map.…"/>
          <p:cNvSpPr txBox="1">
            <a:spLocks noGrp="1"/>
          </p:cNvSpPr>
          <p:nvPr>
            <p:ph type="body" idx="1"/>
          </p:nvPr>
        </p:nvSpPr>
        <p:spPr>
          <a:prstGeom prst="rect">
            <a:avLst/>
          </a:prstGeom>
        </p:spPr>
        <p:txBody>
          <a:bodyPr/>
          <a:lstStyle/>
          <a:p>
            <a:r>
              <a:rPr dirty="0"/>
              <a:t>Valid variable types are </a:t>
            </a:r>
            <a:r>
              <a:rPr dirty="0">
                <a:latin typeface="Courier"/>
                <a:ea typeface="Courier"/>
                <a:cs typeface="Courier"/>
                <a:sym typeface="Courier"/>
              </a:rPr>
              <a:t>string</a:t>
            </a:r>
            <a:r>
              <a:rPr dirty="0"/>
              <a:t>, </a:t>
            </a:r>
            <a:r>
              <a:rPr dirty="0">
                <a:latin typeface="Courier"/>
                <a:ea typeface="Courier"/>
                <a:cs typeface="Courier"/>
                <a:sym typeface="Courier"/>
              </a:rPr>
              <a:t>list</a:t>
            </a:r>
            <a:r>
              <a:rPr dirty="0"/>
              <a:t>, and </a:t>
            </a:r>
            <a:r>
              <a:rPr dirty="0">
                <a:latin typeface="Courier"/>
                <a:ea typeface="Courier"/>
                <a:cs typeface="Courier"/>
                <a:sym typeface="Courier"/>
              </a:rPr>
              <a:t>map</a:t>
            </a:r>
            <a:r>
              <a:rPr dirty="0"/>
              <a:t>.</a:t>
            </a:r>
          </a:p>
          <a:p>
            <a:r>
              <a:rPr dirty="0"/>
              <a:t>If omitted, the type is inferred from the type of </a:t>
            </a:r>
            <a:r>
              <a:rPr dirty="0">
                <a:latin typeface="Courier"/>
                <a:ea typeface="Courier"/>
                <a:cs typeface="Courier"/>
                <a:sym typeface="Courier"/>
              </a:rPr>
              <a:t>default</a:t>
            </a:r>
            <a:r>
              <a:rPr dirty="0"/>
              <a:t>.</a:t>
            </a:r>
          </a:p>
          <a:p>
            <a:r>
              <a:rPr dirty="0"/>
              <a:t>If no </a:t>
            </a:r>
            <a:r>
              <a:rPr dirty="0">
                <a:latin typeface="Courier"/>
                <a:ea typeface="Courier"/>
                <a:cs typeface="Courier"/>
                <a:sym typeface="Courier"/>
              </a:rPr>
              <a:t>default</a:t>
            </a:r>
            <a:r>
              <a:rPr dirty="0"/>
              <a:t> is provided, the type is assumed as </a:t>
            </a:r>
            <a:r>
              <a:rPr dirty="0">
                <a:latin typeface="Courier"/>
                <a:ea typeface="Courier"/>
                <a:cs typeface="Courier"/>
                <a:sym typeface="Courier"/>
              </a:rPr>
              <a:t>string</a:t>
            </a:r>
            <a:r>
              <a:rPr dirty="0" smtClean="0"/>
              <a:t>.</a:t>
            </a:r>
            <a:endParaRPr lang="en-CA" dirty="0" smtClean="0"/>
          </a:p>
          <a:p>
            <a:r>
              <a:rPr lang="en-CA" dirty="0" smtClean="0"/>
              <a:t>A description can be added to clarify what the variable is for.</a:t>
            </a:r>
            <a:endParaRPr dirty="0"/>
          </a:p>
        </p:txBody>
      </p:sp>
    </p:spTree>
    <p:extLst>
      <p:ext uri="{BB962C8B-B14F-4D97-AF65-F5344CB8AC3E}">
        <p14:creationId xmlns:p14="http://schemas.microsoft.com/office/powerpoint/2010/main" val="3211226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Auto-Formatting"/>
          <p:cNvSpPr txBox="1">
            <a:spLocks noGrp="1"/>
          </p:cNvSpPr>
          <p:nvPr>
            <p:ph type="title"/>
          </p:nvPr>
        </p:nvSpPr>
        <p:spPr>
          <a:prstGeom prst="rect">
            <a:avLst/>
          </a:prstGeom>
        </p:spPr>
        <p:txBody>
          <a:bodyPr>
            <a:normAutofit fontScale="90000"/>
          </a:bodyPr>
          <a:lstStyle/>
          <a:p>
            <a:r>
              <a:rPr lang="en-CA" dirty="0" smtClean="0"/>
              <a:t>Terraform Language Breakdown</a:t>
            </a:r>
            <a:endParaRPr dirty="0"/>
          </a:p>
        </p:txBody>
      </p:sp>
    </p:spTree>
    <p:extLst>
      <p:ext uri="{BB962C8B-B14F-4D97-AF65-F5344CB8AC3E}">
        <p14:creationId xmlns:p14="http://schemas.microsoft.com/office/powerpoint/2010/main" val="61097657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Variable Types"/>
          <p:cNvSpPr txBox="1">
            <a:spLocks noGrp="1"/>
          </p:cNvSpPr>
          <p:nvPr>
            <p:ph type="title"/>
          </p:nvPr>
        </p:nvSpPr>
        <p:spPr>
          <a:prstGeom prst="rect">
            <a:avLst/>
          </a:prstGeom>
        </p:spPr>
        <p:txBody>
          <a:bodyPr/>
          <a:lstStyle/>
          <a:p>
            <a:r>
              <a:rPr lang="en-CA" dirty="0" smtClean="0"/>
              <a:t>Exercise: Change Static Values to Variables</a:t>
            </a:r>
            <a:endParaRPr dirty="0"/>
          </a:p>
        </p:txBody>
      </p:sp>
      <p:sp>
        <p:nvSpPr>
          <p:cNvPr id="1137" name="Valid variable types are string, list, and map.…"/>
          <p:cNvSpPr txBox="1">
            <a:spLocks noGrp="1"/>
          </p:cNvSpPr>
          <p:nvPr>
            <p:ph type="body" idx="1"/>
          </p:nvPr>
        </p:nvSpPr>
        <p:spPr>
          <a:prstGeom prst="rect">
            <a:avLst/>
          </a:prstGeom>
        </p:spPr>
        <p:txBody>
          <a:bodyPr/>
          <a:lstStyle/>
          <a:p>
            <a:r>
              <a:rPr lang="en-CA" dirty="0" smtClean="0"/>
              <a:t>Inside our Resource Group resource let’s change the static values to variables;</a:t>
            </a:r>
          </a:p>
          <a:p>
            <a:pPr marL="457200" indent="-457200">
              <a:buFont typeface="Arial" charset="0"/>
              <a:buChar char="•"/>
            </a:pPr>
            <a:r>
              <a:rPr lang="en-CA" dirty="0" smtClean="0"/>
              <a:t>name</a:t>
            </a:r>
          </a:p>
          <a:p>
            <a:pPr marL="457200" indent="-457200">
              <a:buFont typeface="Arial" charset="0"/>
              <a:buChar char="•"/>
            </a:pPr>
            <a:r>
              <a:rPr lang="en-CA" dirty="0" smtClean="0"/>
              <a:t>location</a:t>
            </a:r>
          </a:p>
          <a:p>
            <a:pPr marL="457200" indent="-457200">
              <a:buFont typeface="Arial" charset="0"/>
              <a:buChar char="•"/>
            </a:pPr>
            <a:r>
              <a:rPr lang="en-CA" dirty="0" smtClean="0"/>
              <a:t>tags</a:t>
            </a:r>
            <a:endParaRPr dirty="0"/>
          </a:p>
        </p:txBody>
      </p:sp>
    </p:spTree>
    <p:extLst>
      <p:ext uri="{BB962C8B-B14F-4D97-AF65-F5344CB8AC3E}">
        <p14:creationId xmlns:p14="http://schemas.microsoft.com/office/powerpoint/2010/main" val="83966444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453457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a:solidFill>
                  <a:schemeClr val="tx2"/>
                </a:solidFill>
              </a:rPr>
              <a:t>provider "</a:t>
            </a:r>
            <a:r>
              <a:rPr lang="en-US" sz="2000" dirty="0" err="1">
                <a:solidFill>
                  <a:schemeClr val="tx2"/>
                </a:solidFill>
              </a:rPr>
              <a:t>azurerm</a:t>
            </a:r>
            <a:r>
              <a:rPr lang="en-US" sz="2000" dirty="0">
                <a:solidFill>
                  <a:schemeClr val="tx2"/>
                </a:solidFill>
              </a:rPr>
              <a:t>" </a:t>
            </a: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p>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resource_group_name</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a:t>
            </a:r>
            <a:r>
              <a:rPr lang="en-US" sz="2000" dirty="0" err="1"/>
              <a:t>myfirstresourcegroup</a:t>
            </a:r>
            <a:r>
              <a:rPr lang="en-US" sz="2000" dirty="0"/>
              <a:t>"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lang="en-US" sz="2000" dirty="0"/>
          </a:p>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resource_group_location</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"East US"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CA"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sz="2000" dirty="0"/>
          </a:p>
        </p:txBody>
      </p:sp>
    </p:spTree>
    <p:extLst>
      <p:ext uri="{BB962C8B-B14F-4D97-AF65-F5344CB8AC3E}">
        <p14:creationId xmlns:p14="http://schemas.microsoft.com/office/powerpoint/2010/main" val="154252644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490390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solidFill>
                  <a:schemeClr val="tx2"/>
                </a:solidFill>
              </a:rPr>
              <a:t>variable </a:t>
            </a:r>
            <a:r>
              <a:rPr lang="en-US" sz="2000" dirty="0">
                <a:solidFill>
                  <a:schemeClr val="tx2"/>
                </a:solidFill>
              </a:rPr>
              <a:t>"</a:t>
            </a:r>
            <a:r>
              <a:rPr lang="en-US" sz="2000" dirty="0" err="1">
                <a:solidFill>
                  <a:schemeClr val="tx2"/>
                </a:solidFill>
              </a:rPr>
              <a:t>resource_group_location</a:t>
            </a:r>
            <a:r>
              <a:rPr lang="en-US" sz="2000" dirty="0">
                <a:solidFill>
                  <a:schemeClr val="tx2"/>
                </a:solidFill>
              </a:rPr>
              <a:t>" {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type </a:t>
            </a:r>
            <a:r>
              <a:rPr lang="en-US" sz="2000" dirty="0">
                <a:solidFill>
                  <a:schemeClr val="tx2"/>
                </a:solidFill>
              </a:rPr>
              <a:t>= "string"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default </a:t>
            </a:r>
            <a:r>
              <a:rPr lang="en-US" sz="2000" dirty="0">
                <a:solidFill>
                  <a:schemeClr val="tx2"/>
                </a:solidFill>
              </a:rPr>
              <a:t>= "East US"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description </a:t>
            </a:r>
            <a:r>
              <a:rPr lang="en-US" sz="2000" dirty="0">
                <a:solidFill>
                  <a:schemeClr val="tx2"/>
                </a:solidFill>
              </a:rPr>
              <a:t>= "This variable defines </a:t>
            </a:r>
            <a:r>
              <a:rPr lang="en-US" sz="2000" dirty="0" smtClean="0">
                <a:solidFill>
                  <a:schemeClr val="tx2"/>
                </a:solidFill>
              </a:rPr>
              <a:t>the</a:t>
            </a:r>
            <a:r>
              <a:rPr lang="mr-IN" sz="2000" dirty="0" smtClean="0">
                <a:solidFill>
                  <a:schemeClr val="tx2"/>
                </a:solidFill>
              </a:rPr>
              <a:t>…</a:t>
            </a:r>
            <a:r>
              <a:rPr lang="en-CA" sz="2000" dirty="0" smtClean="0">
                <a:solidFill>
                  <a:schemeClr val="tx2"/>
                </a:solidFill>
              </a:rPr>
              <a:t>.</a:t>
            </a:r>
            <a:r>
              <a:rPr lang="en-US" sz="2000" dirty="0" smtClean="0">
                <a:solidFill>
                  <a:schemeClr val="tx2"/>
                </a:solidFill>
              </a:rPr>
              <a:t>”</a:t>
            </a:r>
          </a:p>
          <a:p>
            <a:pPr algn="l">
              <a:lnSpc>
                <a:spcPct val="120000"/>
              </a:lnSpc>
              <a:defRPr sz="2800">
                <a:latin typeface="Courier"/>
                <a:ea typeface="Courier"/>
                <a:cs typeface="Courier"/>
                <a:sym typeface="Courier"/>
              </a:defRPr>
            </a:pP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bg2">
                    <a:lumMod val="50000"/>
                  </a:schemeClr>
                </a:solidFill>
              </a:rPr>
              <a:t>variable "</a:t>
            </a:r>
            <a:r>
              <a:rPr lang="en-US" sz="2000" dirty="0" err="1">
                <a:solidFill>
                  <a:schemeClr val="bg2">
                    <a:lumMod val="50000"/>
                  </a:schemeClr>
                </a:solidFill>
              </a:rPr>
              <a:t>resource_group_tag</a:t>
            </a:r>
            <a:r>
              <a:rPr lang="en-US" sz="2000" dirty="0">
                <a:solidFill>
                  <a:schemeClr val="bg2">
                    <a:lumMod val="50000"/>
                  </a:schemeClr>
                </a:solidFill>
              </a:rPr>
              <a:t>" {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type </a:t>
            </a:r>
            <a:r>
              <a:rPr lang="en-US" sz="2000" dirty="0">
                <a:solidFill>
                  <a:schemeClr val="bg2">
                    <a:lumMod val="50000"/>
                  </a:schemeClr>
                </a:solidFill>
              </a:rPr>
              <a:t>= "string"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default </a:t>
            </a:r>
            <a:r>
              <a:rPr lang="en-US" sz="2000" dirty="0">
                <a:solidFill>
                  <a:schemeClr val="bg2">
                    <a:lumMod val="50000"/>
                  </a:schemeClr>
                </a:solidFill>
              </a:rPr>
              <a:t>= "Production"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description </a:t>
            </a:r>
            <a:r>
              <a:rPr lang="en-US" sz="2000" dirty="0">
                <a:solidFill>
                  <a:schemeClr val="bg2">
                    <a:lumMod val="50000"/>
                  </a:schemeClr>
                </a:solidFill>
              </a:rPr>
              <a:t>= "A tag required by the company to identify the resource group</a:t>
            </a:r>
            <a:r>
              <a:rPr lang="en-US" sz="2000" dirty="0" smtClean="0">
                <a:solidFill>
                  <a:schemeClr val="bg2">
                    <a:lumMod val="50000"/>
                  </a:schemeClr>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smtClean="0">
                <a:solidFill>
                  <a:schemeClr val="tx2"/>
                </a:solidFill>
              </a:rPr>
              <a:t>resource </a:t>
            </a:r>
            <a:r>
              <a:rPr lang="en-US" sz="2000" dirty="0">
                <a:solidFill>
                  <a:schemeClr val="tx2"/>
                </a:solidFill>
              </a:rPr>
              <a:t>"</a:t>
            </a:r>
            <a:r>
              <a:rPr lang="en-US" sz="2000" dirty="0" err="1">
                <a:solidFill>
                  <a:schemeClr val="tx2"/>
                </a:solidFill>
              </a:rPr>
              <a:t>azurerm_resource_group</a:t>
            </a:r>
            <a:r>
              <a:rPr lang="en-US" sz="2000" dirty="0">
                <a:solidFill>
                  <a:schemeClr val="tx2"/>
                </a:solidFill>
              </a:rPr>
              <a:t>" "</a:t>
            </a:r>
            <a:r>
              <a:rPr lang="en-US" sz="2000" dirty="0" err="1">
                <a:solidFill>
                  <a:schemeClr val="tx2"/>
                </a:solidFill>
              </a:rPr>
              <a:t>myfirstrg</a:t>
            </a:r>
            <a:r>
              <a:rPr lang="en-US" sz="2000" dirty="0">
                <a:solidFill>
                  <a:schemeClr val="tx2"/>
                </a:solidFill>
              </a:rPr>
              <a:t>" {</a:t>
            </a:r>
            <a:endParaRPr sz="2000" dirty="0">
              <a:solidFill>
                <a:schemeClr val="tx2"/>
              </a:solidFill>
            </a:endParaRPr>
          </a:p>
        </p:txBody>
      </p:sp>
    </p:spTree>
    <p:extLst>
      <p:ext uri="{BB962C8B-B14F-4D97-AF65-F5344CB8AC3E}">
        <p14:creationId xmlns:p14="http://schemas.microsoft.com/office/powerpoint/2010/main" val="204454738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314" y="1786869"/>
            <a:ext cx="4598114" cy="4593515"/>
          </a:xfrm>
          <a:prstGeom prst="rect">
            <a:avLst/>
          </a:prstGeom>
        </p:spPr>
      </p:pic>
    </p:spTree>
    <p:extLst>
      <p:ext uri="{BB962C8B-B14F-4D97-AF65-F5344CB8AC3E}">
        <p14:creationId xmlns:p14="http://schemas.microsoft.com/office/powerpoint/2010/main" val="105085027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Out The Variables </a:t>
            </a:r>
            <a:endParaRPr lang="en-US" dirty="0"/>
          </a:p>
        </p:txBody>
      </p:sp>
      <p:sp>
        <p:nvSpPr>
          <p:cNvPr id="6" name="Right Arrow 5"/>
          <p:cNvSpPr/>
          <p:nvPr/>
        </p:nvSpPr>
        <p:spPr>
          <a:xfrm rot="5400000" flipV="1">
            <a:off x="4964988" y="2086334"/>
            <a:ext cx="1406768" cy="46968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TextBox 6"/>
          <p:cNvSpPr txBox="1"/>
          <p:nvPr/>
        </p:nvSpPr>
        <p:spPr>
          <a:xfrm>
            <a:off x="2937025" y="3192067"/>
            <a:ext cx="546269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2">
                    <a:lumMod val="50000"/>
                  </a:schemeClr>
                </a:solidFill>
                <a:effectLst/>
                <a:uFillTx/>
                <a:latin typeface="+mn-lt"/>
                <a:ea typeface="+mn-ea"/>
                <a:cs typeface="+mn-cs"/>
                <a:sym typeface="Klavika Basic Light"/>
              </a:rPr>
              <a:t>Resource or</a:t>
            </a:r>
            <a:r>
              <a:rPr kumimoji="0" lang="en-US" sz="3200" b="0" i="0" u="none" strike="noStrike" cap="none" spc="0" normalizeH="0" dirty="0" smtClean="0">
                <a:ln>
                  <a:noFill/>
                </a:ln>
                <a:solidFill>
                  <a:schemeClr val="bg2">
                    <a:lumMod val="50000"/>
                  </a:schemeClr>
                </a:solidFill>
                <a:effectLst/>
                <a:uFillTx/>
                <a:latin typeface="+mn-lt"/>
                <a:ea typeface="+mn-ea"/>
                <a:cs typeface="+mn-cs"/>
                <a:sym typeface="Klavika Basic Light"/>
              </a:rPr>
              <a:t> Variable</a:t>
            </a:r>
            <a:endParaRPr kumimoji="0" lang="en-US" sz="3200" b="0" i="0" u="none" strike="noStrike" cap="none" spc="0" normalizeH="0" baseline="0" dirty="0">
              <a:ln>
                <a:noFill/>
              </a:ln>
              <a:solidFill>
                <a:schemeClr val="bg2">
                  <a:lumMod val="50000"/>
                </a:schemeClr>
              </a:solidFill>
              <a:effectLst/>
              <a:uFillTx/>
              <a:latin typeface="+mn-lt"/>
              <a:ea typeface="+mn-ea"/>
              <a:cs typeface="+mn-cs"/>
              <a:sym typeface="Klavika Basic Light"/>
            </a:endParaRPr>
          </a:p>
        </p:txBody>
      </p:sp>
      <p:sp>
        <p:nvSpPr>
          <p:cNvPr id="9" name="Left-Up Arrow 8"/>
          <p:cNvSpPr/>
          <p:nvPr/>
        </p:nvSpPr>
        <p:spPr>
          <a:xfrm rot="16200000">
            <a:off x="76217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0" name="Left-Up Arrow 9"/>
          <p:cNvSpPr/>
          <p:nvPr/>
        </p:nvSpPr>
        <p:spPr>
          <a:xfrm rot="10800000">
            <a:off x="22043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1" name="TextBox 10"/>
          <p:cNvSpPr txBox="1"/>
          <p:nvPr/>
        </p:nvSpPr>
        <p:spPr>
          <a:xfrm>
            <a:off x="738554"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err="1">
                <a:solidFill>
                  <a:schemeClr val="bg2">
                    <a:lumMod val="50000"/>
                  </a:schemeClr>
                </a:solidFill>
                <a:sym typeface="Klavika Basic Light"/>
              </a:rPr>
              <a:t>m</a:t>
            </a:r>
            <a:r>
              <a:rPr lang="en-US" sz="5200" dirty="0" err="1" smtClean="0">
                <a:solidFill>
                  <a:schemeClr val="bg2">
                    <a:lumMod val="50000"/>
                  </a:schemeClr>
                </a:solidFill>
                <a:sym typeface="Klavika Basic Light"/>
              </a:rPr>
              <a:t>ain.tf</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
        <p:nvSpPr>
          <p:cNvPr id="12" name="TextBox 11"/>
          <p:cNvSpPr txBox="1"/>
          <p:nvPr/>
        </p:nvSpPr>
        <p:spPr>
          <a:xfrm>
            <a:off x="7017930"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smtClean="0">
                <a:solidFill>
                  <a:schemeClr val="bg2">
                    <a:lumMod val="50000"/>
                  </a:schemeClr>
                </a:solidFill>
                <a:sym typeface="Klavika Basic Light"/>
              </a:rPr>
              <a:t>??????</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Tree>
    <p:extLst>
      <p:ext uri="{BB962C8B-B14F-4D97-AF65-F5344CB8AC3E}">
        <p14:creationId xmlns:p14="http://schemas.microsoft.com/office/powerpoint/2010/main" val="7350421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Variables </a:t>
            </a:r>
            <a:r>
              <a:rPr lang="mr-IN" dirty="0" smtClean="0"/>
              <a:t>–</a:t>
            </a:r>
            <a:r>
              <a:rPr lang="en-US" dirty="0" smtClean="0"/>
              <a:t> Three Levels of Precedence </a:t>
            </a:r>
            <a:endParaRPr lang="en-US" dirty="0"/>
          </a:p>
        </p:txBody>
      </p:sp>
      <p:sp>
        <p:nvSpPr>
          <p:cNvPr id="3" name="Text Placeholder 2"/>
          <p:cNvSpPr>
            <a:spLocks noGrp="1"/>
          </p:cNvSpPr>
          <p:nvPr>
            <p:ph type="body" idx="1"/>
          </p:nvPr>
        </p:nvSpPr>
        <p:spPr/>
        <p:txBody>
          <a:bodyPr/>
          <a:lstStyle/>
          <a:p>
            <a:pPr marL="457200" marR="0" lvl="0" indent="-457200" defTabSz="914400" eaLnBrk="1" fontAlgn="auto" latinLnBrk="0" hangingPunct="1">
              <a:lnSpc>
                <a:spcPct val="100000"/>
              </a:lnSpc>
              <a:spcBef>
                <a:spcPts val="0"/>
              </a:spcBef>
              <a:spcAft>
                <a:spcPts val="0"/>
              </a:spcAft>
              <a:buClrTx/>
              <a:buSzTx/>
              <a:buFont typeface="Arial" charset="0"/>
              <a:buNone/>
              <a:tabLst/>
              <a:defRPr/>
            </a:pPr>
            <a:r>
              <a:rPr lang="en-US" dirty="0" smtClean="0"/>
              <a:t>Command line flags</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r>
              <a:rPr lang="en-US" dirty="0" smtClean="0"/>
              <a:t>$ terraform apply </a:t>
            </a:r>
            <a:r>
              <a:rPr lang="mr-IN" dirty="0" smtClean="0"/>
              <a:t>–</a:t>
            </a:r>
            <a:r>
              <a:rPr lang="en-US" dirty="0" err="1" smtClean="0"/>
              <a:t>var</a:t>
            </a:r>
            <a:r>
              <a:rPr lang="en-US" dirty="0" smtClean="0"/>
              <a:t> ‘</a:t>
            </a:r>
            <a:r>
              <a:rPr lang="en-US" dirty="0" err="1" smtClean="0"/>
              <a:t>resource_group_name</a:t>
            </a:r>
            <a:r>
              <a:rPr lang="en-US" dirty="0" smtClean="0"/>
              <a:t>’ </a:t>
            </a:r>
            <a:r>
              <a:rPr lang="mr-IN" dirty="0" smtClean="0"/>
              <a:t>–</a:t>
            </a:r>
            <a:r>
              <a:rPr lang="en-US" dirty="0" err="1" smtClean="0"/>
              <a:t>var</a:t>
            </a:r>
            <a:r>
              <a:rPr lang="en-US" dirty="0" smtClean="0"/>
              <a:t> ‘</a:t>
            </a:r>
            <a:r>
              <a:rPr lang="en-US" dirty="0" err="1" smtClean="0"/>
              <a:t>resource_group_location</a:t>
            </a:r>
            <a:r>
              <a:rPr lang="en-US" dirty="0" smtClean="0"/>
              <a:t>’ </a:t>
            </a:r>
            <a:r>
              <a:rPr lang="mr-IN" dirty="0" smtClean="0"/>
              <a:t>–</a:t>
            </a:r>
            <a:r>
              <a:rPr lang="en-US" dirty="0" err="1" smtClean="0"/>
              <a:t>var</a:t>
            </a:r>
            <a:r>
              <a:rPr lang="en-US" dirty="0" smtClean="0"/>
              <a:t> ‘</a:t>
            </a:r>
            <a:r>
              <a:rPr lang="en-US" dirty="0" err="1" smtClean="0"/>
              <a:t>resource_group_tag</a:t>
            </a:r>
            <a:r>
              <a:rPr lang="en-US" dirty="0" smtClean="0"/>
              <a:t>’</a:t>
            </a:r>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p:txBody>
      </p:sp>
    </p:spTree>
    <p:extLst>
      <p:ext uri="{BB962C8B-B14F-4D97-AF65-F5344CB8AC3E}">
        <p14:creationId xmlns:p14="http://schemas.microsoft.com/office/powerpoint/2010/main" val="152814978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 </a:t>
            </a:r>
            <a:r>
              <a:rPr lang="mr-IN" dirty="0"/>
              <a:t>–</a:t>
            </a:r>
            <a:r>
              <a:rPr lang="en-US" dirty="0"/>
              <a:t> Three Levels of Precedence </a:t>
            </a:r>
          </a:p>
        </p:txBody>
      </p:sp>
      <p:sp>
        <p:nvSpPr>
          <p:cNvPr id="3" name="Text Placeholder 2"/>
          <p:cNvSpPr>
            <a:spLocks noGrp="1"/>
          </p:cNvSpPr>
          <p:nvPr>
            <p:ph type="body" idx="1"/>
          </p:nvPr>
        </p:nvSpPr>
        <p:spPr/>
        <p:txBody>
          <a:bodyPr/>
          <a:lstStyle/>
          <a:p>
            <a:r>
              <a:rPr lang="en-US" dirty="0" smtClean="0"/>
              <a:t>From a file</a:t>
            </a:r>
            <a:endParaRPr lang="en-US" dirty="0"/>
          </a:p>
          <a:p>
            <a:pPr marL="457200" indent="-457200">
              <a:buFont typeface="Arial" charset="0"/>
              <a:buChar char="•"/>
            </a:pPr>
            <a:r>
              <a:rPr lang="en-US" dirty="0"/>
              <a:t>F</a:t>
            </a:r>
            <a:r>
              <a:rPr lang="en-US" dirty="0" smtClean="0"/>
              <a:t>or all files that match </a:t>
            </a:r>
            <a:r>
              <a:rPr lang="en-US" dirty="0" err="1" smtClean="0"/>
              <a:t>terraform.tfvars</a:t>
            </a:r>
            <a:r>
              <a:rPr lang="en-US" dirty="0" smtClean="0"/>
              <a:t> or *.</a:t>
            </a:r>
            <a:r>
              <a:rPr lang="en-US" dirty="0" err="1" smtClean="0"/>
              <a:t>auto.tfvars</a:t>
            </a:r>
            <a:r>
              <a:rPr lang="en-US" dirty="0" smtClean="0"/>
              <a:t> or </a:t>
            </a:r>
            <a:r>
              <a:rPr lang="en-US" dirty="0"/>
              <a:t>*</a:t>
            </a:r>
            <a:r>
              <a:rPr lang="en-US" dirty="0" smtClean="0"/>
              <a:t>.</a:t>
            </a:r>
            <a:r>
              <a:rPr lang="en-US" dirty="0" err="1" smtClean="0"/>
              <a:t>tf</a:t>
            </a:r>
            <a:r>
              <a:rPr lang="en-US" dirty="0" smtClean="0"/>
              <a:t> Terraform will automatically load it to populate the variables</a:t>
            </a:r>
          </a:p>
        </p:txBody>
      </p:sp>
    </p:spTree>
    <p:extLst>
      <p:ext uri="{BB962C8B-B14F-4D97-AF65-F5344CB8AC3E}">
        <p14:creationId xmlns:p14="http://schemas.microsoft.com/office/powerpoint/2010/main" val="201228058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Variables </a:t>
            </a:r>
            <a:r>
              <a:rPr lang="mr-IN" dirty="0"/>
              <a:t>–</a:t>
            </a:r>
            <a:r>
              <a:rPr lang="en-US" dirty="0"/>
              <a:t> Three Levels of Precedence </a:t>
            </a:r>
          </a:p>
        </p:txBody>
      </p:sp>
      <p:sp>
        <p:nvSpPr>
          <p:cNvPr id="3" name="Text Placeholder 2"/>
          <p:cNvSpPr>
            <a:spLocks noGrp="1"/>
          </p:cNvSpPr>
          <p:nvPr>
            <p:ph type="body" idx="1"/>
          </p:nvPr>
        </p:nvSpPr>
        <p:spPr/>
        <p:txBody>
          <a:bodyPr>
            <a:normAutofit/>
          </a:bodyPr>
          <a:lstStyle/>
          <a:p>
            <a:r>
              <a:rPr lang="en-US" dirty="0" smtClean="0"/>
              <a:t>From environment variables</a:t>
            </a:r>
          </a:p>
          <a:p>
            <a:pPr marL="457200" indent="-457200">
              <a:buFont typeface="Arial" charset="0"/>
              <a:buChar char="•"/>
            </a:pPr>
            <a:r>
              <a:rPr lang="en-US" dirty="0" smtClean="0"/>
              <a:t>Terraform will read environment variables in the form of </a:t>
            </a:r>
            <a:r>
              <a:rPr lang="en-US" dirty="0" err="1" smtClean="0"/>
              <a:t>TF_VAR_</a:t>
            </a:r>
            <a:r>
              <a:rPr lang="en-US" b="1" dirty="0" err="1" smtClean="0"/>
              <a:t>name</a:t>
            </a:r>
            <a:r>
              <a:rPr lang="en-US" b="1" dirty="0" smtClean="0"/>
              <a:t> </a:t>
            </a:r>
            <a:endParaRPr lang="en-US" dirty="0" smtClean="0"/>
          </a:p>
          <a:p>
            <a:pPr marL="457200" indent="-457200">
              <a:buFont typeface="Arial" charset="0"/>
              <a:buChar char="•"/>
            </a:pPr>
            <a:r>
              <a:rPr lang="en-US" dirty="0" smtClean="0"/>
              <a:t>$ TF_VAR_TOMATO=yuck</a:t>
            </a:r>
            <a:br>
              <a:rPr lang="en-US" dirty="0" smtClean="0"/>
            </a:br>
            <a:r>
              <a:rPr lang="en-US" dirty="0" smtClean="0"/>
              <a:t>$ </a:t>
            </a:r>
            <a:r>
              <a:rPr lang="en-US" dirty="0"/>
              <a:t>echo $</a:t>
            </a:r>
            <a:r>
              <a:rPr lang="en-US" dirty="0" smtClean="0"/>
              <a:t>TF_VAR_TOMATO</a:t>
            </a:r>
            <a:br>
              <a:rPr lang="en-US" dirty="0" smtClean="0"/>
            </a:br>
            <a:r>
              <a:rPr lang="en-US" dirty="0" smtClean="0"/>
              <a:t>yuck</a:t>
            </a:r>
            <a:endParaRPr lang="en-US" dirty="0"/>
          </a:p>
        </p:txBody>
      </p:sp>
    </p:spTree>
    <p:extLst>
      <p:ext uri="{BB962C8B-B14F-4D97-AF65-F5344CB8AC3E}">
        <p14:creationId xmlns:p14="http://schemas.microsoft.com/office/powerpoint/2010/main" val="182738636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Out The Variables </a:t>
            </a:r>
            <a:endParaRPr lang="en-US" dirty="0"/>
          </a:p>
        </p:txBody>
      </p:sp>
      <p:sp>
        <p:nvSpPr>
          <p:cNvPr id="6" name="Right Arrow 5"/>
          <p:cNvSpPr/>
          <p:nvPr/>
        </p:nvSpPr>
        <p:spPr>
          <a:xfrm rot="5400000" flipV="1">
            <a:off x="4964988" y="2086334"/>
            <a:ext cx="1406768" cy="46968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TextBox 6"/>
          <p:cNvSpPr txBox="1"/>
          <p:nvPr/>
        </p:nvSpPr>
        <p:spPr>
          <a:xfrm>
            <a:off x="2937025" y="3192067"/>
            <a:ext cx="546269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2">
                    <a:lumMod val="50000"/>
                  </a:schemeClr>
                </a:solidFill>
                <a:effectLst/>
                <a:uFillTx/>
                <a:latin typeface="+mn-lt"/>
                <a:ea typeface="+mn-ea"/>
                <a:cs typeface="+mn-cs"/>
                <a:sym typeface="Klavika Basic Light"/>
              </a:rPr>
              <a:t>Resource or</a:t>
            </a:r>
            <a:r>
              <a:rPr kumimoji="0" lang="en-US" sz="3200" b="0" i="0" u="none" strike="noStrike" cap="none" spc="0" normalizeH="0" dirty="0" smtClean="0">
                <a:ln>
                  <a:noFill/>
                </a:ln>
                <a:solidFill>
                  <a:schemeClr val="bg2">
                    <a:lumMod val="50000"/>
                  </a:schemeClr>
                </a:solidFill>
                <a:effectLst/>
                <a:uFillTx/>
                <a:latin typeface="+mn-lt"/>
                <a:ea typeface="+mn-ea"/>
                <a:cs typeface="+mn-cs"/>
                <a:sym typeface="Klavika Basic Light"/>
              </a:rPr>
              <a:t> Variable</a:t>
            </a:r>
            <a:endParaRPr kumimoji="0" lang="en-US" sz="3200" b="0" i="0" u="none" strike="noStrike" cap="none" spc="0" normalizeH="0" baseline="0" dirty="0">
              <a:ln>
                <a:noFill/>
              </a:ln>
              <a:solidFill>
                <a:schemeClr val="bg2">
                  <a:lumMod val="50000"/>
                </a:schemeClr>
              </a:solidFill>
              <a:effectLst/>
              <a:uFillTx/>
              <a:latin typeface="+mn-lt"/>
              <a:ea typeface="+mn-ea"/>
              <a:cs typeface="+mn-cs"/>
              <a:sym typeface="Klavika Basic Light"/>
            </a:endParaRPr>
          </a:p>
        </p:txBody>
      </p:sp>
      <p:sp>
        <p:nvSpPr>
          <p:cNvPr id="9" name="Left-Up Arrow 8"/>
          <p:cNvSpPr/>
          <p:nvPr/>
        </p:nvSpPr>
        <p:spPr>
          <a:xfrm rot="16200000">
            <a:off x="76217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0" name="Left-Up Arrow 9"/>
          <p:cNvSpPr/>
          <p:nvPr/>
        </p:nvSpPr>
        <p:spPr>
          <a:xfrm rot="10800000">
            <a:off x="22043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1" name="TextBox 10"/>
          <p:cNvSpPr txBox="1"/>
          <p:nvPr/>
        </p:nvSpPr>
        <p:spPr>
          <a:xfrm>
            <a:off x="738554"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err="1">
                <a:solidFill>
                  <a:schemeClr val="bg2">
                    <a:lumMod val="50000"/>
                  </a:schemeClr>
                </a:solidFill>
                <a:sym typeface="Klavika Basic Light"/>
              </a:rPr>
              <a:t>m</a:t>
            </a:r>
            <a:r>
              <a:rPr lang="en-US" sz="5200" dirty="0" err="1" smtClean="0">
                <a:solidFill>
                  <a:schemeClr val="bg2">
                    <a:lumMod val="50000"/>
                  </a:schemeClr>
                </a:solidFill>
                <a:sym typeface="Klavika Basic Light"/>
              </a:rPr>
              <a:t>ain.tf</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
        <p:nvSpPr>
          <p:cNvPr id="12" name="TextBox 11"/>
          <p:cNvSpPr txBox="1"/>
          <p:nvPr/>
        </p:nvSpPr>
        <p:spPr>
          <a:xfrm>
            <a:off x="7017930"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smtClean="0">
                <a:solidFill>
                  <a:schemeClr val="bg2">
                    <a:lumMod val="50000"/>
                  </a:schemeClr>
                </a:solidFill>
                <a:sym typeface="Klavika Basic Light"/>
              </a:rPr>
              <a:t>??????</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Tree>
    <p:extLst>
      <p:ext uri="{BB962C8B-B14F-4D97-AF65-F5344CB8AC3E}">
        <p14:creationId xmlns:p14="http://schemas.microsoft.com/office/powerpoint/2010/main" val="40054937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Out The Variables </a:t>
            </a:r>
            <a:endParaRPr lang="en-US" dirty="0"/>
          </a:p>
        </p:txBody>
      </p:sp>
      <p:sp>
        <p:nvSpPr>
          <p:cNvPr id="6" name="Right Arrow 5"/>
          <p:cNvSpPr/>
          <p:nvPr/>
        </p:nvSpPr>
        <p:spPr>
          <a:xfrm rot="5400000" flipV="1">
            <a:off x="4964988" y="2086334"/>
            <a:ext cx="1406768" cy="46968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TextBox 6"/>
          <p:cNvSpPr txBox="1"/>
          <p:nvPr/>
        </p:nvSpPr>
        <p:spPr>
          <a:xfrm>
            <a:off x="2937025" y="3192067"/>
            <a:ext cx="546269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2">
                    <a:lumMod val="50000"/>
                  </a:schemeClr>
                </a:solidFill>
                <a:effectLst/>
                <a:uFillTx/>
                <a:latin typeface="+mn-lt"/>
                <a:ea typeface="+mn-ea"/>
                <a:cs typeface="+mn-cs"/>
                <a:sym typeface="Klavika Basic Light"/>
              </a:rPr>
              <a:t>Resource or</a:t>
            </a:r>
            <a:r>
              <a:rPr kumimoji="0" lang="en-US" sz="3200" b="0" i="0" u="none" strike="noStrike" cap="none" spc="0" normalizeH="0" dirty="0" smtClean="0">
                <a:ln>
                  <a:noFill/>
                </a:ln>
                <a:solidFill>
                  <a:schemeClr val="bg2">
                    <a:lumMod val="50000"/>
                  </a:schemeClr>
                </a:solidFill>
                <a:effectLst/>
                <a:uFillTx/>
                <a:latin typeface="+mn-lt"/>
                <a:ea typeface="+mn-ea"/>
                <a:cs typeface="+mn-cs"/>
                <a:sym typeface="Klavika Basic Light"/>
              </a:rPr>
              <a:t> Variable</a:t>
            </a:r>
            <a:endParaRPr kumimoji="0" lang="en-US" sz="3200" b="0" i="0" u="none" strike="noStrike" cap="none" spc="0" normalizeH="0" baseline="0" dirty="0">
              <a:ln>
                <a:noFill/>
              </a:ln>
              <a:solidFill>
                <a:schemeClr val="bg2">
                  <a:lumMod val="50000"/>
                </a:schemeClr>
              </a:solidFill>
              <a:effectLst/>
              <a:uFillTx/>
              <a:latin typeface="+mn-lt"/>
              <a:ea typeface="+mn-ea"/>
              <a:cs typeface="+mn-cs"/>
              <a:sym typeface="Klavika Basic Light"/>
            </a:endParaRPr>
          </a:p>
        </p:txBody>
      </p:sp>
      <p:sp>
        <p:nvSpPr>
          <p:cNvPr id="9" name="Left-Up Arrow 8"/>
          <p:cNvSpPr/>
          <p:nvPr/>
        </p:nvSpPr>
        <p:spPr>
          <a:xfrm rot="16200000">
            <a:off x="76217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0" name="Left-Up Arrow 9"/>
          <p:cNvSpPr/>
          <p:nvPr/>
        </p:nvSpPr>
        <p:spPr>
          <a:xfrm rot="10800000">
            <a:off x="2204332" y="3158088"/>
            <a:ext cx="1555968" cy="1676400"/>
          </a:xfrm>
          <a:prstGeom prst="leftUp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1" name="TextBox 10"/>
          <p:cNvSpPr txBox="1"/>
          <p:nvPr/>
        </p:nvSpPr>
        <p:spPr>
          <a:xfrm>
            <a:off x="738554" y="5001997"/>
            <a:ext cx="3927230" cy="9444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5200" dirty="0" err="1">
                <a:solidFill>
                  <a:schemeClr val="bg2">
                    <a:lumMod val="50000"/>
                  </a:schemeClr>
                </a:solidFill>
                <a:sym typeface="Klavika Basic Light"/>
              </a:rPr>
              <a:t>m</a:t>
            </a:r>
            <a:r>
              <a:rPr lang="en-US" sz="5200" dirty="0" err="1" smtClean="0">
                <a:solidFill>
                  <a:schemeClr val="bg2">
                    <a:lumMod val="50000"/>
                  </a:schemeClr>
                </a:solidFill>
                <a:sym typeface="Klavika Basic Light"/>
              </a:rPr>
              <a:t>ain.tf</a:t>
            </a:r>
            <a:endParaRPr kumimoji="0" lang="en-US" sz="5200" b="0" i="0" u="none" strike="noStrike" cap="none" spc="0" normalizeH="0" baseline="0" dirty="0">
              <a:ln>
                <a:noFill/>
              </a:ln>
              <a:solidFill>
                <a:schemeClr val="bg2">
                  <a:lumMod val="50000"/>
                </a:schemeClr>
              </a:solidFill>
              <a:effectLst/>
              <a:uFillTx/>
              <a:sym typeface="Klavika Basic Light"/>
            </a:endParaRPr>
          </a:p>
        </p:txBody>
      </p:sp>
      <p:sp>
        <p:nvSpPr>
          <p:cNvPr id="12" name="TextBox 11"/>
          <p:cNvSpPr txBox="1"/>
          <p:nvPr/>
        </p:nvSpPr>
        <p:spPr>
          <a:xfrm>
            <a:off x="7017930" y="5048164"/>
            <a:ext cx="3927230" cy="8521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600" dirty="0" smtClean="0">
                <a:solidFill>
                  <a:schemeClr val="bg2">
                    <a:lumMod val="50000"/>
                  </a:schemeClr>
                </a:solidFill>
                <a:sym typeface="Klavika Basic Light"/>
              </a:rPr>
              <a:t>_</a:t>
            </a:r>
            <a:r>
              <a:rPr lang="en-US" sz="4600" dirty="0" err="1" smtClean="0">
                <a:solidFill>
                  <a:schemeClr val="bg2">
                    <a:lumMod val="50000"/>
                  </a:schemeClr>
                </a:solidFill>
                <a:sym typeface="Klavika Basic Light"/>
              </a:rPr>
              <a:t>interface.tf</a:t>
            </a:r>
            <a:endParaRPr kumimoji="0" lang="en-US" sz="4600" b="0" i="0" u="none" strike="noStrike" cap="none" spc="0" normalizeH="0" baseline="0" dirty="0">
              <a:ln>
                <a:noFill/>
              </a:ln>
              <a:solidFill>
                <a:schemeClr val="bg2">
                  <a:lumMod val="50000"/>
                </a:schemeClr>
              </a:solidFill>
              <a:effectLst/>
              <a:uFillTx/>
              <a:sym typeface="Klavika Basic Light"/>
            </a:endParaRPr>
          </a:p>
        </p:txBody>
      </p:sp>
    </p:spTree>
    <p:extLst>
      <p:ext uri="{BB962C8B-B14F-4D97-AF65-F5344CB8AC3E}">
        <p14:creationId xmlns:p14="http://schemas.microsoft.com/office/powerpoint/2010/main" val="181951189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onfiguration Syntax"/>
          <p:cNvSpPr txBox="1">
            <a:spLocks noGrp="1"/>
          </p:cNvSpPr>
          <p:nvPr>
            <p:ph type="title"/>
          </p:nvPr>
        </p:nvSpPr>
        <p:spPr>
          <a:prstGeom prst="rect">
            <a:avLst/>
          </a:prstGeom>
        </p:spPr>
        <p:txBody>
          <a:bodyPr/>
          <a:lstStyle/>
          <a:p>
            <a:r>
              <a:t>Configuration Syntax</a:t>
            </a:r>
          </a:p>
        </p:txBody>
      </p:sp>
      <p:sp>
        <p:nvSpPr>
          <p:cNvPr id="880" name="Configurations are written in HashiCorp Configuration Language (HCL).…"/>
          <p:cNvSpPr txBox="1">
            <a:spLocks noGrp="1"/>
          </p:cNvSpPr>
          <p:nvPr>
            <p:ph type="body" idx="1"/>
          </p:nvPr>
        </p:nvSpPr>
        <p:spPr>
          <a:prstGeom prst="rect">
            <a:avLst/>
          </a:prstGeom>
        </p:spPr>
        <p:txBody>
          <a:bodyPr/>
          <a:lstStyle/>
          <a:p>
            <a:r>
              <a:t>Configurations are written in HashiCorp Configuration Language (HCL).</a:t>
            </a:r>
          </a:p>
          <a:p>
            <a:r>
              <a:t>Designed to strike a balance between human-readable and machine-parsable.</a:t>
            </a:r>
          </a:p>
          <a:p>
            <a:r>
              <a:t>Terraform can also read syntax in JSON, but we recommend using HCL.</a:t>
            </a:r>
          </a:p>
        </p:txBody>
      </p:sp>
    </p:spTree>
    <p:extLst>
      <p:ext uri="{BB962C8B-B14F-4D97-AF65-F5344CB8AC3E}">
        <p14:creationId xmlns:p14="http://schemas.microsoft.com/office/powerpoint/2010/main" val="191605871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 terraform fmt…"/>
          <p:cNvSpPr txBox="1">
            <a:spLocks noGrp="1"/>
          </p:cNvSpPr>
          <p:nvPr>
            <p:ph type="body" idx="13"/>
          </p:nvPr>
        </p:nvSpPr>
        <p:spPr>
          <a:xfrm>
            <a:off x="3128486" y="1293828"/>
            <a:ext cx="8335328" cy="61965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dirty="0"/>
              <a:t>$ </a:t>
            </a:r>
            <a:r>
              <a:rPr lang="en-CA" dirty="0" smtClean="0"/>
              <a:t>vim _</a:t>
            </a:r>
            <a:r>
              <a:rPr lang="en-CA" dirty="0" err="1" smtClean="0"/>
              <a:t>interface.tf</a:t>
            </a:r>
            <a:endParaRPr dirty="0"/>
          </a:p>
        </p:txBody>
      </p:sp>
    </p:spTree>
    <p:extLst>
      <p:ext uri="{BB962C8B-B14F-4D97-AF65-F5344CB8AC3E}">
        <p14:creationId xmlns:p14="http://schemas.microsoft.com/office/powerpoint/2010/main" val="131264785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smtClean="0"/>
              <a:t>_</a:t>
            </a:r>
            <a:r>
              <a:rPr lang="en-CA" dirty="0" err="1" smtClean="0"/>
              <a:t>interface.tf</a:t>
            </a:r>
            <a:endParaRPr dirty="0"/>
          </a:p>
        </p:txBody>
      </p:sp>
      <p:sp>
        <p:nvSpPr>
          <p:cNvPr id="6" name="resource &quot;aws_instance&quot; &quot;web&quot; {…"/>
          <p:cNvSpPr txBox="1">
            <a:spLocks noGrp="1"/>
          </p:cNvSpPr>
          <p:nvPr>
            <p:ph type="body" idx="13"/>
          </p:nvPr>
        </p:nvSpPr>
        <p:spPr>
          <a:xfrm>
            <a:off x="3128486" y="1293828"/>
            <a:ext cx="8335328" cy="3795911"/>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resource_group_name</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a:t>
            </a:r>
            <a:r>
              <a:rPr lang="en-US" sz="2000" dirty="0" err="1"/>
              <a:t>myfirstresourcegroup</a:t>
            </a:r>
            <a:r>
              <a:rPr lang="en-US" sz="2000" dirty="0"/>
              <a:t>"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lang="en-US" sz="2000" dirty="0"/>
          </a:p>
          <a:p>
            <a:pPr algn="l">
              <a:lnSpc>
                <a:spcPct val="120000"/>
              </a:lnSpc>
              <a:defRPr sz="2800">
                <a:latin typeface="Courier"/>
                <a:ea typeface="Courier"/>
                <a:cs typeface="Courier"/>
                <a:sym typeface="Courier"/>
              </a:defRPr>
            </a:pPr>
            <a:r>
              <a:rPr lang="en-US" sz="2000" dirty="0" smtClean="0"/>
              <a:t>variable </a:t>
            </a:r>
            <a:r>
              <a:rPr lang="en-US" sz="2000" dirty="0"/>
              <a:t>"</a:t>
            </a:r>
            <a:r>
              <a:rPr lang="en-US" sz="2000" dirty="0" err="1"/>
              <a:t>resource_group_location</a:t>
            </a:r>
            <a:r>
              <a:rPr lang="en-US" sz="2000" dirty="0"/>
              <a:t>" {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type </a:t>
            </a:r>
            <a:r>
              <a:rPr lang="en-US" sz="2000" dirty="0"/>
              <a:t>= "string"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default </a:t>
            </a:r>
            <a:r>
              <a:rPr lang="en-US" sz="2000" dirty="0"/>
              <a:t>= "East US"  </a:t>
            </a:r>
            <a:endParaRPr lang="en-US" sz="2000" dirty="0" smtClean="0"/>
          </a:p>
          <a:p>
            <a:pPr algn="l">
              <a:lnSpc>
                <a:spcPct val="120000"/>
              </a:lnSpc>
              <a:defRPr sz="2800">
                <a:latin typeface="Courier"/>
                <a:ea typeface="Courier"/>
                <a:cs typeface="Courier"/>
                <a:sym typeface="Courier"/>
              </a:defRPr>
            </a:pPr>
            <a:r>
              <a:rPr lang="en-US" sz="2000" dirty="0"/>
              <a:t>	</a:t>
            </a:r>
            <a:r>
              <a:rPr lang="en-US" sz="2000" dirty="0" smtClean="0"/>
              <a:t>description </a:t>
            </a:r>
            <a:r>
              <a:rPr lang="en-US" sz="2000" dirty="0"/>
              <a:t>= "This variable defines </a:t>
            </a:r>
            <a:r>
              <a:rPr lang="en-US" sz="2000" dirty="0" smtClean="0"/>
              <a:t>the</a:t>
            </a:r>
            <a:r>
              <a:rPr lang="mr-IN" sz="2000" dirty="0" smtClean="0"/>
              <a:t>…</a:t>
            </a:r>
            <a:r>
              <a:rPr lang="en-CA" sz="2000" dirty="0" smtClean="0"/>
              <a:t>.</a:t>
            </a:r>
            <a:r>
              <a:rPr lang="en-US" sz="2000" dirty="0" smtClean="0"/>
              <a:t>”</a:t>
            </a:r>
          </a:p>
          <a:p>
            <a:pPr algn="l">
              <a:lnSpc>
                <a:spcPct val="120000"/>
              </a:lnSpc>
              <a:defRPr sz="2800">
                <a:latin typeface="Courier"/>
                <a:ea typeface="Courier"/>
                <a:cs typeface="Courier"/>
                <a:sym typeface="Courier"/>
              </a:defRPr>
            </a:pPr>
            <a:r>
              <a:rPr lang="en-US" sz="2000" dirty="0" smtClean="0"/>
              <a:t>}</a:t>
            </a:r>
            <a:endParaRPr sz="2000" dirty="0"/>
          </a:p>
        </p:txBody>
      </p:sp>
    </p:spTree>
    <p:extLst>
      <p:ext uri="{BB962C8B-B14F-4D97-AF65-F5344CB8AC3E}">
        <p14:creationId xmlns:p14="http://schemas.microsoft.com/office/powerpoint/2010/main" val="67071249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smtClean="0"/>
              <a:t>_</a:t>
            </a:r>
            <a:r>
              <a:rPr lang="en-CA" dirty="0" err="1" smtClean="0"/>
              <a:t>interface.tf</a:t>
            </a:r>
            <a:endParaRPr dirty="0"/>
          </a:p>
        </p:txBody>
      </p:sp>
      <p:sp>
        <p:nvSpPr>
          <p:cNvPr id="6" name="resource &quot;aws_instance&quot; &quot;web&quot; {…"/>
          <p:cNvSpPr txBox="1">
            <a:spLocks noGrp="1"/>
          </p:cNvSpPr>
          <p:nvPr>
            <p:ph type="body" idx="13"/>
          </p:nvPr>
        </p:nvSpPr>
        <p:spPr>
          <a:xfrm>
            <a:off x="3128486" y="1293828"/>
            <a:ext cx="8335328" cy="4534575"/>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solidFill>
                  <a:schemeClr val="tx2"/>
                </a:solidFill>
              </a:rPr>
              <a:t>variable </a:t>
            </a:r>
            <a:r>
              <a:rPr lang="en-US" sz="2000" dirty="0">
                <a:solidFill>
                  <a:schemeClr val="tx2"/>
                </a:solidFill>
              </a:rPr>
              <a:t>"</a:t>
            </a:r>
            <a:r>
              <a:rPr lang="en-US" sz="2000" dirty="0" err="1">
                <a:solidFill>
                  <a:schemeClr val="tx2"/>
                </a:solidFill>
              </a:rPr>
              <a:t>resource_group_location</a:t>
            </a:r>
            <a:r>
              <a:rPr lang="en-US" sz="2000" dirty="0">
                <a:solidFill>
                  <a:schemeClr val="tx2"/>
                </a:solidFill>
              </a:rPr>
              <a:t>" {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type </a:t>
            </a:r>
            <a:r>
              <a:rPr lang="en-US" sz="2000" dirty="0">
                <a:solidFill>
                  <a:schemeClr val="tx2"/>
                </a:solidFill>
              </a:rPr>
              <a:t>= "string"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default </a:t>
            </a:r>
            <a:r>
              <a:rPr lang="en-US" sz="2000" dirty="0">
                <a:solidFill>
                  <a:schemeClr val="tx2"/>
                </a:solidFill>
              </a:rPr>
              <a:t>= "East US"  </a:t>
            </a:r>
            <a:endParaRPr lang="en-US" sz="2000" dirty="0" smtClean="0">
              <a:solidFill>
                <a:schemeClr val="tx2"/>
              </a:solidFill>
            </a:endParaRPr>
          </a:p>
          <a:p>
            <a:pPr algn="l">
              <a:lnSpc>
                <a:spcPct val="120000"/>
              </a:lnSpc>
              <a:defRPr sz="2800">
                <a:latin typeface="Courier"/>
                <a:ea typeface="Courier"/>
                <a:cs typeface="Courier"/>
                <a:sym typeface="Courier"/>
              </a:defRPr>
            </a:pPr>
            <a:r>
              <a:rPr lang="en-US" sz="2000" dirty="0">
                <a:solidFill>
                  <a:schemeClr val="tx2"/>
                </a:solidFill>
              </a:rPr>
              <a:t>	</a:t>
            </a:r>
            <a:r>
              <a:rPr lang="en-US" sz="2000" dirty="0" smtClean="0">
                <a:solidFill>
                  <a:schemeClr val="tx2"/>
                </a:solidFill>
              </a:rPr>
              <a:t>description </a:t>
            </a:r>
            <a:r>
              <a:rPr lang="en-US" sz="2000" dirty="0">
                <a:solidFill>
                  <a:schemeClr val="tx2"/>
                </a:solidFill>
              </a:rPr>
              <a:t>= "This variable defines </a:t>
            </a:r>
            <a:r>
              <a:rPr lang="en-US" sz="2000" dirty="0" smtClean="0">
                <a:solidFill>
                  <a:schemeClr val="tx2"/>
                </a:solidFill>
              </a:rPr>
              <a:t>the</a:t>
            </a:r>
            <a:r>
              <a:rPr lang="mr-IN" sz="2000" dirty="0" smtClean="0">
                <a:solidFill>
                  <a:schemeClr val="tx2"/>
                </a:solidFill>
              </a:rPr>
              <a:t>…</a:t>
            </a:r>
            <a:r>
              <a:rPr lang="en-CA" sz="2000" dirty="0" smtClean="0">
                <a:solidFill>
                  <a:schemeClr val="tx2"/>
                </a:solidFill>
              </a:rPr>
              <a:t>.</a:t>
            </a:r>
            <a:r>
              <a:rPr lang="en-US" sz="2000" dirty="0" smtClean="0">
                <a:solidFill>
                  <a:schemeClr val="tx2"/>
                </a:solidFill>
              </a:rPr>
              <a:t>”</a:t>
            </a:r>
          </a:p>
          <a:p>
            <a:pPr algn="l">
              <a:lnSpc>
                <a:spcPct val="120000"/>
              </a:lnSpc>
              <a:defRPr sz="2800">
                <a:latin typeface="Courier"/>
                <a:ea typeface="Courier"/>
                <a:cs typeface="Courier"/>
                <a:sym typeface="Courier"/>
              </a:defRPr>
            </a:pP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bg2">
                    <a:lumMod val="50000"/>
                  </a:schemeClr>
                </a:solidFill>
              </a:rPr>
              <a:t>variable "</a:t>
            </a:r>
            <a:r>
              <a:rPr lang="en-US" sz="2000" dirty="0" err="1">
                <a:solidFill>
                  <a:schemeClr val="bg2">
                    <a:lumMod val="50000"/>
                  </a:schemeClr>
                </a:solidFill>
              </a:rPr>
              <a:t>resource_group_tag</a:t>
            </a:r>
            <a:r>
              <a:rPr lang="en-US" sz="2000" dirty="0">
                <a:solidFill>
                  <a:schemeClr val="bg2">
                    <a:lumMod val="50000"/>
                  </a:schemeClr>
                </a:solidFill>
              </a:rPr>
              <a:t>" {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type </a:t>
            </a:r>
            <a:r>
              <a:rPr lang="en-US" sz="2000" dirty="0">
                <a:solidFill>
                  <a:schemeClr val="bg2">
                    <a:lumMod val="50000"/>
                  </a:schemeClr>
                </a:solidFill>
              </a:rPr>
              <a:t>= "string"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default </a:t>
            </a:r>
            <a:r>
              <a:rPr lang="en-US" sz="2000" dirty="0">
                <a:solidFill>
                  <a:schemeClr val="bg2">
                    <a:lumMod val="50000"/>
                  </a:schemeClr>
                </a:solidFill>
              </a:rPr>
              <a:t>= "Production"  </a:t>
            </a:r>
            <a:endParaRPr lang="en-US" sz="2000" dirty="0" smtClean="0">
              <a:solidFill>
                <a:schemeClr val="bg2">
                  <a:lumMod val="50000"/>
                </a:schemeClr>
              </a:solidFill>
            </a:endParaRPr>
          </a:p>
          <a:p>
            <a:pPr algn="l">
              <a:lnSpc>
                <a:spcPct val="120000"/>
              </a:lnSpc>
              <a:defRPr sz="2800">
                <a:latin typeface="Courier"/>
                <a:ea typeface="Courier"/>
                <a:cs typeface="Courier"/>
                <a:sym typeface="Courier"/>
              </a:defRPr>
            </a:pPr>
            <a:r>
              <a:rPr lang="en-US" sz="2000" dirty="0" smtClean="0">
                <a:solidFill>
                  <a:schemeClr val="bg2">
                    <a:lumMod val="50000"/>
                  </a:schemeClr>
                </a:solidFill>
              </a:rPr>
              <a:t>	description </a:t>
            </a:r>
            <a:r>
              <a:rPr lang="en-US" sz="2000" dirty="0">
                <a:solidFill>
                  <a:schemeClr val="bg2">
                    <a:lumMod val="50000"/>
                  </a:schemeClr>
                </a:solidFill>
              </a:rPr>
              <a:t>= "A tag required by the company to identify the resource group</a:t>
            </a:r>
            <a:r>
              <a:rPr lang="en-US" sz="2000" dirty="0" smtClean="0">
                <a:solidFill>
                  <a:schemeClr val="bg2">
                    <a:lumMod val="50000"/>
                  </a:schemeClr>
                </a:solidFill>
              </a:rPr>
              <a:t>"}</a:t>
            </a:r>
          </a:p>
          <a:p>
            <a:pPr algn="l">
              <a:lnSpc>
                <a:spcPct val="120000"/>
              </a:lnSpc>
              <a:defRPr sz="2800">
                <a:latin typeface="Courier"/>
                <a:ea typeface="Courier"/>
                <a:cs typeface="Courier"/>
                <a:sym typeface="Courier"/>
              </a:defRPr>
            </a:pPr>
            <a:endParaRPr lang="en-US" sz="2000" dirty="0">
              <a:solidFill>
                <a:schemeClr val="tx2"/>
              </a:solidFill>
            </a:endParaRPr>
          </a:p>
        </p:txBody>
      </p:sp>
    </p:spTree>
    <p:extLst>
      <p:ext uri="{BB962C8B-B14F-4D97-AF65-F5344CB8AC3E}">
        <p14:creationId xmlns:p14="http://schemas.microsoft.com/office/powerpoint/2010/main" val="166023239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lossary"/>
          <p:cNvSpPr txBox="1">
            <a:spLocks noGrp="1"/>
          </p:cNvSpPr>
          <p:nvPr>
            <p:ph type="title"/>
          </p:nvPr>
        </p:nvSpPr>
        <p:spPr>
          <a:prstGeom prst="rect">
            <a:avLst/>
          </a:prstGeom>
        </p:spPr>
        <p:txBody>
          <a:bodyPr/>
          <a:lstStyle/>
          <a:p>
            <a:r>
              <a:rPr lang="en-CA" dirty="0" smtClean="0"/>
              <a:t>Let’s Test	</a:t>
            </a:r>
            <a:endParaRPr dirty="0"/>
          </a:p>
        </p:txBody>
      </p:sp>
      <p:sp>
        <p:nvSpPr>
          <p:cNvPr id="311" name="Variabl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rPr lang="en-CA" dirty="0" smtClean="0"/>
              <a:t>Run a Terraform Apply to test the changes you made to your code</a:t>
            </a:r>
            <a:endParaRPr dirty="0"/>
          </a:p>
        </p:txBody>
      </p:sp>
    </p:spTree>
    <p:extLst>
      <p:ext uri="{BB962C8B-B14F-4D97-AF65-F5344CB8AC3E}">
        <p14:creationId xmlns:p14="http://schemas.microsoft.com/office/powerpoint/2010/main" val="107277464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98057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sz="1400" dirty="0" smtClean="0"/>
              <a:t>$ terraform </a:t>
            </a:r>
            <a:r>
              <a:rPr lang="en-CA" sz="1400" dirty="0" smtClean="0"/>
              <a:t>plan</a:t>
            </a:r>
          </a:p>
          <a:p>
            <a:pPr algn="l">
              <a:lnSpc>
                <a:spcPct val="120000"/>
              </a:lnSpc>
              <a:defRPr sz="2800">
                <a:solidFill>
                  <a:srgbClr val="FFFFFF"/>
                </a:solidFill>
                <a:latin typeface="Courier"/>
                <a:ea typeface="Courier"/>
                <a:cs typeface="Courier"/>
                <a:sym typeface="Courier"/>
              </a:defRPr>
            </a:pPr>
            <a:endParaRPr sz="1400" dirty="0" smtClean="0"/>
          </a:p>
          <a:p>
            <a:pPr algn="l">
              <a:lnSpc>
                <a:spcPct val="120000"/>
              </a:lnSpc>
              <a:defRPr sz="2800">
                <a:solidFill>
                  <a:srgbClr val="FFFFFF"/>
                </a:solidFill>
                <a:latin typeface="Courier"/>
                <a:ea typeface="Courier"/>
                <a:cs typeface="Courier"/>
                <a:sym typeface="Courier"/>
              </a:defRPr>
            </a:pPr>
            <a:r>
              <a:rPr lang="en-US" sz="1400" dirty="0">
                <a:solidFill>
                  <a:srgbClr val="FFFF00"/>
                </a:solidFill>
              </a:rPr>
              <a:t>Refreshing Terraform state in-memory prior to plan</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r>
              <a:rPr lang="en-US" sz="1400" dirty="0">
                <a:solidFill>
                  <a:schemeClr val="tx1"/>
                </a:solidFill>
              </a:rPr>
              <a:t>The refreshed state will be used to calculate this plan, but will not </a:t>
            </a:r>
            <a:r>
              <a:rPr lang="en-US" sz="1400" dirty="0" smtClean="0">
                <a:solidFill>
                  <a:schemeClr val="tx1"/>
                </a:solidFill>
              </a:rPr>
              <a:t>be persisted </a:t>
            </a:r>
            <a:r>
              <a:rPr lang="en-US" sz="1400" dirty="0">
                <a:solidFill>
                  <a:schemeClr val="tx1"/>
                </a:solidFill>
              </a:rPr>
              <a:t>to local or remote state storage.</a:t>
            </a: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smtClean="0">
                <a:solidFill>
                  <a:srgbClr val="FFFF00"/>
                </a:solidFill>
              </a:rPr>
              <a:t>azurerm_resource_group.myfirstrg</a:t>
            </a:r>
            <a:r>
              <a:rPr lang="en-US" sz="1400" dirty="0">
                <a:solidFill>
                  <a:srgbClr val="FFFF00"/>
                </a:solidFill>
              </a:rPr>
              <a:t>: Refreshing state... (ID: /subscriptions/c0a607b2-6372-4ef3-abdb-...</a:t>
            </a:r>
            <a:r>
              <a:rPr lang="en-US" sz="1400" dirty="0" err="1">
                <a:solidFill>
                  <a:srgbClr val="FFFF00"/>
                </a:solidFill>
              </a:rPr>
              <a:t>ba</a:t>
            </a:r>
            <a:r>
              <a:rPr lang="en-US" sz="1400" dirty="0">
                <a:solidFill>
                  <a:srgbClr val="FFFF00"/>
                </a:solidFill>
              </a:rPr>
              <a:t>/</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smtClean="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a:solidFill>
                  <a:schemeClr val="tx1"/>
                </a:solidFill>
              </a:rPr>
              <a:t>------------------------------------------------------------------------</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No changes. Infrastructure is up-to-</a:t>
            </a:r>
            <a:r>
              <a:rPr lang="en-US" sz="1400" dirty="0" err="1">
                <a:solidFill>
                  <a:schemeClr val="accent2">
                    <a:lumMod val="60000"/>
                    <a:lumOff val="40000"/>
                  </a:schemeClr>
                </a:solidFill>
              </a:rPr>
              <a:t>date.This</a:t>
            </a:r>
            <a:r>
              <a:rPr lang="en-US" sz="1400" dirty="0">
                <a:solidFill>
                  <a:schemeClr val="accent2">
                    <a:lumMod val="60000"/>
                    <a:lumOff val="40000"/>
                  </a:schemeClr>
                </a:solidFill>
              </a:rPr>
              <a:t> means that Terraform did not detect any differences between </a:t>
            </a:r>
            <a:r>
              <a:rPr lang="en-US" sz="1400" dirty="0" err="1">
                <a:solidFill>
                  <a:schemeClr val="accent2">
                    <a:lumMod val="60000"/>
                    <a:lumOff val="40000"/>
                  </a:schemeClr>
                </a:solidFill>
              </a:rPr>
              <a:t>yourconfiguration</a:t>
            </a:r>
            <a:r>
              <a:rPr lang="en-US" sz="1400" dirty="0">
                <a:solidFill>
                  <a:schemeClr val="accent2">
                    <a:lumMod val="60000"/>
                    <a:lumOff val="40000"/>
                  </a:schemeClr>
                </a:solidFill>
              </a:rPr>
              <a:t> and real physical resources that exist. As a result, </a:t>
            </a:r>
            <a:r>
              <a:rPr lang="en-US" sz="1400" dirty="0" err="1">
                <a:solidFill>
                  <a:schemeClr val="accent2">
                    <a:lumMod val="60000"/>
                    <a:lumOff val="40000"/>
                  </a:schemeClr>
                </a:solidFill>
              </a:rPr>
              <a:t>noactions</a:t>
            </a:r>
            <a:r>
              <a:rPr lang="en-US" sz="1400" dirty="0">
                <a:solidFill>
                  <a:schemeClr val="accent2">
                    <a:lumMod val="60000"/>
                    <a:lumOff val="40000"/>
                  </a:schemeClr>
                </a:solidFill>
              </a:rPr>
              <a:t> need to be performed.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43627961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Broke down Resources and how they are structured</a:t>
            </a:r>
          </a:p>
          <a:p>
            <a:pPr marL="289560" indent="-289560" defTabSz="235267">
              <a:spcBef>
                <a:spcPts val="1100"/>
              </a:spcBef>
              <a:buSzPct val="100000"/>
              <a:buAutoNum type="arabicPeriod"/>
              <a:defRPr sz="3420"/>
            </a:pPr>
            <a:r>
              <a:rPr lang="en-CA" dirty="0" smtClean="0"/>
              <a:t>Discovered Variable Interpolation and learned about </a:t>
            </a:r>
            <a:r>
              <a:rPr lang="en-CA" dirty="0" err="1" smtClean="0"/>
              <a:t>variables.tf</a:t>
            </a: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11228430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rPr lang="en-CA" dirty="0" smtClean="0"/>
              <a:t>Challenge!</a:t>
            </a:r>
            <a:r>
              <a:rPr dirty="0" smtClean="0"/>
              <a:t> </a:t>
            </a:r>
            <a:r>
              <a:rPr lang="en-CA" dirty="0" smtClean="0"/>
              <a:t>Add a Virtual Network to our Plan</a:t>
            </a:r>
            <a:endParaRPr dirty="0">
              <a:latin typeface="Courier"/>
              <a:ea typeface="Courier"/>
              <a:cs typeface="Courier"/>
              <a:sym typeface="Courier"/>
            </a:endParaRP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rPr lang="en-CA" b="1" dirty="0" smtClean="0"/>
              <a:t>Virtual Network</a:t>
            </a:r>
            <a:endParaRPr lang="en-CA" dirty="0" smtClean="0"/>
          </a:p>
          <a:p>
            <a:pPr marL="457200" indent="-457200">
              <a:buFont typeface="Arial" charset="0"/>
              <a:buChar char="•"/>
            </a:pPr>
            <a:r>
              <a:rPr lang="en-CA" dirty="0" smtClean="0"/>
              <a:t>A virtual network is a representation of your own network in the cloud. A virtual network is a logical isolation of the Azure cloud dedicated to your subscription</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25688104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smtClean="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normAutofit fontScale="70000" lnSpcReduction="20000"/>
          </a:bodyPr>
          <a:lstStyle/>
          <a:p>
            <a:pPr marL="514350" indent="-514350">
              <a:buFont typeface="+mj-lt"/>
              <a:buAutoNum type="arabicPeriod"/>
            </a:pPr>
            <a:r>
              <a:rPr lang="en-CA" dirty="0"/>
              <a:t>Navigate </a:t>
            </a:r>
            <a:r>
              <a:rPr lang="en-CA" dirty="0" smtClean="0"/>
              <a:t>to </a:t>
            </a:r>
            <a:r>
              <a:rPr lang="en-CA" dirty="0" err="1" smtClean="0"/>
              <a:t>terraform.io</a:t>
            </a:r>
            <a:r>
              <a:rPr lang="en-CA" dirty="0" smtClean="0"/>
              <a:t>/docs/providers/</a:t>
            </a:r>
            <a:r>
              <a:rPr lang="en-CA" dirty="0" err="1" smtClean="0"/>
              <a:t>azurerm</a:t>
            </a:r>
            <a:r>
              <a:rPr lang="en-CA" dirty="0" smtClean="0"/>
              <a:t>/</a:t>
            </a:r>
            <a:r>
              <a:rPr lang="en-CA" dirty="0" err="1" smtClean="0"/>
              <a:t>index.html</a:t>
            </a:r>
            <a:endParaRPr lang="en-CA" dirty="0" smtClean="0"/>
          </a:p>
          <a:p>
            <a:pPr marL="514350" indent="-514350">
              <a:buFont typeface="+mj-lt"/>
              <a:buAutoNum type="arabicPeriod"/>
            </a:pPr>
            <a:r>
              <a:rPr lang="en-CA" dirty="0" smtClean="0"/>
              <a:t>Find the </a:t>
            </a:r>
            <a:r>
              <a:rPr lang="en-CA" dirty="0" err="1" smtClean="0"/>
              <a:t>azurerm_virtual_network</a:t>
            </a:r>
            <a:r>
              <a:rPr lang="en-CA" dirty="0" smtClean="0"/>
              <a:t> resource and add it to the </a:t>
            </a:r>
            <a:r>
              <a:rPr lang="en-CA" dirty="0" err="1" smtClean="0"/>
              <a:t>main.tf</a:t>
            </a:r>
            <a:r>
              <a:rPr lang="en-CA" dirty="0" smtClean="0"/>
              <a:t> with the values</a:t>
            </a:r>
          </a:p>
          <a:p>
            <a:pPr marL="514350" indent="-514350">
              <a:buFont typeface="Arial" charset="0"/>
              <a:buChar char="•"/>
            </a:pPr>
            <a:r>
              <a:rPr lang="en-CA" dirty="0" smtClean="0"/>
              <a:t>name </a:t>
            </a:r>
            <a:r>
              <a:rPr lang="mr-IN" smtClean="0"/>
              <a:t>–</a:t>
            </a:r>
            <a:r>
              <a:rPr lang="en-CA" smtClean="0"/>
              <a:t> </a:t>
            </a:r>
            <a:r>
              <a:rPr lang="en-CA" smtClean="0"/>
              <a:t>myfirstvn</a:t>
            </a:r>
            <a:endParaRPr lang="en-CA" dirty="0" smtClean="0"/>
          </a:p>
          <a:p>
            <a:pPr marL="514350" indent="-514350">
              <a:buFont typeface="Arial" charset="0"/>
              <a:buChar char="•"/>
            </a:pPr>
            <a:r>
              <a:rPr lang="en-CA" dirty="0" err="1" smtClean="0"/>
              <a:t>address_space</a:t>
            </a:r>
            <a:r>
              <a:rPr lang="en-CA" dirty="0" smtClean="0"/>
              <a:t> </a:t>
            </a:r>
            <a:r>
              <a:rPr lang="mr-IN" dirty="0" smtClean="0"/>
              <a:t>–</a:t>
            </a:r>
            <a:r>
              <a:rPr lang="en-CA" dirty="0" smtClean="0"/>
              <a:t> [“10.0.0.0/16”]</a:t>
            </a:r>
          </a:p>
          <a:p>
            <a:pPr marL="514350" indent="-514350">
              <a:buFont typeface="Arial" charset="0"/>
              <a:buChar char="•"/>
            </a:pPr>
            <a:r>
              <a:rPr lang="en-CA" dirty="0" smtClean="0"/>
              <a:t>location </a:t>
            </a:r>
            <a:r>
              <a:rPr lang="mr-IN" dirty="0" smtClean="0"/>
              <a:t>–</a:t>
            </a:r>
            <a:r>
              <a:rPr lang="en-CA" dirty="0" smtClean="0"/>
              <a:t> East US</a:t>
            </a:r>
          </a:p>
          <a:p>
            <a:pPr marL="514350" indent="-514350">
              <a:buFont typeface="Arial" charset="0"/>
              <a:buChar char="•"/>
            </a:pPr>
            <a:r>
              <a:rPr lang="en-CA" dirty="0" err="1" smtClean="0"/>
              <a:t>resource_group_name</a:t>
            </a:r>
            <a:r>
              <a:rPr lang="en-CA" dirty="0" smtClean="0"/>
              <a:t> = </a:t>
            </a:r>
            <a:r>
              <a:rPr lang="en-CA" b="1" dirty="0" smtClean="0"/>
              <a:t>??????</a:t>
            </a:r>
          </a:p>
          <a:p>
            <a:r>
              <a:rPr lang="en-CA" dirty="0" smtClean="0"/>
              <a:t>3.	Run “</a:t>
            </a:r>
            <a:r>
              <a:rPr lang="en-CA" b="1" dirty="0" smtClean="0"/>
              <a:t>Terraform Apply”</a:t>
            </a:r>
            <a:endParaRPr lang="en-CA" dirty="0"/>
          </a:p>
          <a:p>
            <a:pPr marL="457200" lvl="1" indent="-457200">
              <a:buFont typeface="Arial" charset="0"/>
              <a:buChar char="•"/>
            </a:pPr>
            <a:endParaRPr lang="en-CA" dirty="0" smtClean="0"/>
          </a:p>
          <a:p>
            <a:pPr marL="514350" indent="-514350">
              <a:buFont typeface="+mj-lt"/>
              <a:buAutoNum type="arabicPeriod"/>
            </a:pPr>
            <a:endParaRPr i="1" dirty="0"/>
          </a:p>
        </p:txBody>
      </p:sp>
    </p:spTree>
    <p:extLst>
      <p:ext uri="{BB962C8B-B14F-4D97-AF65-F5344CB8AC3E}">
        <p14:creationId xmlns:p14="http://schemas.microsoft.com/office/powerpoint/2010/main" val="131022319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err="1" smtClean="0"/>
              <a:t>Main.tf</a:t>
            </a:r>
            <a:endParaRPr dirty="0"/>
          </a:p>
        </p:txBody>
      </p:sp>
      <p:sp>
        <p:nvSpPr>
          <p:cNvPr id="6" name="resource &quot;aws_instance&quot; &quot;web&quot; {…"/>
          <p:cNvSpPr txBox="1">
            <a:spLocks noGrp="1"/>
          </p:cNvSpPr>
          <p:nvPr>
            <p:ph type="body" idx="13"/>
          </p:nvPr>
        </p:nvSpPr>
        <p:spPr>
          <a:xfrm>
            <a:off x="3128486" y="1293828"/>
            <a:ext cx="8335328" cy="305724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a:solidFill>
                  <a:schemeClr val="tx2"/>
                </a:solidFill>
              </a:rPr>
              <a:t>resource "</a:t>
            </a:r>
            <a:r>
              <a:rPr lang="en-US" sz="2000" dirty="0" err="1">
                <a:solidFill>
                  <a:schemeClr val="tx2"/>
                </a:solidFill>
              </a:rPr>
              <a:t>azurerm_resource_group</a:t>
            </a:r>
            <a:r>
              <a:rPr lang="en-US" sz="2000" dirty="0">
                <a:solidFill>
                  <a:schemeClr val="tx2"/>
                </a:solidFill>
              </a:rPr>
              <a:t>" "</a:t>
            </a:r>
            <a:r>
              <a:rPr lang="en-US" sz="2000" dirty="0" err="1">
                <a:solidFill>
                  <a:schemeClr val="tx2"/>
                </a:solidFill>
              </a:rPr>
              <a:t>myfirstrg</a:t>
            </a:r>
            <a:r>
              <a:rPr lang="en-US" sz="2000" dirty="0">
                <a:solidFill>
                  <a:schemeClr val="tx2"/>
                </a:solidFill>
              </a:rPr>
              <a:t>" </a:t>
            </a:r>
            <a:r>
              <a:rPr lang="en-US" sz="2000" dirty="0" smtClean="0">
                <a:solidFill>
                  <a:schemeClr val="tx2"/>
                </a:solidFill>
              </a:rPr>
              <a:t>{```}</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resource "</a:t>
            </a:r>
            <a:r>
              <a:rPr lang="en-US" sz="2000" dirty="0" err="1">
                <a:solidFill>
                  <a:schemeClr val="tx2">
                    <a:lumMod val="10000"/>
                  </a:schemeClr>
                </a:solidFill>
              </a:rPr>
              <a:t>azurerm_virtual_network</a:t>
            </a:r>
            <a:r>
              <a:rPr lang="en-US" sz="2000" dirty="0">
                <a:solidFill>
                  <a:schemeClr val="tx2">
                    <a:lumMod val="10000"/>
                  </a:schemeClr>
                </a:solidFill>
              </a:rPr>
              <a:t>" "test"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name                </a:t>
            </a:r>
            <a:r>
              <a:rPr lang="en-US" sz="2000" dirty="0">
                <a:solidFill>
                  <a:schemeClr val="tx2">
                    <a:lumMod val="10000"/>
                  </a:schemeClr>
                </a:solidFill>
              </a:rPr>
              <a:t>= "${</a:t>
            </a:r>
            <a:r>
              <a:rPr lang="en-US" sz="2000" dirty="0" err="1">
                <a:solidFill>
                  <a:schemeClr val="tx2">
                    <a:lumMod val="10000"/>
                  </a:schemeClr>
                </a:solidFill>
              </a:rPr>
              <a:t>var.vn_name</a:t>
            </a:r>
            <a:r>
              <a:rPr lang="en-US" sz="2000" dirty="0">
                <a:solidFill>
                  <a:schemeClr val="tx2">
                    <a:lumMod val="10000"/>
                  </a:schemeClr>
                </a:solidFill>
              </a:rPr>
              <a:t>}"  </a:t>
            </a:r>
            <a:r>
              <a:rPr lang="en-US" sz="2000" dirty="0" smtClean="0">
                <a:solidFill>
                  <a:schemeClr val="tx2">
                    <a:lumMod val="10000"/>
                  </a:schemeClr>
                </a:solidFill>
              </a:rPr>
              <a:t>	</a:t>
            </a:r>
            <a:r>
              <a:rPr lang="en-US" sz="2000" dirty="0" err="1" smtClean="0">
                <a:solidFill>
                  <a:schemeClr val="tx2">
                    <a:lumMod val="10000"/>
                  </a:schemeClr>
                </a:solidFill>
              </a:rPr>
              <a:t>address_space</a:t>
            </a:r>
            <a:r>
              <a:rPr lang="en-US" sz="2000" dirty="0" smtClean="0">
                <a:solidFill>
                  <a:schemeClr val="tx2">
                    <a:lumMod val="10000"/>
                  </a:schemeClr>
                </a:solidFill>
              </a:rPr>
              <a:t>       </a:t>
            </a:r>
            <a:r>
              <a:rPr lang="en-US" sz="2000" dirty="0">
                <a:solidFill>
                  <a:schemeClr val="tx2">
                    <a:lumMod val="10000"/>
                  </a:schemeClr>
                </a:solidFill>
              </a:rPr>
              <a:t>= "${</a:t>
            </a:r>
            <a:r>
              <a:rPr lang="en-US" sz="2000" dirty="0" err="1">
                <a:solidFill>
                  <a:schemeClr val="tx2">
                    <a:lumMod val="10000"/>
                  </a:schemeClr>
                </a:solidFill>
              </a:rPr>
              <a:t>var.vn_address_space</a:t>
            </a:r>
            <a:r>
              <a:rPr lang="en-US" sz="2000" dirty="0">
                <a:solidFill>
                  <a:schemeClr val="tx2">
                    <a:lumMod val="10000"/>
                  </a:schemeClr>
                </a:solidFill>
              </a:rPr>
              <a:t>}"  </a:t>
            </a:r>
            <a:r>
              <a:rPr lang="en-US" sz="2000" dirty="0" smtClean="0">
                <a:solidFill>
                  <a:schemeClr val="tx2">
                    <a:lumMod val="10000"/>
                  </a:schemeClr>
                </a:solidFill>
              </a:rPr>
              <a:t>	location            </a:t>
            </a:r>
            <a:r>
              <a:rPr lang="en-US" sz="2000" dirty="0">
                <a:solidFill>
                  <a:schemeClr val="tx2">
                    <a:lumMod val="10000"/>
                  </a:schemeClr>
                </a:solidFill>
              </a:rPr>
              <a:t>= "${</a:t>
            </a:r>
            <a:r>
              <a:rPr lang="en-US" sz="2000" dirty="0" err="1">
                <a:solidFill>
                  <a:schemeClr val="tx2">
                    <a:lumMod val="10000"/>
                  </a:schemeClr>
                </a:solidFill>
              </a:rPr>
              <a:t>var.vn_location</a:t>
            </a:r>
            <a:r>
              <a:rPr lang="en-US" sz="2000" dirty="0">
                <a:solidFill>
                  <a:schemeClr val="tx2">
                    <a:lumMod val="10000"/>
                  </a:schemeClr>
                </a:solidFill>
              </a:rPr>
              <a:t>}"  </a:t>
            </a:r>
            <a:r>
              <a:rPr lang="en-US" sz="2000" dirty="0" smtClean="0">
                <a:solidFill>
                  <a:schemeClr val="tx2">
                    <a:lumMod val="10000"/>
                  </a:schemeClr>
                </a:solidFill>
              </a:rPr>
              <a:t>	</a:t>
            </a:r>
            <a:r>
              <a:rPr lang="en-US" sz="2000" dirty="0" err="1" smtClean="0">
                <a:solidFill>
                  <a:schemeClr val="tx2">
                    <a:lumMod val="10000"/>
                  </a:schemeClr>
                </a:solidFill>
              </a:rPr>
              <a:t>resource_group_name</a:t>
            </a:r>
            <a:r>
              <a:rPr lang="en-US" sz="2000" dirty="0" smtClean="0">
                <a:solidFill>
                  <a:schemeClr val="tx2">
                    <a:lumMod val="10000"/>
                  </a:schemeClr>
                </a:solidFill>
              </a:rPr>
              <a:t> </a:t>
            </a:r>
            <a:r>
              <a:rPr lang="en-US" sz="2000" dirty="0">
                <a:solidFill>
                  <a:schemeClr val="tx2">
                    <a:lumMod val="10000"/>
                  </a:schemeClr>
                </a:solidFill>
              </a:rPr>
              <a:t>= "${</a:t>
            </a:r>
            <a:r>
              <a:rPr lang="en-US" sz="2000" dirty="0" err="1">
                <a:solidFill>
                  <a:schemeClr val="tx2">
                    <a:lumMod val="10000"/>
                  </a:schemeClr>
                </a:solidFill>
              </a:rPr>
              <a:t>var.resource_group_name</a:t>
            </a:r>
            <a:r>
              <a:rPr lang="en-US" sz="2000" dirty="0" smtClean="0">
                <a:solidFill>
                  <a:schemeClr val="tx2">
                    <a:lumMod val="10000"/>
                  </a:schemeClr>
                </a:solidFill>
              </a:rPr>
              <a:t>}”</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endParaRPr sz="2000" dirty="0">
              <a:solidFill>
                <a:schemeClr val="tx2">
                  <a:lumMod val="10000"/>
                </a:schemeClr>
              </a:solidFill>
            </a:endParaRPr>
          </a:p>
        </p:txBody>
      </p:sp>
    </p:spTree>
    <p:extLst>
      <p:ext uri="{BB962C8B-B14F-4D97-AF65-F5344CB8AC3E}">
        <p14:creationId xmlns:p14="http://schemas.microsoft.com/office/powerpoint/2010/main" val="52973983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smtClean="0"/>
              <a:t>_</a:t>
            </a:r>
            <a:r>
              <a:rPr lang="en-CA" dirty="0" err="1" smtClean="0"/>
              <a:t>interface.tf</a:t>
            </a:r>
            <a:endParaRPr dirty="0"/>
          </a:p>
        </p:txBody>
      </p:sp>
      <p:sp>
        <p:nvSpPr>
          <p:cNvPr id="6" name="resource &quot;aws_instance&quot; &quot;web&quot; {…"/>
          <p:cNvSpPr txBox="1">
            <a:spLocks noGrp="1"/>
          </p:cNvSpPr>
          <p:nvPr>
            <p:ph type="body" idx="13"/>
          </p:nvPr>
        </p:nvSpPr>
        <p:spPr>
          <a:xfrm>
            <a:off x="3128486" y="1293828"/>
            <a:ext cx="8335328" cy="490390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a:solidFill>
                  <a:schemeClr val="tx2"/>
                </a:solidFill>
              </a:rPr>
              <a:t>variable "</a:t>
            </a:r>
            <a:r>
              <a:rPr lang="en-US" sz="2000" dirty="0" err="1">
                <a:solidFill>
                  <a:schemeClr val="tx2"/>
                </a:solidFill>
              </a:rPr>
              <a:t>resource_group_tag</a:t>
            </a:r>
            <a:r>
              <a:rPr lang="en-US" sz="2000" dirty="0">
                <a:solidFill>
                  <a:schemeClr val="tx2"/>
                </a:solidFill>
              </a:rPr>
              <a:t>" </a:t>
            </a:r>
            <a:r>
              <a:rPr lang="en-US" sz="2000" dirty="0" smtClean="0">
                <a:solidFill>
                  <a:schemeClr val="tx2"/>
                </a:solidFill>
              </a:rPr>
              <a:t>{ ``` }</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variable "</a:t>
            </a:r>
            <a:r>
              <a:rPr lang="en-US" sz="2000" dirty="0" err="1">
                <a:solidFill>
                  <a:schemeClr val="tx2">
                    <a:lumMod val="10000"/>
                  </a:schemeClr>
                </a:solidFill>
              </a:rPr>
              <a:t>vn_name</a:t>
            </a:r>
            <a:r>
              <a:rPr lang="en-US" sz="2000" dirty="0">
                <a:solidFill>
                  <a:schemeClr val="tx2">
                    <a:lumMod val="10000"/>
                  </a:schemeClr>
                </a:solidFill>
              </a:rPr>
              <a: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type </a:t>
            </a:r>
            <a:r>
              <a:rPr lang="en-US" sz="2000" dirty="0">
                <a:solidFill>
                  <a:schemeClr val="tx2">
                    <a:lumMod val="10000"/>
                  </a:schemeClr>
                </a:solidFill>
              </a:rPr>
              <a:t>= "string"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default </a:t>
            </a:r>
            <a:r>
              <a:rPr lang="en-US" sz="2000" dirty="0">
                <a:solidFill>
                  <a:schemeClr val="tx2">
                    <a:lumMod val="10000"/>
                  </a:schemeClr>
                </a:solidFill>
              </a:rPr>
              <a:t>= "</a:t>
            </a:r>
            <a:r>
              <a:rPr lang="en-US" sz="2000" dirty="0" err="1" smtClean="0">
                <a:solidFill>
                  <a:schemeClr val="tx2">
                    <a:lumMod val="10000"/>
                  </a:schemeClr>
                </a:solidFill>
              </a:rPr>
              <a:t>myfirstvn</a:t>
            </a:r>
            <a:r>
              <a:rPr lang="en-US" sz="2000" dirty="0">
                <a:solidFill>
                  <a:schemeClr val="tx2">
                    <a:lumMod val="10000"/>
                  </a:schemeClr>
                </a:solidFill>
              </a:rPr>
              <a:t>"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description </a:t>
            </a:r>
            <a:r>
              <a:rPr lang="en-US" sz="2000" dirty="0">
                <a:solidFill>
                  <a:schemeClr val="tx2">
                    <a:lumMod val="10000"/>
                  </a:schemeClr>
                </a:solidFill>
              </a:rPr>
              <a:t>= "This variable defines the virtual network </a:t>
            </a:r>
            <a:r>
              <a:rPr lang="en-US" sz="2000" dirty="0" smtClean="0">
                <a:solidFill>
                  <a:schemeClr val="tx2">
                    <a:lumMod val="10000"/>
                  </a:schemeClr>
                </a:solidFill>
              </a:rPr>
              <a:t>name”</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variable </a:t>
            </a:r>
            <a:r>
              <a:rPr lang="en-US" sz="2000" dirty="0">
                <a:solidFill>
                  <a:schemeClr val="tx2">
                    <a:lumMod val="10000"/>
                  </a:schemeClr>
                </a:solidFill>
              </a:rPr>
              <a:t>"</a:t>
            </a:r>
            <a:r>
              <a:rPr lang="en-US" sz="2000" dirty="0" err="1">
                <a:solidFill>
                  <a:schemeClr val="tx2">
                    <a:lumMod val="10000"/>
                  </a:schemeClr>
                </a:solidFill>
              </a:rPr>
              <a:t>vn_address_space</a:t>
            </a:r>
            <a:r>
              <a:rPr lang="en-US" sz="2000" dirty="0">
                <a:solidFill>
                  <a:schemeClr val="tx2">
                    <a:lumMod val="10000"/>
                  </a:schemeClr>
                </a:solidFill>
              </a:rPr>
              <a: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smtClean="0">
                <a:solidFill>
                  <a:schemeClr val="tx2">
                    <a:lumMod val="10000"/>
                  </a:schemeClr>
                </a:solidFill>
              </a:rPr>
              <a:t>type </a:t>
            </a:r>
            <a:r>
              <a:rPr lang="en-US" sz="2000" dirty="0">
                <a:solidFill>
                  <a:schemeClr val="tx2">
                    <a:lumMod val="10000"/>
                  </a:schemeClr>
                </a:solidFill>
              </a:rPr>
              <a:t>= "list"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smtClean="0">
                <a:solidFill>
                  <a:schemeClr val="tx2">
                    <a:lumMod val="10000"/>
                  </a:schemeClr>
                </a:solidFill>
              </a:rPr>
              <a:t>default </a:t>
            </a:r>
            <a:r>
              <a:rPr lang="en-US" sz="2000" dirty="0">
                <a:solidFill>
                  <a:schemeClr val="tx2">
                    <a:lumMod val="10000"/>
                  </a:schemeClr>
                </a:solidFill>
              </a:rPr>
              <a:t>= ["10.0.0.0/16"]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smtClean="0">
                <a:solidFill>
                  <a:schemeClr val="tx2">
                    <a:lumMod val="10000"/>
                  </a:schemeClr>
                </a:solidFill>
              </a:rPr>
              <a:t>description </a:t>
            </a:r>
            <a:r>
              <a:rPr lang="en-US" sz="2000" dirty="0">
                <a:solidFill>
                  <a:schemeClr val="tx2">
                    <a:lumMod val="10000"/>
                  </a:schemeClr>
                </a:solidFill>
              </a:rPr>
              <a:t>= "This is the default open </a:t>
            </a:r>
            <a:r>
              <a:rPr lang="en-US" sz="2000" dirty="0" smtClean="0">
                <a:solidFill>
                  <a:schemeClr val="tx2">
                    <a:lumMod val="10000"/>
                  </a:schemeClr>
                </a:solidFill>
              </a:rPr>
              <a:t>network”</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endParaRPr sz="2000" dirty="0">
              <a:solidFill>
                <a:schemeClr val="tx2">
                  <a:lumMod val="10000"/>
                </a:schemeClr>
              </a:solidFill>
            </a:endParaRPr>
          </a:p>
        </p:txBody>
      </p:sp>
    </p:spTree>
    <p:extLst>
      <p:ext uri="{BB962C8B-B14F-4D97-AF65-F5344CB8AC3E}">
        <p14:creationId xmlns:p14="http://schemas.microsoft.com/office/powerpoint/2010/main" val="19908031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lossary"/>
          <p:cNvSpPr txBox="1">
            <a:spLocks noGrp="1"/>
          </p:cNvSpPr>
          <p:nvPr>
            <p:ph type="title"/>
          </p:nvPr>
        </p:nvSpPr>
        <p:spPr>
          <a:prstGeom prst="rect">
            <a:avLst/>
          </a:prstGeom>
        </p:spPr>
        <p:txBody>
          <a:bodyPr/>
          <a:lstStyle/>
          <a:p>
            <a:r>
              <a:t>Glossary</a:t>
            </a:r>
          </a:p>
        </p:txBody>
      </p:sp>
      <p:sp>
        <p:nvSpPr>
          <p:cNvPr id="290" name="Provider…"/>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rPr dirty="0"/>
              <a:t>Provider</a:t>
            </a:r>
            <a:endParaRPr b="0" dirty="0">
              <a:latin typeface="+mn-lt"/>
              <a:ea typeface="+mn-ea"/>
              <a:cs typeface="+mn-cs"/>
              <a:sym typeface="Klavika Basic Light"/>
            </a:endParaRPr>
          </a:p>
          <a:p>
            <a:pPr>
              <a:defRPr b="1">
                <a:latin typeface="Klavika Basic"/>
                <a:ea typeface="Klavika Basic"/>
                <a:cs typeface="Klavika Basic"/>
                <a:sym typeface="Klavika Basic"/>
              </a:defRPr>
            </a:pPr>
            <a:r>
              <a:rPr b="0" dirty="0">
                <a:latin typeface="+mn-lt"/>
                <a:ea typeface="+mn-ea"/>
                <a:cs typeface="+mn-cs"/>
                <a:sym typeface="Klavika Basic Light"/>
              </a:rPr>
              <a:t>A provider is an abstraction of the API/service provider such as </a:t>
            </a:r>
            <a:r>
              <a:rPr lang="en-CA" dirty="0" smtClean="0">
                <a:latin typeface="Klavika Basic"/>
                <a:ea typeface="Klavika Basic"/>
                <a:cs typeface="Klavika Basic"/>
                <a:sym typeface="Klavika Basic"/>
              </a:rPr>
              <a:t>Azure</a:t>
            </a:r>
            <a:r>
              <a:rPr b="0" dirty="0" smtClean="0">
                <a:latin typeface="+mn-lt"/>
                <a:ea typeface="+mn-ea"/>
                <a:cs typeface="+mn-cs"/>
                <a:sym typeface="Klavika Basic Light"/>
              </a:rPr>
              <a:t>, </a:t>
            </a:r>
            <a:r>
              <a:rPr b="0" dirty="0">
                <a:latin typeface="+mn-lt"/>
                <a:ea typeface="+mn-ea"/>
                <a:cs typeface="+mn-cs"/>
                <a:sym typeface="Klavika Basic Light"/>
              </a:rPr>
              <a:t>GCP, DNSimple, or Fastly. Providers typically require some sort of configuration data such as an API key or credential file.</a:t>
            </a:r>
          </a:p>
        </p:txBody>
      </p:sp>
    </p:spTree>
    <p:extLst>
      <p:ext uri="{BB962C8B-B14F-4D97-AF65-F5344CB8AC3E}">
        <p14:creationId xmlns:p14="http://schemas.microsoft.com/office/powerpoint/2010/main" val="60914547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CA" dirty="0" smtClean="0"/>
              <a:t>_</a:t>
            </a:r>
            <a:r>
              <a:rPr lang="en-CA" dirty="0" err="1" smtClean="0"/>
              <a:t>interface.tf</a:t>
            </a:r>
            <a:endParaRPr dirty="0"/>
          </a:p>
        </p:txBody>
      </p:sp>
      <p:sp>
        <p:nvSpPr>
          <p:cNvPr id="6" name="resource &quot;aws_instance&quot; &quot;web&quot; {…"/>
          <p:cNvSpPr txBox="1">
            <a:spLocks noGrp="1"/>
          </p:cNvSpPr>
          <p:nvPr>
            <p:ph type="body" idx="13"/>
          </p:nvPr>
        </p:nvSpPr>
        <p:spPr>
          <a:xfrm>
            <a:off x="3128486" y="1293828"/>
            <a:ext cx="8335328" cy="3057247"/>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lang="en-US" sz="2000" dirty="0" smtClean="0">
                <a:solidFill>
                  <a:schemeClr val="tx2"/>
                </a:solidFill>
              </a:rPr>
              <a:t>variable </a:t>
            </a:r>
            <a:r>
              <a:rPr lang="en-US" sz="2000" dirty="0">
                <a:solidFill>
                  <a:schemeClr val="tx2"/>
                </a:solidFill>
              </a:rPr>
              <a:t>"</a:t>
            </a:r>
            <a:r>
              <a:rPr lang="en-US" sz="2000" dirty="0" err="1">
                <a:solidFill>
                  <a:schemeClr val="tx2"/>
                </a:solidFill>
              </a:rPr>
              <a:t>vn_address_space</a:t>
            </a:r>
            <a:r>
              <a:rPr lang="en-US" sz="2000" dirty="0">
                <a:solidFill>
                  <a:schemeClr val="tx2"/>
                </a:solidFill>
              </a:rPr>
              <a:t>" </a:t>
            </a:r>
            <a:r>
              <a:rPr lang="en-US" sz="2000" dirty="0" smtClean="0">
                <a:solidFill>
                  <a:schemeClr val="tx2"/>
                </a:solidFill>
              </a:rPr>
              <a:t>{ ``` }</a:t>
            </a:r>
          </a:p>
          <a:p>
            <a:pPr algn="l">
              <a:lnSpc>
                <a:spcPct val="120000"/>
              </a:lnSpc>
              <a:defRPr sz="2800">
                <a:latin typeface="Courier"/>
                <a:ea typeface="Courier"/>
                <a:cs typeface="Courier"/>
                <a:sym typeface="Courier"/>
              </a:defRPr>
            </a:pPr>
            <a:endParaRPr lang="en-US" sz="2000" dirty="0">
              <a:solidFill>
                <a:schemeClr val="tx2"/>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variable "</a:t>
            </a:r>
            <a:r>
              <a:rPr lang="en-US" sz="2000" dirty="0" err="1">
                <a:solidFill>
                  <a:schemeClr val="tx2">
                    <a:lumMod val="10000"/>
                  </a:schemeClr>
                </a:solidFill>
              </a:rPr>
              <a:t>vn_location</a:t>
            </a:r>
            <a:r>
              <a:rPr lang="en-US" sz="2000" dirty="0">
                <a:solidFill>
                  <a:schemeClr val="tx2">
                    <a:lumMod val="10000"/>
                  </a:schemeClr>
                </a:solidFill>
              </a:rPr>
              <a:t>" {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type </a:t>
            </a:r>
            <a:r>
              <a:rPr lang="en-US" sz="2000" dirty="0">
                <a:solidFill>
                  <a:schemeClr val="tx2">
                    <a:lumMod val="10000"/>
                  </a:schemeClr>
                </a:solidFill>
              </a:rPr>
              <a:t>= "string"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default </a:t>
            </a:r>
            <a:r>
              <a:rPr lang="en-US" sz="2000" dirty="0">
                <a:solidFill>
                  <a:schemeClr val="tx2">
                    <a:lumMod val="10000"/>
                  </a:schemeClr>
                </a:solidFill>
              </a:rPr>
              <a:t>= "East US"  </a:t>
            </a:r>
            <a:endParaRPr lang="en-US" sz="2000" dirty="0" smtClean="0">
              <a:solidFill>
                <a:schemeClr val="tx2">
                  <a:lumMod val="10000"/>
                </a:schemeClr>
              </a:solidFill>
            </a:endParaRPr>
          </a:p>
          <a:p>
            <a:pPr algn="l">
              <a:lnSpc>
                <a:spcPct val="120000"/>
              </a:lnSpc>
              <a:defRPr sz="2800">
                <a:latin typeface="Courier"/>
                <a:ea typeface="Courier"/>
                <a:cs typeface="Courier"/>
                <a:sym typeface="Courier"/>
              </a:defRPr>
            </a:pPr>
            <a:r>
              <a:rPr lang="en-US" sz="2000" dirty="0">
                <a:solidFill>
                  <a:schemeClr val="tx2">
                    <a:lumMod val="10000"/>
                  </a:schemeClr>
                </a:solidFill>
              </a:rPr>
              <a:t>	</a:t>
            </a:r>
            <a:r>
              <a:rPr lang="en-US" sz="2000" dirty="0" smtClean="0">
                <a:solidFill>
                  <a:schemeClr val="tx2">
                    <a:lumMod val="10000"/>
                  </a:schemeClr>
                </a:solidFill>
              </a:rPr>
              <a:t>description </a:t>
            </a:r>
            <a:r>
              <a:rPr lang="en-US" sz="2000" dirty="0">
                <a:solidFill>
                  <a:schemeClr val="tx2">
                    <a:lumMod val="10000"/>
                  </a:schemeClr>
                </a:solidFill>
              </a:rPr>
              <a:t>= "This variable defines the virtual network </a:t>
            </a:r>
            <a:r>
              <a:rPr lang="en-US" sz="2000" dirty="0" smtClean="0">
                <a:solidFill>
                  <a:schemeClr val="tx2">
                    <a:lumMod val="10000"/>
                  </a:schemeClr>
                </a:solidFill>
              </a:rPr>
              <a:t>location”</a:t>
            </a:r>
          </a:p>
          <a:p>
            <a:pPr algn="l">
              <a:lnSpc>
                <a:spcPct val="120000"/>
              </a:lnSpc>
              <a:defRPr sz="2800">
                <a:latin typeface="Courier"/>
                <a:ea typeface="Courier"/>
                <a:cs typeface="Courier"/>
                <a:sym typeface="Courier"/>
              </a:defRPr>
            </a:pPr>
            <a:r>
              <a:rPr lang="en-US" sz="2000" dirty="0" smtClean="0">
                <a:solidFill>
                  <a:schemeClr val="tx2">
                    <a:lumMod val="10000"/>
                  </a:schemeClr>
                </a:solidFill>
              </a:rPr>
              <a:t>}</a:t>
            </a:r>
            <a:endParaRPr sz="2000" dirty="0">
              <a:solidFill>
                <a:schemeClr val="tx2">
                  <a:lumMod val="10000"/>
                </a:schemeClr>
              </a:solidFill>
            </a:endParaRPr>
          </a:p>
        </p:txBody>
      </p:sp>
    </p:spTree>
    <p:extLst>
      <p:ext uri="{BB962C8B-B14F-4D97-AF65-F5344CB8AC3E}">
        <p14:creationId xmlns:p14="http://schemas.microsoft.com/office/powerpoint/2010/main" val="75443586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4756174"/>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smtClean="0"/>
              <a:t>$ </a:t>
            </a:r>
            <a:r>
              <a:rPr lang="en-US" sz="1400" dirty="0"/>
              <a:t>terraform </a:t>
            </a:r>
            <a:r>
              <a:rPr lang="en-US" sz="1400" dirty="0" smtClean="0"/>
              <a:t>plan</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An </a:t>
            </a:r>
            <a:r>
              <a:rPr lang="en-US" sz="1400" dirty="0"/>
              <a:t>execution plan has been generated and is shown </a:t>
            </a:r>
            <a:r>
              <a:rPr lang="en-US" sz="1400" dirty="0" err="1"/>
              <a:t>below.Resource</a:t>
            </a:r>
            <a:r>
              <a:rPr lang="en-US" sz="1400" dirty="0"/>
              <a:t> actions are indicated with the following symbols: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solidFill>
                  <a:schemeClr val="accent2">
                    <a:lumMod val="40000"/>
                    <a:lumOff val="60000"/>
                  </a:schemeClr>
                </a:solidFill>
              </a:rPr>
              <a:t>+ create</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Terraform </a:t>
            </a:r>
            <a:r>
              <a:rPr lang="en-US" sz="1400" dirty="0"/>
              <a:t>will perform the following actions</a:t>
            </a:r>
            <a:r>
              <a:rPr lang="en-US" sz="1400" dirty="0" smtClean="0"/>
              <a:t>:</a:t>
            </a:r>
          </a:p>
          <a:p>
            <a:pPr algn="l">
              <a:lnSpc>
                <a:spcPct val="120000"/>
              </a:lnSpc>
              <a:defRPr sz="2800">
                <a:solidFill>
                  <a:srgbClr val="FFFFFF"/>
                </a:solidFill>
                <a:latin typeface="Courier"/>
                <a:ea typeface="Courier"/>
                <a:cs typeface="Courier"/>
                <a:sym typeface="Courier"/>
              </a:defRPr>
            </a:pPr>
            <a:r>
              <a:rPr lang="en-US" sz="1400" dirty="0" smtClean="0"/>
              <a:t>  </a:t>
            </a:r>
            <a:r>
              <a:rPr lang="en-US" sz="1400" dirty="0">
                <a:solidFill>
                  <a:schemeClr val="accent2">
                    <a:lumMod val="40000"/>
                    <a:lumOff val="60000"/>
                  </a:schemeClr>
                </a:solidFill>
              </a:rPr>
              <a:t>+ </a:t>
            </a:r>
            <a:r>
              <a:rPr lang="en-US" sz="1400" dirty="0" err="1" smtClean="0">
                <a:solidFill>
                  <a:schemeClr val="accent2">
                    <a:lumMod val="40000"/>
                    <a:lumOff val="60000"/>
                  </a:schemeClr>
                </a:solidFill>
              </a:rPr>
              <a:t>azurerm_virtual_network.myfirstvn</a:t>
            </a:r>
            <a:r>
              <a:rPr lang="en-US" sz="1400" dirty="0" smtClean="0">
                <a:solidFill>
                  <a:schemeClr val="accent2">
                    <a:lumMod val="40000"/>
                    <a:lumOff val="60000"/>
                  </a:schemeClr>
                </a:solidFill>
              </a:rPr>
              <a:t>      </a:t>
            </a:r>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id</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address_space</a:t>
            </a:r>
            <a:r>
              <a:rPr lang="en-US" sz="1400" dirty="0"/>
              <a:t>.#:     "1"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address_space.0</a:t>
            </a:r>
            <a:r>
              <a:rPr lang="en-US" sz="1400" dirty="0"/>
              <a:t>:     "10.0.0.0/16"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a:t>
            </a:r>
            <a:r>
              <a:rPr lang="en-US" sz="1400" dirty="0" err="1"/>
              <a:t>my_first_vn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resource_group_name</a:t>
            </a:r>
            <a:r>
              <a:rPr lang="en-US" sz="1400" dirty="0"/>
              <a: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subnet</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rgbClr val="FFFF00"/>
                </a:solidFill>
              </a:rPr>
              <a:t>Plan</a:t>
            </a:r>
            <a:r>
              <a:rPr lang="en-US" sz="1400" dirty="0"/>
              <a:t>: 1 to add, 0 to change, 0 to destroy</a:t>
            </a:r>
            <a:r>
              <a:rPr lang="en-US" sz="1400" dirty="0" smtClean="0"/>
              <a:t>.</a:t>
            </a:r>
            <a:endParaRPr sz="1400" dirty="0">
              <a:solidFill>
                <a:schemeClr val="accent2">
                  <a:lumMod val="60000"/>
                  <a:lumOff val="40000"/>
                </a:schemeClr>
              </a:solidFill>
            </a:endParaRPr>
          </a:p>
        </p:txBody>
      </p:sp>
    </p:spTree>
    <p:extLst>
      <p:ext uri="{BB962C8B-B14F-4D97-AF65-F5344CB8AC3E}">
        <p14:creationId xmlns:p14="http://schemas.microsoft.com/office/powerpoint/2010/main" val="10530099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4497642"/>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smtClean="0"/>
              <a:t>terraform apply</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smtClean="0"/>
              <a:t>An </a:t>
            </a:r>
            <a:r>
              <a:rPr lang="en-US" sz="1400" dirty="0"/>
              <a:t>execution plan has been generated and is shown </a:t>
            </a:r>
            <a:r>
              <a:rPr lang="en-US" sz="1400" dirty="0" err="1"/>
              <a:t>below.Resource</a:t>
            </a:r>
            <a:r>
              <a:rPr lang="en-US" sz="1400" dirty="0"/>
              <a:t> actions are indicated with the following symbols: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solidFill>
                  <a:schemeClr val="accent2">
                    <a:lumMod val="40000"/>
                    <a:lumOff val="60000"/>
                  </a:schemeClr>
                </a:solidFill>
              </a:rPr>
              <a:t>+ create</a:t>
            </a:r>
          </a:p>
          <a:p>
            <a:pPr algn="l">
              <a:lnSpc>
                <a:spcPct val="120000"/>
              </a:lnSpc>
              <a:defRPr sz="2800">
                <a:solidFill>
                  <a:srgbClr val="FFFFFF"/>
                </a:solidFill>
                <a:latin typeface="Courier"/>
                <a:ea typeface="Courier"/>
                <a:cs typeface="Courier"/>
                <a:sym typeface="Courier"/>
              </a:defRPr>
            </a:pPr>
            <a:r>
              <a:rPr lang="en-US" sz="1400" dirty="0" smtClean="0"/>
              <a:t>Terraform </a:t>
            </a:r>
            <a:r>
              <a:rPr lang="en-US" sz="1400" dirty="0"/>
              <a:t>will perform the following actions: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solidFill>
                  <a:schemeClr val="accent2">
                    <a:lumMod val="40000"/>
                    <a:lumOff val="60000"/>
                  </a:schemeClr>
                </a:solidFill>
              </a:rPr>
              <a:t>+ </a:t>
            </a:r>
            <a:r>
              <a:rPr lang="en-US" sz="1400" dirty="0" err="1">
                <a:solidFill>
                  <a:schemeClr val="accent2">
                    <a:lumMod val="40000"/>
                    <a:lumOff val="60000"/>
                  </a:schemeClr>
                </a:solidFill>
              </a:rPr>
              <a:t>azurerm_virtual_network.myfirstvn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id</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address_space</a:t>
            </a:r>
            <a:r>
              <a:rPr lang="en-US" sz="1400" dirty="0"/>
              <a:t>.#:     "1"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address_space.0</a:t>
            </a:r>
            <a:r>
              <a:rPr lang="en-US" sz="1400" dirty="0"/>
              <a:t>:     "10.0.0.0/16"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a:t>
            </a:r>
            <a:r>
              <a:rPr lang="en-US" sz="1400" dirty="0" err="1"/>
              <a:t>my_first_vn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resource_group_name</a:t>
            </a:r>
            <a:r>
              <a:rPr lang="en-US" sz="1400" dirty="0"/>
              <a: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subnet</a:t>
            </a:r>
            <a:r>
              <a:rPr lang="en-US" sz="1400" dirty="0"/>
              <a: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solidFill>
                  <a:srgbClr val="FFFF00"/>
                </a:solidFill>
              </a:rPr>
              <a:t>Plan</a:t>
            </a:r>
            <a:r>
              <a:rPr lang="en-US" sz="1400" dirty="0"/>
              <a:t>: 1 to add, 0 to change, 0 to destroy.</a:t>
            </a:r>
            <a:endParaRPr sz="1400" dirty="0">
              <a:solidFill>
                <a:schemeClr val="accent2">
                  <a:lumMod val="60000"/>
                  <a:lumOff val="40000"/>
                </a:schemeClr>
              </a:solidFill>
            </a:endParaRPr>
          </a:p>
        </p:txBody>
      </p:sp>
    </p:spTree>
    <p:extLst>
      <p:ext uri="{BB962C8B-B14F-4D97-AF65-F5344CB8AC3E}">
        <p14:creationId xmlns:p14="http://schemas.microsoft.com/office/powerpoint/2010/main" val="20331168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423910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solidFill>
                  <a:srgbClr val="FFFF00"/>
                </a:solidFill>
              </a:rPr>
              <a:t>Do you want to perform these actions?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Terraform </a:t>
            </a:r>
            <a:r>
              <a:rPr lang="en-US" sz="1400" dirty="0"/>
              <a:t>will perform the actions described above.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Only </a:t>
            </a:r>
            <a:r>
              <a:rPr lang="en-US" sz="1400" dirty="0"/>
              <a:t>'yes' will be accepted to approve.  </a:t>
            </a:r>
            <a:endParaRPr lang="en-US" sz="1400" dirty="0" smtClean="0"/>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smtClean="0"/>
              <a:t>	</a:t>
            </a:r>
            <a:r>
              <a:rPr lang="en-US" sz="1400" dirty="0" smtClean="0">
                <a:solidFill>
                  <a:srgbClr val="FFFF00"/>
                </a:solidFill>
              </a:rPr>
              <a:t>Enter </a:t>
            </a:r>
            <a:r>
              <a:rPr lang="en-US" sz="1400" dirty="0">
                <a:solidFill>
                  <a:srgbClr val="FFFF00"/>
                </a:solidFill>
              </a:rPr>
              <a:t>a value: </a:t>
            </a:r>
            <a:r>
              <a:rPr lang="en-US" sz="1400" dirty="0" smtClean="0"/>
              <a:t>yes</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err="1" smtClean="0">
                <a:solidFill>
                  <a:srgbClr val="FFFF00"/>
                </a:solidFill>
              </a:rPr>
              <a:t>azurerm_virtual_network.myfirstvn</a:t>
            </a:r>
            <a:r>
              <a:rPr lang="en-US" sz="1400" dirty="0">
                <a:solidFill>
                  <a:srgbClr val="FFFF00"/>
                </a:solidFill>
              </a:rPr>
              <a:t>: Creating...  </a:t>
            </a:r>
            <a:endParaRPr lang="en-US" sz="1400" dirty="0" smtClean="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address_space</a:t>
            </a:r>
            <a:r>
              <a:rPr lang="en-US" sz="1400" dirty="0"/>
              <a:t>.#:     "" =&gt; "1"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address_space.0</a:t>
            </a:r>
            <a:r>
              <a:rPr lang="en-US" sz="1400" dirty="0"/>
              <a:t>:     "" =&gt; "10.0.0.0/16"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location</a:t>
            </a:r>
            <a:r>
              <a:rPr lang="en-US" sz="1400" dirty="0"/>
              <a:t>:            "" =&gt; "</a:t>
            </a:r>
            <a:r>
              <a:rPr lang="en-US" sz="1400" dirty="0" err="1"/>
              <a:t>eastus</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name</a:t>
            </a:r>
            <a:r>
              <a:rPr lang="en-US" sz="1400" dirty="0"/>
              <a:t>:                "" =&gt; "</a:t>
            </a:r>
            <a:r>
              <a:rPr lang="en-US" sz="1400" dirty="0" err="1"/>
              <a:t>my_first_vn</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err="1" smtClean="0"/>
              <a:t>resource_group_name</a:t>
            </a:r>
            <a:r>
              <a:rPr lang="en-US" sz="1400" dirty="0"/>
              <a:t>: "" =&gt; "</a:t>
            </a:r>
            <a:r>
              <a:rPr lang="en-US" sz="1400" dirty="0" err="1"/>
              <a:t>myfirstresourcegroup</a:t>
            </a:r>
            <a:r>
              <a:rPr lang="en-US" sz="1400" dirty="0"/>
              <a: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subnet</a:t>
            </a:r>
            <a:r>
              <a:rPr lang="en-US" sz="1400" dirty="0"/>
              <a:t>.#:            "" =&gt; "&lt;computed&gt;"  </a:t>
            </a: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a:t>	</a:t>
            </a:r>
            <a:r>
              <a:rPr lang="en-US" sz="1400" dirty="0" smtClean="0"/>
              <a:t>tags</a:t>
            </a:r>
            <a:r>
              <a:rPr lang="en-US" sz="1400" dirty="0"/>
              <a:t>.%:              "" =&gt; "&lt;computed</a:t>
            </a:r>
            <a:r>
              <a:rPr lang="en-US" sz="1400" dirty="0" smtClean="0"/>
              <a:t>&gt;”</a:t>
            </a:r>
          </a:p>
          <a:p>
            <a:pPr algn="l">
              <a:lnSpc>
                <a:spcPct val="120000"/>
              </a:lnSpc>
              <a:defRPr sz="2800">
                <a:solidFill>
                  <a:srgbClr val="FFFFFF"/>
                </a:solidFill>
                <a:latin typeface="Courier"/>
                <a:ea typeface="Courier"/>
                <a:cs typeface="Courier"/>
                <a:sym typeface="Courier"/>
              </a:defRPr>
            </a:pPr>
            <a:endParaRPr lang="en-US" sz="1400" dirty="0" smtClean="0"/>
          </a:p>
          <a:p>
            <a:pPr algn="l">
              <a:lnSpc>
                <a:spcPct val="120000"/>
              </a:lnSpc>
              <a:defRPr sz="2800">
                <a:solidFill>
                  <a:srgbClr val="FFFFFF"/>
                </a:solidFill>
                <a:latin typeface="Courier"/>
                <a:ea typeface="Courier"/>
                <a:cs typeface="Courier"/>
                <a:sym typeface="Courier"/>
              </a:defRPr>
            </a:pPr>
            <a:r>
              <a:rPr lang="en-US" sz="1400" dirty="0" smtClean="0">
                <a:solidFill>
                  <a:schemeClr val="accent2">
                    <a:lumMod val="40000"/>
                    <a:lumOff val="60000"/>
                  </a:schemeClr>
                </a:solidFill>
              </a:rPr>
              <a:t>Apply </a:t>
            </a:r>
            <a:r>
              <a:rPr lang="en-US" sz="1400" dirty="0">
                <a:solidFill>
                  <a:schemeClr val="accent2">
                    <a:lumMod val="40000"/>
                    <a:lumOff val="60000"/>
                  </a:schemeClr>
                </a:solidFill>
              </a:rPr>
              <a:t>complete! Resources: 1 added, 0 changed, 0 destroyed.</a:t>
            </a:r>
            <a:endParaRPr sz="1400" dirty="0">
              <a:solidFill>
                <a:schemeClr val="accent2">
                  <a:lumMod val="40000"/>
                  <a:lumOff val="60000"/>
                </a:schemeClr>
              </a:solidFill>
            </a:endParaRPr>
          </a:p>
        </p:txBody>
      </p:sp>
    </p:spTree>
    <p:extLst>
      <p:ext uri="{BB962C8B-B14F-4D97-AF65-F5344CB8AC3E}">
        <p14:creationId xmlns:p14="http://schemas.microsoft.com/office/powerpoint/2010/main" val="82735195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Terraform Language </a:t>
            </a:r>
            <a:r>
              <a:rPr lang="en-CA" dirty="0" smtClean="0"/>
              <a:t>Breakdown</a:t>
            </a:r>
            <a:endParaRPr lang="en-CA" dirty="0"/>
          </a:p>
          <a:p>
            <a:pPr marL="289560" indent="-289560" defTabSz="235267">
              <a:spcBef>
                <a:spcPts val="1100"/>
              </a:spcBef>
              <a:buSzPct val="100000"/>
              <a:buAutoNum type="arabicPeriod"/>
              <a:defRPr sz="3420"/>
            </a:pPr>
            <a:r>
              <a:rPr lang="en-CA" dirty="0"/>
              <a:t>Introducing Variables</a:t>
            </a:r>
          </a:p>
          <a:p>
            <a:pPr marL="289560" indent="-289560" defTabSz="235267">
              <a:spcBef>
                <a:spcPts val="1100"/>
              </a:spcBef>
              <a:buSzPct val="100000"/>
              <a:buAutoNum type="arabicPeriod"/>
              <a:defRPr sz="3420"/>
            </a:pPr>
            <a:r>
              <a:rPr lang="en-CA" dirty="0"/>
              <a:t>Interpolation Syntax</a:t>
            </a:r>
          </a:p>
          <a:p>
            <a:pPr marL="289560" indent="-289560" defTabSz="235267">
              <a:spcBef>
                <a:spcPts val="1100"/>
              </a:spcBef>
              <a:buSzPct val="100000"/>
              <a:buAutoNum type="arabicPeriod"/>
              <a:defRPr sz="3420"/>
            </a:pPr>
            <a:r>
              <a:rPr lang="en-CA" dirty="0"/>
              <a:t>Add in our Azure Network </a:t>
            </a:r>
            <a:r>
              <a:rPr lang="en-CA" dirty="0" smtClean="0"/>
              <a:t>Plumbing</a:t>
            </a:r>
            <a:r>
              <a:rPr lang="en-CA" dirty="0"/>
              <a:t>!</a:t>
            </a: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32728559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smtClean="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smtClean="0"/>
              <a:t>What language is Terraform code written in? </a:t>
            </a:r>
          </a:p>
          <a:p>
            <a:pPr marL="289560" indent="-289560" defTabSz="235267">
              <a:spcBef>
                <a:spcPts val="1100"/>
              </a:spcBef>
              <a:buSzPct val="100000"/>
              <a:buAutoNum type="arabicPeriod"/>
              <a:defRPr sz="3420"/>
            </a:pPr>
            <a:r>
              <a:rPr lang="en-CA" dirty="0" smtClean="0"/>
              <a:t>What are some components of a Resource?</a:t>
            </a:r>
          </a:p>
          <a:p>
            <a:pPr marL="289560" indent="-289560" defTabSz="235267">
              <a:spcBef>
                <a:spcPts val="1100"/>
              </a:spcBef>
              <a:buSzPct val="100000"/>
              <a:buAutoNum type="arabicPeriod"/>
              <a:defRPr sz="3420"/>
            </a:pPr>
            <a:r>
              <a:rPr lang="en-CA" dirty="0" smtClean="0"/>
              <a:t>What is an Azure Virtual Network?</a:t>
            </a:r>
          </a:p>
          <a:p>
            <a:pPr marL="289560" indent="-289560" defTabSz="235267">
              <a:spcBef>
                <a:spcPts val="1100"/>
              </a:spcBef>
              <a:buSzPct val="100000"/>
              <a:buAutoNum type="arabicPeriod"/>
              <a:defRPr sz="3420"/>
            </a:pPr>
            <a:r>
              <a:rPr lang="en-CA" dirty="0" smtClean="0"/>
              <a:t>What are the 3 main </a:t>
            </a:r>
            <a:r>
              <a:rPr lang="en-CA" smtClean="0"/>
              <a:t>places for Variables to come from?</a:t>
            </a: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lang="en-CA" dirty="0" smtClean="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98651981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smtClean="0"/>
              <a:t>Questions?</a:t>
            </a:r>
            <a:endParaRPr/>
          </a:p>
        </p:txBody>
      </p:sp>
    </p:spTree>
    <p:extLst>
      <p:ext uri="{BB962C8B-B14F-4D97-AF65-F5344CB8AC3E}">
        <p14:creationId xmlns:p14="http://schemas.microsoft.com/office/powerpoint/2010/main" val="11432121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lossary"/>
          <p:cNvSpPr txBox="1">
            <a:spLocks noGrp="1"/>
          </p:cNvSpPr>
          <p:nvPr>
            <p:ph type="title"/>
          </p:nvPr>
        </p:nvSpPr>
        <p:spPr>
          <a:prstGeom prst="rect">
            <a:avLst/>
          </a:prstGeom>
        </p:spPr>
        <p:txBody>
          <a:bodyPr/>
          <a:lstStyle/>
          <a:p>
            <a:r>
              <a:t>Glossary</a:t>
            </a:r>
          </a:p>
        </p:txBody>
      </p:sp>
      <p:sp>
        <p:nvSpPr>
          <p:cNvPr id="293" name="Resource…"/>
          <p:cNvSpPr txBox="1">
            <a:spLocks noGrp="1"/>
          </p:cNvSpPr>
          <p:nvPr>
            <p:ph type="body" idx="1"/>
          </p:nvPr>
        </p:nvSpPr>
        <p:spPr>
          <a:prstGeom prst="rect">
            <a:avLst/>
          </a:prstGeom>
        </p:spPr>
        <p:txBody>
          <a:bodyPr/>
          <a:lstStyle/>
          <a:p>
            <a:pPr>
              <a:defRPr b="1">
                <a:latin typeface="Klavika Basic"/>
                <a:ea typeface="Klavika Basic"/>
                <a:cs typeface="Klavika Basic"/>
                <a:sym typeface="Klavika Basic"/>
              </a:defRPr>
            </a:pPr>
            <a:r>
              <a:t>Resource</a:t>
            </a:r>
          </a:p>
          <a:p>
            <a:r>
              <a:t>A resource represents a component of a provider such as an "AWS instance", "DNSimple Record", or "Fastly service". Resources have both </a:t>
            </a:r>
            <a:r>
              <a:rPr i="1">
                <a:latin typeface="Klavika Basic"/>
                <a:ea typeface="Klavika Basic"/>
                <a:cs typeface="Klavika Basic"/>
                <a:sym typeface="Klavika Basic"/>
              </a:rPr>
              <a:t>arguments </a:t>
            </a:r>
            <a:r>
              <a:t>(inputs) and </a:t>
            </a:r>
            <a:r>
              <a:rPr i="1">
                <a:latin typeface="Klavika Basic"/>
                <a:ea typeface="Klavika Basic"/>
                <a:cs typeface="Klavika Basic"/>
                <a:sym typeface="Klavika Basic"/>
              </a:rPr>
              <a:t>attributes</a:t>
            </a:r>
            <a:r>
              <a:t> (outputs) which are specific to the resource. Resources also have meta-parameters such as </a:t>
            </a:r>
            <a:r>
              <a:rPr>
                <a:latin typeface="Courier"/>
                <a:ea typeface="Courier"/>
                <a:cs typeface="Courier"/>
                <a:sym typeface="Courier"/>
              </a:rPr>
              <a:t>count</a:t>
            </a:r>
            <a:r>
              <a:t> and </a:t>
            </a:r>
            <a:r>
              <a:rPr>
                <a:latin typeface="Courier"/>
                <a:ea typeface="Courier"/>
                <a:cs typeface="Courier"/>
                <a:sym typeface="Courier"/>
              </a:rPr>
              <a:t>lifecycle</a:t>
            </a:r>
            <a:r>
              <a:t>.</a:t>
            </a:r>
          </a:p>
        </p:txBody>
      </p:sp>
    </p:spTree>
    <p:extLst>
      <p:ext uri="{BB962C8B-B14F-4D97-AF65-F5344CB8AC3E}">
        <p14:creationId xmlns:p14="http://schemas.microsoft.com/office/powerpoint/2010/main" val="2095595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
        <p:nvSpPr>
          <p:cNvPr id="883"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6814858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b="1" dirty="0"/>
              <a:t>resource</a:t>
            </a:r>
            <a:r>
              <a:rPr sz="2300" dirty="0"/>
              <a:t> </a:t>
            </a:r>
            <a:r>
              <a:rPr sz="2300" dirty="0" smtClean="0"/>
              <a:t>"</a:t>
            </a:r>
            <a:r>
              <a:rPr lang="en-CA" sz="2300"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913454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main.tf"/>
          <p:cNvSpPr txBox="1">
            <a:spLocks noGrp="1"/>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
        <p:nvSpPr>
          <p:cNvPr id="6" name="resource &quot;aws_instance&quot; &quot;web&quot; {…"/>
          <p:cNvSpPr txBox="1">
            <a:spLocks noGrp="1"/>
          </p:cNvSpPr>
          <p:nvPr>
            <p:ph type="body" idx="13"/>
          </p:nvPr>
        </p:nvSpPr>
        <p:spPr>
          <a:xfrm>
            <a:off x="3128486" y="1293828"/>
            <a:ext cx="8335328" cy="1801519"/>
          </a:xfrm>
          <a:prstGeom prst="rect">
            <a:avLst/>
          </a:prstGeom>
          <a:extLst>
            <a:ext uri="{C572A759-6A51-4108-AA02-DFA0A04FC94B}">
              <ma14:wrappingTextBoxFlag xmlns:ma14="http://schemas.microsoft.com/office/mac/drawingml/2011/main" val="1"/>
            </a:ext>
          </a:extLst>
        </p:spPr>
        <p:txBody>
          <a:bodyPr/>
          <a:lstStyle/>
          <a:p>
            <a:pPr algn="l">
              <a:lnSpc>
                <a:spcPct val="120000"/>
              </a:lnSpc>
              <a:defRPr sz="2800">
                <a:latin typeface="Courier"/>
                <a:ea typeface="Courier"/>
                <a:cs typeface="Courier"/>
                <a:sym typeface="Courier"/>
              </a:defRPr>
            </a:pPr>
            <a:r>
              <a:rPr sz="2300" dirty="0"/>
              <a:t>resource </a:t>
            </a:r>
            <a:r>
              <a:rPr sz="2300" dirty="0" smtClean="0"/>
              <a:t>"</a:t>
            </a:r>
            <a:r>
              <a:rPr lang="en-CA" sz="2300" b="1" dirty="0" err="1" smtClean="0"/>
              <a:t>azurerm_resource_group</a:t>
            </a:r>
            <a:r>
              <a:rPr sz="2300" dirty="0" smtClean="0"/>
              <a:t>" "</a:t>
            </a:r>
            <a:r>
              <a:rPr lang="en-CA" sz="2300" dirty="0" err="1" smtClean="0"/>
              <a:t>myfirstrg</a:t>
            </a:r>
            <a:r>
              <a:rPr sz="2300" dirty="0" smtClean="0"/>
              <a:t>" </a:t>
            </a:r>
            <a:r>
              <a:rPr sz="2300" dirty="0"/>
              <a:t>{</a:t>
            </a:r>
          </a:p>
          <a:p>
            <a:pPr algn="l">
              <a:lnSpc>
                <a:spcPct val="120000"/>
              </a:lnSpc>
              <a:defRPr sz="2800">
                <a:latin typeface="Courier"/>
                <a:ea typeface="Courier"/>
                <a:cs typeface="Courier"/>
                <a:sym typeface="Courier"/>
              </a:defRPr>
            </a:pPr>
            <a:r>
              <a:rPr sz="2300" dirty="0"/>
              <a:t>  </a:t>
            </a:r>
            <a:r>
              <a:rPr lang="en-CA" sz="2300" dirty="0" smtClean="0"/>
              <a:t>name</a:t>
            </a:r>
            <a:r>
              <a:rPr sz="2300" dirty="0" smtClean="0"/>
              <a:t>           </a:t>
            </a:r>
            <a:r>
              <a:rPr sz="2300" dirty="0"/>
              <a:t>= </a:t>
            </a:r>
            <a:r>
              <a:rPr sz="2300" dirty="0" smtClean="0"/>
              <a:t>"</a:t>
            </a:r>
            <a:r>
              <a:rPr lang="en-CA" sz="2300" dirty="0" err="1" smtClean="0"/>
              <a:t>myfirstresourcegroup</a:t>
            </a:r>
            <a:r>
              <a:rPr sz="2300" dirty="0" smtClean="0"/>
              <a:t>"</a:t>
            </a:r>
            <a:endParaRPr sz="2300" dirty="0"/>
          </a:p>
          <a:p>
            <a:pPr algn="l">
              <a:lnSpc>
                <a:spcPct val="120000"/>
              </a:lnSpc>
              <a:defRPr sz="2800">
                <a:latin typeface="Courier"/>
                <a:ea typeface="Courier"/>
                <a:cs typeface="Courier"/>
                <a:sym typeface="Courier"/>
              </a:defRPr>
            </a:pPr>
            <a:r>
              <a:rPr sz="2300" dirty="0"/>
              <a:t>  </a:t>
            </a:r>
            <a:r>
              <a:rPr lang="en-CA" sz="2300" dirty="0" smtClean="0"/>
              <a:t>location		  </a:t>
            </a:r>
            <a:r>
              <a:rPr sz="2300" dirty="0" smtClean="0"/>
              <a:t> </a:t>
            </a:r>
            <a:r>
              <a:rPr sz="2300" dirty="0"/>
              <a:t>= </a:t>
            </a:r>
            <a:r>
              <a:rPr sz="2300" dirty="0" smtClean="0"/>
              <a:t>"</a:t>
            </a:r>
            <a:r>
              <a:rPr lang="en-CA" sz="2300" dirty="0" smtClean="0"/>
              <a:t>East US</a:t>
            </a:r>
            <a:r>
              <a:rPr sz="2300" dirty="0" smtClean="0"/>
              <a:t>"</a:t>
            </a:r>
            <a:endParaRPr sz="2300" dirty="0"/>
          </a:p>
          <a:p>
            <a:pPr algn="l">
              <a:lnSpc>
                <a:spcPct val="120000"/>
              </a:lnSpc>
              <a:defRPr sz="2800">
                <a:latin typeface="Courier"/>
                <a:ea typeface="Courier"/>
                <a:cs typeface="Courier"/>
                <a:sym typeface="Courier"/>
              </a:defRPr>
            </a:pPr>
            <a:r>
              <a:rPr sz="2300" dirty="0"/>
              <a:t>}</a:t>
            </a:r>
          </a:p>
        </p:txBody>
      </p:sp>
    </p:spTree>
    <p:extLst>
      <p:ext uri="{BB962C8B-B14F-4D97-AF65-F5344CB8AC3E}">
        <p14:creationId xmlns:p14="http://schemas.microsoft.com/office/powerpoint/2010/main" val="1528491178"/>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3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4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7.xml><?xml version="1.0" encoding="utf-8"?>
<a:theme xmlns:a="http://schemas.openxmlformats.org/drawingml/2006/main" name="5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6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1478</Words>
  <Application>Microsoft Macintosh PowerPoint</Application>
  <PresentationFormat>Widescreen</PresentationFormat>
  <Paragraphs>351</Paragraphs>
  <Slides>56</Slides>
  <Notes>31</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56</vt:i4>
      </vt:variant>
    </vt:vector>
  </HeadingPairs>
  <TitlesOfParts>
    <vt:vector size="71" baseType="lpstr">
      <vt:lpstr>Calibri</vt:lpstr>
      <vt:lpstr>Calibri Light</vt:lpstr>
      <vt:lpstr>Courier</vt:lpstr>
      <vt:lpstr>Klavika Basic</vt:lpstr>
      <vt:lpstr>Klavika Basic Light</vt:lpstr>
      <vt:lpstr>Klavika Basic Medium</vt:lpstr>
      <vt:lpstr>Arial</vt:lpstr>
      <vt:lpstr>Office Theme</vt:lpstr>
      <vt:lpstr>Gradient</vt:lpstr>
      <vt:lpstr>1_Gradient</vt:lpstr>
      <vt:lpstr>2_Gradient</vt:lpstr>
      <vt:lpstr>3_Gradient</vt:lpstr>
      <vt:lpstr>4_Gradient</vt:lpstr>
      <vt:lpstr>5_Gradient</vt:lpstr>
      <vt:lpstr>6_Gradient</vt:lpstr>
      <vt:lpstr>PowerPoint Presentation</vt:lpstr>
      <vt:lpstr>Chapter Goals</vt:lpstr>
      <vt:lpstr>Terraform Language Breakdown</vt:lpstr>
      <vt:lpstr>Configuration Syntax</vt:lpstr>
      <vt:lpstr>Glossary</vt:lpstr>
      <vt:lpstr>Glossary</vt:lpstr>
      <vt:lpstr>PowerPoint Presentation</vt:lpstr>
      <vt:lpstr>PowerPoint Presentation</vt:lpstr>
      <vt:lpstr>PowerPoint Presentation</vt:lpstr>
      <vt:lpstr>PowerPoint Presentation</vt:lpstr>
      <vt:lpstr>PowerPoint Presentation</vt:lpstr>
      <vt:lpstr>Glossary</vt:lpstr>
      <vt:lpstr>PowerPoint Presentation</vt:lpstr>
      <vt:lpstr>PowerPoint Presentation</vt:lpstr>
      <vt:lpstr>PowerPoint Presentation</vt:lpstr>
      <vt:lpstr>PowerPoint Presentation</vt:lpstr>
      <vt:lpstr>Syntax Highlighting</vt:lpstr>
      <vt:lpstr>Auto-Formatting</vt:lpstr>
      <vt:lpstr>Auto-Formatting</vt:lpstr>
      <vt:lpstr>Command: terraform fmt</vt:lpstr>
      <vt:lpstr>Exercise: Run terraform fmt</vt:lpstr>
      <vt:lpstr>PowerPoint Presentation</vt:lpstr>
      <vt:lpstr>PowerPoint Presentation</vt:lpstr>
      <vt:lpstr>PowerPoint Presentation</vt:lpstr>
      <vt:lpstr>Introducing Variables</vt:lpstr>
      <vt:lpstr>Glossary</vt:lpstr>
      <vt:lpstr>Variables</vt:lpstr>
      <vt:lpstr>Variable Defaults</vt:lpstr>
      <vt:lpstr>Variable Types</vt:lpstr>
      <vt:lpstr>Exercise: Change Static Values to Variables</vt:lpstr>
      <vt:lpstr>PowerPoint Presentation</vt:lpstr>
      <vt:lpstr>PowerPoint Presentation</vt:lpstr>
      <vt:lpstr>STOP!!!</vt:lpstr>
      <vt:lpstr>Separate Out The Variables </vt:lpstr>
      <vt:lpstr>Input Variables – Three Levels of Precedence </vt:lpstr>
      <vt:lpstr>Input Variables – Three Levels of Precedence </vt:lpstr>
      <vt:lpstr>Input Variables – Three Levels of Precedence </vt:lpstr>
      <vt:lpstr>Separate Out The Variables </vt:lpstr>
      <vt:lpstr>Separate Out The Variables </vt:lpstr>
      <vt:lpstr>PowerPoint Presentation</vt:lpstr>
      <vt:lpstr>PowerPoint Presentation</vt:lpstr>
      <vt:lpstr>PowerPoint Presentation</vt:lpstr>
      <vt:lpstr>Let’s Test </vt:lpstr>
      <vt:lpstr>PowerPoint Presentation</vt:lpstr>
      <vt:lpstr>Accomplished</vt:lpstr>
      <vt:lpstr>Challenge! Add a Virtual Network to our Plan</vt:lpstr>
      <vt:lpstr>Individual Challenge!</vt:lpstr>
      <vt:lpstr>PowerPoint Presentation</vt:lpstr>
      <vt:lpstr>PowerPoint Presentation</vt:lpstr>
      <vt:lpstr>PowerPoint Presentation</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Fraser Pollock</cp:lastModifiedBy>
  <cp:revision>82</cp:revision>
  <dcterms:created xsi:type="dcterms:W3CDTF">2017-11-27T21:15:24Z</dcterms:created>
  <dcterms:modified xsi:type="dcterms:W3CDTF">2018-01-03T15:24:41Z</dcterms:modified>
</cp:coreProperties>
</file>