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8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4" r:id="rId17"/>
    <p:sldId id="287" r:id="rId18"/>
    <p:sldId id="28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2"/>
    <p:restoredTop sz="90456"/>
  </p:normalViewPr>
  <p:slideViewPr>
    <p:cSldViewPr snapToGrid="0" snapToObjects="1">
      <p:cViewPr varScale="1">
        <p:scale>
          <a:sx n="110" d="100"/>
          <a:sy n="110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EBA8A-0577-CA48-857C-33D92B44D527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3BB5A-BF88-7948-AC76-FB9E162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736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2" name="Shape 10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2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548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37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806709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30913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Shape 12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8" name="Shape 12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can also query for a specific output.</a:t>
            </a:r>
          </a:p>
        </p:txBody>
      </p:sp>
    </p:spTree>
    <p:extLst>
      <p:ext uri="{BB962C8B-B14F-4D97-AF65-F5344CB8AC3E}">
        <p14:creationId xmlns:p14="http://schemas.microsoft.com/office/powerpoint/2010/main" val="124897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615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en-CA" dirty="0" smtClean="0"/>
              <a:t>Attributes</a:t>
            </a:r>
          </a:p>
          <a:p>
            <a:pPr marL="228600" indent="-228600">
              <a:buAutoNum type="arabicParenR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84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36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9" name="Shape 12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Outputs allow customization of Terraform's output during a Terraform apply.</a:t>
            </a:r>
          </a:p>
          <a:p>
            <a:endParaRPr/>
          </a:p>
          <a:p>
            <a:r>
              <a:t>This also allows for specific outputs to be queried with the Terraform Output command. This can help drive external automation by populating output values for other tools or configuration files.</a:t>
            </a:r>
          </a:p>
        </p:txBody>
      </p:sp>
    </p:spTree>
    <p:extLst>
      <p:ext uri="{BB962C8B-B14F-4D97-AF65-F5344CB8AC3E}">
        <p14:creationId xmlns:p14="http://schemas.microsoft.com/office/powerpoint/2010/main" val="189422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Shape 122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4" name="Shape 12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what an output definition looks like.</a:t>
            </a:r>
          </a:p>
          <a:p>
            <a:endParaRPr/>
          </a:p>
          <a:p>
            <a:r>
              <a:t>Although not required, it's usually recommended to define outputs at the end of the file for easy searching. Type this output in your file now.</a:t>
            </a:r>
          </a:p>
        </p:txBody>
      </p:sp>
    </p:spTree>
    <p:extLst>
      <p:ext uri="{BB962C8B-B14F-4D97-AF65-F5344CB8AC3E}">
        <p14:creationId xmlns:p14="http://schemas.microsoft.com/office/powerpoint/2010/main" val="187482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9" name="Shape 1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Here's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145287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9" name="Shape 1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Here's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152568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9" name="Shape 1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Here's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21311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Shape 12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8" name="Shape 12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can also query for a specific output.</a:t>
            </a:r>
          </a:p>
        </p:txBody>
      </p:sp>
    </p:spTree>
    <p:extLst>
      <p:ext uri="{BB962C8B-B14F-4D97-AF65-F5344CB8AC3E}">
        <p14:creationId xmlns:p14="http://schemas.microsoft.com/office/powerpoint/2010/main" val="182204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315128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/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sz="1200"/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3628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4769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6" r:id="rId8"/>
    <p:sldLayoutId id="2147483687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04885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$ terraform refresh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6537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</a:t>
            </a:r>
            <a:r>
              <a:rPr lang="en-US" dirty="0"/>
              <a:t>terraform plan</a:t>
            </a:r>
            <a:r>
              <a:rPr lang="en-CA" dirty="0"/>
              <a:t>	</a:t>
            </a:r>
            <a:endParaRPr lang="en-CA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CA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CA" dirty="0" smtClean="0"/>
              <a:t>Output: ?????????</a:t>
            </a:r>
          </a:p>
        </p:txBody>
      </p:sp>
    </p:spTree>
    <p:extLst>
      <p:ext uri="{BB962C8B-B14F-4D97-AF65-F5344CB8AC3E}">
        <p14:creationId xmlns:p14="http://schemas.microsoft.com/office/powerpoint/2010/main" val="10197703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Exercise: Query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Query </a:t>
            </a:r>
            <a:r>
              <a:rPr dirty="0"/>
              <a:t>Output</a:t>
            </a:r>
          </a:p>
        </p:txBody>
      </p:sp>
      <p:sp>
        <p:nvSpPr>
          <p:cNvPr id="1242" name="Use the terraform output command to query for all outpu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output</a:t>
            </a:r>
            <a:r>
              <a:t> command to query for all outputs.</a:t>
            </a:r>
          </a:p>
          <a:p>
            <a:r>
              <a:t>Use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output</a:t>
            </a:r>
            <a:r>
              <a:t> command to query for a single output.</a:t>
            </a:r>
          </a:p>
        </p:txBody>
      </p:sp>
    </p:spTree>
    <p:extLst>
      <p:ext uri="{BB962C8B-B14F-4D97-AF65-F5344CB8AC3E}">
        <p14:creationId xmlns:p14="http://schemas.microsoft.com/office/powerpoint/2010/main" val="1476611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$ terraform output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6879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$ terraform </a:t>
            </a:r>
            <a:r>
              <a:rPr lang="en-US" dirty="0" smtClean="0"/>
              <a:t>output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 smtClean="0"/>
              <a:t>vn_address_space</a:t>
            </a:r>
            <a:r>
              <a:rPr lang="en-US" dirty="0" smtClean="0"/>
              <a:t> </a:t>
            </a:r>
            <a:r>
              <a:rPr lang="en-US" dirty="0"/>
              <a:t>= [ </a:t>
            </a:r>
            <a:endParaRPr lang="en-US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smtClean="0"/>
              <a:t>   10.0.0.0/16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smtClean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1379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$ terraform output public_dns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1367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smtClean="0"/>
              <a:t>$</a:t>
            </a:r>
            <a:r>
              <a:rPr lang="en-CA" dirty="0" smtClean="0"/>
              <a:t> </a:t>
            </a:r>
            <a:r>
              <a:rPr lang="en-US" dirty="0" smtClean="0"/>
              <a:t>terraform output </a:t>
            </a:r>
            <a:r>
              <a:rPr lang="en-US" dirty="0" err="1" smtClean="0"/>
              <a:t>vn_address_space</a:t>
            </a:r>
            <a:r>
              <a:rPr lang="en-US" dirty="0" smtClean="0"/>
              <a:t> 10.0.0.0/16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7828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rraform's Go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Group Lab</a:t>
            </a:r>
            <a:endParaRPr dirty="0"/>
          </a:p>
        </p:txBody>
      </p:sp>
      <p:sp>
        <p:nvSpPr>
          <p:cNvPr id="157" name="Unify the view of resources using infrastructure as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Add an Azure Subnet to our code base to segment the virtual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Add Variables to parameterize our code base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Output the Address Prefix in the subnet for later use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2728783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Exercise: Run terraform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Azure Subnet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0" name="Run terraform plan on the Terraform files created in the previous section. Leave the output on the screen for the instructor to se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b="1" dirty="0" smtClean="0"/>
              <a:t>Subnet (Default is One Subnet)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 smtClean="0"/>
              <a:t>Segments the virtual network into one or more subnets and allocates a portion of the virtual network’s address space to each subnet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6608"/>
            <a:ext cx="3688080" cy="12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122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CA" dirty="0" err="1" smtClean="0"/>
              <a:t>Main.tf</a:t>
            </a:r>
            <a:endParaRPr dirty="0"/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6851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tx2"/>
                </a:solidFill>
              </a:rPr>
              <a:t>resource "</a:t>
            </a:r>
            <a:r>
              <a:rPr lang="en-US" sz="2000" dirty="0" err="1">
                <a:solidFill>
                  <a:schemeClr val="tx2"/>
                </a:solidFill>
              </a:rPr>
              <a:t>azurerm_virtual_network</a:t>
            </a:r>
            <a:r>
              <a:rPr lang="en-US" sz="2000" dirty="0">
                <a:solidFill>
                  <a:schemeClr val="tx2"/>
                </a:solidFill>
              </a:rPr>
              <a:t>" "</a:t>
            </a:r>
            <a:r>
              <a:rPr lang="en-US" sz="2000" dirty="0" err="1">
                <a:solidFill>
                  <a:schemeClr val="tx2"/>
                </a:solidFill>
              </a:rPr>
              <a:t>myfirstvn</a:t>
            </a:r>
            <a:r>
              <a:rPr lang="en-US" sz="2000" dirty="0">
                <a:solidFill>
                  <a:schemeClr val="tx2"/>
                </a:solidFill>
              </a:rPr>
              <a:t>" </a:t>
            </a:r>
            <a:r>
              <a:rPr lang="en-US" sz="2000" dirty="0" smtClean="0">
                <a:solidFill>
                  <a:schemeClr val="tx2"/>
                </a:solidFill>
              </a:rPr>
              <a:t>{ ``` }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 smtClean="0">
              <a:solidFill>
                <a:schemeClr val="tx2"/>
              </a:solidFill>
            </a:endParaRP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resource 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"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azurerm_subnet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" "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myfirstsubnet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" {  </a:t>
            </a:r>
            <a:endParaRPr lang="en-US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name                 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= "${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var.sb_name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}" 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	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tx2">
                    <a:lumMod val="10000"/>
                  </a:schemeClr>
                </a:solidFill>
              </a:rPr>
              <a:t>resource_group_name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 = </a:t>
            </a:r>
            <a:r>
              <a:rPr lang="en-US" sz="1400" b="1" dirty="0" smtClean="0">
                <a:solidFill>
                  <a:schemeClr val="tx2">
                    <a:lumMod val="10000"/>
                  </a:schemeClr>
                </a:solidFill>
              </a:rPr>
              <a:t>"${</a:t>
            </a:r>
            <a:r>
              <a:rPr lang="en-US" sz="1400" b="1" dirty="0" err="1">
                <a:solidFill>
                  <a:schemeClr val="tx2">
                    <a:lumMod val="10000"/>
                  </a:schemeClr>
                </a:solidFill>
              </a:rPr>
              <a:t>azurerm_resource_group.myfirstrg.name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}" 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	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tx2">
                    <a:lumMod val="10000"/>
                  </a:schemeClr>
                </a:solidFill>
              </a:rPr>
              <a:t>virtual_network_name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= 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"${</a:t>
            </a:r>
            <a:r>
              <a:rPr lang="en-US" sz="1400" b="1" dirty="0" err="1">
                <a:solidFill>
                  <a:schemeClr val="tx2">
                    <a:lumMod val="10000"/>
                  </a:schemeClr>
                </a:solidFill>
              </a:rPr>
              <a:t>azurerm_virtual_network.myfirstvn.name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}" 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	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tx2">
                    <a:lumMod val="10000"/>
                  </a:schemeClr>
                </a:solidFill>
              </a:rPr>
              <a:t>address_prefix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      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= "${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var.sb_address_prefix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}”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}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output </a:t>
            </a:r>
            <a:r>
              <a:rPr lang="en-US" sz="1400" b="1" dirty="0" smtClean="0">
                <a:solidFill>
                  <a:schemeClr val="tx2">
                    <a:lumMod val="10000"/>
                  </a:schemeClr>
                </a:solidFill>
              </a:rPr>
              <a:t>”</a:t>
            </a:r>
            <a:r>
              <a:rPr lang="en-US" sz="1400" b="1" dirty="0" err="1" smtClean="0">
                <a:solidFill>
                  <a:schemeClr val="tx2">
                    <a:lumMod val="10000"/>
                  </a:schemeClr>
                </a:solidFill>
              </a:rPr>
              <a:t>sb_address_prefix</a:t>
            </a:r>
            <a:r>
              <a:rPr lang="en-US" sz="1400" b="1" dirty="0" smtClean="0">
                <a:solidFill>
                  <a:schemeClr val="tx2">
                    <a:lumMod val="10000"/>
                  </a:schemeClr>
                </a:solidFill>
              </a:rPr>
              <a:t>" 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{  </a:t>
            </a:r>
            <a:endParaRPr lang="en-US" sz="1400" b="1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tx2">
                    <a:lumMod val="10000"/>
                  </a:schemeClr>
                </a:solidFill>
              </a:rPr>
              <a:t>value 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= </a:t>
            </a:r>
            <a:r>
              <a:rPr lang="en-US" sz="1400" b="1" dirty="0" smtClean="0">
                <a:solidFill>
                  <a:schemeClr val="tx2">
                    <a:lumMod val="10000"/>
                  </a:schemeClr>
                </a:solidFill>
              </a:rPr>
              <a:t>"${</a:t>
            </a:r>
            <a:r>
              <a:rPr lang="en-US" sz="1400" b="1" dirty="0" err="1" smtClean="0">
                <a:solidFill>
                  <a:schemeClr val="tx2">
                    <a:lumMod val="10000"/>
                  </a:schemeClr>
                </a:solidFill>
              </a:rPr>
              <a:t>azuremr_subnet.myfirstsubnet.address_prefix</a:t>
            </a:r>
            <a:r>
              <a:rPr lang="en-US" sz="1400" b="1" dirty="0" smtClean="0">
                <a:solidFill>
                  <a:schemeClr val="tx2">
                    <a:lumMod val="10000"/>
                  </a:schemeClr>
                </a:solidFill>
              </a:rPr>
              <a:t>}”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b="1" dirty="0" smtClean="0">
                <a:solidFill>
                  <a:schemeClr val="tx2">
                    <a:lumMod val="10000"/>
                  </a:schemeClr>
                </a:solidFill>
              </a:rPr>
              <a:t>}</a:t>
            </a:r>
            <a:endParaRPr lang="en-US" sz="1400" b="1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sz="1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33443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Exercise: Query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lang="en-US" dirty="0"/>
              <a:t>(Resource) Attribute</a:t>
            </a:r>
            <a:endParaRPr lang="en-US" dirty="0"/>
          </a:p>
        </p:txBody>
      </p:sp>
      <p:sp>
        <p:nvSpPr>
          <p:cNvPr id="1242" name="Use the terraform output command to query for all outpu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Just because a resource does not </a:t>
            </a:r>
            <a:r>
              <a:rPr lang="en-CA" b="1" dirty="0" smtClean="0"/>
              <a:t>explicitly</a:t>
            </a:r>
            <a:r>
              <a:rPr lang="en-CA" dirty="0" smtClean="0"/>
              <a:t> define output does not mean that it cannot be accessed or consumed its just not </a:t>
            </a:r>
            <a:r>
              <a:rPr lang="en-CA" b="1" dirty="0" smtClean="0"/>
              <a:t>displayed</a:t>
            </a:r>
            <a:endParaRPr lang="en-CA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3906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99" name="(Resource) Attribu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dirty="0"/>
              <a:t>(Resource) </a:t>
            </a:r>
            <a:r>
              <a:rPr dirty="0" smtClean="0"/>
              <a:t>Attribute</a:t>
            </a:r>
            <a:endParaRPr dirty="0"/>
          </a:p>
          <a:p>
            <a:r>
              <a:rPr dirty="0"/>
              <a:t>An attribute is an output or computed value available only after resource creation. </a:t>
            </a:r>
          </a:p>
        </p:txBody>
      </p:sp>
    </p:spTree>
    <p:extLst>
      <p:ext uri="{BB962C8B-B14F-4D97-AF65-F5344CB8AC3E}">
        <p14:creationId xmlns:p14="http://schemas.microsoft.com/office/powerpoint/2010/main" val="5981593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CA" dirty="0" err="1" smtClean="0"/>
              <a:t>Main.tf</a:t>
            </a:r>
            <a:endParaRPr dirty="0"/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7220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resource "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azurerm_virtual_network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" "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myfirstvn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" { 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name </a:t>
            </a:r>
            <a:r>
              <a:rPr lang="en-US" sz="2000" b="1" dirty="0" smtClean="0">
                <a:solidFill>
                  <a:schemeClr val="tx2">
                    <a:lumMod val="10000"/>
                  </a:schemeClr>
                </a:solidFill>
              </a:rPr>
              <a:t>               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=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"${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</a:rPr>
              <a:t>var.vn_name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}”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}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smtClean="0">
                <a:solidFill>
                  <a:schemeClr val="accent1"/>
                </a:solidFill>
              </a:rPr>
              <a:t>``` resource + resource name + attribute ```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smtClean="0">
                <a:solidFill>
                  <a:schemeClr val="accent1"/>
                </a:solidFill>
              </a:rPr>
              <a:t>```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azurerm_virtual_network</a:t>
            </a:r>
            <a:r>
              <a:rPr lang="en-US" sz="2000" dirty="0" smtClean="0">
                <a:solidFill>
                  <a:schemeClr val="accent1"/>
                </a:solidFill>
              </a:rPr>
              <a:t> + </a:t>
            </a:r>
            <a:r>
              <a:rPr lang="en-US" sz="2000" dirty="0" err="1" smtClean="0">
                <a:solidFill>
                  <a:schemeClr val="accent1"/>
                </a:solidFill>
              </a:rPr>
              <a:t>myfirstvn</a:t>
            </a:r>
            <a:r>
              <a:rPr lang="en-US" sz="2000" dirty="0" smtClean="0">
                <a:solidFill>
                  <a:schemeClr val="accent1"/>
                </a:solidFill>
              </a:rPr>
              <a:t> + name ```</a:t>
            </a:r>
            <a:endParaRPr lang="en-US" sz="2000" dirty="0">
              <a:solidFill>
                <a:schemeClr val="accent1"/>
              </a:solidFill>
            </a:endParaRP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resource "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azurerm_subnet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" "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myfirstsubnet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" {  </a:t>
            </a:r>
            <a:endParaRPr lang="en-US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name                 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= "${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var.sb_name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}"  </a:t>
            </a:r>
            <a:endParaRPr lang="en-US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tx2">
                    <a:lumMod val="10000"/>
                  </a:schemeClr>
                </a:solidFill>
              </a:rPr>
              <a:t>virtual_network_name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= "${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azurerm_virtual_network.myfirstvn.name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}" 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	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}</a:t>
            </a:r>
            <a:endParaRPr sz="1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293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Chapter Goals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Output Variables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Add </a:t>
            </a:r>
            <a:r>
              <a:rPr lang="en-CA" dirty="0" smtClean="0"/>
              <a:t>Azure Subnets and Network Interfaces</a:t>
            </a:r>
            <a:r>
              <a:rPr lang="en-CA" dirty="0" smtClean="0"/>
              <a:t>!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Quiz</a:t>
            </a:r>
            <a:endParaRPr lang="en-CA" dirty="0" smtClean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Modules</a:t>
            </a:r>
            <a:endParaRPr lang="en-CA" dirty="0" smtClean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Quiz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Bonus!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 smtClean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94001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2391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terraform </a:t>
            </a:r>
            <a:r>
              <a:rPr lang="en-US" sz="1400" dirty="0" smtClean="0"/>
              <a:t>plan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smtClean="0"/>
              <a:t>An </a:t>
            </a:r>
            <a:r>
              <a:rPr lang="en-US" sz="1400" dirty="0"/>
              <a:t>execution plan has been generated and is shown below</a:t>
            </a:r>
            <a:r>
              <a:rPr lang="en-US" sz="1400" dirty="0" smtClean="0"/>
              <a:t>. Resource </a:t>
            </a:r>
            <a:r>
              <a:rPr lang="en-US" sz="1400" dirty="0"/>
              <a:t>actions are indicated with the following symbols:  </a:t>
            </a: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+ 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create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smtClean="0"/>
              <a:t>Terraform </a:t>
            </a:r>
            <a:r>
              <a:rPr lang="en-US" sz="1400" dirty="0"/>
              <a:t>will perform the following actions:  </a:t>
            </a: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+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azurerm_subnet.myfirstsubnet</a:t>
            </a:r>
            <a:r>
              <a:rPr lang="en-US" sz="1400" dirty="0" smtClean="0"/>
              <a:t>      </a:t>
            </a: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/>
              <a:t>id:                   &lt;computed&gt;      </a:t>
            </a: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 smtClean="0"/>
              <a:t>address_prefix</a:t>
            </a:r>
            <a:r>
              <a:rPr lang="en-US" sz="1400" dirty="0"/>
              <a:t>:       "10.0.2.0/24"      </a:t>
            </a: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 smtClean="0"/>
              <a:t>ip_configurations</a:t>
            </a:r>
            <a:r>
              <a:rPr lang="en-US" sz="1400" dirty="0"/>
              <a:t>.#:  &lt;computed&gt;      </a:t>
            </a: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smtClean="0"/>
              <a:t>name</a:t>
            </a:r>
            <a:r>
              <a:rPr lang="en-US" sz="1400" dirty="0"/>
              <a:t>:                 "</a:t>
            </a:r>
            <a:r>
              <a:rPr lang="en-US" sz="1400" dirty="0" err="1"/>
              <a:t>myfirstsubnet</a:t>
            </a:r>
            <a:r>
              <a:rPr lang="en-US" sz="1400" dirty="0"/>
              <a:t>"      </a:t>
            </a: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 smtClean="0"/>
              <a:t>resource_group_name</a:t>
            </a:r>
            <a:r>
              <a:rPr lang="en-US" sz="1400" dirty="0"/>
              <a:t>:  "</a:t>
            </a:r>
            <a:r>
              <a:rPr lang="en-US" sz="1400" dirty="0" err="1"/>
              <a:t>myfirstresourcegroup</a:t>
            </a:r>
            <a:r>
              <a:rPr lang="en-US" sz="1400" dirty="0"/>
              <a:t>"      </a:t>
            </a: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 smtClean="0"/>
              <a:t>virtual_network_name</a:t>
            </a:r>
            <a:r>
              <a:rPr lang="en-US" sz="1400" dirty="0"/>
              <a:t>: "</a:t>
            </a:r>
            <a:r>
              <a:rPr lang="en-US" sz="1400" dirty="0" err="1"/>
              <a:t>myfirstvn</a:t>
            </a:r>
            <a:r>
              <a:rPr lang="en-US" sz="1400" dirty="0"/>
              <a:t>"</a:t>
            </a: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 smtClean="0">
              <a:solidFill>
                <a:srgbClr val="FFFF00"/>
              </a:solidFill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smtClean="0">
                <a:solidFill>
                  <a:srgbClr val="FFFF00"/>
                </a:solidFill>
              </a:rPr>
              <a:t>Plan</a:t>
            </a:r>
            <a:r>
              <a:rPr lang="en-US" sz="1400" dirty="0" smtClean="0"/>
              <a:t>: </a:t>
            </a:r>
            <a:r>
              <a:rPr lang="en-US" sz="1400" dirty="0" smtClean="0"/>
              <a:t>1 </a:t>
            </a:r>
            <a:r>
              <a:rPr lang="en-US" sz="1400" dirty="0"/>
              <a:t>to add, 0 to change, 0 to destroy</a:t>
            </a:r>
            <a:r>
              <a:rPr lang="en-US" sz="1400" dirty="0" smtClean="0"/>
              <a:t>.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smtClean="0"/>
              <a:t>------------------------------------------------------------------------</a:t>
            </a:r>
            <a:endParaRPr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rot="8833079">
            <a:off x="7010382" y="2669047"/>
            <a:ext cx="1370353" cy="310476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4" name="Right Arrow 3"/>
          <p:cNvSpPr/>
          <p:nvPr/>
        </p:nvSpPr>
        <p:spPr>
          <a:xfrm rot="8833079">
            <a:off x="7010382" y="3271125"/>
            <a:ext cx="1370353" cy="310476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79074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2391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terraform </a:t>
            </a:r>
            <a:r>
              <a:rPr lang="en-US" sz="1400" dirty="0" smtClean="0"/>
              <a:t>apply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err="1">
                <a:solidFill>
                  <a:srgbClr val="FFFF00"/>
                </a:solidFill>
              </a:rPr>
              <a:t>azurerm_subnet.myfirstsubnet</a:t>
            </a:r>
            <a:r>
              <a:rPr lang="en-US" sz="1400" dirty="0">
                <a:solidFill>
                  <a:srgbClr val="FFFF00"/>
                </a:solidFill>
              </a:rPr>
              <a:t>: Creating...  </a:t>
            </a:r>
            <a:endParaRPr lang="en-US" sz="1400" dirty="0" smtClean="0">
              <a:solidFill>
                <a:srgbClr val="FFFF00"/>
              </a:solidFill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 smtClean="0"/>
              <a:t>address_prefix</a:t>
            </a:r>
            <a:r>
              <a:rPr lang="en-US" sz="1400" dirty="0"/>
              <a:t>:       "" =&gt; "10.0.2.0/24"  </a:t>
            </a: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 smtClean="0"/>
              <a:t>ip_configurations</a:t>
            </a:r>
            <a:r>
              <a:rPr lang="en-US" sz="1400" dirty="0"/>
              <a:t>.#:  "" =&gt; "&lt;computed&gt;"  </a:t>
            </a: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smtClean="0"/>
              <a:t>name</a:t>
            </a:r>
            <a:r>
              <a:rPr lang="en-US" sz="1400" dirty="0"/>
              <a:t>:                 "" =&gt; "</a:t>
            </a:r>
            <a:r>
              <a:rPr lang="en-US" sz="1400" dirty="0" err="1"/>
              <a:t>myfirstsubnet</a:t>
            </a:r>
            <a:r>
              <a:rPr lang="en-US" sz="1400" dirty="0"/>
              <a:t>" </a:t>
            </a: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 smtClean="0"/>
              <a:t>resource_group_name</a:t>
            </a:r>
            <a:r>
              <a:rPr lang="en-US" sz="1400" dirty="0"/>
              <a:t>:  "" =&gt; "</a:t>
            </a:r>
            <a:r>
              <a:rPr lang="en-US" sz="1400" dirty="0" err="1"/>
              <a:t>myfirstresourcegroup</a:t>
            </a:r>
            <a:r>
              <a:rPr lang="en-US" sz="1400" dirty="0"/>
              <a:t>"  </a:t>
            </a:r>
            <a:r>
              <a:rPr lang="en-US" sz="1400" dirty="0" smtClean="0"/>
              <a:t>	</a:t>
            </a:r>
            <a:r>
              <a:rPr lang="en-US" sz="1400" dirty="0" err="1" smtClean="0"/>
              <a:t>virtual_network_name</a:t>
            </a:r>
            <a:r>
              <a:rPr lang="en-US" sz="1400" dirty="0"/>
              <a:t>: "" =&gt; "</a:t>
            </a:r>
            <a:r>
              <a:rPr lang="en-US" sz="1400" dirty="0" err="1" smtClean="0"/>
              <a:t>myfirstvn</a:t>
            </a:r>
            <a:r>
              <a:rPr lang="en-US" sz="1400" dirty="0" smtClean="0"/>
              <a:t>”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Apply complete! Resources: 1 added, 0 changed, 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0 destroyed.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Outputs: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vn_address_space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[    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10.0.0.0/16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endParaRPr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890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$ terraform output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6537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$ terraform </a:t>
            </a:r>
            <a:r>
              <a:rPr lang="en-US" dirty="0" smtClean="0"/>
              <a:t>output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/>
              <a:t>sb_address_prefix</a:t>
            </a:r>
            <a:r>
              <a:rPr lang="en-US" dirty="0"/>
              <a:t> = 10.0.2.0/24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689442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$ terraform output public_dns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6537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smtClean="0"/>
              <a:t>$</a:t>
            </a:r>
            <a:r>
              <a:rPr lang="en-CA" dirty="0"/>
              <a:t> terraform output </a:t>
            </a:r>
            <a:r>
              <a:rPr lang="en-CA" dirty="0" err="1" smtClean="0"/>
              <a:t>sb_address_prefix</a:t>
            </a:r>
            <a:endParaRPr lang="en-CA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CA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mr-IN" dirty="0"/>
              <a:t>10.0.2.0/24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641268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Chapter Goals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strike="sngStrike" dirty="0" smtClean="0"/>
              <a:t>Output Variables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strike="sngStrike" dirty="0" smtClean="0"/>
              <a:t>Add </a:t>
            </a:r>
            <a:r>
              <a:rPr lang="en-CA" strike="sngStrike" dirty="0" smtClean="0"/>
              <a:t>Azure Subnets and Network Interfaces</a:t>
            </a:r>
            <a:r>
              <a:rPr lang="en-CA" strike="sngStrike" dirty="0" smtClean="0"/>
              <a:t>!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Quiz</a:t>
            </a:r>
            <a:endParaRPr lang="en-CA" dirty="0" smtClean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Modules</a:t>
            </a:r>
            <a:endParaRPr lang="en-CA" dirty="0" smtClean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Quiz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Bonus!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 smtClean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2733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Quiz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What values can be accessed in a Resource for Output?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What is the interpolation format for accessing an attribute?</a:t>
            </a: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What is an Azure Subnet used for?</a:t>
            </a:r>
            <a:endParaRPr lang="en-CA" dirty="0" smtClean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 smtClean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02419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smtClean="0"/>
              <a:t>Modules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0193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dirty="0" smtClean="0"/>
              <a:t>Output Variables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25896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314" name="Outpu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Output</a:t>
            </a:r>
          </a:p>
          <a:p>
            <a:r>
              <a:t>An output is a configurable piece of information that is highlighted at the end of a Terraform run.</a:t>
            </a:r>
          </a:p>
        </p:txBody>
      </p:sp>
    </p:spTree>
    <p:extLst>
      <p:ext uri="{BB962C8B-B14F-4D97-AF65-F5344CB8AC3E}">
        <p14:creationId xmlns:p14="http://schemas.microsoft.com/office/powerpoint/2010/main" val="11979065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Outputs define values that will be highlighted to the user when Terraform appli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Outputs define values that will be highlighted to the user when Terraform applies.</a:t>
            </a:r>
          </a:p>
          <a:p>
            <a:r>
              <a:t>Outputs can be queried using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output</a:t>
            </a:r>
            <a:r>
              <a:t> command.</a:t>
            </a:r>
          </a:p>
          <a:p>
            <a:r>
              <a:t>Outputs are a way to easily extract and query information from all of Terraform's collected data.</a:t>
            </a:r>
          </a:p>
        </p:txBody>
      </p:sp>
      <p:sp>
        <p:nvSpPr>
          <p:cNvPr id="1217" name="Outpu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417781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5340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resource </a:t>
            </a:r>
            <a:r>
              <a:rPr sz="2000" dirty="0" smtClean="0"/>
              <a:t>"</a:t>
            </a:r>
            <a:r>
              <a:rPr lang="en-CA" sz="2000" dirty="0" err="1" smtClean="0"/>
              <a:t>azurerm_virtual_network</a:t>
            </a:r>
            <a:r>
              <a:rPr sz="2000" dirty="0" smtClean="0"/>
              <a:t>" "</a:t>
            </a:r>
            <a:r>
              <a:rPr lang="en-CA" sz="2000" dirty="0" err="1" smtClean="0"/>
              <a:t>myfirstvn</a:t>
            </a:r>
            <a:r>
              <a:rPr sz="2000" dirty="0" smtClean="0"/>
              <a:t>" </a:t>
            </a:r>
            <a:r>
              <a:rPr sz="2000" dirty="0"/>
              <a:t>{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  # ...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}</a:t>
            </a:r>
          </a:p>
          <a:p>
            <a:pPr algn="l">
              <a:defRPr sz="2800" b="1">
                <a:latin typeface="Courier"/>
                <a:ea typeface="Courier"/>
                <a:cs typeface="Courier"/>
                <a:sym typeface="Courier"/>
              </a:defRPr>
            </a:pPr>
            <a:endParaRPr sz="2000" dirty="0"/>
          </a:p>
          <a:p>
            <a:pPr algn="l">
              <a:lnSpc>
                <a:spcPct val="110000"/>
              </a:lnSpc>
              <a:defRPr sz="2800" b="1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output </a:t>
            </a:r>
            <a:r>
              <a:rPr sz="2000" dirty="0" smtClean="0"/>
              <a:t>"</a:t>
            </a:r>
            <a:r>
              <a:rPr lang="en-CA" sz="2000" dirty="0" err="1" smtClean="0"/>
              <a:t>vn_address_space</a:t>
            </a:r>
            <a:r>
              <a:rPr sz="2000" dirty="0" smtClean="0"/>
              <a:t>" </a:t>
            </a:r>
            <a:r>
              <a:rPr sz="2000" dirty="0"/>
              <a:t>{</a:t>
            </a:r>
          </a:p>
          <a:p>
            <a:pPr algn="l">
              <a:lnSpc>
                <a:spcPct val="110000"/>
              </a:lnSpc>
              <a:defRPr sz="2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CA" sz="2000" dirty="0" smtClean="0"/>
              <a:t>	</a:t>
            </a:r>
            <a:r>
              <a:rPr sz="1600" dirty="0" smtClean="0"/>
              <a:t>value </a:t>
            </a:r>
            <a:r>
              <a:rPr sz="1600" dirty="0"/>
              <a:t>= </a:t>
            </a:r>
            <a:r>
              <a:rPr sz="1600" dirty="0" smtClean="0"/>
              <a:t>"${</a:t>
            </a:r>
            <a:r>
              <a:rPr lang="en-CA" sz="1600" dirty="0" err="1" smtClean="0"/>
              <a:t>azurerm_virtual_network</a:t>
            </a:r>
            <a:r>
              <a:rPr sz="1600" dirty="0" smtClean="0"/>
              <a:t>.</a:t>
            </a:r>
            <a:r>
              <a:rPr lang="en-CA" sz="1600" dirty="0" err="1" smtClean="0"/>
              <a:t>myfirstvn</a:t>
            </a:r>
            <a:r>
              <a:rPr sz="1600" dirty="0" smtClean="0"/>
              <a:t>.</a:t>
            </a:r>
            <a:r>
              <a:rPr lang="en-CA" sz="1600" dirty="0" err="1" smtClean="0"/>
              <a:t>address_space</a:t>
            </a:r>
            <a:r>
              <a:rPr sz="1600" dirty="0" smtClean="0"/>
              <a:t>}"</a:t>
            </a:r>
            <a:endParaRPr sz="1600" dirty="0"/>
          </a:p>
          <a:p>
            <a:pPr algn="l">
              <a:lnSpc>
                <a:spcPct val="110000"/>
              </a:lnSpc>
              <a:defRPr sz="2800" b="1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}</a:t>
            </a:r>
          </a:p>
        </p:txBody>
      </p:sp>
      <p:sp>
        <p:nvSpPr>
          <p:cNvPr id="1222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6421245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Exercise: Run terraform refres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Run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terraform refresh</a:t>
            </a:r>
          </a:p>
        </p:txBody>
      </p:sp>
      <p:sp>
        <p:nvSpPr>
          <p:cNvPr id="1235" name="Run terraform refresh to pick up the new output value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refresh</a:t>
            </a:r>
            <a:r>
              <a:t> to pick up the new output values.</a:t>
            </a:r>
          </a:p>
        </p:txBody>
      </p:sp>
    </p:spTree>
    <p:extLst>
      <p:ext uri="{BB962C8B-B14F-4D97-AF65-F5344CB8AC3E}">
        <p14:creationId xmlns:p14="http://schemas.microsoft.com/office/powerpoint/2010/main" val="16670796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$ terraform refresh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2391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terraform refresh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CA" dirty="0"/>
              <a:t>	</a:t>
            </a:r>
            <a:r>
              <a:rPr dirty="0" smtClean="0"/>
              <a:t>Refreshing state... </a:t>
            </a:r>
          </a:p>
          <a:p>
            <a:pPr algn="l">
              <a:lnSpc>
                <a:spcPct val="120000"/>
              </a:lnSpc>
              <a:defRPr sz="28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CA" dirty="0" smtClean="0"/>
          </a:p>
          <a:p>
            <a:pPr algn="l">
              <a:lnSpc>
                <a:spcPct val="120000"/>
              </a:lnSpc>
              <a:defRPr sz="28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Outputs</a:t>
            </a:r>
            <a:r>
              <a:rPr lang="en-US" dirty="0" smtClean="0"/>
              <a:t>:</a:t>
            </a:r>
          </a:p>
          <a:p>
            <a:pPr algn="l">
              <a:lnSpc>
                <a:spcPct val="120000"/>
              </a:lnSpc>
              <a:defRPr sz="28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>
              <a:lnSpc>
                <a:spcPct val="120000"/>
              </a:lnSpc>
              <a:defRPr sz="28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 smtClean="0"/>
              <a:t>vn_address_space</a:t>
            </a:r>
            <a:r>
              <a:rPr lang="en-US" dirty="0" smtClean="0"/>
              <a:t> </a:t>
            </a:r>
            <a:r>
              <a:rPr lang="en-US" dirty="0"/>
              <a:t>= [    </a:t>
            </a:r>
            <a:endParaRPr lang="en-US" dirty="0" smtClean="0"/>
          </a:p>
          <a:p>
            <a:pPr algn="l">
              <a:lnSpc>
                <a:spcPct val="120000"/>
              </a:lnSpc>
              <a:defRPr sz="28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	</a:t>
            </a:r>
            <a:r>
              <a:rPr lang="en-US" dirty="0" smtClean="0"/>
              <a:t>10.0.0.0/16</a:t>
            </a:r>
          </a:p>
          <a:p>
            <a:pPr algn="l">
              <a:lnSpc>
                <a:spcPct val="120000"/>
              </a:lnSpc>
              <a:defRPr sz="28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smtClean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6999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$ terraform refresh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7561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</a:t>
            </a:r>
            <a:r>
              <a:rPr lang="en-CA" dirty="0" smtClean="0"/>
              <a:t>terraform apply</a:t>
            </a: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CA" dirty="0"/>
              <a:t>	</a:t>
            </a:r>
            <a:endParaRPr lang="en-CA" dirty="0" smtClean="0"/>
          </a:p>
          <a:p>
            <a:pPr algn="l">
              <a:lnSpc>
                <a:spcPct val="120000"/>
              </a:lnSpc>
              <a:defRPr sz="28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CA" dirty="0" smtClean="0"/>
              <a:t>Apply complete! Resources: 1 added, 0 changed, 1 destroyed.</a:t>
            </a:r>
          </a:p>
          <a:p>
            <a:pPr algn="l">
              <a:lnSpc>
                <a:spcPct val="120000"/>
              </a:lnSpc>
              <a:defRPr sz="28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CA" dirty="0"/>
          </a:p>
          <a:p>
            <a:pPr algn="l">
              <a:lnSpc>
                <a:spcPct val="120000"/>
              </a:lnSpc>
              <a:defRPr sz="28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CA" dirty="0" smtClean="0"/>
              <a:t>Outputs:</a:t>
            </a:r>
            <a:endParaRPr lang="en-CA" dirty="0"/>
          </a:p>
          <a:p>
            <a:pPr algn="l">
              <a:lnSpc>
                <a:spcPct val="120000"/>
              </a:lnSpc>
              <a:defRPr sz="28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CA" dirty="0" err="1" smtClean="0"/>
              <a:t>vn_address_space</a:t>
            </a:r>
            <a:r>
              <a:rPr lang="en-CA" dirty="0" smtClean="0"/>
              <a:t> </a:t>
            </a:r>
            <a:r>
              <a:rPr lang="en-CA" dirty="0"/>
              <a:t>= [    </a:t>
            </a:r>
            <a:endParaRPr lang="en-CA" dirty="0" smtClean="0"/>
          </a:p>
          <a:p>
            <a:pPr algn="l">
              <a:lnSpc>
                <a:spcPct val="120000"/>
              </a:lnSpc>
              <a:defRPr sz="28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CA" dirty="0" smtClean="0"/>
              <a:t>10.0.0.0/16</a:t>
            </a:r>
          </a:p>
          <a:p>
            <a:pPr algn="l">
              <a:lnSpc>
                <a:spcPct val="120000"/>
              </a:lnSpc>
              <a:defRPr sz="28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CA" dirty="0" smtClean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1582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523</Words>
  <Application>Microsoft Macintosh PowerPoint</Application>
  <PresentationFormat>Widescreen</PresentationFormat>
  <Paragraphs>151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Courier</vt:lpstr>
      <vt:lpstr>Klavika Basic</vt:lpstr>
      <vt:lpstr>Klavika Basic Light</vt:lpstr>
      <vt:lpstr>Klavika Basic Medium</vt:lpstr>
      <vt:lpstr>Arial</vt:lpstr>
      <vt:lpstr>2_Gradient</vt:lpstr>
      <vt:lpstr>PowerPoint Presentation</vt:lpstr>
      <vt:lpstr>Chapter Goals</vt:lpstr>
      <vt:lpstr>Output Variables</vt:lpstr>
      <vt:lpstr>Glossary</vt:lpstr>
      <vt:lpstr>Outputs</vt:lpstr>
      <vt:lpstr>PowerPoint Presentation</vt:lpstr>
      <vt:lpstr>Run terraform refresh</vt:lpstr>
      <vt:lpstr>PowerPoint Presentation</vt:lpstr>
      <vt:lpstr>PowerPoint Presentation</vt:lpstr>
      <vt:lpstr>PowerPoint Presentation</vt:lpstr>
      <vt:lpstr>Query Output</vt:lpstr>
      <vt:lpstr>PowerPoint Presentation</vt:lpstr>
      <vt:lpstr>PowerPoint Presentation</vt:lpstr>
      <vt:lpstr>Group Lab</vt:lpstr>
      <vt:lpstr>Azure Subnet</vt:lpstr>
      <vt:lpstr>PowerPoint Presentation</vt:lpstr>
      <vt:lpstr>(Resource) Attribute</vt:lpstr>
      <vt:lpstr>Glossary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Goals</vt:lpstr>
      <vt:lpstr>Quiz</vt:lpstr>
      <vt:lpstr>Modules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Fraser Pollock</dc:creator>
  <cp:lastModifiedBy>Fraser Pollock</cp:lastModifiedBy>
  <cp:revision>51</cp:revision>
  <dcterms:created xsi:type="dcterms:W3CDTF">2018-01-02T18:35:50Z</dcterms:created>
  <dcterms:modified xsi:type="dcterms:W3CDTF">2018-01-03T17:22:26Z</dcterms:modified>
</cp:coreProperties>
</file>