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2" r:id="rId5"/>
    <p:sldId id="275" r:id="rId6"/>
    <p:sldId id="283" r:id="rId7"/>
    <p:sldId id="284" r:id="rId8"/>
    <p:sldId id="285" r:id="rId9"/>
    <p:sldId id="286" r:id="rId10"/>
    <p:sldId id="276" r:id="rId11"/>
    <p:sldId id="287" r:id="rId12"/>
    <p:sldId id="288" r:id="rId13"/>
    <p:sldId id="260" r:id="rId14"/>
  </p:sldIdLst>
  <p:sldSz cx="9144000" cy="6858000" type="screen4x3"/>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4660"/>
  </p:normalViewPr>
  <p:slideViewPr>
    <p:cSldViewPr snapToGrid="0">
      <p:cViewPr varScale="1">
        <p:scale>
          <a:sx n="110" d="100"/>
          <a:sy n="110" d="100"/>
        </p:scale>
        <p:origin x="17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039095"/>
            <a:ext cx="7344816" cy="1470025"/>
          </a:xfrm>
          <a:prstGeom prst="rect">
            <a:avLst/>
          </a:prstGeom>
        </p:spPr>
        <p:txBody>
          <a:bodyPr/>
          <a:lstStyle>
            <a:lvl1pPr>
              <a:defRPr>
                <a:solidFill>
                  <a:srgbClr val="003A6C"/>
                </a:solidFill>
              </a:defRPr>
            </a:lvl1pPr>
          </a:lstStyle>
          <a:p>
            <a:r>
              <a:rPr lang="en-US"/>
              <a:t>Click to edit Master title style</a:t>
            </a:r>
            <a:endParaRPr lang="lt-LT" dirty="0"/>
          </a:p>
        </p:txBody>
      </p:sp>
      <p:sp>
        <p:nvSpPr>
          <p:cNvPr id="3" name="Subtitle 2"/>
          <p:cNvSpPr>
            <a:spLocks noGrp="1"/>
          </p:cNvSpPr>
          <p:nvPr>
            <p:ph type="subTitle" idx="1"/>
          </p:nvPr>
        </p:nvSpPr>
        <p:spPr>
          <a:xfrm>
            <a:off x="1371600" y="4556720"/>
            <a:ext cx="6400800" cy="1752600"/>
          </a:xfrm>
          <a:prstGeom prst="rect">
            <a:avLst/>
          </a:prstGeom>
        </p:spPr>
        <p:txBody>
          <a:bodyPr/>
          <a:lstStyle>
            <a:lvl1pPr marL="0" indent="0" algn="ctr">
              <a:buNone/>
              <a:defRPr sz="28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lt-LT" dirty="0"/>
          </a:p>
        </p:txBody>
      </p:sp>
      <p:sp>
        <p:nvSpPr>
          <p:cNvPr id="4" name="Date Placeholder 3"/>
          <p:cNvSpPr>
            <a:spLocks noGrp="1"/>
          </p:cNvSpPr>
          <p:nvPr>
            <p:ph type="dt" sz="half" idx="10"/>
          </p:nvPr>
        </p:nvSpPr>
        <p:spPr>
          <a:xfrm>
            <a:off x="472190" y="6356350"/>
            <a:ext cx="8204266" cy="365125"/>
          </a:xfrm>
          <a:prstGeom prst="rect">
            <a:avLst/>
          </a:prstGeom>
        </p:spPr>
        <p:txBody>
          <a:bodyPr/>
          <a:lstStyle>
            <a:lvl1pPr algn="ctr">
              <a:defRPr>
                <a:solidFill>
                  <a:srgbClr val="666666"/>
                </a:solidFill>
                <a:latin typeface="Arial" pitchFamily="34" charset="0"/>
                <a:cs typeface="Arial" pitchFamily="34" charset="0"/>
              </a:defRPr>
            </a:lvl1pPr>
          </a:lstStyle>
          <a:p>
            <a:fld id="{8EFFB686-E0A0-473A-9DDF-4938A2BED57F}" type="datetimeFigureOut">
              <a:rPr lang="lt-LT" smtClean="0"/>
              <a:t>2019-01-22</a:t>
            </a:fld>
            <a:endParaRPr lang="lt-LT" dirty="0"/>
          </a:p>
        </p:txBody>
      </p:sp>
    </p:spTree>
    <p:extLst>
      <p:ext uri="{BB962C8B-B14F-4D97-AF65-F5344CB8AC3E}">
        <p14:creationId xmlns:p14="http://schemas.microsoft.com/office/powerpoint/2010/main" val="319104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71800" y="116632"/>
            <a:ext cx="6048672" cy="1498178"/>
          </a:xfrm>
          <a:prstGeom prst="rect">
            <a:avLst/>
          </a:prstGeom>
        </p:spPr>
        <p:txBody>
          <a:bodyPr anchor="ctr"/>
          <a:lstStyle>
            <a:lvl1pPr algn="l">
              <a:defRPr>
                <a:solidFill>
                  <a:srgbClr val="003A6C"/>
                </a:solidFill>
              </a:defRPr>
            </a:lvl1pPr>
          </a:lstStyle>
          <a:p>
            <a:r>
              <a:rPr lang="en-US"/>
              <a:t>Click to edit Master title style</a:t>
            </a:r>
            <a:endParaRPr lang="lt-LT" dirty="0"/>
          </a:p>
        </p:txBody>
      </p:sp>
      <p:sp>
        <p:nvSpPr>
          <p:cNvPr id="3" name="Content Placeholder 2"/>
          <p:cNvSpPr>
            <a:spLocks noGrp="1"/>
          </p:cNvSpPr>
          <p:nvPr>
            <p:ph idx="1"/>
          </p:nvPr>
        </p:nvSpPr>
        <p:spPr>
          <a:xfrm>
            <a:off x="457200" y="1700808"/>
            <a:ext cx="8363272" cy="4608512"/>
          </a:xfrm>
          <a:prstGeom prst="rect">
            <a:avLst/>
          </a:prstGeom>
        </p:spPr>
        <p:txBody>
          <a:bodyPr/>
          <a:lstStyle>
            <a:lvl1pPr>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5" name="Footer Placeholder 4"/>
          <p:cNvSpPr>
            <a:spLocks noGrp="1"/>
          </p:cNvSpPr>
          <p:nvPr>
            <p:ph type="ftr" sz="quarter" idx="11"/>
          </p:nvPr>
        </p:nvSpPr>
        <p:spPr>
          <a:xfrm>
            <a:off x="467544" y="6356350"/>
            <a:ext cx="7632848" cy="365125"/>
          </a:xfrm>
          <a:prstGeom prst="rect">
            <a:avLst/>
          </a:prstGeom>
        </p:spPr>
        <p:txBody>
          <a:bodyPr/>
          <a:lstStyle>
            <a:lvl1pPr>
              <a:defRPr>
                <a:solidFill>
                  <a:srgbClr val="666666"/>
                </a:solidFill>
                <a:latin typeface="Arial" pitchFamily="34" charset="0"/>
                <a:cs typeface="Arial" pitchFamily="34" charset="0"/>
              </a:defRPr>
            </a:lvl1pPr>
          </a:lstStyle>
          <a:p>
            <a:endParaRPr lang="lt-LT" dirty="0"/>
          </a:p>
        </p:txBody>
      </p:sp>
      <p:sp>
        <p:nvSpPr>
          <p:cNvPr id="6" name="Slide Number Placeholder 5"/>
          <p:cNvSpPr>
            <a:spLocks noGrp="1"/>
          </p:cNvSpPr>
          <p:nvPr>
            <p:ph type="sldNum" sz="quarter" idx="12"/>
          </p:nvPr>
        </p:nvSpPr>
        <p:spPr>
          <a:xfrm>
            <a:off x="8172400" y="6356350"/>
            <a:ext cx="648072" cy="365125"/>
          </a:xfrm>
          <a:prstGeom prst="rect">
            <a:avLst/>
          </a:prstGeom>
        </p:spPr>
        <p:txBody>
          <a:bodyPr/>
          <a:lstStyle>
            <a:lvl1pPr>
              <a:defRPr>
                <a:solidFill>
                  <a:srgbClr val="666666"/>
                </a:solidFill>
                <a:latin typeface="Arial" pitchFamily="34" charset="0"/>
                <a:cs typeface="Arial" pitchFamily="34" charset="0"/>
              </a:defRPr>
            </a:lvl1pPr>
          </a:lstStyle>
          <a:p>
            <a:fld id="{A451E2BC-D197-42E0-93EA-4E24880C5CE1}" type="slidenum">
              <a:rPr lang="lt-LT" smtClean="0"/>
              <a:t>‹#›</a:t>
            </a:fld>
            <a:endParaRPr lang="lt-LT" dirty="0"/>
          </a:p>
        </p:txBody>
      </p:sp>
    </p:spTree>
    <p:extLst>
      <p:ext uri="{BB962C8B-B14F-4D97-AF65-F5344CB8AC3E}">
        <p14:creationId xmlns:p14="http://schemas.microsoft.com/office/powerpoint/2010/main" val="357500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71800" y="116632"/>
            <a:ext cx="6048672" cy="1494811"/>
          </a:xfrm>
          <a:prstGeom prst="rect">
            <a:avLst/>
          </a:prstGeom>
        </p:spPr>
        <p:txBody>
          <a:bodyPr anchor="ctr"/>
          <a:lstStyle>
            <a:lvl1pPr algn="l">
              <a:defRPr>
                <a:solidFill>
                  <a:srgbClr val="003A6C"/>
                </a:solidFill>
              </a:defRPr>
            </a:lvl1pPr>
          </a:lstStyle>
          <a:p>
            <a:r>
              <a:rPr lang="en-US"/>
              <a:t>Click to edit Master title style</a:t>
            </a:r>
            <a:endParaRPr lang="lt-LT" dirty="0"/>
          </a:p>
        </p:txBody>
      </p:sp>
      <p:sp>
        <p:nvSpPr>
          <p:cNvPr id="3" name="Content Placeholder 2"/>
          <p:cNvSpPr>
            <a:spLocks noGrp="1"/>
          </p:cNvSpPr>
          <p:nvPr>
            <p:ph sz="half" idx="1"/>
          </p:nvPr>
        </p:nvSpPr>
        <p:spPr>
          <a:xfrm>
            <a:off x="457200" y="1700808"/>
            <a:ext cx="4186808" cy="4608512"/>
          </a:xfrm>
          <a:prstGeom prst="rect">
            <a:avLst/>
          </a:prstGeo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4" name="Content Placeholder 3"/>
          <p:cNvSpPr>
            <a:spLocks noGrp="1"/>
          </p:cNvSpPr>
          <p:nvPr>
            <p:ph sz="half" idx="2"/>
          </p:nvPr>
        </p:nvSpPr>
        <p:spPr>
          <a:xfrm>
            <a:off x="4709864" y="1700808"/>
            <a:ext cx="4110608" cy="4608512"/>
          </a:xfrm>
          <a:prstGeom prst="rect">
            <a:avLst/>
          </a:prstGeo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6" name="Footer Placeholder 5"/>
          <p:cNvSpPr>
            <a:spLocks noGrp="1"/>
          </p:cNvSpPr>
          <p:nvPr>
            <p:ph type="ftr" sz="quarter" idx="11"/>
          </p:nvPr>
        </p:nvSpPr>
        <p:spPr>
          <a:xfrm>
            <a:off x="467544" y="6356350"/>
            <a:ext cx="7632848" cy="365125"/>
          </a:xfrm>
          <a:prstGeom prst="rect">
            <a:avLst/>
          </a:prstGeom>
        </p:spPr>
        <p:txBody>
          <a:bodyPr/>
          <a:lstStyle>
            <a:lvl1pPr>
              <a:defRPr>
                <a:solidFill>
                  <a:srgbClr val="666666"/>
                </a:solidFill>
                <a:latin typeface="Arial" pitchFamily="34" charset="0"/>
                <a:cs typeface="Arial" pitchFamily="34" charset="0"/>
              </a:defRPr>
            </a:lvl1pPr>
          </a:lstStyle>
          <a:p>
            <a:endParaRPr lang="lt-LT" dirty="0"/>
          </a:p>
        </p:txBody>
      </p:sp>
      <p:sp>
        <p:nvSpPr>
          <p:cNvPr id="7" name="Slide Number Placeholder 6"/>
          <p:cNvSpPr>
            <a:spLocks noGrp="1"/>
          </p:cNvSpPr>
          <p:nvPr>
            <p:ph type="sldNum" sz="quarter" idx="12"/>
          </p:nvPr>
        </p:nvSpPr>
        <p:spPr>
          <a:xfrm>
            <a:off x="8172400" y="6356350"/>
            <a:ext cx="648072" cy="365125"/>
          </a:xfrm>
          <a:prstGeom prst="rect">
            <a:avLst/>
          </a:prstGeom>
        </p:spPr>
        <p:txBody>
          <a:bodyPr/>
          <a:lstStyle>
            <a:lvl1pPr>
              <a:defRPr>
                <a:solidFill>
                  <a:srgbClr val="666666"/>
                </a:solidFill>
                <a:latin typeface="Arial" pitchFamily="34" charset="0"/>
                <a:cs typeface="Arial" pitchFamily="34" charset="0"/>
              </a:defRPr>
            </a:lvl1pPr>
          </a:lstStyle>
          <a:p>
            <a:fld id="{A451E2BC-D197-42E0-93EA-4E24880C5CE1}" type="slidenum">
              <a:rPr lang="lt-LT" smtClean="0"/>
              <a:t>‹#›</a:t>
            </a:fld>
            <a:endParaRPr lang="lt-LT" dirty="0"/>
          </a:p>
        </p:txBody>
      </p:sp>
    </p:spTree>
    <p:extLst>
      <p:ext uri="{BB962C8B-B14F-4D97-AF65-F5344CB8AC3E}">
        <p14:creationId xmlns:p14="http://schemas.microsoft.com/office/powerpoint/2010/main" val="210620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31840" y="4800600"/>
            <a:ext cx="5688632" cy="566738"/>
          </a:xfrm>
          <a:prstGeom prst="rect">
            <a:avLst/>
          </a:prstGeom>
        </p:spPr>
        <p:txBody>
          <a:bodyPr anchor="b"/>
          <a:lstStyle>
            <a:lvl1pPr algn="l">
              <a:defRPr sz="2800" b="0">
                <a:solidFill>
                  <a:schemeClr val="tx1"/>
                </a:solidFill>
              </a:defRPr>
            </a:lvl1pPr>
          </a:lstStyle>
          <a:p>
            <a:r>
              <a:rPr lang="en-US"/>
              <a:t>Click to edit Master title style</a:t>
            </a:r>
            <a:endParaRPr lang="lt-LT" dirty="0"/>
          </a:p>
        </p:txBody>
      </p:sp>
      <p:sp>
        <p:nvSpPr>
          <p:cNvPr id="3" name="Picture Placeholder 2"/>
          <p:cNvSpPr>
            <a:spLocks noGrp="1"/>
          </p:cNvSpPr>
          <p:nvPr>
            <p:ph type="pic" idx="1"/>
          </p:nvPr>
        </p:nvSpPr>
        <p:spPr>
          <a:xfrm>
            <a:off x="3131840" y="548681"/>
            <a:ext cx="5688632" cy="4210696"/>
          </a:xfrm>
          <a:prstGeom prst="rect">
            <a:avLst/>
          </a:prstGeom>
        </p:spPr>
        <p:txBody>
          <a:bodyPr/>
          <a:lstStyle>
            <a:lvl1pPr marL="0" indent="0">
              <a:buNone/>
              <a:defRPr sz="3200">
                <a:solidFill>
                  <a:srgbClr val="003A6C"/>
                </a:solidFill>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lt-LT" dirty="0"/>
          </a:p>
        </p:txBody>
      </p:sp>
      <p:sp>
        <p:nvSpPr>
          <p:cNvPr id="4" name="Text Placeholder 3"/>
          <p:cNvSpPr>
            <a:spLocks noGrp="1"/>
          </p:cNvSpPr>
          <p:nvPr>
            <p:ph type="body" sz="half" idx="2"/>
          </p:nvPr>
        </p:nvSpPr>
        <p:spPr>
          <a:xfrm>
            <a:off x="3131840" y="5367338"/>
            <a:ext cx="5688632" cy="941982"/>
          </a:xfrm>
          <a:prstGeom prst="rect">
            <a:avLst/>
          </a:prstGeom>
        </p:spPr>
        <p:txBody>
          <a:bodyPr/>
          <a:lstStyle>
            <a:lvl1pPr marL="0" indent="0">
              <a:buNone/>
              <a:defRPr sz="2000">
                <a:solidFill>
                  <a:srgbClr val="666666"/>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67544" y="6356350"/>
            <a:ext cx="7632848" cy="365125"/>
          </a:xfrm>
          <a:prstGeom prst="rect">
            <a:avLst/>
          </a:prstGeom>
        </p:spPr>
        <p:txBody>
          <a:bodyPr/>
          <a:lstStyle>
            <a:lvl1pPr>
              <a:defRPr>
                <a:solidFill>
                  <a:srgbClr val="666666"/>
                </a:solidFill>
                <a:latin typeface="Arial" pitchFamily="34" charset="0"/>
                <a:cs typeface="Arial" pitchFamily="34" charset="0"/>
              </a:defRPr>
            </a:lvl1pPr>
          </a:lstStyle>
          <a:p>
            <a:endParaRPr lang="lt-LT" dirty="0"/>
          </a:p>
        </p:txBody>
      </p:sp>
      <p:sp>
        <p:nvSpPr>
          <p:cNvPr id="7" name="Slide Number Placeholder 6"/>
          <p:cNvSpPr>
            <a:spLocks noGrp="1"/>
          </p:cNvSpPr>
          <p:nvPr>
            <p:ph type="sldNum" sz="quarter" idx="12"/>
          </p:nvPr>
        </p:nvSpPr>
        <p:spPr>
          <a:xfrm>
            <a:off x="8172400" y="6356350"/>
            <a:ext cx="648072" cy="365125"/>
          </a:xfrm>
          <a:prstGeom prst="rect">
            <a:avLst/>
          </a:prstGeom>
        </p:spPr>
        <p:txBody>
          <a:bodyPr/>
          <a:lstStyle>
            <a:lvl1pPr>
              <a:defRPr>
                <a:solidFill>
                  <a:srgbClr val="666666"/>
                </a:solidFill>
                <a:latin typeface="Arial" pitchFamily="34" charset="0"/>
                <a:cs typeface="Arial" pitchFamily="34" charset="0"/>
              </a:defRPr>
            </a:lvl1pPr>
          </a:lstStyle>
          <a:p>
            <a:fld id="{A451E2BC-D197-42E0-93EA-4E24880C5CE1}" type="slidenum">
              <a:rPr lang="lt-LT" smtClean="0"/>
              <a:t>‹#›</a:t>
            </a:fld>
            <a:endParaRPr lang="lt-LT" dirty="0"/>
          </a:p>
        </p:txBody>
      </p:sp>
    </p:spTree>
    <p:extLst>
      <p:ext uri="{BB962C8B-B14F-4D97-AF65-F5344CB8AC3E}">
        <p14:creationId xmlns:p14="http://schemas.microsoft.com/office/powerpoint/2010/main" val="27610219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2034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039095"/>
            <a:ext cx="7344816" cy="1801353"/>
          </a:xfrm>
        </p:spPr>
        <p:txBody>
          <a:bodyPr/>
          <a:lstStyle/>
          <a:p>
            <a:r>
              <a:rPr lang="lt-LT" sz="3200" b="1" dirty="0">
                <a:latin typeface="Times New Roman" panose="02020603050405020304" pitchFamily="18" charset="0"/>
                <a:cs typeface="Times New Roman" panose="02020603050405020304" pitchFamily="18" charset="0"/>
              </a:rPr>
              <a:t>Virtualių serverių išteklių naudojimu grindžiama alaus daryklos gamybos valdymo informacinė sistema</a:t>
            </a:r>
            <a:endParaRPr lang="lt-LT"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82539" y="5500260"/>
            <a:ext cx="6400800" cy="1052970"/>
          </a:xfrm>
        </p:spPr>
        <p:txBody>
          <a:bodyPr/>
          <a:lstStyle/>
          <a:p>
            <a:pPr algn="l"/>
            <a:r>
              <a:rPr lang="lt-LT" dirty="0">
                <a:latin typeface="Times New Roman" panose="02020603050405020304" pitchFamily="18" charset="0"/>
                <a:cs typeface="Times New Roman" panose="02020603050405020304" pitchFamily="18" charset="0"/>
              </a:rPr>
              <a:t>Parengė: Kipras Gabrielaitis</a:t>
            </a:r>
          </a:p>
        </p:txBody>
      </p:sp>
      <p:sp>
        <p:nvSpPr>
          <p:cNvPr id="4" name="TextBox 3">
            <a:extLst>
              <a:ext uri="{FF2B5EF4-FFF2-40B4-BE49-F238E27FC236}">
                <a16:creationId xmlns:a16="http://schemas.microsoft.com/office/drawing/2014/main" id="{559CE83F-5D99-4AB3-9BEA-F523E8432D05}"/>
              </a:ext>
            </a:extLst>
          </p:cNvPr>
          <p:cNvSpPr txBox="1"/>
          <p:nvPr/>
        </p:nvSpPr>
        <p:spPr>
          <a:xfrm>
            <a:off x="2504113" y="4640393"/>
            <a:ext cx="4135773" cy="400110"/>
          </a:xfrm>
          <a:prstGeom prst="rect">
            <a:avLst/>
          </a:prstGeom>
          <a:noFill/>
        </p:spPr>
        <p:txBody>
          <a:bodyPr wrap="square" rtlCol="0">
            <a:spAutoFit/>
          </a:bodyPr>
          <a:lstStyle/>
          <a:p>
            <a:pPr algn="ctr"/>
            <a:r>
              <a:rPr lang="lt-LT" sz="2000" dirty="0">
                <a:latin typeface="Times New Roman" panose="02020603050405020304" pitchFamily="18" charset="0"/>
                <a:cs typeface="Times New Roman" panose="02020603050405020304" pitchFamily="18" charset="0"/>
              </a:rPr>
              <a:t>Baigiamasis bakalauro darbas 1</a:t>
            </a:r>
          </a:p>
        </p:txBody>
      </p:sp>
    </p:spTree>
    <p:extLst>
      <p:ext uri="{BB962C8B-B14F-4D97-AF65-F5344CB8AC3E}">
        <p14:creationId xmlns:p14="http://schemas.microsoft.com/office/powerpoint/2010/main" val="1621713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608-2BBF-4331-946D-102FA0932878}"/>
              </a:ext>
            </a:extLst>
          </p:cNvPr>
          <p:cNvSpPr>
            <a:spLocks noGrp="1"/>
          </p:cNvSpPr>
          <p:nvPr>
            <p:ph type="title"/>
          </p:nvPr>
        </p:nvSpPr>
        <p:spPr>
          <a:xfrm>
            <a:off x="2710840" y="0"/>
            <a:ext cx="6048672" cy="1498178"/>
          </a:xfrm>
        </p:spPr>
        <p:txBody>
          <a:bodyPr/>
          <a:lstStyle/>
          <a:p>
            <a:pPr algn="ctr"/>
            <a:r>
              <a:rPr lang="lt-LT" sz="2400" dirty="0">
                <a:latin typeface="Times New Roman" panose="02020603050405020304" pitchFamily="18" charset="0"/>
                <a:cs typeface="Times New Roman" panose="02020603050405020304" pitchFamily="18" charset="0"/>
              </a:rPr>
              <a:t>Esamų Informacinių sistemų</a:t>
            </a:r>
            <a:r>
              <a:rPr lang="en-GB" sz="2400" dirty="0">
                <a:latin typeface="Times New Roman" panose="02020603050405020304" pitchFamily="18" charset="0"/>
                <a:cs typeface="Times New Roman" panose="02020603050405020304" pitchFamily="18" charset="0"/>
              </a:rPr>
              <a:t> rinkoje</a:t>
            </a:r>
            <a:r>
              <a:rPr lang="lt-LT" sz="2400" dirty="0">
                <a:latin typeface="Times New Roman" panose="02020603050405020304" pitchFamily="18" charset="0"/>
                <a:cs typeface="Times New Roman" panose="02020603050405020304" pitchFamily="18" charset="0"/>
              </a:rPr>
              <a:t> analizė</a:t>
            </a:r>
            <a:r>
              <a:rPr lang="lt-LT" dirty="0"/>
              <a:t>	</a:t>
            </a:r>
          </a:p>
        </p:txBody>
      </p:sp>
      <p:sp>
        <p:nvSpPr>
          <p:cNvPr id="11" name="Content Placeholder 10">
            <a:extLst>
              <a:ext uri="{FF2B5EF4-FFF2-40B4-BE49-F238E27FC236}">
                <a16:creationId xmlns:a16="http://schemas.microsoft.com/office/drawing/2014/main" id="{E31699F6-766D-406B-AABC-960700E53638}"/>
              </a:ext>
            </a:extLst>
          </p:cNvPr>
          <p:cNvSpPr>
            <a:spLocks noGrp="1"/>
          </p:cNvSpPr>
          <p:nvPr>
            <p:ph idx="1"/>
          </p:nvPr>
        </p:nvSpPr>
        <p:spPr>
          <a:xfrm>
            <a:off x="834390" y="2125980"/>
            <a:ext cx="7783830" cy="4183340"/>
          </a:xfrm>
        </p:spPr>
        <p:txBody>
          <a:bodyPr/>
          <a:lstStyle/>
          <a:p>
            <a:pPr marL="0" indent="0">
              <a:buNone/>
            </a:pPr>
            <a:r>
              <a:rPr lang="lt-LT" dirty="0"/>
              <a:t> </a:t>
            </a:r>
          </a:p>
        </p:txBody>
      </p:sp>
      <p:graphicFrame>
        <p:nvGraphicFramePr>
          <p:cNvPr id="3" name="Lentelė 2">
            <a:extLst>
              <a:ext uri="{FF2B5EF4-FFF2-40B4-BE49-F238E27FC236}">
                <a16:creationId xmlns:a16="http://schemas.microsoft.com/office/drawing/2014/main" id="{AFD3232E-B9FD-448E-A212-86A5AA31B1C8}"/>
              </a:ext>
            </a:extLst>
          </p:cNvPr>
          <p:cNvGraphicFramePr>
            <a:graphicFrameLocks noGrp="1"/>
          </p:cNvGraphicFramePr>
          <p:nvPr>
            <p:extLst>
              <p:ext uri="{D42A27DB-BD31-4B8C-83A1-F6EECF244321}">
                <p14:modId xmlns:p14="http://schemas.microsoft.com/office/powerpoint/2010/main" val="307774247"/>
              </p:ext>
            </p:extLst>
          </p:nvPr>
        </p:nvGraphicFramePr>
        <p:xfrm>
          <a:off x="1440179" y="1791303"/>
          <a:ext cx="6572251" cy="3676461"/>
        </p:xfrm>
        <a:graphic>
          <a:graphicData uri="http://schemas.openxmlformats.org/drawingml/2006/table">
            <a:tbl>
              <a:tblPr firstRow="1" firstCol="1" bandRow="1">
                <a:tableStyleId>{5C22544A-7EE6-4342-B048-85BDC9FD1C3A}</a:tableStyleId>
              </a:tblPr>
              <a:tblGrid>
                <a:gridCol w="537886">
                  <a:extLst>
                    <a:ext uri="{9D8B030D-6E8A-4147-A177-3AD203B41FA5}">
                      <a16:colId xmlns:a16="http://schemas.microsoft.com/office/drawing/2014/main" val="3063017148"/>
                    </a:ext>
                  </a:extLst>
                </a:gridCol>
                <a:gridCol w="1261424">
                  <a:extLst>
                    <a:ext uri="{9D8B030D-6E8A-4147-A177-3AD203B41FA5}">
                      <a16:colId xmlns:a16="http://schemas.microsoft.com/office/drawing/2014/main" val="4087768852"/>
                    </a:ext>
                  </a:extLst>
                </a:gridCol>
                <a:gridCol w="2794335">
                  <a:extLst>
                    <a:ext uri="{9D8B030D-6E8A-4147-A177-3AD203B41FA5}">
                      <a16:colId xmlns:a16="http://schemas.microsoft.com/office/drawing/2014/main" val="2062815348"/>
                    </a:ext>
                  </a:extLst>
                </a:gridCol>
                <a:gridCol w="1077679">
                  <a:extLst>
                    <a:ext uri="{9D8B030D-6E8A-4147-A177-3AD203B41FA5}">
                      <a16:colId xmlns:a16="http://schemas.microsoft.com/office/drawing/2014/main" val="1794862996"/>
                    </a:ext>
                  </a:extLst>
                </a:gridCol>
                <a:gridCol w="900927">
                  <a:extLst>
                    <a:ext uri="{9D8B030D-6E8A-4147-A177-3AD203B41FA5}">
                      <a16:colId xmlns:a16="http://schemas.microsoft.com/office/drawing/2014/main" val="2380777563"/>
                    </a:ext>
                  </a:extLst>
                </a:gridCol>
              </a:tblGrid>
              <a:tr h="1051560">
                <a:tc>
                  <a:txBody>
                    <a:bodyPr/>
                    <a:lstStyle/>
                    <a:p>
                      <a:pPr marR="24130" algn="ctr">
                        <a:lnSpc>
                          <a:spcPct val="150000"/>
                        </a:lnSpc>
                        <a:spcAft>
                          <a:spcPts val="600"/>
                        </a:spcAft>
                      </a:pPr>
                      <a:r>
                        <a:rPr lang="lt-LT" sz="1200" dirty="0" err="1">
                          <a:solidFill>
                            <a:sysClr val="windowText" lastClr="000000"/>
                          </a:solidFill>
                          <a:effectLst/>
                        </a:rPr>
                        <a:t>Eil</a:t>
                      </a:r>
                      <a:r>
                        <a:rPr lang="lt-LT" sz="1200" dirty="0">
                          <a:solidFill>
                            <a:sysClr val="windowText" lastClr="000000"/>
                          </a:solidFill>
                          <a:effectLst/>
                        </a:rPr>
                        <a:t> </a:t>
                      </a:r>
                      <a:r>
                        <a:rPr lang="lt-LT" sz="1200" dirty="0" err="1">
                          <a:solidFill>
                            <a:sysClr val="windowText" lastClr="000000"/>
                          </a:solidFill>
                          <a:effectLst/>
                        </a:rPr>
                        <a:t>nr.</a:t>
                      </a:r>
                      <a:endParaRPr lang="lt-LT" sz="1200" dirty="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dirty="0">
                          <a:solidFill>
                            <a:sysClr val="windowText" lastClr="000000"/>
                          </a:solidFill>
                          <a:effectLst/>
                        </a:rPr>
                        <a:t> </a:t>
                      </a:r>
                    </a:p>
                    <a:p>
                      <a:pPr algn="ctr">
                        <a:lnSpc>
                          <a:spcPct val="150000"/>
                        </a:lnSpc>
                        <a:spcAft>
                          <a:spcPts val="600"/>
                        </a:spcAft>
                      </a:pPr>
                      <a:r>
                        <a:rPr lang="lt-LT" sz="1200" dirty="0">
                          <a:solidFill>
                            <a:sysClr val="windowText" lastClr="000000"/>
                          </a:solidFill>
                          <a:effectLst/>
                        </a:rPr>
                        <a:t>Modulis</a:t>
                      </a:r>
                      <a:endParaRPr lang="lt-LT" sz="1200" dirty="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lnSpc>
                          <a:spcPct val="150000"/>
                        </a:lnSpc>
                        <a:spcAft>
                          <a:spcPts val="600"/>
                        </a:spcAft>
                      </a:pPr>
                      <a:r>
                        <a:rPr lang="lt-LT" sz="1200">
                          <a:solidFill>
                            <a:sysClr val="windowText" lastClr="000000"/>
                          </a:solidFill>
                          <a:effectLst/>
                        </a:rPr>
                        <a:t>Sistema</a:t>
                      </a:r>
                    </a:p>
                    <a:p>
                      <a:pPr algn="l">
                        <a:lnSpc>
                          <a:spcPct val="150000"/>
                        </a:lnSpc>
                        <a:spcAft>
                          <a:spcPts val="600"/>
                        </a:spcAft>
                      </a:pPr>
                      <a:r>
                        <a:rPr lang="lt-LT" sz="1200">
                          <a:solidFill>
                            <a:sysClr val="windowText" lastClr="000000"/>
                          </a:solidFill>
                          <a:effectLst/>
                        </a:rPr>
                        <a:t> </a:t>
                      </a:r>
                    </a:p>
                    <a:p>
                      <a:pPr algn="l">
                        <a:lnSpc>
                          <a:spcPct val="150000"/>
                        </a:lnSpc>
                        <a:spcAft>
                          <a:spcPts val="600"/>
                        </a:spcAft>
                      </a:pPr>
                      <a:r>
                        <a:rPr lang="lt-LT" sz="1200">
                          <a:solidFill>
                            <a:sysClr val="windowText" lastClr="000000"/>
                          </a:solidFill>
                          <a:effectLst/>
                        </a:rPr>
                        <a:t>Funkcija</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600"/>
                        </a:spcAft>
                      </a:pPr>
                      <a:r>
                        <a:rPr lang="lt-LT" sz="1200" dirty="0">
                          <a:solidFill>
                            <a:sysClr val="windowText" lastClr="000000"/>
                          </a:solidFill>
                          <a:effectLst/>
                        </a:rPr>
                        <a:t>Brewplanner</a:t>
                      </a:r>
                      <a:endParaRPr lang="lt-LT" sz="1200" dirty="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50000"/>
                        </a:lnSpc>
                        <a:spcAft>
                          <a:spcPts val="600"/>
                        </a:spcAft>
                      </a:pPr>
                      <a:r>
                        <a:rPr lang="lt-LT" sz="1200" dirty="0">
                          <a:solidFill>
                            <a:sysClr val="windowText" lastClr="000000"/>
                          </a:solidFill>
                          <a:effectLst/>
                        </a:rPr>
                        <a:t>Brewtarget</a:t>
                      </a:r>
                      <a:endParaRPr lang="lt-LT" sz="1200" dirty="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931492"/>
                  </a:ext>
                </a:extLst>
              </a:tr>
              <a:tr h="337185">
                <a:tc>
                  <a:txBody>
                    <a:bodyPr/>
                    <a:lstStyle/>
                    <a:p>
                      <a:pPr indent="38100" algn="ctr">
                        <a:lnSpc>
                          <a:spcPct val="150000"/>
                        </a:lnSpc>
                        <a:spcAft>
                          <a:spcPts val="600"/>
                        </a:spcAft>
                      </a:pPr>
                      <a:r>
                        <a:rPr lang="lt-LT" sz="1200">
                          <a:solidFill>
                            <a:sysClr val="windowText" lastClr="000000"/>
                          </a:solidFill>
                          <a:effectLst/>
                        </a:rPr>
                        <a:t>1.</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lnSpc>
                          <a:spcPct val="150000"/>
                        </a:lnSpc>
                        <a:spcAft>
                          <a:spcPts val="600"/>
                        </a:spcAft>
                      </a:pPr>
                      <a:r>
                        <a:rPr lang="lt-LT" sz="1200">
                          <a:solidFill>
                            <a:sysClr val="windowText" lastClr="000000"/>
                          </a:solidFill>
                          <a:effectLst/>
                        </a:rPr>
                        <a:t>Administracinės veiklos modulis</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a:solidFill>
                            <a:sysClr val="windowText" lastClr="000000"/>
                          </a:solidFill>
                          <a:effectLst/>
                        </a:rPr>
                        <a:t>Užsakymų valdymas</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123190" algn="ctr">
                        <a:lnSpc>
                          <a:spcPct val="150000"/>
                        </a:lnSpc>
                        <a:spcAft>
                          <a:spcPts val="600"/>
                        </a:spcAft>
                      </a:pPr>
                      <a:r>
                        <a:rPr lang="lt-LT" sz="1200">
                          <a:solidFill>
                            <a:sysClr val="windowText" lastClr="000000"/>
                          </a:solidFill>
                          <a:effectLst/>
                        </a:rPr>
                        <a:t>Yra</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a:solidFill>
                            <a:sysClr val="windowText" lastClr="000000"/>
                          </a:solidFill>
                          <a:effectLst/>
                        </a:rPr>
                        <a:t>Nėra</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2151631"/>
                  </a:ext>
                </a:extLst>
              </a:tr>
              <a:tr h="337185">
                <a:tc>
                  <a:txBody>
                    <a:bodyPr/>
                    <a:lstStyle/>
                    <a:p>
                      <a:pPr indent="38100" algn="ctr">
                        <a:lnSpc>
                          <a:spcPct val="150000"/>
                        </a:lnSpc>
                        <a:spcAft>
                          <a:spcPts val="600"/>
                        </a:spcAft>
                      </a:pPr>
                      <a:r>
                        <a:rPr lang="lt-LT" sz="1200">
                          <a:solidFill>
                            <a:sysClr val="windowText" lastClr="000000"/>
                          </a:solidFill>
                          <a:effectLst/>
                        </a:rPr>
                        <a:t>2.</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lt-LT"/>
                    </a:p>
                  </a:txBody>
                  <a:tcPr/>
                </a:tc>
                <a:tc>
                  <a:txBody>
                    <a:bodyPr/>
                    <a:lstStyle/>
                    <a:p>
                      <a:pPr algn="ctr">
                        <a:lnSpc>
                          <a:spcPct val="150000"/>
                        </a:lnSpc>
                        <a:spcAft>
                          <a:spcPts val="600"/>
                        </a:spcAft>
                      </a:pPr>
                      <a:r>
                        <a:rPr lang="lt-LT" sz="1200">
                          <a:solidFill>
                            <a:sysClr val="windowText" lastClr="000000"/>
                          </a:solidFill>
                          <a:effectLst/>
                        </a:rPr>
                        <a:t>Tiekėjų sutarčių saugojimas</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123190" algn="ctr">
                        <a:lnSpc>
                          <a:spcPct val="150000"/>
                        </a:lnSpc>
                        <a:spcAft>
                          <a:spcPts val="600"/>
                        </a:spcAft>
                      </a:pPr>
                      <a:r>
                        <a:rPr lang="lt-LT" sz="1200">
                          <a:solidFill>
                            <a:sysClr val="windowText" lastClr="000000"/>
                          </a:solidFill>
                          <a:effectLst/>
                        </a:rPr>
                        <a:t>Nėra</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a:solidFill>
                            <a:sysClr val="windowText" lastClr="000000"/>
                          </a:solidFill>
                          <a:effectLst/>
                        </a:rPr>
                        <a:t>Nėra</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0925051"/>
                  </a:ext>
                </a:extLst>
              </a:tr>
              <a:tr h="337185">
                <a:tc>
                  <a:txBody>
                    <a:bodyPr/>
                    <a:lstStyle/>
                    <a:p>
                      <a:pPr indent="38100" algn="ctr">
                        <a:lnSpc>
                          <a:spcPct val="150000"/>
                        </a:lnSpc>
                        <a:spcAft>
                          <a:spcPts val="600"/>
                        </a:spcAft>
                      </a:pPr>
                      <a:r>
                        <a:rPr lang="lt-LT" sz="1200">
                          <a:solidFill>
                            <a:sysClr val="windowText" lastClr="000000"/>
                          </a:solidFill>
                          <a:effectLst/>
                        </a:rPr>
                        <a:t>3.</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a:solidFill>
                            <a:sysClr val="windowText" lastClr="000000"/>
                          </a:solidFill>
                          <a:effectLst/>
                        </a:rPr>
                        <a:t>Resursų valdymo modulis</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a:solidFill>
                            <a:sysClr val="windowText" lastClr="000000"/>
                          </a:solidFill>
                          <a:effectLst/>
                        </a:rPr>
                        <a:t>Resursų planavimas</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R="123190" algn="ctr">
                        <a:lnSpc>
                          <a:spcPct val="150000"/>
                        </a:lnSpc>
                        <a:spcAft>
                          <a:spcPts val="600"/>
                        </a:spcAft>
                      </a:pPr>
                      <a:r>
                        <a:rPr lang="lt-LT" sz="1200">
                          <a:solidFill>
                            <a:sysClr val="windowText" lastClr="000000"/>
                          </a:solidFill>
                          <a:effectLst/>
                        </a:rPr>
                        <a:t>Nėra</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a:solidFill>
                            <a:sysClr val="windowText" lastClr="000000"/>
                          </a:solidFill>
                          <a:effectLst/>
                        </a:rPr>
                        <a:t>Nėra</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93104"/>
                  </a:ext>
                </a:extLst>
              </a:tr>
              <a:tr h="392430">
                <a:tc>
                  <a:txBody>
                    <a:bodyPr/>
                    <a:lstStyle/>
                    <a:p>
                      <a:pPr indent="38100" algn="ctr">
                        <a:lnSpc>
                          <a:spcPct val="150000"/>
                        </a:lnSpc>
                        <a:spcAft>
                          <a:spcPts val="600"/>
                        </a:spcAft>
                      </a:pPr>
                      <a:r>
                        <a:rPr lang="lt-LT" sz="1200">
                          <a:solidFill>
                            <a:sysClr val="windowText" lastClr="000000"/>
                          </a:solidFill>
                          <a:effectLst/>
                        </a:rPr>
                        <a:t>4.</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ctr">
                        <a:lnSpc>
                          <a:spcPct val="150000"/>
                        </a:lnSpc>
                        <a:spcAft>
                          <a:spcPts val="600"/>
                        </a:spcAft>
                      </a:pPr>
                      <a:r>
                        <a:rPr lang="lt-LT" sz="1200">
                          <a:solidFill>
                            <a:sysClr val="windowText" lastClr="000000"/>
                          </a:solidFill>
                          <a:effectLst/>
                        </a:rPr>
                        <a:t>Gamybos koordinavimo modulis</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a:solidFill>
                            <a:sysClr val="windowText" lastClr="000000"/>
                          </a:solidFill>
                          <a:effectLst/>
                        </a:rPr>
                        <a:t>Gamybos planavimas</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a:solidFill>
                            <a:sysClr val="windowText" lastClr="000000"/>
                          </a:solidFill>
                          <a:effectLst/>
                        </a:rPr>
                        <a:t>Yra</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a:solidFill>
                            <a:sysClr val="windowText" lastClr="000000"/>
                          </a:solidFill>
                          <a:effectLst/>
                        </a:rPr>
                        <a:t>Yra su trūkumais</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3619398"/>
                  </a:ext>
                </a:extLst>
              </a:tr>
              <a:tr h="392430">
                <a:tc>
                  <a:txBody>
                    <a:bodyPr/>
                    <a:lstStyle/>
                    <a:p>
                      <a:pPr indent="38100" algn="ctr">
                        <a:lnSpc>
                          <a:spcPct val="150000"/>
                        </a:lnSpc>
                        <a:spcAft>
                          <a:spcPts val="600"/>
                        </a:spcAft>
                      </a:pPr>
                      <a:r>
                        <a:rPr lang="lt-LT" sz="1200">
                          <a:solidFill>
                            <a:sysClr val="windowText" lastClr="000000"/>
                          </a:solidFill>
                          <a:effectLst/>
                        </a:rPr>
                        <a:t>5.</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lt-LT"/>
                    </a:p>
                  </a:txBody>
                  <a:tcPr/>
                </a:tc>
                <a:tc>
                  <a:txBody>
                    <a:bodyPr/>
                    <a:lstStyle/>
                    <a:p>
                      <a:pPr algn="ctr">
                        <a:lnSpc>
                          <a:spcPct val="150000"/>
                        </a:lnSpc>
                        <a:spcAft>
                          <a:spcPts val="600"/>
                        </a:spcAft>
                      </a:pPr>
                      <a:r>
                        <a:rPr lang="lt-LT" sz="1200">
                          <a:solidFill>
                            <a:sysClr val="windowText" lastClr="000000"/>
                          </a:solidFill>
                          <a:effectLst/>
                        </a:rPr>
                        <a:t>Receptūrų valdymas</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a:solidFill>
                            <a:sysClr val="windowText" lastClr="000000"/>
                          </a:solidFill>
                          <a:effectLst/>
                        </a:rPr>
                        <a:t>Yra su trūkumais.</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a:solidFill>
                            <a:sysClr val="windowText" lastClr="000000"/>
                          </a:solidFill>
                          <a:effectLst/>
                        </a:rPr>
                        <a:t>Yra</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0513338"/>
                  </a:ext>
                </a:extLst>
              </a:tr>
              <a:tr h="392430">
                <a:tc>
                  <a:txBody>
                    <a:bodyPr/>
                    <a:lstStyle/>
                    <a:p>
                      <a:pPr indent="38100" algn="ctr">
                        <a:lnSpc>
                          <a:spcPct val="150000"/>
                        </a:lnSpc>
                        <a:spcAft>
                          <a:spcPts val="600"/>
                        </a:spcAft>
                      </a:pPr>
                      <a:r>
                        <a:rPr lang="lt-LT" sz="1200">
                          <a:solidFill>
                            <a:sysClr val="windowText" lastClr="000000"/>
                          </a:solidFill>
                          <a:effectLst/>
                        </a:rPr>
                        <a:t>6.</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lt-LT"/>
                    </a:p>
                  </a:txBody>
                  <a:tcPr/>
                </a:tc>
                <a:tc>
                  <a:txBody>
                    <a:bodyPr/>
                    <a:lstStyle/>
                    <a:p>
                      <a:pPr algn="ctr">
                        <a:lnSpc>
                          <a:spcPct val="150000"/>
                        </a:lnSpc>
                        <a:spcAft>
                          <a:spcPts val="600"/>
                        </a:spcAft>
                      </a:pPr>
                      <a:r>
                        <a:rPr lang="lt-LT" sz="1200">
                          <a:solidFill>
                            <a:sysClr val="windowText" lastClr="000000"/>
                          </a:solidFill>
                          <a:effectLst/>
                        </a:rPr>
                        <a:t>Technikos prietaisų valdymas</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a:solidFill>
                            <a:sysClr val="windowText" lastClr="000000"/>
                          </a:solidFill>
                          <a:effectLst/>
                        </a:rPr>
                        <a:t>Yra</a:t>
                      </a:r>
                      <a:endParaRPr lang="lt-LT" sz="120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spcAft>
                          <a:spcPts val="600"/>
                        </a:spcAft>
                      </a:pPr>
                      <a:r>
                        <a:rPr lang="lt-LT" sz="1200" dirty="0">
                          <a:solidFill>
                            <a:sysClr val="windowText" lastClr="000000"/>
                          </a:solidFill>
                          <a:effectLst/>
                        </a:rPr>
                        <a:t>Yra</a:t>
                      </a:r>
                      <a:endParaRPr lang="lt-LT" sz="1200" dirty="0">
                        <a:solidFill>
                          <a:sysClr val="windowText" lastClr="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0001388"/>
                  </a:ext>
                </a:extLst>
              </a:tr>
            </a:tbl>
          </a:graphicData>
        </a:graphic>
      </p:graphicFrame>
      <p:cxnSp>
        <p:nvCxnSpPr>
          <p:cNvPr id="6" name="Straight Connector 3">
            <a:extLst>
              <a:ext uri="{FF2B5EF4-FFF2-40B4-BE49-F238E27FC236}">
                <a16:creationId xmlns:a16="http://schemas.microsoft.com/office/drawing/2014/main" id="{9E32C5A7-C92A-4736-B6DC-0A56AA9EF5D5}"/>
              </a:ext>
            </a:extLst>
          </p:cNvPr>
          <p:cNvCxnSpPr>
            <a:cxnSpLocks/>
          </p:cNvCxnSpPr>
          <p:nvPr/>
        </p:nvCxnSpPr>
        <p:spPr>
          <a:xfrm>
            <a:off x="3246120" y="1791303"/>
            <a:ext cx="2788920" cy="10433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59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04BAF4AA-EB5E-429B-970F-00C97A8B4EA5}"/>
              </a:ext>
            </a:extLst>
          </p:cNvPr>
          <p:cNvSpPr>
            <a:spLocks noGrp="1"/>
          </p:cNvSpPr>
          <p:nvPr>
            <p:ph type="title"/>
          </p:nvPr>
        </p:nvSpPr>
        <p:spPr/>
        <p:txBody>
          <a:bodyPr/>
          <a:lstStyle/>
          <a:p>
            <a:r>
              <a:rPr lang="lt-LT" dirty="0"/>
              <a:t> </a:t>
            </a:r>
          </a:p>
        </p:txBody>
      </p:sp>
      <p:sp>
        <p:nvSpPr>
          <p:cNvPr id="3" name="Turinio vietos rezervavimo ženklas 2">
            <a:extLst>
              <a:ext uri="{FF2B5EF4-FFF2-40B4-BE49-F238E27FC236}">
                <a16:creationId xmlns:a16="http://schemas.microsoft.com/office/drawing/2014/main" id="{534AB9FF-854F-43E6-8397-99922A3AB4E1}"/>
              </a:ext>
            </a:extLst>
          </p:cNvPr>
          <p:cNvSpPr>
            <a:spLocks noGrp="1"/>
          </p:cNvSpPr>
          <p:nvPr>
            <p:ph idx="1"/>
          </p:nvPr>
        </p:nvSpPr>
        <p:spPr>
          <a:xfrm>
            <a:off x="457200" y="1341338"/>
            <a:ext cx="8363272" cy="4608512"/>
          </a:xfrm>
        </p:spPr>
        <p:txBody>
          <a:bodyPr/>
          <a:lstStyle/>
          <a:p>
            <a:pPr>
              <a:lnSpc>
                <a:spcPct val="150000"/>
              </a:lnSpc>
            </a:pPr>
            <a:r>
              <a:rPr lang="lt-LT" sz="2000" dirty="0"/>
              <a:t>Kiekviena sistema turi bent vieną detaliai realizuotą funkciją. Tačiau trūksta pilno administracinės veiklos modulio bei resursų valdymo modulio funkcijų išpildymo.</a:t>
            </a:r>
          </a:p>
          <a:p>
            <a:pPr>
              <a:lnSpc>
                <a:spcPct val="150000"/>
              </a:lnSpc>
            </a:pPr>
            <a:r>
              <a:rPr lang="lt-LT" sz="2000" dirty="0"/>
              <a:t>Brewplanner patogi bei vizuali informacinė sistema, tačiau trūksta detalesnio receptūrų valdymo bei resursų valdymo modulio.</a:t>
            </a:r>
          </a:p>
          <a:p>
            <a:pPr>
              <a:lnSpc>
                <a:spcPct val="150000"/>
              </a:lnSpc>
            </a:pPr>
            <a:r>
              <a:rPr lang="lt-LT" sz="2000" dirty="0"/>
              <a:t>Brewtarget informacinė sistema taip pat gali būti naudinga, tačiau tik mažoms, pradedančioms darykloms, kurioms nereikia rūpintis dėl užsakymų administravimo bei resursų valdymo.</a:t>
            </a:r>
          </a:p>
        </p:txBody>
      </p:sp>
      <p:sp>
        <p:nvSpPr>
          <p:cNvPr id="5" name="Title 1">
            <a:extLst>
              <a:ext uri="{FF2B5EF4-FFF2-40B4-BE49-F238E27FC236}">
                <a16:creationId xmlns:a16="http://schemas.microsoft.com/office/drawing/2014/main" id="{1DF44383-0F1E-42D3-AA98-2D6188A767AA}"/>
              </a:ext>
            </a:extLst>
          </p:cNvPr>
          <p:cNvSpPr txBox="1">
            <a:spLocks/>
          </p:cNvSpPr>
          <p:nvPr/>
        </p:nvSpPr>
        <p:spPr>
          <a:xfrm>
            <a:off x="2710840" y="0"/>
            <a:ext cx="6048672" cy="1498178"/>
          </a:xfrm>
          <a:prstGeom prst="rect">
            <a:avLst/>
          </a:prstGeom>
        </p:spPr>
        <p:txBody>
          <a:bodyPr anchor="ctr"/>
          <a:lstStyle>
            <a:lvl1pPr algn="l" defTabSz="914400" rtl="0" eaLnBrk="1" latinLnBrk="0" hangingPunct="1">
              <a:spcBef>
                <a:spcPct val="0"/>
              </a:spcBef>
              <a:buNone/>
              <a:defRPr sz="4400" kern="1200">
                <a:solidFill>
                  <a:srgbClr val="003A6C"/>
                </a:solidFill>
                <a:latin typeface="Arial" pitchFamily="34" charset="0"/>
                <a:ea typeface="+mj-ea"/>
                <a:cs typeface="Arial" pitchFamily="34" charset="0"/>
              </a:defRPr>
            </a:lvl1pPr>
          </a:lstStyle>
          <a:p>
            <a:pPr algn="ctr"/>
            <a:r>
              <a:rPr lang="lt-LT" sz="2400" dirty="0">
                <a:latin typeface="Times New Roman" panose="02020603050405020304" pitchFamily="18" charset="0"/>
                <a:cs typeface="Times New Roman" panose="02020603050405020304" pitchFamily="18" charset="0"/>
              </a:rPr>
              <a:t>Esamų Informacinių sistemų</a:t>
            </a:r>
            <a:r>
              <a:rPr lang="en-GB" sz="2400" dirty="0">
                <a:latin typeface="Times New Roman" panose="02020603050405020304" pitchFamily="18" charset="0"/>
                <a:cs typeface="Times New Roman" panose="02020603050405020304" pitchFamily="18" charset="0"/>
              </a:rPr>
              <a:t> </a:t>
            </a:r>
            <a:r>
              <a:rPr lang="lt-LT" sz="2400" dirty="0">
                <a:latin typeface="Times New Roman" panose="02020603050405020304" pitchFamily="18" charset="0"/>
                <a:cs typeface="Times New Roman" panose="02020603050405020304" pitchFamily="18" charset="0"/>
              </a:rPr>
              <a:t>rinkoje analizė</a:t>
            </a:r>
            <a:r>
              <a:rPr lang="lt-LT" dirty="0"/>
              <a:t>	</a:t>
            </a:r>
          </a:p>
        </p:txBody>
      </p:sp>
    </p:spTree>
    <p:extLst>
      <p:ext uri="{BB962C8B-B14F-4D97-AF65-F5344CB8AC3E}">
        <p14:creationId xmlns:p14="http://schemas.microsoft.com/office/powerpoint/2010/main" val="376121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E4D7DD3-7FDD-4A5B-BCC2-63CC1C571082}"/>
              </a:ext>
            </a:extLst>
          </p:cNvPr>
          <p:cNvSpPr>
            <a:spLocks noGrp="1"/>
          </p:cNvSpPr>
          <p:nvPr>
            <p:ph type="title"/>
          </p:nvPr>
        </p:nvSpPr>
        <p:spPr/>
        <p:txBody>
          <a:bodyPr/>
          <a:lstStyle/>
          <a:p>
            <a:pPr algn="ctr"/>
            <a:r>
              <a:rPr lang="lt-LT" sz="2400" dirty="0">
                <a:latin typeface="Times New Roman" panose="02020603050405020304" pitchFamily="18" charset="0"/>
                <a:cs typeface="Times New Roman" panose="02020603050405020304" pitchFamily="18" charset="0"/>
              </a:rPr>
              <a:t>Naudojamų technologijų apžvalga</a:t>
            </a:r>
            <a:endParaRPr lang="lt-LT" sz="2400" dirty="0"/>
          </a:p>
        </p:txBody>
      </p:sp>
      <p:sp>
        <p:nvSpPr>
          <p:cNvPr id="3" name="Turinio vietos rezervavimo ženklas 2">
            <a:extLst>
              <a:ext uri="{FF2B5EF4-FFF2-40B4-BE49-F238E27FC236}">
                <a16:creationId xmlns:a16="http://schemas.microsoft.com/office/drawing/2014/main" id="{2D56F8CE-A053-42D0-910F-532C9DA4FAA7}"/>
              </a:ext>
            </a:extLst>
          </p:cNvPr>
          <p:cNvSpPr>
            <a:spLocks noGrp="1"/>
          </p:cNvSpPr>
          <p:nvPr>
            <p:ph idx="1"/>
          </p:nvPr>
        </p:nvSpPr>
        <p:spPr/>
        <p:txBody>
          <a:bodyPr/>
          <a:lstStyle/>
          <a:p>
            <a:pPr marL="0" indent="892175">
              <a:lnSpc>
                <a:spcPct val="150000"/>
              </a:lnSpc>
              <a:buNone/>
            </a:pPr>
            <a:r>
              <a:rPr lang="lt-LT" sz="2000" dirty="0"/>
              <a:t>Bus naudojami HTML ir CSS – svarbiausi, už dizainą atsakingi įrankiai internetinių svetainių kūrimui. Taip pat pasirinkta naudoti JavaScript programavimo kalbą, kuri integruojasi kartu su HTML ir CSS, bei yra naudinga kuriant dinamiškas internetines svetaines. Tam, kad sukurti stabilią bei greitai veikiančią informacinę sistemą, pasirinkta C# programavimo kalba su .NET technologija bei ASP.NET </a:t>
            </a:r>
            <a:r>
              <a:rPr lang="lt-LT" sz="2000" dirty="0" err="1"/>
              <a:t>Core</a:t>
            </a:r>
            <a:r>
              <a:rPr lang="lt-LT" sz="2000" dirty="0"/>
              <a:t> MVC karkasu. Duomenų bazė pasirinkta Microsoft SQL SERVER.</a:t>
            </a:r>
          </a:p>
        </p:txBody>
      </p:sp>
    </p:spTree>
    <p:extLst>
      <p:ext uri="{BB962C8B-B14F-4D97-AF65-F5344CB8AC3E}">
        <p14:creationId xmlns:p14="http://schemas.microsoft.com/office/powerpoint/2010/main" val="193881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096" y="986576"/>
            <a:ext cx="6048672" cy="412238"/>
          </a:xfrm>
        </p:spPr>
        <p:txBody>
          <a:bodyPr/>
          <a:lstStyle/>
          <a:p>
            <a:pPr algn="ctr"/>
            <a:br>
              <a:rPr lang="lt-LT" dirty="0"/>
            </a:br>
            <a:r>
              <a:rPr lang="lt-LT" dirty="0"/>
              <a:t>	</a:t>
            </a:r>
          </a:p>
        </p:txBody>
      </p:sp>
      <p:sp>
        <p:nvSpPr>
          <p:cNvPr id="5" name="Pavadinimas 1">
            <a:extLst>
              <a:ext uri="{FF2B5EF4-FFF2-40B4-BE49-F238E27FC236}">
                <a16:creationId xmlns:a16="http://schemas.microsoft.com/office/drawing/2014/main" id="{2ABF74C6-CD5D-48BC-9BF3-658A69AAC260}"/>
              </a:ext>
            </a:extLst>
          </p:cNvPr>
          <p:cNvSpPr txBox="1">
            <a:spLocks/>
          </p:cNvSpPr>
          <p:nvPr/>
        </p:nvSpPr>
        <p:spPr>
          <a:xfrm>
            <a:off x="2771800" y="116632"/>
            <a:ext cx="6048672" cy="1498178"/>
          </a:xfrm>
          <a:prstGeom prst="rect">
            <a:avLst/>
          </a:prstGeom>
        </p:spPr>
        <p:txBody>
          <a:bodyPr anchor="ctr"/>
          <a:lstStyle>
            <a:lvl1pPr algn="l" defTabSz="914400" rtl="0" eaLnBrk="1" latinLnBrk="0" hangingPunct="1">
              <a:spcBef>
                <a:spcPct val="0"/>
              </a:spcBef>
              <a:buNone/>
              <a:defRPr sz="4400" kern="1200">
                <a:solidFill>
                  <a:srgbClr val="003A6C"/>
                </a:solidFill>
                <a:latin typeface="Arial" pitchFamily="34" charset="0"/>
                <a:ea typeface="+mj-ea"/>
                <a:cs typeface="Arial" pitchFamily="34" charset="0"/>
              </a:defRPr>
            </a:lvl1pPr>
          </a:lstStyle>
          <a:p>
            <a:pPr algn="ctr"/>
            <a:r>
              <a:rPr lang="lt-LT" sz="2400" dirty="0">
                <a:latin typeface="Times New Roman" panose="02020603050405020304" pitchFamily="18" charset="0"/>
                <a:cs typeface="Times New Roman" panose="02020603050405020304" pitchFamily="18" charset="0"/>
              </a:rPr>
              <a:t>Naudojamų technologijų apžvalga</a:t>
            </a:r>
            <a:endParaRPr lang="lt-LT" sz="2400" dirty="0"/>
          </a:p>
        </p:txBody>
      </p:sp>
      <p:sp>
        <p:nvSpPr>
          <p:cNvPr id="3" name="Stačiakampis 2">
            <a:extLst>
              <a:ext uri="{FF2B5EF4-FFF2-40B4-BE49-F238E27FC236}">
                <a16:creationId xmlns:a16="http://schemas.microsoft.com/office/drawing/2014/main" id="{74AD51FC-1226-46CD-B94C-B815FBF53B1B}"/>
              </a:ext>
            </a:extLst>
          </p:cNvPr>
          <p:cNvSpPr/>
          <p:nvPr/>
        </p:nvSpPr>
        <p:spPr>
          <a:xfrm>
            <a:off x="674370" y="1614810"/>
            <a:ext cx="7989570" cy="1889620"/>
          </a:xfrm>
          <a:prstGeom prst="rect">
            <a:avLst/>
          </a:prstGeom>
        </p:spPr>
        <p:txBody>
          <a:bodyPr wrap="square">
            <a:spAutoFit/>
          </a:bodyPr>
          <a:lstStyle/>
          <a:p>
            <a:pPr indent="536575">
              <a:lnSpc>
                <a:spcPct val="150000"/>
              </a:lnSpc>
            </a:pPr>
            <a:r>
              <a:rPr lang="lt-LT" sz="2000" dirty="0">
                <a:latin typeface="Times New Roman" panose="02020603050405020304" pitchFamily="18" charset="0"/>
                <a:ea typeface="Times New Roman" panose="02020603050405020304" pitchFamily="18" charset="0"/>
              </a:rPr>
              <a:t>	Informacinės sistemos talpinimui internete bus naudojama </a:t>
            </a:r>
            <a:r>
              <a:rPr lang="en-US" sz="2000" dirty="0">
                <a:latin typeface="Times New Roman" panose="02020603050405020304" pitchFamily="18" charset="0"/>
                <a:ea typeface="Times New Roman" panose="02020603050405020304" pitchFamily="18" charset="0"/>
              </a:rPr>
              <a:t>Azure App service</a:t>
            </a:r>
            <a:r>
              <a:rPr lang="lt-LT" sz="2000" dirty="0">
                <a:latin typeface="Times New Roman" panose="02020603050405020304" pitchFamily="18" charset="0"/>
                <a:ea typeface="Times New Roman" panose="02020603050405020304" pitchFamily="18" charset="0"/>
              </a:rPr>
              <a:t> paslauga, kuri yra paremta „</a:t>
            </a:r>
            <a:r>
              <a:rPr lang="en-US" sz="2000" dirty="0">
                <a:latin typeface="Times New Roman" panose="02020603050405020304" pitchFamily="18" charset="0"/>
                <a:ea typeface="Times New Roman" panose="02020603050405020304" pitchFamily="18" charset="0"/>
              </a:rPr>
              <a:t>PaaS</a:t>
            </a:r>
            <a:r>
              <a:rPr lang="lt-LT" sz="2000" dirty="0">
                <a:latin typeface="Times New Roman" panose="02020603050405020304" pitchFamily="18" charset="0"/>
                <a:ea typeface="Times New Roman" panose="02020603050405020304" pitchFamily="18" charset="0"/>
              </a:rPr>
              <a:t>”(angl. </a:t>
            </a:r>
            <a:r>
              <a:rPr lang="en-US" sz="2000" i="1" dirty="0">
                <a:latin typeface="Times New Roman" panose="02020603050405020304" pitchFamily="18" charset="0"/>
                <a:ea typeface="Times New Roman" panose="02020603050405020304" pitchFamily="18" charset="0"/>
              </a:rPr>
              <a:t>Platform as a service</a:t>
            </a:r>
            <a:r>
              <a:rPr lang="lt-LT" sz="2000" dirty="0">
                <a:latin typeface="Times New Roman" panose="02020603050405020304" pitchFamily="18" charset="0"/>
                <a:ea typeface="Times New Roman" panose="02020603050405020304" pitchFamily="18" charset="0"/>
              </a:rPr>
              <a:t>) Platforma kaip paslauga architektūra. Ši architektūra palaiko tiek internetinės svetainės programinę įrangą, tiek techninės įrangos resursus. </a:t>
            </a:r>
            <a:endParaRPr lang="lt-LT" sz="2000" dirty="0"/>
          </a:p>
        </p:txBody>
      </p:sp>
    </p:spTree>
    <p:extLst>
      <p:ext uri="{BB962C8B-B14F-4D97-AF65-F5344CB8AC3E}">
        <p14:creationId xmlns:p14="http://schemas.microsoft.com/office/powerpoint/2010/main" val="56846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3811" y="0"/>
            <a:ext cx="6048672" cy="1498178"/>
          </a:xfrm>
        </p:spPr>
        <p:txBody>
          <a:bodyPr/>
          <a:lstStyle/>
          <a:p>
            <a:pPr algn="ctr"/>
            <a:r>
              <a:rPr lang="lt-LT" dirty="0"/>
              <a:t>Turinys 	</a:t>
            </a:r>
          </a:p>
        </p:txBody>
      </p:sp>
      <p:sp>
        <p:nvSpPr>
          <p:cNvPr id="3" name="Content Placeholder 2"/>
          <p:cNvSpPr>
            <a:spLocks noGrp="1"/>
          </p:cNvSpPr>
          <p:nvPr>
            <p:ph idx="1"/>
          </p:nvPr>
        </p:nvSpPr>
        <p:spPr>
          <a:xfrm>
            <a:off x="390364" y="1498178"/>
            <a:ext cx="8363272" cy="4608512"/>
          </a:xfrm>
        </p:spPr>
        <p:txBody>
          <a:bodyPr/>
          <a:lstStyle/>
          <a:p>
            <a:pPr>
              <a:lnSpc>
                <a:spcPct val="150000"/>
              </a:lnSpc>
            </a:pPr>
            <a:r>
              <a:rPr lang="lt-LT" sz="2000" dirty="0">
                <a:latin typeface="Times New Roman" panose="02020603050405020304" pitchFamily="18" charset="0"/>
                <a:cs typeface="Times New Roman" panose="02020603050405020304" pitchFamily="18" charset="0"/>
              </a:rPr>
              <a:t>Įvadas</a:t>
            </a:r>
          </a:p>
          <a:p>
            <a:pPr lvl="1">
              <a:lnSpc>
                <a:spcPct val="150000"/>
              </a:lnSpc>
            </a:pPr>
            <a:r>
              <a:rPr lang="lt-LT" sz="2000" dirty="0">
                <a:latin typeface="Times New Roman" panose="02020603050405020304" pitchFamily="18" charset="0"/>
                <a:cs typeface="Times New Roman" panose="02020603050405020304" pitchFamily="18" charset="0"/>
              </a:rPr>
              <a:t>Tikslas, užduotys.</a:t>
            </a:r>
          </a:p>
          <a:p>
            <a:pPr>
              <a:lnSpc>
                <a:spcPct val="150000"/>
              </a:lnSpc>
            </a:pPr>
            <a:r>
              <a:rPr lang="lt-LT" sz="2000" dirty="0">
                <a:latin typeface="Times New Roman" panose="02020603050405020304" pitchFamily="18" charset="0"/>
                <a:cs typeface="Times New Roman" panose="02020603050405020304" pitchFamily="18" charset="0"/>
              </a:rPr>
              <a:t>Gamybos valdymo samprata</a:t>
            </a:r>
          </a:p>
          <a:p>
            <a:pPr lvl="1">
              <a:lnSpc>
                <a:spcPct val="150000"/>
              </a:lnSpc>
            </a:pPr>
            <a:r>
              <a:rPr lang="lt-LT" sz="2000" dirty="0">
                <a:latin typeface="Times New Roman" panose="02020603050405020304" pitchFamily="18" charset="0"/>
                <a:cs typeface="Times New Roman" panose="02020603050405020304" pitchFamily="18" charset="0"/>
              </a:rPr>
              <a:t>Dalykinė, probleminė sritys</a:t>
            </a:r>
          </a:p>
          <a:p>
            <a:pPr lvl="1">
              <a:lnSpc>
                <a:spcPct val="150000"/>
              </a:lnSpc>
            </a:pPr>
            <a:r>
              <a:rPr lang="lt-LT" sz="2000" dirty="0">
                <a:latin typeface="Times New Roman" panose="02020603050405020304" pitchFamily="18" charset="0"/>
                <a:cs typeface="Times New Roman" panose="02020603050405020304" pitchFamily="18" charset="0"/>
              </a:rPr>
              <a:t>SSGG analizė, įmonės veiklos tobulinimo strategija</a:t>
            </a:r>
          </a:p>
          <a:p>
            <a:pPr>
              <a:lnSpc>
                <a:spcPct val="150000"/>
              </a:lnSpc>
            </a:pPr>
            <a:r>
              <a:rPr lang="lt-LT" sz="2000" dirty="0">
                <a:latin typeface="Times New Roman" panose="02020603050405020304" pitchFamily="18" charset="0"/>
                <a:cs typeface="Times New Roman" panose="02020603050405020304" pitchFamily="18" charset="0"/>
              </a:rPr>
              <a:t>Esamų Informacinių sistemų</a:t>
            </a:r>
            <a:r>
              <a:rPr lang="en-GB" sz="2000" dirty="0">
                <a:latin typeface="Times New Roman" panose="02020603050405020304" pitchFamily="18" charset="0"/>
                <a:cs typeface="Times New Roman" panose="02020603050405020304" pitchFamily="18" charset="0"/>
              </a:rPr>
              <a:t> rinkoje</a:t>
            </a:r>
            <a:r>
              <a:rPr lang="lt-LT" sz="2000" dirty="0">
                <a:latin typeface="Times New Roman" panose="02020603050405020304" pitchFamily="18" charset="0"/>
                <a:cs typeface="Times New Roman" panose="02020603050405020304" pitchFamily="18" charset="0"/>
              </a:rPr>
              <a:t> analizė</a:t>
            </a:r>
          </a:p>
          <a:p>
            <a:pPr>
              <a:lnSpc>
                <a:spcPct val="150000"/>
              </a:lnSpc>
            </a:pPr>
            <a:r>
              <a:rPr lang="lt-LT" sz="2000" dirty="0">
                <a:latin typeface="Times New Roman" panose="02020603050405020304" pitchFamily="18" charset="0"/>
                <a:cs typeface="Times New Roman" panose="02020603050405020304" pitchFamily="18" charset="0"/>
              </a:rPr>
              <a:t>Naudojamų technologijų apžvalga</a:t>
            </a:r>
          </a:p>
          <a:p>
            <a:pPr lvl="1">
              <a:lnSpc>
                <a:spcPct val="150000"/>
              </a:lnSpc>
            </a:pPr>
            <a:r>
              <a:rPr lang="lt-LT" sz="2000" dirty="0">
                <a:latin typeface="Times New Roman" panose="02020603050405020304" pitchFamily="18" charset="0"/>
                <a:cs typeface="Times New Roman" panose="02020603050405020304" pitchFamily="18" charset="0"/>
              </a:rPr>
              <a:t>HTML, CSS, JavaScript C</a:t>
            </a:r>
            <a:r>
              <a:rPr lang="en-GB" sz="2000" dirty="0">
                <a:latin typeface="Times New Roman" panose="02020603050405020304" pitchFamily="18" charset="0"/>
                <a:cs typeface="Times New Roman" panose="02020603050405020304" pitchFamily="18" charset="0"/>
              </a:rPr>
              <a:t>#, ASP.NET Core MVC, </a:t>
            </a:r>
            <a:r>
              <a:rPr lang="lt-LT" sz="2000" dirty="0">
                <a:latin typeface="Times New Roman" panose="02020603050405020304" pitchFamily="18" charset="0"/>
                <a:cs typeface="Times New Roman" panose="02020603050405020304" pitchFamily="18" charset="0"/>
              </a:rPr>
              <a:t>d</a:t>
            </a:r>
            <a:r>
              <a:rPr lang="en-GB" sz="2000" dirty="0">
                <a:latin typeface="Times New Roman" panose="02020603050405020304" pitchFamily="18" charset="0"/>
                <a:cs typeface="Times New Roman" panose="02020603050405020304" pitchFamily="18" charset="0"/>
              </a:rPr>
              <a:t>ebes</a:t>
            </a:r>
            <a:r>
              <a:rPr lang="lt-LT" sz="2000" dirty="0">
                <a:latin typeface="Times New Roman" panose="02020603050405020304" pitchFamily="18" charset="0"/>
                <a:cs typeface="Times New Roman" panose="02020603050405020304" pitchFamily="18" charset="0"/>
              </a:rPr>
              <a:t>ų kompiuterijos paslaugų modelis</a:t>
            </a:r>
          </a:p>
        </p:txBody>
      </p:sp>
    </p:spTree>
    <p:extLst>
      <p:ext uri="{BB962C8B-B14F-4D97-AF65-F5344CB8AC3E}">
        <p14:creationId xmlns:p14="http://schemas.microsoft.com/office/powerpoint/2010/main" val="259432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414453"/>
            <a:ext cx="6048672" cy="950795"/>
          </a:xfrm>
        </p:spPr>
        <p:txBody>
          <a:bodyPr/>
          <a:lstStyle/>
          <a:p>
            <a:pPr algn="ctr"/>
            <a:r>
              <a:rPr lang="lt-LT" dirty="0"/>
              <a:t>Įvadas	</a:t>
            </a:r>
          </a:p>
        </p:txBody>
      </p:sp>
      <p:sp>
        <p:nvSpPr>
          <p:cNvPr id="3" name="Content Placeholder 2"/>
          <p:cNvSpPr>
            <a:spLocks noGrp="1"/>
          </p:cNvSpPr>
          <p:nvPr>
            <p:ph idx="1"/>
          </p:nvPr>
        </p:nvSpPr>
        <p:spPr/>
        <p:txBody>
          <a:bodyPr/>
          <a:lstStyle/>
          <a:p>
            <a:pPr>
              <a:lnSpc>
                <a:spcPct val="150000"/>
              </a:lnSpc>
            </a:pPr>
            <a:r>
              <a:rPr lang="lt-LT" sz="2000" dirty="0">
                <a:latin typeface="Times New Roman" panose="02020603050405020304" pitchFamily="18" charset="0"/>
                <a:cs typeface="Times New Roman" panose="02020603050405020304" pitchFamily="18" charset="0"/>
              </a:rPr>
              <a:t>Nebėra monopolijų, užimančių visą rinką bei atsiranda terpė kurtis mažoms darykloms</a:t>
            </a:r>
            <a:r>
              <a:rPr lang="en-GB" sz="2000" dirty="0">
                <a:latin typeface="Times New Roman" panose="02020603050405020304" pitchFamily="18" charset="0"/>
                <a:cs typeface="Times New Roman" panose="02020603050405020304" pitchFamily="18" charset="0"/>
              </a:rPr>
              <a:t>. </a:t>
            </a:r>
            <a:r>
              <a:rPr lang="lt-LT" sz="2000" dirty="0">
                <a:latin typeface="Times New Roman" panose="02020603050405020304" pitchFamily="18" charset="0"/>
                <a:cs typeface="Times New Roman" panose="02020603050405020304" pitchFamily="18" charset="0"/>
              </a:rPr>
              <a:t>Pasak „</a:t>
            </a:r>
            <a:r>
              <a:rPr lang="lt-LT" sz="2000" i="1" dirty="0">
                <a:latin typeface="Times New Roman" panose="02020603050405020304" pitchFamily="18" charset="0"/>
                <a:cs typeface="Times New Roman" panose="02020603050405020304" pitchFamily="18" charset="0"/>
              </a:rPr>
              <a:t>Alltech and The Brewers</a:t>
            </a:r>
            <a:r>
              <a:rPr lang="lt-LT" sz="2000" dirty="0">
                <a:latin typeface="Times New Roman" panose="02020603050405020304" pitchFamily="18" charset="0"/>
                <a:cs typeface="Times New Roman" panose="02020603050405020304" pitchFamily="18" charset="0"/>
              </a:rPr>
              <a:t>“ žurnalo tyrimo, 2017 metais alaus daryklų skaičius pasaulyje viršijo 19 tūkstančių. Daugiau nei 94 procentai šių daryklų gamina gyvą alų (angl. „</a:t>
            </a:r>
            <a:r>
              <a:rPr lang="lt-LT" sz="2000" i="1" dirty="0">
                <a:latin typeface="Times New Roman" panose="02020603050405020304" pitchFamily="18" charset="0"/>
                <a:cs typeface="Times New Roman" panose="02020603050405020304" pitchFamily="18" charset="0"/>
              </a:rPr>
              <a:t>Craft breweries</a:t>
            </a:r>
            <a:r>
              <a:rPr lang="lt-LT"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a:lnSpc>
                <a:spcPct val="150000"/>
              </a:lnSpc>
            </a:pPr>
            <a:r>
              <a:rPr lang="lt-LT" sz="2000" dirty="0">
                <a:latin typeface="Times New Roman" panose="02020603050405020304" pitchFamily="18" charset="0"/>
                <a:cs typeface="Times New Roman" panose="02020603050405020304" pitchFamily="18" charset="0"/>
              </a:rPr>
              <a:t>Didelį gyvo alaus daryklų augimą galima paaiškinti tuo, jog bėgant metams žmonėms atsibosta vartoti tą patį produktą – norisi išbandyti kažką naujo</a:t>
            </a:r>
            <a:r>
              <a:rPr lang="en-GB" sz="2000" dirty="0">
                <a:latin typeface="Times New Roman" panose="02020603050405020304" pitchFamily="18" charset="0"/>
                <a:cs typeface="Times New Roman" panose="02020603050405020304" pitchFamily="18" charset="0"/>
              </a:rPr>
              <a:t>.</a:t>
            </a:r>
          </a:p>
          <a:p>
            <a:pPr>
              <a:lnSpc>
                <a:spcPct val="150000"/>
              </a:lnSpc>
            </a:pPr>
            <a:r>
              <a:rPr lang="lt-LT" sz="2000" dirty="0">
                <a:latin typeface="Times New Roman" panose="02020603050405020304" pitchFamily="18" charset="0"/>
                <a:cs typeface="Times New Roman" panose="02020603050405020304" pitchFamily="18" charset="0"/>
              </a:rPr>
              <a:t>Dažniausiai tik įsikūrusiose ar mažose gyvo alaus daryklose viskas daroma paprastai remiantis žmogiškaisiais faktoriais</a:t>
            </a:r>
            <a:r>
              <a:rPr lang="en-GB" sz="2000" dirty="0">
                <a:latin typeface="Times New Roman" panose="02020603050405020304" pitchFamily="18" charset="0"/>
                <a:cs typeface="Times New Roman" panose="02020603050405020304" pitchFamily="18" charset="0"/>
              </a:rPr>
              <a:t>. </a:t>
            </a:r>
            <a:r>
              <a:rPr lang="lt-LT" sz="2000" dirty="0">
                <a:latin typeface="Times New Roman" panose="02020603050405020304" pitchFamily="18" charset="0"/>
                <a:cs typeface="Times New Roman" panose="02020603050405020304" pitchFamily="18" charset="0"/>
              </a:rPr>
              <a:t>Tačiau, kai užsakymai didėja ir verslui reikia plėstis, remtis vien žmogiškaisiais faktoriais gamybos valdyme tampa sudėtinga</a:t>
            </a:r>
            <a:r>
              <a:rPr lang="en-GB" sz="2000" dirty="0">
                <a:latin typeface="Times New Roman" panose="02020603050405020304" pitchFamily="18" charset="0"/>
                <a:cs typeface="Times New Roman" panose="02020603050405020304" pitchFamily="18" charset="0"/>
              </a:rPr>
              <a:t>.</a:t>
            </a:r>
            <a:endParaRPr lang="lt-L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14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1A6BD8E-0DA3-4B59-81F5-9D0CF3B5697F}"/>
              </a:ext>
            </a:extLst>
          </p:cNvPr>
          <p:cNvSpPr>
            <a:spLocks noGrp="1"/>
          </p:cNvSpPr>
          <p:nvPr>
            <p:ph type="title"/>
          </p:nvPr>
        </p:nvSpPr>
        <p:spPr>
          <a:xfrm>
            <a:off x="2771800" y="548680"/>
            <a:ext cx="6048672" cy="621214"/>
          </a:xfrm>
        </p:spPr>
        <p:txBody>
          <a:bodyPr/>
          <a:lstStyle/>
          <a:p>
            <a:pPr algn="ctr"/>
            <a:r>
              <a:rPr lang="lt-LT" sz="2400" dirty="0"/>
              <a:t>Įvadas(tikslas, užduotys)</a:t>
            </a:r>
          </a:p>
        </p:txBody>
      </p:sp>
      <p:sp>
        <p:nvSpPr>
          <p:cNvPr id="3" name="Turinio vietos rezervavimo ženklas 2">
            <a:extLst>
              <a:ext uri="{FF2B5EF4-FFF2-40B4-BE49-F238E27FC236}">
                <a16:creationId xmlns:a16="http://schemas.microsoft.com/office/drawing/2014/main" id="{80A6528A-4937-47B4-808A-B07104691335}"/>
              </a:ext>
            </a:extLst>
          </p:cNvPr>
          <p:cNvSpPr>
            <a:spLocks noGrp="1"/>
          </p:cNvSpPr>
          <p:nvPr>
            <p:ph idx="1"/>
          </p:nvPr>
        </p:nvSpPr>
        <p:spPr/>
        <p:txBody>
          <a:bodyPr/>
          <a:lstStyle/>
          <a:p>
            <a:pPr marL="0" indent="901700">
              <a:buNone/>
            </a:pPr>
            <a:r>
              <a:rPr lang="lt-LT" sz="2000" b="1" dirty="0"/>
              <a:t>	</a:t>
            </a:r>
            <a:r>
              <a:rPr lang="lt-LT" sz="2000" b="1" dirty="0">
                <a:latin typeface="Times New Roman" panose="02020603050405020304" pitchFamily="18" charset="0"/>
                <a:ea typeface="Tahoma" panose="020B0604030504040204" pitchFamily="34" charset="0"/>
                <a:cs typeface="Times New Roman" panose="02020603050405020304" pitchFamily="18" charset="0"/>
              </a:rPr>
              <a:t>Darbo tikslas –</a:t>
            </a:r>
            <a:r>
              <a:rPr lang="lt-LT" sz="2000" dirty="0">
                <a:latin typeface="Times New Roman" panose="02020603050405020304" pitchFamily="18" charset="0"/>
                <a:ea typeface="Tahoma" panose="020B0604030504040204" pitchFamily="34" charset="0"/>
                <a:cs typeface="Times New Roman" panose="02020603050405020304" pitchFamily="18" charset="0"/>
              </a:rPr>
              <a:t> Pagerinti bei pagreitinti alaus daryklos gamybos valdymo procesą pasitelkiant virtualių serverių išteklių naudojimu grindžiamą informacinę sistemą.</a:t>
            </a:r>
          </a:p>
          <a:p>
            <a:pPr marL="0" indent="0">
              <a:buNone/>
            </a:pPr>
            <a:r>
              <a:rPr lang="lt-LT" sz="2000" b="1" dirty="0">
                <a:latin typeface="Times New Roman" panose="02020603050405020304" pitchFamily="18" charset="0"/>
                <a:ea typeface="Tahoma" panose="020B0604030504040204" pitchFamily="34" charset="0"/>
                <a:cs typeface="Times New Roman" panose="02020603050405020304" pitchFamily="18" charset="0"/>
              </a:rPr>
              <a:t>	Darbo uždaviniai:</a:t>
            </a:r>
            <a:endParaRPr lang="lt-LT" sz="2000" dirty="0">
              <a:latin typeface="Times New Roman" panose="02020603050405020304" pitchFamily="18" charset="0"/>
              <a:ea typeface="Tahoma" panose="020B0604030504040204" pitchFamily="34" charset="0"/>
              <a:cs typeface="Times New Roman" panose="02020603050405020304" pitchFamily="18" charset="0"/>
            </a:endParaRPr>
          </a:p>
          <a:p>
            <a:pPr marL="0" lvl="0" indent="0">
              <a:buNone/>
            </a:pPr>
            <a:r>
              <a:rPr lang="lt-LT" sz="2000" dirty="0">
                <a:latin typeface="Times New Roman" panose="02020603050405020304" pitchFamily="18" charset="0"/>
                <a:ea typeface="Tahoma" panose="020B0604030504040204" pitchFamily="34" charset="0"/>
                <a:cs typeface="Times New Roman" panose="02020603050405020304" pitchFamily="18" charset="0"/>
              </a:rPr>
              <a:t>1) Išanalizuoti alaus daryklos gamybos valdymo procesus.</a:t>
            </a:r>
          </a:p>
          <a:p>
            <a:pPr marL="0" lvl="0" indent="0">
              <a:buNone/>
            </a:pPr>
            <a:r>
              <a:rPr lang="lt-LT" sz="2000" dirty="0">
                <a:latin typeface="Times New Roman" panose="02020603050405020304" pitchFamily="18" charset="0"/>
                <a:ea typeface="Tahoma" panose="020B0604030504040204" pitchFamily="34" charset="0"/>
                <a:cs typeface="Times New Roman" panose="02020603050405020304" pitchFamily="18" charset="0"/>
              </a:rPr>
              <a:t>2) Apžvelgti esamus probleminės srities sprendimus ir ištirti virtualių serverių išteklių naudojimo architektūrą, technologijas - padėsiančias įgyvendinti informacinę sistemą.</a:t>
            </a:r>
          </a:p>
          <a:p>
            <a:pPr marL="0" lvl="0" indent="0">
              <a:buNone/>
            </a:pPr>
            <a:r>
              <a:rPr lang="lt-LT" sz="2000" dirty="0">
                <a:latin typeface="Times New Roman" panose="02020603050405020304" pitchFamily="18" charset="0"/>
                <a:ea typeface="Tahoma" panose="020B0604030504040204" pitchFamily="34" charset="0"/>
                <a:cs typeface="Times New Roman" panose="02020603050405020304" pitchFamily="18" charset="0"/>
              </a:rPr>
              <a:t>3) Suformuluoti funkcinius ir nefunkcinius kuriamos sistemos reikalavimus.</a:t>
            </a:r>
          </a:p>
          <a:p>
            <a:pPr marL="0" lvl="0" indent="0">
              <a:buNone/>
            </a:pPr>
            <a:r>
              <a:rPr lang="lt-LT" sz="2000" dirty="0">
                <a:latin typeface="Times New Roman" panose="02020603050405020304" pitchFamily="18" charset="0"/>
                <a:ea typeface="Tahoma" panose="020B0604030504040204" pitchFamily="34" charset="0"/>
                <a:cs typeface="Times New Roman" panose="02020603050405020304" pitchFamily="18" charset="0"/>
              </a:rPr>
              <a:t>4) Suprojektuoti ir suprogramuoti alaus daryklos gamybos valdymo informacinę sistemą.</a:t>
            </a:r>
          </a:p>
          <a:p>
            <a:pPr marL="0" lvl="0" indent="0">
              <a:buNone/>
            </a:pPr>
            <a:r>
              <a:rPr lang="lt-LT" sz="2000" dirty="0">
                <a:latin typeface="Times New Roman" panose="02020603050405020304" pitchFamily="18" charset="0"/>
                <a:ea typeface="Tahoma" panose="020B0604030504040204" pitchFamily="34" charset="0"/>
                <a:cs typeface="Times New Roman" panose="02020603050405020304" pitchFamily="18" charset="0"/>
              </a:rPr>
              <a:t>5) Atlikti sistemos testavimą ir pateikti išvadas.</a:t>
            </a:r>
          </a:p>
          <a:p>
            <a:pPr marL="0" indent="901700">
              <a:buNone/>
            </a:pPr>
            <a:endParaRPr lang="lt-LT" sz="2000" dirty="0"/>
          </a:p>
        </p:txBody>
      </p:sp>
    </p:spTree>
    <p:extLst>
      <p:ext uri="{BB962C8B-B14F-4D97-AF65-F5344CB8AC3E}">
        <p14:creationId xmlns:p14="http://schemas.microsoft.com/office/powerpoint/2010/main" val="339459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328" y="486587"/>
            <a:ext cx="6048672" cy="833974"/>
          </a:xfrm>
        </p:spPr>
        <p:txBody>
          <a:bodyPr/>
          <a:lstStyle/>
          <a:p>
            <a:pPr algn="ctr"/>
            <a:r>
              <a:rPr lang="lt-LT" sz="2400" dirty="0"/>
              <a:t>Gamybos valdymo samprata</a:t>
            </a:r>
            <a:br>
              <a:rPr lang="lt-LT" sz="2400" dirty="0"/>
            </a:br>
            <a:r>
              <a:rPr lang="lt-LT" sz="2400" dirty="0"/>
              <a:t>	</a:t>
            </a:r>
            <a:r>
              <a:rPr lang="en-GB" sz="2400" dirty="0"/>
              <a:t>(Dalykin</a:t>
            </a:r>
            <a:r>
              <a:rPr lang="lt-LT" sz="2400" dirty="0"/>
              <a:t>ė, probleminė sritys</a:t>
            </a:r>
            <a:r>
              <a:rPr lang="en-GB" sz="2400" dirty="0"/>
              <a:t>)</a:t>
            </a:r>
            <a:r>
              <a:rPr lang="lt-LT" sz="2400" dirty="0"/>
              <a:t>	</a:t>
            </a:r>
          </a:p>
        </p:txBody>
      </p:sp>
      <p:sp>
        <p:nvSpPr>
          <p:cNvPr id="3" name="Stačiakampis 2">
            <a:extLst>
              <a:ext uri="{FF2B5EF4-FFF2-40B4-BE49-F238E27FC236}">
                <a16:creationId xmlns:a16="http://schemas.microsoft.com/office/drawing/2014/main" id="{8C34BC54-9E1F-4B07-9719-4188924B86EC}"/>
              </a:ext>
            </a:extLst>
          </p:cNvPr>
          <p:cNvSpPr/>
          <p:nvPr/>
        </p:nvSpPr>
        <p:spPr>
          <a:xfrm>
            <a:off x="645459" y="1631484"/>
            <a:ext cx="7059706" cy="2125390"/>
          </a:xfrm>
          <a:prstGeom prst="rect">
            <a:avLst/>
          </a:prstGeom>
        </p:spPr>
        <p:txBody>
          <a:bodyPr wrap="square">
            <a:spAutoFit/>
          </a:bodyPr>
          <a:lstStyle/>
          <a:p>
            <a:pPr algn="just">
              <a:lnSpc>
                <a:spcPct val="150000"/>
              </a:lnSpc>
            </a:pPr>
            <a:r>
              <a:rPr lang="lt-LT" dirty="0">
                <a:latin typeface="Times New Roman" panose="02020603050405020304" pitchFamily="18" charset="0"/>
                <a:ea typeface="Times New Roman" panose="02020603050405020304" pitchFamily="18" charset="0"/>
              </a:rPr>
              <a:t>	Analizuojama dalykinė sritis – alaus daryklos gamybos valdymas. Alaus darykla yra pelno siekianti organizacija, kurios gamybos valdymo proceso pagrindinis siekis - greitai ir efektyviai pagaminti kuo geresnės kokybės produkcijos. Gamybos valdymas susideda iš gamybos organizavimo bei kokybiškos produkcijos užtikrinimo procesų.</a:t>
            </a:r>
            <a:endParaRPr lang="lt-LT" dirty="0"/>
          </a:p>
        </p:txBody>
      </p:sp>
    </p:spTree>
    <p:extLst>
      <p:ext uri="{BB962C8B-B14F-4D97-AF65-F5344CB8AC3E}">
        <p14:creationId xmlns:p14="http://schemas.microsoft.com/office/powerpoint/2010/main" val="216551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507E9DDE-6488-44A6-AFD2-93CB5D1524CA}"/>
              </a:ext>
            </a:extLst>
          </p:cNvPr>
          <p:cNvSpPr>
            <a:spLocks noGrp="1"/>
          </p:cNvSpPr>
          <p:nvPr>
            <p:ph idx="1"/>
          </p:nvPr>
        </p:nvSpPr>
        <p:spPr/>
        <p:txBody>
          <a:bodyPr/>
          <a:lstStyle/>
          <a:p>
            <a:pPr marL="0" indent="0">
              <a:buNone/>
            </a:pPr>
            <a:r>
              <a:rPr lang="lt-LT" dirty="0"/>
              <a:t> </a:t>
            </a:r>
          </a:p>
        </p:txBody>
      </p:sp>
      <p:sp>
        <p:nvSpPr>
          <p:cNvPr id="4" name="Title 1">
            <a:extLst>
              <a:ext uri="{FF2B5EF4-FFF2-40B4-BE49-F238E27FC236}">
                <a16:creationId xmlns:a16="http://schemas.microsoft.com/office/drawing/2014/main" id="{57461D60-A695-416B-AECC-6AF946DF10EA}"/>
              </a:ext>
            </a:extLst>
          </p:cNvPr>
          <p:cNvSpPr>
            <a:spLocks noGrp="1"/>
          </p:cNvSpPr>
          <p:nvPr>
            <p:ph type="title"/>
          </p:nvPr>
        </p:nvSpPr>
        <p:spPr>
          <a:xfrm>
            <a:off x="2771775" y="115888"/>
            <a:ext cx="6048375" cy="1498600"/>
          </a:xfrm>
        </p:spPr>
        <p:txBody>
          <a:bodyPr/>
          <a:lstStyle/>
          <a:p>
            <a:pPr algn="ctr"/>
            <a:r>
              <a:rPr lang="lt-LT" sz="2400" dirty="0"/>
              <a:t>Gamybos valdymo samprata</a:t>
            </a:r>
            <a:br>
              <a:rPr lang="lt-LT" sz="2400" dirty="0"/>
            </a:br>
            <a:r>
              <a:rPr lang="lt-LT" sz="2400" dirty="0"/>
              <a:t>	</a:t>
            </a:r>
            <a:r>
              <a:rPr lang="en-GB" sz="2400" dirty="0"/>
              <a:t>(Dalykin</a:t>
            </a:r>
            <a:r>
              <a:rPr lang="lt-LT" sz="2400" dirty="0"/>
              <a:t>ė, probleminė sritys</a:t>
            </a:r>
            <a:r>
              <a:rPr lang="en-GB" sz="2400" dirty="0"/>
              <a:t>)</a:t>
            </a:r>
            <a:r>
              <a:rPr lang="lt-LT" sz="2400" dirty="0"/>
              <a:t>	</a:t>
            </a:r>
          </a:p>
        </p:txBody>
      </p:sp>
      <p:pic>
        <p:nvPicPr>
          <p:cNvPr id="5" name="Picture 8" descr="A screenshot of a cell phone&#10;&#10;Description generated with very high confidence">
            <a:extLst>
              <a:ext uri="{FF2B5EF4-FFF2-40B4-BE49-F238E27FC236}">
                <a16:creationId xmlns:a16="http://schemas.microsoft.com/office/drawing/2014/main" id="{76EB88A4-4E80-4BC7-9F75-B264390BD84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23529" y="1425387"/>
            <a:ext cx="8605318" cy="4984265"/>
          </a:xfrm>
          <a:prstGeom prst="rect">
            <a:avLst/>
          </a:prstGeom>
        </p:spPr>
      </p:pic>
    </p:spTree>
    <p:extLst>
      <p:ext uri="{BB962C8B-B14F-4D97-AF65-F5344CB8AC3E}">
        <p14:creationId xmlns:p14="http://schemas.microsoft.com/office/powerpoint/2010/main" val="409767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643279A-8600-4402-B36D-612CE6C20055}"/>
              </a:ext>
            </a:extLst>
          </p:cNvPr>
          <p:cNvSpPr>
            <a:spLocks noGrp="1"/>
          </p:cNvSpPr>
          <p:nvPr>
            <p:ph type="title"/>
          </p:nvPr>
        </p:nvSpPr>
        <p:spPr/>
        <p:txBody>
          <a:bodyPr/>
          <a:lstStyle/>
          <a:p>
            <a:r>
              <a:rPr lang="lt-LT" sz="2400" dirty="0"/>
              <a:t> </a:t>
            </a:r>
          </a:p>
        </p:txBody>
      </p:sp>
      <p:sp>
        <p:nvSpPr>
          <p:cNvPr id="3" name="Turinio vietos rezervavimo ženklas 2">
            <a:extLst>
              <a:ext uri="{FF2B5EF4-FFF2-40B4-BE49-F238E27FC236}">
                <a16:creationId xmlns:a16="http://schemas.microsoft.com/office/drawing/2014/main" id="{902E164E-B092-418D-BB4F-BFFE9E29151B}"/>
              </a:ext>
            </a:extLst>
          </p:cNvPr>
          <p:cNvSpPr>
            <a:spLocks noGrp="1"/>
          </p:cNvSpPr>
          <p:nvPr>
            <p:ph idx="1"/>
          </p:nvPr>
        </p:nvSpPr>
        <p:spPr/>
        <p:txBody>
          <a:bodyPr/>
          <a:lstStyle/>
          <a:p>
            <a:pPr>
              <a:lnSpc>
                <a:spcPct val="150000"/>
              </a:lnSpc>
            </a:pPr>
            <a:r>
              <a:rPr lang="lt-LT" sz="2000" dirty="0">
                <a:latin typeface="Times New Roman" panose="02020603050405020304" pitchFamily="18" charset="0"/>
                <a:cs typeface="Times New Roman" panose="02020603050405020304" pitchFamily="18" charset="0"/>
              </a:rPr>
              <a:t>Gamybos organizavimo procese komunikacija tarp skirtingų skyrių vyksta lėtai. Su gamyba susijusi informacija yra perduodama atskiromis dalimis, skirtingomis formomis. Tiekėjų sutartys taip pat saugomos nestruktūrizuotai.</a:t>
            </a:r>
          </a:p>
          <a:p>
            <a:pPr>
              <a:lnSpc>
                <a:spcPct val="150000"/>
              </a:lnSpc>
            </a:pPr>
            <a:r>
              <a:rPr lang="lt-LT" sz="2000" dirty="0">
                <a:latin typeface="Times New Roman" panose="02020603050405020304" pitchFamily="18" charset="0"/>
                <a:cs typeface="Times New Roman" panose="02020603050405020304" pitchFamily="18" charset="0"/>
              </a:rPr>
              <a:t>Per daug remiamasi turima technine, programine įranga. Kompiuterio ar programinės įrangos gedimo atveju svarbi gamybos informacija gali būti prarasta. Tai reikštų dvigubo darbo darymą ir įmonės reputacijos kritimą, jei prarastas toks dokumentas kaip kliento užsakymas.</a:t>
            </a:r>
          </a:p>
          <a:p>
            <a:endParaRPr lang="lt-LT" sz="2000" dirty="0"/>
          </a:p>
        </p:txBody>
      </p:sp>
      <p:sp>
        <p:nvSpPr>
          <p:cNvPr id="4" name="Title 1">
            <a:extLst>
              <a:ext uri="{FF2B5EF4-FFF2-40B4-BE49-F238E27FC236}">
                <a16:creationId xmlns:a16="http://schemas.microsoft.com/office/drawing/2014/main" id="{255AC4AB-7142-4AC7-B306-14E6E4689A13}"/>
              </a:ext>
            </a:extLst>
          </p:cNvPr>
          <p:cNvSpPr txBox="1">
            <a:spLocks/>
          </p:cNvSpPr>
          <p:nvPr/>
        </p:nvSpPr>
        <p:spPr>
          <a:xfrm>
            <a:off x="2489386" y="62422"/>
            <a:ext cx="6048375" cy="1498600"/>
          </a:xfrm>
          <a:prstGeom prst="rect">
            <a:avLst/>
          </a:prstGeom>
        </p:spPr>
        <p:txBody>
          <a:bodyPr anchor="ctr"/>
          <a:lstStyle>
            <a:lvl1pPr algn="l" defTabSz="914400" rtl="0" eaLnBrk="1" latinLnBrk="0" hangingPunct="1">
              <a:spcBef>
                <a:spcPct val="0"/>
              </a:spcBef>
              <a:buNone/>
              <a:defRPr sz="4400" kern="1200">
                <a:solidFill>
                  <a:srgbClr val="003A6C"/>
                </a:solidFill>
                <a:latin typeface="Arial" pitchFamily="34" charset="0"/>
                <a:ea typeface="+mj-ea"/>
                <a:cs typeface="Arial" pitchFamily="34" charset="0"/>
              </a:defRPr>
            </a:lvl1pPr>
          </a:lstStyle>
          <a:p>
            <a:pPr algn="ctr"/>
            <a:r>
              <a:rPr lang="lt-LT" sz="2400" dirty="0"/>
              <a:t>Gamybos valdymo samprata</a:t>
            </a:r>
            <a:br>
              <a:rPr lang="lt-LT" sz="2400" dirty="0"/>
            </a:br>
            <a:r>
              <a:rPr lang="lt-LT" sz="2400" dirty="0"/>
              <a:t> 	</a:t>
            </a:r>
            <a:r>
              <a:rPr lang="en-GB" sz="2400" dirty="0"/>
              <a:t>(Dalykin</a:t>
            </a:r>
            <a:r>
              <a:rPr lang="lt-LT" sz="2400" dirty="0"/>
              <a:t>ė, probleminė sritys</a:t>
            </a:r>
            <a:r>
              <a:rPr lang="en-GB" sz="2400" dirty="0"/>
              <a:t>)</a:t>
            </a:r>
            <a:r>
              <a:rPr lang="lt-LT" sz="2400" dirty="0"/>
              <a:t>	</a:t>
            </a:r>
          </a:p>
        </p:txBody>
      </p:sp>
    </p:spTree>
    <p:extLst>
      <p:ext uri="{BB962C8B-B14F-4D97-AF65-F5344CB8AC3E}">
        <p14:creationId xmlns:p14="http://schemas.microsoft.com/office/powerpoint/2010/main" val="27058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7CCEB8E-CB0F-41D5-9A1A-263E4AE6E715}"/>
              </a:ext>
            </a:extLst>
          </p:cNvPr>
          <p:cNvSpPr>
            <a:spLocks noGrp="1"/>
          </p:cNvSpPr>
          <p:nvPr>
            <p:ph type="title"/>
          </p:nvPr>
        </p:nvSpPr>
        <p:spPr/>
        <p:txBody>
          <a:bodyPr/>
          <a:lstStyle/>
          <a:p>
            <a:r>
              <a:rPr lang="lt-LT" dirty="0"/>
              <a:t> </a:t>
            </a:r>
          </a:p>
        </p:txBody>
      </p:sp>
      <p:graphicFrame>
        <p:nvGraphicFramePr>
          <p:cNvPr id="5" name="Turinio vietos rezervavimo ženklas 4">
            <a:extLst>
              <a:ext uri="{FF2B5EF4-FFF2-40B4-BE49-F238E27FC236}">
                <a16:creationId xmlns:a16="http://schemas.microsoft.com/office/drawing/2014/main" id="{94C1A774-A828-4A48-8AD3-1173EC50DA89}"/>
              </a:ext>
            </a:extLst>
          </p:cNvPr>
          <p:cNvGraphicFramePr>
            <a:graphicFrameLocks noGrp="1"/>
          </p:cNvGraphicFramePr>
          <p:nvPr>
            <p:ph idx="1"/>
            <p:extLst>
              <p:ext uri="{D42A27DB-BD31-4B8C-83A1-F6EECF244321}">
                <p14:modId xmlns:p14="http://schemas.microsoft.com/office/powerpoint/2010/main" val="1745706379"/>
              </p:ext>
            </p:extLst>
          </p:nvPr>
        </p:nvGraphicFramePr>
        <p:xfrm>
          <a:off x="1691641" y="1614811"/>
          <a:ext cx="6503670" cy="3845637"/>
        </p:xfrm>
        <a:graphic>
          <a:graphicData uri="http://schemas.openxmlformats.org/drawingml/2006/table">
            <a:tbl>
              <a:tblPr firstRow="1" firstCol="1" bandRow="1">
                <a:tableStyleId>{5C22544A-7EE6-4342-B048-85BDC9FD1C3A}</a:tableStyleId>
              </a:tblPr>
              <a:tblGrid>
                <a:gridCol w="3234629">
                  <a:extLst>
                    <a:ext uri="{9D8B030D-6E8A-4147-A177-3AD203B41FA5}">
                      <a16:colId xmlns:a16="http://schemas.microsoft.com/office/drawing/2014/main" val="3040022466"/>
                    </a:ext>
                  </a:extLst>
                </a:gridCol>
                <a:gridCol w="3269041">
                  <a:extLst>
                    <a:ext uri="{9D8B030D-6E8A-4147-A177-3AD203B41FA5}">
                      <a16:colId xmlns:a16="http://schemas.microsoft.com/office/drawing/2014/main" val="1781745889"/>
                    </a:ext>
                  </a:extLst>
                </a:gridCol>
              </a:tblGrid>
              <a:tr h="130035">
                <a:tc>
                  <a:txBody>
                    <a:bodyPr/>
                    <a:lstStyle/>
                    <a:p>
                      <a:pPr algn="just">
                        <a:lnSpc>
                          <a:spcPct val="150000"/>
                        </a:lnSpc>
                        <a:spcAft>
                          <a:spcPts val="600"/>
                        </a:spcAft>
                      </a:pPr>
                      <a:r>
                        <a:rPr lang="lt-LT" sz="900" dirty="0">
                          <a:solidFill>
                            <a:schemeClr val="tx1"/>
                          </a:solidFill>
                          <a:effectLst/>
                          <a:latin typeface="Times New Roman" panose="02020603050405020304" pitchFamily="18" charset="0"/>
                          <a:cs typeface="Times New Roman" panose="02020603050405020304" pitchFamily="18" charset="0"/>
                        </a:rPr>
                        <a:t>Stipriosios pusės</a:t>
                      </a:r>
                      <a:endParaRPr lang="lt-LT" sz="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06" marR="361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lt-LT" sz="900" dirty="0">
                          <a:solidFill>
                            <a:schemeClr val="tx1"/>
                          </a:solidFill>
                          <a:effectLst/>
                          <a:latin typeface="Times New Roman" panose="02020603050405020304" pitchFamily="18" charset="0"/>
                          <a:cs typeface="Times New Roman" panose="02020603050405020304" pitchFamily="18" charset="0"/>
                        </a:rPr>
                        <a:t>Silpnosios pusės</a:t>
                      </a:r>
                      <a:endParaRPr lang="lt-LT" sz="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06" marR="361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1710763"/>
                  </a:ext>
                </a:extLst>
              </a:tr>
              <a:tr h="1767181">
                <a:tc>
                  <a:txBody>
                    <a:bodyPr/>
                    <a:lstStyle/>
                    <a:p>
                      <a:pPr algn="just">
                        <a:lnSpc>
                          <a:spcPct val="150000"/>
                        </a:lnSpc>
                        <a:spcAft>
                          <a:spcPts val="600"/>
                        </a:spcAft>
                      </a:pPr>
                      <a:r>
                        <a:rPr lang="lt-LT" sz="900" b="0" dirty="0">
                          <a:solidFill>
                            <a:schemeClr val="tx1"/>
                          </a:solidFill>
                          <a:effectLst/>
                          <a:latin typeface="Times New Roman" panose="02020603050405020304" pitchFamily="18" charset="0"/>
                          <a:cs typeface="Times New Roman" panose="02020603050405020304" pitchFamily="18" charset="0"/>
                        </a:rPr>
                        <a:t>Įmonės darbuotojų kolektyvas, ypač aukštai daryklos hierarchijoje esantys skyriai, kurie daugiausiai dirbtų su sistema, turi reikiamą kompiuterinio raštingumo lygį. </a:t>
                      </a:r>
                    </a:p>
                    <a:p>
                      <a:pPr algn="just">
                        <a:lnSpc>
                          <a:spcPct val="150000"/>
                        </a:lnSpc>
                        <a:spcAft>
                          <a:spcPts val="600"/>
                        </a:spcAft>
                      </a:pPr>
                      <a:r>
                        <a:rPr lang="lt-LT" sz="900" b="0" dirty="0">
                          <a:solidFill>
                            <a:schemeClr val="tx1"/>
                          </a:solidFill>
                          <a:effectLst/>
                          <a:latin typeface="Times New Roman" panose="02020603050405020304" pitchFamily="18" charset="0"/>
                          <a:cs typeface="Times New Roman" panose="02020603050405020304" pitchFamily="18" charset="0"/>
                        </a:rPr>
                        <a:t>Naudojant gamybos valdymo informacinę sistemą būtų gerinamas įmonės įvaizdis, būtų galima kilti į aukščiausias pozicijas rinkoje.</a:t>
                      </a:r>
                    </a:p>
                    <a:p>
                      <a:pPr algn="just">
                        <a:lnSpc>
                          <a:spcPct val="150000"/>
                        </a:lnSpc>
                        <a:spcAft>
                          <a:spcPts val="600"/>
                        </a:spcAft>
                      </a:pPr>
                      <a:r>
                        <a:rPr lang="lt-LT" sz="900" b="0" dirty="0">
                          <a:solidFill>
                            <a:schemeClr val="tx1"/>
                          </a:solidFill>
                          <a:effectLst/>
                          <a:latin typeface="Times New Roman" panose="02020603050405020304" pitchFamily="18" charset="0"/>
                          <a:cs typeface="Times New Roman" panose="02020603050405020304" pitchFamily="18" charset="0"/>
                        </a:rPr>
                        <a:t>Įdiegus sistemą, būtų galima išlaikyti kokybiškai gaminamos produkcijos pastovumą bei turimą rinkos dalį.</a:t>
                      </a:r>
                      <a:endParaRPr lang="lt-LT" sz="9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06" marR="361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lt-LT" sz="900" dirty="0">
                          <a:solidFill>
                            <a:schemeClr val="tx1"/>
                          </a:solidFill>
                          <a:effectLst/>
                          <a:latin typeface="Times New Roman" panose="02020603050405020304" pitchFamily="18" charset="0"/>
                          <a:cs typeface="Times New Roman" panose="02020603050405020304" pitchFamily="18" charset="0"/>
                        </a:rPr>
                        <a:t>Sparčiai augant verslui gali pritrūkti laiko, skiriamo IS diegimui bei integravimui su įmonės procesais.</a:t>
                      </a:r>
                    </a:p>
                    <a:p>
                      <a:pPr algn="just">
                        <a:lnSpc>
                          <a:spcPct val="150000"/>
                        </a:lnSpc>
                        <a:spcAft>
                          <a:spcPts val="600"/>
                        </a:spcAft>
                      </a:pPr>
                      <a:r>
                        <a:rPr lang="lt-LT" sz="900" dirty="0">
                          <a:solidFill>
                            <a:schemeClr val="tx1"/>
                          </a:solidFill>
                          <a:effectLst/>
                          <a:latin typeface="Times New Roman" panose="02020603050405020304" pitchFamily="18" charset="0"/>
                          <a:cs typeface="Times New Roman" panose="02020603050405020304" pitchFamily="18" charset="0"/>
                        </a:rPr>
                        <a:t>Gamybos valdymo informacinės sistemos diegimas bei pritaikymas savo procesams reikštų finansines investicijas, galimas paskolas.</a:t>
                      </a:r>
                    </a:p>
                    <a:p>
                      <a:pPr algn="just">
                        <a:lnSpc>
                          <a:spcPct val="150000"/>
                        </a:lnSpc>
                        <a:spcAft>
                          <a:spcPts val="600"/>
                        </a:spcAft>
                      </a:pPr>
                      <a:r>
                        <a:rPr lang="lt-LT" sz="900" dirty="0">
                          <a:solidFill>
                            <a:schemeClr val="tx1"/>
                          </a:solidFill>
                          <a:effectLst/>
                          <a:latin typeface="Times New Roman" panose="02020603050405020304" pitchFamily="18" charset="0"/>
                          <a:cs typeface="Times New Roman" panose="02020603050405020304" pitchFamily="18" charset="0"/>
                        </a:rPr>
                        <a:t>Darbuotojai, kurie gamina produkciją, didžiąją dalį darbo laiko sąnaudų išnaudoja gamindami produkciją. </a:t>
                      </a:r>
                      <a:endParaRPr lang="lt-LT" sz="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06" marR="361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8681278"/>
                  </a:ext>
                </a:extLst>
              </a:tr>
              <a:tr h="207727">
                <a:tc>
                  <a:txBody>
                    <a:bodyPr/>
                    <a:lstStyle/>
                    <a:p>
                      <a:pPr algn="just">
                        <a:lnSpc>
                          <a:spcPct val="150000"/>
                        </a:lnSpc>
                        <a:spcAft>
                          <a:spcPts val="600"/>
                        </a:spcAft>
                      </a:pPr>
                      <a:r>
                        <a:rPr lang="lt-LT" sz="900" dirty="0">
                          <a:solidFill>
                            <a:schemeClr val="tx1"/>
                          </a:solidFill>
                          <a:effectLst/>
                          <a:latin typeface="Times New Roman" panose="02020603050405020304" pitchFamily="18" charset="0"/>
                          <a:cs typeface="Times New Roman" panose="02020603050405020304" pitchFamily="18" charset="0"/>
                        </a:rPr>
                        <a:t>Galimybės</a:t>
                      </a:r>
                      <a:endParaRPr lang="lt-LT" sz="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06" marR="361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lt-LT" sz="900" b="1" dirty="0">
                          <a:solidFill>
                            <a:schemeClr val="tx1"/>
                          </a:solidFill>
                          <a:effectLst/>
                          <a:latin typeface="Times New Roman" panose="02020603050405020304" pitchFamily="18" charset="0"/>
                          <a:cs typeface="Times New Roman" panose="02020603050405020304" pitchFamily="18" charset="0"/>
                        </a:rPr>
                        <a:t>Grėsmės</a:t>
                      </a:r>
                      <a:endParaRPr lang="lt-LT" sz="9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06" marR="361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844597"/>
                  </a:ext>
                </a:extLst>
              </a:tr>
              <a:tr h="1689627">
                <a:tc>
                  <a:txBody>
                    <a:bodyPr/>
                    <a:lstStyle/>
                    <a:p>
                      <a:pPr algn="just">
                        <a:lnSpc>
                          <a:spcPct val="150000"/>
                        </a:lnSpc>
                        <a:spcAft>
                          <a:spcPts val="600"/>
                        </a:spcAft>
                      </a:pPr>
                      <a:r>
                        <a:rPr lang="lt-LT" sz="900" b="0" dirty="0">
                          <a:solidFill>
                            <a:schemeClr val="tx1"/>
                          </a:solidFill>
                          <a:effectLst/>
                          <a:latin typeface="Times New Roman" panose="02020603050405020304" pitchFamily="18" charset="0"/>
                          <a:cs typeface="Times New Roman" panose="02020603050405020304" pitchFamily="18" charset="0"/>
                        </a:rPr>
                        <a:t>Įdiegus informacinę sistemą sumažėtų daugumos skyrių darbo laiko sąnaudos, pagreitėtų informacijos sklaida tarp skyrių. Alaus daryklai tai būtų galimybė daugiau laiko skirti veiklos plėtrai.</a:t>
                      </a:r>
                    </a:p>
                    <a:p>
                      <a:pPr algn="just">
                        <a:lnSpc>
                          <a:spcPct val="150000"/>
                        </a:lnSpc>
                        <a:spcAft>
                          <a:spcPts val="600"/>
                        </a:spcAft>
                      </a:pPr>
                      <a:r>
                        <a:rPr lang="lt-LT" sz="900" b="0" dirty="0">
                          <a:solidFill>
                            <a:schemeClr val="tx1"/>
                          </a:solidFill>
                          <a:effectLst/>
                          <a:latin typeface="Times New Roman" panose="02020603050405020304" pitchFamily="18" charset="0"/>
                          <a:cs typeface="Times New Roman" panose="02020603050405020304" pitchFamily="18" charset="0"/>
                        </a:rPr>
                        <a:t>Gyvo alaus daryklų populiarumas visame pasaulyje auga, žmonės nori išbandyti vis naujų skonių. </a:t>
                      </a:r>
                    </a:p>
                    <a:p>
                      <a:pPr algn="just">
                        <a:lnSpc>
                          <a:spcPct val="150000"/>
                        </a:lnSpc>
                        <a:spcAft>
                          <a:spcPts val="600"/>
                        </a:spcAft>
                      </a:pPr>
                      <a:r>
                        <a:rPr lang="lt-LT" sz="900" b="0" dirty="0">
                          <a:solidFill>
                            <a:schemeClr val="tx1"/>
                          </a:solidFill>
                          <a:effectLst/>
                          <a:latin typeface="Times New Roman" panose="02020603050405020304" pitchFamily="18" charset="0"/>
                          <a:cs typeface="Times New Roman" panose="02020603050405020304" pitchFamily="18" charset="0"/>
                        </a:rPr>
                        <a:t>Įdiegus gamybos valdymo IS ir pastoviai gaminant kokybišką produkciją yra galimybė įsigyti daug ištikimų klientų.</a:t>
                      </a:r>
                      <a:endParaRPr lang="lt-LT" sz="9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06" marR="361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600"/>
                        </a:spcAft>
                      </a:pPr>
                      <a:r>
                        <a:rPr lang="lt-LT" sz="900" dirty="0">
                          <a:solidFill>
                            <a:schemeClr val="tx1"/>
                          </a:solidFill>
                          <a:effectLst/>
                          <a:latin typeface="Times New Roman" panose="02020603050405020304" pitchFamily="18" charset="0"/>
                          <a:cs typeface="Times New Roman" panose="02020603050405020304" pitchFamily="18" charset="0"/>
                        </a:rPr>
                        <a:t>Informacinėms technologijoms tobulėjant ir vis apimant daugiau sričių, konkurentai gali sukurti ar įsigyti efektyvesnę gamybos valdymo sistemą.</a:t>
                      </a:r>
                    </a:p>
                    <a:p>
                      <a:pPr algn="just">
                        <a:lnSpc>
                          <a:spcPct val="150000"/>
                        </a:lnSpc>
                        <a:spcAft>
                          <a:spcPts val="600"/>
                        </a:spcAft>
                      </a:pPr>
                      <a:r>
                        <a:rPr lang="lt-LT" sz="900" dirty="0">
                          <a:solidFill>
                            <a:schemeClr val="tx1"/>
                          </a:solidFill>
                          <a:effectLst/>
                          <a:latin typeface="Times New Roman" panose="02020603050405020304" pitchFamily="18" charset="0"/>
                          <a:cs typeface="Times New Roman" panose="02020603050405020304" pitchFamily="18" charset="0"/>
                        </a:rPr>
                        <a:t>Informacinė sistema gali neatsipirkti, jei nebus didėjančio užsakymų skaičiaus ir darbo kiekis bus toks koks buvęs iki diegiant IS.</a:t>
                      </a:r>
                      <a:endParaRPr lang="lt-LT" sz="9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6106" marR="3610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628130"/>
                  </a:ext>
                </a:extLst>
              </a:tr>
            </a:tbl>
          </a:graphicData>
        </a:graphic>
      </p:graphicFrame>
      <p:sp>
        <p:nvSpPr>
          <p:cNvPr id="4" name="Title 1">
            <a:extLst>
              <a:ext uri="{FF2B5EF4-FFF2-40B4-BE49-F238E27FC236}">
                <a16:creationId xmlns:a16="http://schemas.microsoft.com/office/drawing/2014/main" id="{A49BC312-EA1B-4234-9428-1B72E5F8AB29}"/>
              </a:ext>
            </a:extLst>
          </p:cNvPr>
          <p:cNvSpPr txBox="1">
            <a:spLocks/>
          </p:cNvSpPr>
          <p:nvPr/>
        </p:nvSpPr>
        <p:spPr>
          <a:xfrm>
            <a:off x="1842247" y="159209"/>
            <a:ext cx="7206825" cy="1498600"/>
          </a:xfrm>
          <a:prstGeom prst="rect">
            <a:avLst/>
          </a:prstGeom>
        </p:spPr>
        <p:txBody>
          <a:bodyPr anchor="ctr"/>
          <a:lstStyle>
            <a:lvl1pPr algn="l" defTabSz="914400" rtl="0" eaLnBrk="1" latinLnBrk="0" hangingPunct="1">
              <a:spcBef>
                <a:spcPct val="0"/>
              </a:spcBef>
              <a:buNone/>
              <a:defRPr sz="4400" kern="1200">
                <a:solidFill>
                  <a:srgbClr val="003A6C"/>
                </a:solidFill>
                <a:latin typeface="Arial" pitchFamily="34" charset="0"/>
                <a:ea typeface="+mj-ea"/>
                <a:cs typeface="Arial" pitchFamily="34" charset="0"/>
              </a:defRPr>
            </a:lvl1pPr>
          </a:lstStyle>
          <a:p>
            <a:pPr algn="ctr"/>
            <a:r>
              <a:rPr lang="lt-LT" sz="2400" dirty="0"/>
              <a:t>Gamybos valdymo samprata</a:t>
            </a:r>
            <a:br>
              <a:rPr lang="lt-LT" sz="2400" dirty="0"/>
            </a:br>
            <a:r>
              <a:rPr lang="lt-LT" sz="2400" dirty="0"/>
              <a:t> 	(SSGG analizė, Įmonės veiklos tobulinimo strategija</a:t>
            </a:r>
            <a:r>
              <a:rPr lang="en-GB" sz="2400" dirty="0"/>
              <a:t>)</a:t>
            </a:r>
            <a:r>
              <a:rPr lang="lt-LT" sz="2400" dirty="0"/>
              <a:t>	</a:t>
            </a:r>
          </a:p>
        </p:txBody>
      </p:sp>
    </p:spTree>
    <p:extLst>
      <p:ext uri="{BB962C8B-B14F-4D97-AF65-F5344CB8AC3E}">
        <p14:creationId xmlns:p14="http://schemas.microsoft.com/office/powerpoint/2010/main" val="264371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urinio vietos rezervavimo ženklas 2">
            <a:extLst>
              <a:ext uri="{FF2B5EF4-FFF2-40B4-BE49-F238E27FC236}">
                <a16:creationId xmlns:a16="http://schemas.microsoft.com/office/drawing/2014/main" id="{4579FD25-AEE2-4CD1-BB06-D6B87367A448}"/>
              </a:ext>
            </a:extLst>
          </p:cNvPr>
          <p:cNvSpPr>
            <a:spLocks noGrp="1"/>
          </p:cNvSpPr>
          <p:nvPr>
            <p:ph idx="1"/>
          </p:nvPr>
        </p:nvSpPr>
        <p:spPr/>
        <p:txBody>
          <a:bodyPr/>
          <a:lstStyle/>
          <a:p>
            <a:pPr algn="just">
              <a:lnSpc>
                <a:spcPct val="150000"/>
              </a:lnSpc>
            </a:pPr>
            <a:r>
              <a:rPr lang="lt-LT" sz="2000" dirty="0"/>
              <a:t>Įmonės veiklos tobulinimo strategija – Pagreitinti bei pagerinti gamybos organizavimo bei kokybiškos produkcijos užtikrinimo procesus. </a:t>
            </a:r>
          </a:p>
          <a:p>
            <a:pPr algn="just">
              <a:lnSpc>
                <a:spcPct val="150000"/>
              </a:lnSpc>
            </a:pPr>
            <a:r>
              <a:rPr lang="lt-LT" sz="2000" dirty="0"/>
              <a:t>Įdiegus informacinę sistemą, pagerėtų santykiai tarp skyrių, įmonės įvaizdis. Augančioje gyvo alaus daryklų rinkoje būtų galima mažiau laiko skirti gamybos valdymui ir daugiau laiko skirti verslo plėtimui.</a:t>
            </a:r>
          </a:p>
          <a:p>
            <a:pPr algn="just">
              <a:lnSpc>
                <a:spcPct val="150000"/>
              </a:lnSpc>
            </a:pPr>
            <a:r>
              <a:rPr lang="lt-LT" sz="2000" dirty="0"/>
              <a:t>Tikimasi, jog IS teikiami privalumai padėtų užsiimti didesnę rinkos dalį bei įsigyti ištikimų klientų tokiu būdu atperkant sistemos diegimo kaštus. </a:t>
            </a:r>
          </a:p>
        </p:txBody>
      </p:sp>
      <p:sp>
        <p:nvSpPr>
          <p:cNvPr id="4" name="Title 1">
            <a:extLst>
              <a:ext uri="{FF2B5EF4-FFF2-40B4-BE49-F238E27FC236}">
                <a16:creationId xmlns:a16="http://schemas.microsoft.com/office/drawing/2014/main" id="{1D3BD3E8-E2BB-4DF6-A01E-9F86C93C670E}"/>
              </a:ext>
            </a:extLst>
          </p:cNvPr>
          <p:cNvSpPr txBox="1">
            <a:spLocks noGrp="1"/>
          </p:cNvSpPr>
          <p:nvPr>
            <p:ph type="title"/>
          </p:nvPr>
        </p:nvSpPr>
        <p:spPr>
          <a:xfrm>
            <a:off x="1188721" y="115888"/>
            <a:ext cx="7631430" cy="1498600"/>
          </a:xfrm>
          <a:prstGeom prst="rect">
            <a:avLst/>
          </a:prstGeom>
        </p:spPr>
        <p:txBody>
          <a:bodyPr anchor="ctr"/>
          <a:lstStyle>
            <a:lvl1pPr algn="l" defTabSz="914400" rtl="0" eaLnBrk="1" latinLnBrk="0" hangingPunct="1">
              <a:spcBef>
                <a:spcPct val="0"/>
              </a:spcBef>
              <a:buNone/>
              <a:defRPr sz="4400" kern="1200">
                <a:solidFill>
                  <a:srgbClr val="003A6C"/>
                </a:solidFill>
                <a:latin typeface="Arial" pitchFamily="34" charset="0"/>
                <a:ea typeface="+mj-ea"/>
                <a:cs typeface="Arial" pitchFamily="34" charset="0"/>
              </a:defRPr>
            </a:lvl1pPr>
          </a:lstStyle>
          <a:p>
            <a:pPr algn="ctr"/>
            <a:r>
              <a:rPr lang="lt-LT" sz="2400" dirty="0"/>
              <a:t>Gamybos valdymo samprata</a:t>
            </a:r>
            <a:br>
              <a:rPr lang="lt-LT" sz="2400" dirty="0"/>
            </a:br>
            <a:r>
              <a:rPr lang="lt-LT" sz="2400" dirty="0"/>
              <a:t> 	(SSGG analizė, Įmonės veiklos tobulinimo strategija</a:t>
            </a:r>
            <a:r>
              <a:rPr lang="en-GB" sz="2400" dirty="0"/>
              <a:t>)</a:t>
            </a:r>
            <a:r>
              <a:rPr lang="lt-LT" sz="2400" dirty="0"/>
              <a:t>	</a:t>
            </a:r>
          </a:p>
        </p:txBody>
      </p:sp>
    </p:spTree>
    <p:extLst>
      <p:ext uri="{BB962C8B-B14F-4D97-AF65-F5344CB8AC3E}">
        <p14:creationId xmlns:p14="http://schemas.microsoft.com/office/powerpoint/2010/main" val="1967667494"/>
      </p:ext>
    </p:extLst>
  </p:cSld>
  <p:clrMapOvr>
    <a:masterClrMapping/>
  </p:clrMapOvr>
</p:sld>
</file>

<file path=ppt/theme/theme1.xml><?xml version="1.0" encoding="utf-8"?>
<a:theme xmlns:a="http://schemas.openxmlformats.org/drawingml/2006/main" name="VGTU_balta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 paskaita</Template>
  <TotalTime>8029</TotalTime>
  <Words>726</Words>
  <Application>Microsoft Office PowerPoint</Application>
  <PresentationFormat>Demonstracija ekrane (4:3)</PresentationFormat>
  <Paragraphs>100</Paragraphs>
  <Slides>13</Slides>
  <Notes>0</Notes>
  <HiddenSlides>0</HiddenSlides>
  <MMClips>0</MMClips>
  <ScaleCrop>false</ScaleCrop>
  <HeadingPairs>
    <vt:vector size="6" baseType="variant">
      <vt:variant>
        <vt:lpstr>Naudojami šriftai</vt:lpstr>
      </vt:variant>
      <vt:variant>
        <vt:i4>3</vt:i4>
      </vt:variant>
      <vt:variant>
        <vt:lpstr>Tema</vt:lpstr>
      </vt:variant>
      <vt:variant>
        <vt:i4>1</vt:i4>
      </vt:variant>
      <vt:variant>
        <vt:lpstr>Skaidrių pavadinimai</vt:lpstr>
      </vt:variant>
      <vt:variant>
        <vt:i4>13</vt:i4>
      </vt:variant>
    </vt:vector>
  </HeadingPairs>
  <TitlesOfParts>
    <vt:vector size="17" baseType="lpstr">
      <vt:lpstr>Arial</vt:lpstr>
      <vt:lpstr>Calibri</vt:lpstr>
      <vt:lpstr>Times New Roman</vt:lpstr>
      <vt:lpstr>VGTU_baltas</vt:lpstr>
      <vt:lpstr>Virtualių serverių išteklių naudojimu grindžiama alaus daryklos gamybos valdymo informacinė sistema</vt:lpstr>
      <vt:lpstr>Turinys  </vt:lpstr>
      <vt:lpstr>Įvadas </vt:lpstr>
      <vt:lpstr>Įvadas(tikslas, užduotys)</vt:lpstr>
      <vt:lpstr>Gamybos valdymo samprata  (Dalykinė, probleminė sritys) </vt:lpstr>
      <vt:lpstr>Gamybos valdymo samprata  (Dalykinė, probleminė sritys) </vt:lpstr>
      <vt:lpstr> </vt:lpstr>
      <vt:lpstr> </vt:lpstr>
      <vt:lpstr>Gamybos valdymo samprata   (SSGG analizė, Įmonės veiklos tobulinimo strategija) </vt:lpstr>
      <vt:lpstr>Esamų Informacinių sistemų rinkoje analizė </vt:lpstr>
      <vt:lpstr> </vt:lpstr>
      <vt:lpstr>Naudojamų technologijų apžvalga</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Žaibas Makvynas</dc:creator>
  <cp:lastModifiedBy>Kipras Gabrielaitis</cp:lastModifiedBy>
  <cp:revision>53</cp:revision>
  <dcterms:created xsi:type="dcterms:W3CDTF">2018-09-12T08:53:41Z</dcterms:created>
  <dcterms:modified xsi:type="dcterms:W3CDTF">2019-01-21T22:49:19Z</dcterms:modified>
</cp:coreProperties>
</file>