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61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D0D93-81F8-441A-852E-7C0F2C4422B2}" type="datetimeFigureOut">
              <a:rPr lang="fr-FR" smtClean="0"/>
              <a:t>20/04/2021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8160C5-B404-49DE-8B6A-CC9B6546BA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3959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Faire remplir les </a:t>
            </a:r>
            <a:r>
              <a:rPr lang="fr-FR" smtClean="0"/>
              <a:t>dossiers vert.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4375-EE74-1B43-ADD9-C3016E9127A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031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11" Type="http://schemas.openxmlformats.org/officeDocument/2006/relationships/image" Target="../media/image11.jp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png"/><Relationship Id="rId2" Type="http://schemas.openxmlformats.org/officeDocument/2006/relationships/hyperlink" Target="https://picsum.photos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jpeg"/><Relationship Id="rId10" Type="http://schemas.openxmlformats.org/officeDocument/2006/relationships/image" Target="../media/image11.jp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png"/><Relationship Id="rId2" Type="http://schemas.openxmlformats.org/officeDocument/2006/relationships/hyperlink" Target="https://picsum.photos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jpeg"/><Relationship Id="rId10" Type="http://schemas.openxmlformats.org/officeDocument/2006/relationships/image" Target="../media/image11.jp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jpeg"/><Relationship Id="rId10" Type="http://schemas.openxmlformats.org/officeDocument/2006/relationships/image" Target="../media/image11.jp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png"/><Relationship Id="rId3" Type="http://schemas.openxmlformats.org/officeDocument/2006/relationships/hyperlink" Target="https://flukeout.github.io/" TargetMode="External"/><Relationship Id="rId7" Type="http://schemas.openxmlformats.org/officeDocument/2006/relationships/image" Target="../media/image7.jpeg"/><Relationship Id="rId12" Type="http://schemas.openxmlformats.org/officeDocument/2006/relationships/image" Target="../media/image12.png"/><Relationship Id="rId2" Type="http://schemas.openxmlformats.org/officeDocument/2006/relationships/hyperlink" Target="https://www.w3schools.com/cssref/css_selectors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jp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2703"/>
            <a:ext cx="12198786" cy="5725297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CSS Sélecteurs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9" name="Image 18" descr="LOGO ADRAR 300dpi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21" name="Image 20" descr="personnes-adrar-coul_2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22" name="Image 21" descr="bien plus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23" name="Image 22" descr="personnes-adrar-coul_1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24" name="Image 23" descr="Photo 28-01-2016 21 53 09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5" name="Groupe 14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16" name="Rectangle 15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7" name="Image 26" descr="bien plus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28" name="Image 27" descr="personnes-adrar-coul_1.jp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9" name="Image 28" descr="personnes-adrar-coul_2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30" name="Image 29" descr="LOGO ADRAR 300dpi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" name="Image 30" descr="LOGO-ERN-GEN2017-1.png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32" name="Image 31" descr="redim-06.png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33" name="Image 32"/>
            <p:cNvPicPr>
              <a:picLocks noChangeAspect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34" name="Image 33"/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056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73BCA3-0527-421A-953E-C96AE40D9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3985628"/>
          </a:xfrm>
        </p:spPr>
        <p:txBody>
          <a:bodyPr>
            <a:normAutofit fontScale="70000" lnSpcReduction="20000"/>
          </a:bodyPr>
          <a:lstStyle/>
          <a:p>
            <a:r>
              <a:rPr lang="fr-FR" dirty="0"/>
              <a:t>Pour pouvoir appliquer du « style » à nos pages HTML, et plus précisément à nos balises, nous avons besoin de les sélectionnées.</a:t>
            </a:r>
          </a:p>
          <a:p>
            <a:endParaRPr lang="fr-FR" dirty="0"/>
          </a:p>
          <a:p>
            <a:r>
              <a:rPr lang="fr-FR" dirty="0"/>
              <a:t>Pour cela plusieurs solutions:</a:t>
            </a:r>
          </a:p>
          <a:p>
            <a:pPr lvl="1"/>
            <a:r>
              <a:rPr lang="fr-FR" dirty="0"/>
              <a:t>La sélection par type de balise 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La sélection par l’attribut identifiant « id » 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La sélection par l’attribut de classe « class »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8E41DCE-05CD-46B0-B6BE-349EF4E42C35}"/>
              </a:ext>
            </a:extLst>
          </p:cNvPr>
          <p:cNvSpPr txBox="1"/>
          <p:nvPr/>
        </p:nvSpPr>
        <p:spPr>
          <a:xfrm>
            <a:off x="6943521" y="3518357"/>
            <a:ext cx="2477207" cy="6001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p 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magenta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217EC22-9D51-4D37-9DE0-4FF4D463B451}"/>
              </a:ext>
            </a:extLst>
          </p:cNvPr>
          <p:cNvSpPr txBox="1"/>
          <p:nvPr/>
        </p:nvSpPr>
        <p:spPr>
          <a:xfrm>
            <a:off x="6943520" y="4610484"/>
            <a:ext cx="2477207" cy="6001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#monIdentifiant 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magenta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00B7E28-B8B1-47A7-82A4-C39F6B6EA75F}"/>
              </a:ext>
            </a:extLst>
          </p:cNvPr>
          <p:cNvSpPr txBox="1"/>
          <p:nvPr/>
        </p:nvSpPr>
        <p:spPr>
          <a:xfrm>
            <a:off x="6943519" y="5709067"/>
            <a:ext cx="2477207" cy="6001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rgbClr val="D7BA7D"/>
                </a:solidFill>
                <a:latin typeface="Consolas" panose="020B0609020204030204" pitchFamily="49" charset="0"/>
              </a:rPr>
              <a:t>.</a:t>
            </a:r>
            <a:r>
              <a:rPr lang="fr-FR" sz="1100" dirty="0" err="1">
                <a:solidFill>
                  <a:srgbClr val="D7BA7D"/>
                </a:solidFill>
                <a:latin typeface="Consolas" panose="020B0609020204030204" pitchFamily="49" charset="0"/>
              </a:rPr>
              <a:t>maClasse</a:t>
            </a:r>
            <a:r>
              <a:rPr lang="fr-FR" sz="1100" dirty="0">
                <a:solidFill>
                  <a:srgbClr val="D7BA7D"/>
                </a:solidFill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magenta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CSS </a:t>
            </a:r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Sélecteurs: Introduction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" name="Image 9" descr="LOGO ADRAR 300dp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12" name="Image 11" descr="personnes-adrar-coul_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3" name="Image 12" descr="bien plu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4" name="Image 13" descr="personnes-adrar-coul_1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5" name="Image 14" descr="Photo 28-01-2016 21 53 09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9" name="Groupe 18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20" name="Rectangle 19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1" name="Image 20" descr="bien plus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22" name="Image 21" descr="personnes-adrar-coul_1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3" name="Image 22" descr="personnes-adrar-coul_2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4" name="Image 23" descr="LOGO ADRAR 300dpi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Image 24" descr="LOGO-ERN-GEN2017-1.png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6" name="Image 25" descr="redim-06.png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7" name="Image 26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8" name="Image 27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84882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73BCA3-0527-421A-953E-C96AE40D9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4749633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Comme vu précédemment, nous avons deux sélecteurs qui peuvent utiliser les attributs que voici en détail:</a:t>
            </a:r>
          </a:p>
          <a:p>
            <a:endParaRPr lang="fr-FR" dirty="0"/>
          </a:p>
          <a:p>
            <a:pPr lvl="1"/>
            <a:r>
              <a:rPr lang="fr-FR" dirty="0"/>
              <a:t>L’identifiant « id » =&gt; </a:t>
            </a:r>
          </a:p>
          <a:p>
            <a:pPr lvl="2"/>
            <a:r>
              <a:rPr lang="fr-FR" dirty="0"/>
              <a:t>Il </a:t>
            </a:r>
            <a:r>
              <a:rPr lang="fr-FR" b="1" u="sng" dirty="0"/>
              <a:t>doit être unique</a:t>
            </a:r>
            <a:r>
              <a:rPr lang="fr-FR" dirty="0"/>
              <a:t> sur la page (voir au projet)</a:t>
            </a:r>
          </a:p>
          <a:p>
            <a:pPr lvl="2"/>
            <a:r>
              <a:rPr lang="fr-FR" dirty="0"/>
              <a:t>Il </a:t>
            </a:r>
            <a:r>
              <a:rPr lang="fr-FR"/>
              <a:t>ne </a:t>
            </a:r>
            <a:r>
              <a:rPr lang="fr-FR" smtClean="0"/>
              <a:t>peut </a:t>
            </a:r>
            <a:r>
              <a:rPr lang="fr-FR" dirty="0"/>
              <a:t>y avoir </a:t>
            </a:r>
            <a:r>
              <a:rPr lang="fr-FR" b="1" u="sng" dirty="0"/>
              <a:t>qu’un seul id par balise</a:t>
            </a:r>
          </a:p>
          <a:p>
            <a:pPr lvl="2"/>
            <a:r>
              <a:rPr lang="fr-FR" dirty="0"/>
              <a:t>Il peut être attribué à </a:t>
            </a:r>
            <a:r>
              <a:rPr lang="fr-FR" b="1" u="sng" dirty="0"/>
              <a:t>n’importe quelle balise </a:t>
            </a:r>
          </a:p>
          <a:p>
            <a:pPr lvl="2"/>
            <a:endParaRPr lang="fr-FR" dirty="0"/>
          </a:p>
          <a:p>
            <a:pPr lvl="1"/>
            <a:r>
              <a:rPr lang="fr-FR" dirty="0"/>
              <a:t>La classe « class » =&gt;</a:t>
            </a:r>
          </a:p>
          <a:p>
            <a:pPr lvl="2"/>
            <a:r>
              <a:rPr lang="fr-FR" dirty="0"/>
              <a:t>Il peut y avoir </a:t>
            </a:r>
            <a:r>
              <a:rPr lang="fr-FR" b="1" u="sng" dirty="0"/>
              <a:t>plusieurs fois la même classe sur la page</a:t>
            </a:r>
          </a:p>
          <a:p>
            <a:pPr lvl="2"/>
            <a:r>
              <a:rPr lang="fr-FR" dirty="0"/>
              <a:t>Il peut y avoir </a:t>
            </a:r>
            <a:r>
              <a:rPr lang="fr-FR" b="1" u="sng" dirty="0"/>
              <a:t>plusieurs classe par balise</a:t>
            </a:r>
          </a:p>
          <a:p>
            <a:pPr lvl="2"/>
            <a:r>
              <a:rPr lang="fr-FR" dirty="0"/>
              <a:t>Il peut être attribué à </a:t>
            </a:r>
            <a:r>
              <a:rPr lang="fr-FR" b="1" u="sng" dirty="0"/>
              <a:t>n’importe quelle balise</a:t>
            </a:r>
          </a:p>
          <a:p>
            <a:pPr lvl="1"/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8E41DCE-05CD-46B0-B6BE-349EF4E42C35}"/>
              </a:ext>
            </a:extLst>
          </p:cNvPr>
          <p:cNvSpPr txBox="1"/>
          <p:nvPr/>
        </p:nvSpPr>
        <p:spPr>
          <a:xfrm>
            <a:off x="7251604" y="3646659"/>
            <a:ext cx="3656952" cy="7694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fr-FR" sz="11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fr-FR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1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fr-FR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fr-FR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monId</a:t>
            </a:r>
            <a:r>
              <a:rPr lang="fr-FR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fr-FR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FR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sz="1100" dirty="0">
                <a:solidFill>
                  <a:srgbClr val="D4D4D4"/>
                </a:solidFill>
                <a:latin typeface="Consolas" panose="020B0609020204030204" pitchFamily="49" charset="0"/>
              </a:rPr>
              <a:t>	Lorem ipsum </a:t>
            </a:r>
            <a:r>
              <a:rPr lang="fr-FR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dolor</a:t>
            </a:r>
            <a:r>
              <a:rPr lang="fr-FR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sit</a:t>
            </a:r>
            <a:r>
              <a:rPr lang="fr-FR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amet</a:t>
            </a:r>
            <a:r>
              <a:rPr lang="fr-FR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consectetur</a:t>
            </a:r>
            <a:r>
              <a:rPr lang="fr-FR" sz="1100" dirty="0">
                <a:solidFill>
                  <a:srgbClr val="D4D4D4"/>
                </a:solidFill>
                <a:latin typeface="Consolas" panose="020B0609020204030204" pitchFamily="49" charset="0"/>
              </a:rPr>
              <a:t> 	</a:t>
            </a:r>
            <a:r>
              <a:rPr lang="fr-FR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adipiscing</a:t>
            </a:r>
            <a:r>
              <a:rPr lang="fr-FR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elit</a:t>
            </a:r>
            <a:r>
              <a:rPr lang="fr-FR" sz="1100" dirty="0">
                <a:solidFill>
                  <a:srgbClr val="D4D4D4"/>
                </a:solidFill>
                <a:latin typeface="Consolas" panose="020B0609020204030204" pitchFamily="49" charset="0"/>
              </a:rPr>
              <a:t>. </a:t>
            </a:r>
          </a:p>
          <a:p>
            <a:r>
              <a:rPr lang="fr-FR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fr-FR" sz="11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fr-FR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FR" sz="11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00B7E28-B8B1-47A7-82A4-C39F6B6EA75F}"/>
              </a:ext>
            </a:extLst>
          </p:cNvPr>
          <p:cNvSpPr txBox="1"/>
          <p:nvPr/>
        </p:nvSpPr>
        <p:spPr>
          <a:xfrm>
            <a:off x="7696848" y="5445520"/>
            <a:ext cx="3656952" cy="7694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fr-FR" sz="11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fr-FR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1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fr-FR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fr-FR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maSuperClass</a:t>
            </a:r>
            <a:r>
              <a:rPr lang="fr-FR" sz="1100" dirty="0">
                <a:solidFill>
                  <a:srgbClr val="CE9178"/>
                </a:solidFill>
                <a:latin typeface="Consolas" panose="020B0609020204030204" pitchFamily="49" charset="0"/>
              </a:rPr>
              <a:t> maClass2 </a:t>
            </a:r>
            <a:r>
              <a:rPr lang="fr-FR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etEncoreUne</a:t>
            </a:r>
            <a:r>
              <a:rPr lang="fr-FR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fr-FR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FR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sz="1100" dirty="0">
                <a:solidFill>
                  <a:srgbClr val="D4D4D4"/>
                </a:solidFill>
                <a:latin typeface="Consolas" panose="020B0609020204030204" pitchFamily="49" charset="0"/>
              </a:rPr>
              <a:t>	Lorem ipsum </a:t>
            </a:r>
            <a:r>
              <a:rPr lang="fr-FR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dolor</a:t>
            </a:r>
            <a:r>
              <a:rPr lang="fr-FR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sit</a:t>
            </a:r>
            <a:r>
              <a:rPr lang="fr-FR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amet</a:t>
            </a:r>
            <a:r>
              <a:rPr lang="fr-FR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consectetur</a:t>
            </a:r>
            <a:r>
              <a:rPr lang="fr-FR" sz="1100" dirty="0">
                <a:solidFill>
                  <a:srgbClr val="D4D4D4"/>
                </a:solidFill>
                <a:latin typeface="Consolas" panose="020B0609020204030204" pitchFamily="49" charset="0"/>
              </a:rPr>
              <a:t> 	</a:t>
            </a:r>
            <a:r>
              <a:rPr lang="fr-FR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adipiscing</a:t>
            </a:r>
            <a:r>
              <a:rPr lang="fr-FR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elit</a:t>
            </a:r>
            <a:r>
              <a:rPr lang="fr-FR" sz="1100" dirty="0">
                <a:solidFill>
                  <a:srgbClr val="D4D4D4"/>
                </a:solidFill>
                <a:latin typeface="Consolas" panose="020B0609020204030204" pitchFamily="49" charset="0"/>
              </a:rPr>
              <a:t>. </a:t>
            </a:r>
          </a:p>
          <a:p>
            <a:r>
              <a:rPr lang="fr-FR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fr-FR" sz="11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fr-FR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FR" sz="11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CSS </a:t>
            </a:r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Sélecteurs: Les attributs</a:t>
            </a:r>
          </a:p>
        </p:txBody>
      </p:sp>
      <p:sp>
        <p:nvSpPr>
          <p:cNvPr id="9" name="Rectangle 8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" name="Image 9" descr="LOGO ADRAR 300dp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12" name="Image 11" descr="personnes-adrar-coul_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3" name="Image 12" descr="bien plu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4" name="Image 13" descr="personnes-adrar-coul_1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5" name="Image 14" descr="Photo 28-01-2016 21 53 09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9" name="Groupe 18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20" name="Rectangle 19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1" name="Image 20" descr="bien plus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22" name="Image 21" descr="personnes-adrar-coul_1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3" name="Image 22" descr="personnes-adrar-coul_2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4" name="Image 23" descr="LOGO ADRAR 300dpi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Image 24" descr="LOGO-ERN-GEN2017-1.png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6" name="Image 25" descr="redim-06.png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7" name="Image 26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8" name="Image 27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7752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885530-5DFD-4F4F-98A7-44AB4C937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02353" cy="1325563"/>
          </a:xfrm>
        </p:spPr>
        <p:txBody>
          <a:bodyPr>
            <a:normAutofit/>
          </a:bodyPr>
          <a:lstStyle/>
          <a:p>
            <a:r>
              <a:rPr lang="fr-FR" dirty="0"/>
              <a:t>Sélecteurs simple: Sélection avancée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73BCA3-0527-421A-953E-C96AE40D9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3522412"/>
          </a:xfrm>
        </p:spPr>
        <p:txBody>
          <a:bodyPr>
            <a:normAutofit fontScale="62500" lnSpcReduction="20000"/>
          </a:bodyPr>
          <a:lstStyle/>
          <a:p>
            <a:r>
              <a:rPr lang="fr-FR" dirty="0"/>
              <a:t>Les sélecteurs, que ce soit par « id », « class » ou type de balise, peuvent se cumuler pour faire des sélections multiples: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Les sélecteurs peuvent aussi être imbriqués, pour sélectionner une balise enfant: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Nous pouvons aussi sélectionner une balise par un attribut: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8E41DCE-05CD-46B0-B6BE-349EF4E42C35}"/>
              </a:ext>
            </a:extLst>
          </p:cNvPr>
          <p:cNvSpPr txBox="1"/>
          <p:nvPr/>
        </p:nvSpPr>
        <p:spPr>
          <a:xfrm>
            <a:off x="4267523" y="2491966"/>
            <a:ext cx="6248076" cy="7694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D7BA7D"/>
                </a:solidFill>
                <a:latin typeface="Consolas" panose="020B0609020204030204" pitchFamily="49" charset="0"/>
              </a:rPr>
              <a:t>h1,h2,p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magenta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fr-FR" sz="1100" dirty="0">
                <a:solidFill>
                  <a:srgbClr val="6A9955"/>
                </a:solidFill>
                <a:latin typeface="Consolas" panose="020B0609020204030204" pitchFamily="49" charset="0"/>
              </a:rPr>
              <a:t>/* Applique la couleur magenta aux balises &lt;h1&gt;, &lt;h2&gt; et &lt;p&gt; */</a:t>
            </a:r>
            <a:endParaRPr lang="fr-FR" sz="11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E4785BE-2362-4812-AD0A-7D7AC2C1603B}"/>
              </a:ext>
            </a:extLst>
          </p:cNvPr>
          <p:cNvSpPr txBox="1"/>
          <p:nvPr/>
        </p:nvSpPr>
        <p:spPr>
          <a:xfrm>
            <a:off x="4267522" y="3927748"/>
            <a:ext cx="6248077" cy="7694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D7BA7D"/>
                </a:solidFill>
                <a:latin typeface="Consolas" panose="020B0609020204030204" pitchFamily="49" charset="0"/>
              </a:rPr>
              <a:t>p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D7BA7D"/>
                </a:solidFill>
                <a:latin typeface="Consolas" panose="020B0609020204030204" pitchFamily="49" charset="0"/>
              </a:rPr>
              <a:t>span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magenta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fr-FR" sz="1100" dirty="0">
                <a:solidFill>
                  <a:srgbClr val="6A9955"/>
                </a:solidFill>
                <a:latin typeface="Consolas" panose="020B0609020204030204" pitchFamily="49" charset="0"/>
              </a:rPr>
              <a:t>/* Applique la couleur magenta aux balises &lt;</a:t>
            </a:r>
            <a:r>
              <a:rPr lang="fr-FR" sz="1100" dirty="0" err="1">
                <a:solidFill>
                  <a:srgbClr val="6A9955"/>
                </a:solidFill>
                <a:latin typeface="Consolas" panose="020B0609020204030204" pitchFamily="49" charset="0"/>
              </a:rPr>
              <a:t>span</a:t>
            </a:r>
            <a:r>
              <a:rPr lang="fr-FR" sz="1100" dirty="0">
                <a:solidFill>
                  <a:srgbClr val="6A9955"/>
                </a:solidFill>
                <a:latin typeface="Consolas" panose="020B0609020204030204" pitchFamily="49" charset="0"/>
              </a:rPr>
              <a:t>&gt; enfant des balises &lt;p&gt; */</a:t>
            </a:r>
            <a:endParaRPr lang="fr-FR" sz="11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8F1B480-46C9-4B8D-8EE3-166327BF8440}"/>
              </a:ext>
            </a:extLst>
          </p:cNvPr>
          <p:cNvSpPr txBox="1"/>
          <p:nvPr/>
        </p:nvSpPr>
        <p:spPr>
          <a:xfrm>
            <a:off x="4267522" y="5348037"/>
            <a:ext cx="6248078" cy="7694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rgbClr val="D7BA7D"/>
                </a:solidFill>
                <a:latin typeface="Consolas" panose="020B0609020204030204" pitchFamily="49" charset="0"/>
              </a:rPr>
              <a:t>img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D7BA7D"/>
                </a:solidFill>
                <a:latin typeface="Consolas" panose="020B0609020204030204" pitchFamily="49" charset="0"/>
              </a:rPr>
              <a:t>[alt]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100px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fr-FR" sz="1100" dirty="0">
                <a:solidFill>
                  <a:srgbClr val="6A9955"/>
                </a:solidFill>
                <a:latin typeface="Consolas" panose="020B0609020204030204" pitchFamily="49" charset="0"/>
              </a:rPr>
              <a:t>/* Applique la largeur 100px aux balises &lt;</a:t>
            </a:r>
            <a:r>
              <a:rPr lang="fr-FR" sz="1100" dirty="0" err="1">
                <a:solidFill>
                  <a:srgbClr val="6A9955"/>
                </a:solidFill>
                <a:latin typeface="Consolas" panose="020B0609020204030204" pitchFamily="49" charset="0"/>
              </a:rPr>
              <a:t>img</a:t>
            </a:r>
            <a:r>
              <a:rPr lang="fr-FR" sz="1100" dirty="0">
                <a:solidFill>
                  <a:srgbClr val="6A9955"/>
                </a:solidFill>
                <a:latin typeface="Consolas" panose="020B0609020204030204" pitchFamily="49" charset="0"/>
              </a:rPr>
              <a:t>&gt; qui ont un attribut « alt » */</a:t>
            </a:r>
            <a:endParaRPr lang="fr-FR" sz="11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CSS </a:t>
            </a:r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Sélecteurs: Sélection avancée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2" name="Image 11" descr="LOGO ADRAR 300dp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14" name="Image 13" descr="personnes-adrar-coul_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5" name="Image 14" descr="bien plu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6" name="Image 15" descr="personnes-adrar-coul_1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7" name="Image 16" descr="Photo 28-01-2016 21 53 09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1" name="Groupe 20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22" name="Rectangle 21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3" name="Image 22" descr="bien plus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24" name="Image 23" descr="personnes-adrar-coul_1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5" name="Image 24" descr="personnes-adrar-coul_2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6" name="Image 25" descr="LOGO ADRAR 300dpi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Image 26" descr="LOGO-ERN-GEN2017-1.png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8" name="Image 27" descr="redim-06.png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9" name="Image 28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30" name="Image 29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14064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885530-5DFD-4F4F-98A7-44AB4C937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02353" cy="1325563"/>
          </a:xfrm>
        </p:spPr>
        <p:txBody>
          <a:bodyPr>
            <a:normAutofit/>
          </a:bodyPr>
          <a:lstStyle/>
          <a:p>
            <a:r>
              <a:rPr lang="fr-FR" dirty="0"/>
              <a:t>Sélecteurs simple: Sélection avancée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73BCA3-0527-421A-953E-C96AE40D9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475" y="1719761"/>
            <a:ext cx="10233800" cy="3522412"/>
          </a:xfrm>
        </p:spPr>
        <p:txBody>
          <a:bodyPr>
            <a:normAutofit fontScale="70000" lnSpcReduction="20000"/>
          </a:bodyPr>
          <a:lstStyle/>
          <a:p>
            <a:r>
              <a:rPr lang="fr-FR" dirty="0"/>
              <a:t>Nous pouvons aussi sélectionner une balise qui en suit une autre directement: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Ou encore nous pouvons sélectionner une balise qui à un attribut avec une valeur exacte: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Enfin, nous pouvons tout combiner pour faire des sélecteurs très complexe :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8E41DCE-05CD-46B0-B6BE-349EF4E42C35}"/>
              </a:ext>
            </a:extLst>
          </p:cNvPr>
          <p:cNvSpPr txBox="1"/>
          <p:nvPr/>
        </p:nvSpPr>
        <p:spPr>
          <a:xfrm>
            <a:off x="4267521" y="2181460"/>
            <a:ext cx="6248076" cy="7694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D7BA7D"/>
                </a:solidFill>
                <a:latin typeface="Consolas" panose="020B0609020204030204" pitchFamily="49" charset="0"/>
              </a:rPr>
              <a:t>h1 + p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magenta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fr-FR" sz="1100" dirty="0">
                <a:solidFill>
                  <a:srgbClr val="6A9955"/>
                </a:solidFill>
                <a:latin typeface="Consolas" panose="020B0609020204030204" pitchFamily="49" charset="0"/>
              </a:rPr>
              <a:t>/* Applique la couleur magenta à la balise &lt;p&gt; qui suit une balise &lt;h1&gt;*/</a:t>
            </a:r>
            <a:endParaRPr lang="fr-FR" sz="11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E4785BE-2362-4812-AD0A-7D7AC2C1603B}"/>
              </a:ext>
            </a:extLst>
          </p:cNvPr>
          <p:cNvSpPr txBox="1"/>
          <p:nvPr/>
        </p:nvSpPr>
        <p:spPr>
          <a:xfrm>
            <a:off x="4267520" y="5172486"/>
            <a:ext cx="6248077" cy="16158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D7BA7D"/>
                </a:solidFill>
                <a:latin typeface="Consolas" panose="020B0609020204030204" pitchFamily="49" charset="0"/>
              </a:rPr>
              <a:t>p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D7BA7D"/>
                </a:solidFill>
                <a:latin typeface="Consolas" panose="020B0609020204030204" pitchFamily="49" charset="0"/>
              </a:rPr>
              <a:t>span, .</a:t>
            </a:r>
            <a:r>
              <a:rPr lang="en-US" sz="1100" dirty="0" err="1">
                <a:solidFill>
                  <a:srgbClr val="D7BA7D"/>
                </a:solidFill>
                <a:latin typeface="Consolas" panose="020B0609020204030204" pitchFamily="49" charset="0"/>
              </a:rPr>
              <a:t>maClass</a:t>
            </a:r>
            <a:r>
              <a:rPr lang="en-US" sz="1100" dirty="0">
                <a:solidFill>
                  <a:srgbClr val="D7BA7D"/>
                </a:solidFill>
                <a:latin typeface="Consolas" panose="020B0609020204030204" pitchFamily="49" charset="0"/>
              </a:rPr>
              <a:t>, #monId, p </a:t>
            </a:r>
            <a:r>
              <a:rPr lang="en-US" sz="1100" dirty="0" err="1">
                <a:solidFill>
                  <a:srgbClr val="D7BA7D"/>
                </a:solidFill>
                <a:latin typeface="Consolas" panose="020B0609020204030204" pitchFamily="49" charset="0"/>
              </a:rPr>
              <a:t>img</a:t>
            </a:r>
            <a:r>
              <a:rPr lang="en-US" sz="1100" dirty="0">
                <a:solidFill>
                  <a:srgbClr val="D7BA7D"/>
                </a:solidFill>
                <a:latin typeface="Consolas" panose="020B0609020204030204" pitchFamily="49" charset="0"/>
              </a:rPr>
              <a:t>[alt=“miniature”]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100px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fr-FR" sz="1100" dirty="0">
                <a:solidFill>
                  <a:srgbClr val="6A9955"/>
                </a:solidFill>
                <a:latin typeface="Consolas" panose="020B0609020204030204" pitchFamily="49" charset="0"/>
              </a:rPr>
              <a:t>/* Applique la largeur 100px aux:</a:t>
            </a:r>
          </a:p>
          <a:p>
            <a:r>
              <a:rPr lang="fr-FR" sz="1100" dirty="0">
                <a:solidFill>
                  <a:srgbClr val="6A9955"/>
                </a:solidFill>
                <a:latin typeface="Consolas" panose="020B0609020204030204" pitchFamily="49" charset="0"/>
              </a:rPr>
              <a:t>	- balises &lt;</a:t>
            </a:r>
            <a:r>
              <a:rPr lang="fr-FR" sz="1100" dirty="0" err="1">
                <a:solidFill>
                  <a:srgbClr val="6A9955"/>
                </a:solidFill>
                <a:latin typeface="Consolas" panose="020B0609020204030204" pitchFamily="49" charset="0"/>
              </a:rPr>
              <a:t>span</a:t>
            </a:r>
            <a:r>
              <a:rPr lang="fr-FR" sz="1100" dirty="0">
                <a:solidFill>
                  <a:srgbClr val="6A9955"/>
                </a:solidFill>
                <a:latin typeface="Consolas" panose="020B0609020204030204" pitchFamily="49" charset="0"/>
              </a:rPr>
              <a:t>&gt; enfant de balises &lt;p&gt;</a:t>
            </a:r>
          </a:p>
          <a:p>
            <a:r>
              <a:rPr lang="fr-FR" sz="1100" dirty="0">
                <a:solidFill>
                  <a:srgbClr val="6A9955"/>
                </a:solidFill>
                <a:latin typeface="Consolas" panose="020B0609020204030204" pitchFamily="49" charset="0"/>
              </a:rPr>
              <a:t>	- class « </a:t>
            </a:r>
            <a:r>
              <a:rPr lang="fr-FR" sz="1100" dirty="0" err="1">
                <a:solidFill>
                  <a:srgbClr val="6A9955"/>
                </a:solidFill>
                <a:latin typeface="Consolas" panose="020B0609020204030204" pitchFamily="49" charset="0"/>
              </a:rPr>
              <a:t>maClass</a:t>
            </a:r>
            <a:r>
              <a:rPr lang="fr-FR" sz="1100" dirty="0">
                <a:solidFill>
                  <a:srgbClr val="6A9955"/>
                </a:solidFill>
                <a:latin typeface="Consolas" panose="020B0609020204030204" pitchFamily="49" charset="0"/>
              </a:rPr>
              <a:t> »</a:t>
            </a:r>
          </a:p>
          <a:p>
            <a:r>
              <a:rPr lang="fr-FR" sz="1100" dirty="0">
                <a:solidFill>
                  <a:srgbClr val="6A9955"/>
                </a:solidFill>
                <a:latin typeface="Consolas" panose="020B0609020204030204" pitchFamily="49" charset="0"/>
              </a:rPr>
              <a:t>	- à </a:t>
            </a:r>
            <a:r>
              <a:rPr lang="fr-FR" sz="1100" dirty="0" err="1">
                <a:solidFill>
                  <a:srgbClr val="6A9955"/>
                </a:solidFill>
                <a:latin typeface="Consolas" panose="020B0609020204030204" pitchFamily="49" charset="0"/>
              </a:rPr>
              <a:t>l’id</a:t>
            </a:r>
            <a:r>
              <a:rPr lang="fr-FR" sz="1100" dirty="0">
                <a:solidFill>
                  <a:srgbClr val="6A9955"/>
                </a:solidFill>
                <a:latin typeface="Consolas" panose="020B0609020204030204" pitchFamily="49" charset="0"/>
              </a:rPr>
              <a:t> « </a:t>
            </a:r>
            <a:r>
              <a:rPr lang="fr-FR" sz="1100" dirty="0" err="1">
                <a:solidFill>
                  <a:srgbClr val="6A9955"/>
                </a:solidFill>
                <a:latin typeface="Consolas" panose="020B0609020204030204" pitchFamily="49" charset="0"/>
              </a:rPr>
              <a:t>monId</a:t>
            </a:r>
            <a:r>
              <a:rPr lang="fr-FR" sz="1100" dirty="0">
                <a:solidFill>
                  <a:srgbClr val="6A9955"/>
                </a:solidFill>
                <a:latin typeface="Consolas" panose="020B0609020204030204" pitchFamily="49" charset="0"/>
              </a:rPr>
              <a:t> »</a:t>
            </a:r>
          </a:p>
          <a:p>
            <a:r>
              <a:rPr lang="fr-FR" sz="1100" dirty="0">
                <a:solidFill>
                  <a:srgbClr val="6A9955"/>
                </a:solidFill>
                <a:latin typeface="Consolas" panose="020B0609020204030204" pitchFamily="49" charset="0"/>
              </a:rPr>
              <a:t>	- balises &lt;</a:t>
            </a:r>
            <a:r>
              <a:rPr lang="fr-FR" sz="1100" dirty="0" err="1">
                <a:solidFill>
                  <a:srgbClr val="6A9955"/>
                </a:solidFill>
                <a:latin typeface="Consolas" panose="020B0609020204030204" pitchFamily="49" charset="0"/>
              </a:rPr>
              <a:t>img</a:t>
            </a:r>
            <a:r>
              <a:rPr lang="fr-FR" sz="1100" dirty="0">
                <a:solidFill>
                  <a:srgbClr val="6A9955"/>
                </a:solidFill>
                <a:latin typeface="Consolas" panose="020B0609020204030204" pitchFamily="49" charset="0"/>
              </a:rPr>
              <a:t>&gt; qui ont l’attribut « alt » avec la valeur « miniature »</a:t>
            </a:r>
          </a:p>
          <a:p>
            <a:r>
              <a:rPr lang="fr-FR" sz="1100" dirty="0">
                <a:solidFill>
                  <a:srgbClr val="6A9955"/>
                </a:solidFill>
                <a:latin typeface="Consolas" panose="020B0609020204030204" pitchFamily="49" charset="0"/>
              </a:rPr>
              <a:t> */</a:t>
            </a:r>
            <a:endParaRPr lang="fr-FR" sz="11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8F1B480-46C9-4B8D-8EE3-166327BF8440}"/>
              </a:ext>
            </a:extLst>
          </p:cNvPr>
          <p:cNvSpPr txBox="1"/>
          <p:nvPr/>
        </p:nvSpPr>
        <p:spPr>
          <a:xfrm>
            <a:off x="4267521" y="3689128"/>
            <a:ext cx="6248078" cy="938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rgbClr val="D7BA7D"/>
                </a:solidFill>
                <a:latin typeface="Consolas" panose="020B0609020204030204" pitchFamily="49" charset="0"/>
              </a:rPr>
              <a:t>img</a:t>
            </a:r>
            <a:r>
              <a:rPr lang="en-US" sz="1100" dirty="0">
                <a:solidFill>
                  <a:srgbClr val="D7BA7D"/>
                </a:solidFill>
                <a:latin typeface="Consolas" panose="020B0609020204030204" pitchFamily="49" charset="0"/>
              </a:rPr>
              <a:t>[alt=“logo”]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100px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fr-FR" sz="1100" dirty="0">
                <a:solidFill>
                  <a:srgbClr val="6A9955"/>
                </a:solidFill>
                <a:latin typeface="Consolas" panose="020B0609020204030204" pitchFamily="49" charset="0"/>
              </a:rPr>
              <a:t>/* Applique la largeur 100px aux balises &lt;</a:t>
            </a:r>
            <a:r>
              <a:rPr lang="fr-FR" sz="1100" dirty="0" err="1">
                <a:solidFill>
                  <a:srgbClr val="6A9955"/>
                </a:solidFill>
                <a:latin typeface="Consolas" panose="020B0609020204030204" pitchFamily="49" charset="0"/>
              </a:rPr>
              <a:t>img</a:t>
            </a:r>
            <a:r>
              <a:rPr lang="fr-FR" sz="1100" dirty="0">
                <a:solidFill>
                  <a:srgbClr val="6A9955"/>
                </a:solidFill>
                <a:latin typeface="Consolas" panose="020B0609020204030204" pitchFamily="49" charset="0"/>
              </a:rPr>
              <a:t>&gt; qui ont un attribut « alt » avec la valeur « logo » */</a:t>
            </a:r>
            <a:endParaRPr lang="fr-FR" sz="11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CSS Sélecteurs: Sélection avancée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2" name="Image 11" descr="LOGO ADRAR 300dp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14" name="Image 13" descr="personnes-adrar-coul_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5" name="Image 14" descr="bien plu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6" name="Image 15" descr="personnes-adrar-coul_1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7" name="Image 16" descr="Photo 28-01-2016 21 53 09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1" name="Groupe 20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22" name="Rectangle 21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3" name="Image 22" descr="bien plus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24" name="Image 23" descr="personnes-adrar-coul_1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5" name="Image 24" descr="personnes-adrar-coul_2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6" name="Image 25" descr="LOGO ADRAR 300dpi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Image 26" descr="LOGO-ERN-GEN2017-1.png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8" name="Image 27" descr="redim-06.png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9" name="Image 28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30" name="Image 29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6406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73BCA3-0527-421A-953E-C96AE40D9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4564967"/>
          </a:xfrm>
        </p:spPr>
        <p:txBody>
          <a:bodyPr>
            <a:normAutofit/>
          </a:bodyPr>
          <a:lstStyle/>
          <a:p>
            <a:pPr lvl="1"/>
            <a:r>
              <a:rPr lang="fr-FR" dirty="0"/>
              <a:t>Créez un nouveau répertoire de travail</a:t>
            </a:r>
          </a:p>
          <a:p>
            <a:pPr lvl="1"/>
            <a:r>
              <a:rPr lang="fr-FR" dirty="0"/>
              <a:t>Créez un fichier HTML avec le HTML de base </a:t>
            </a:r>
          </a:p>
          <a:p>
            <a:pPr marL="1371600" lvl="2" indent="-457200">
              <a:buFont typeface="+mj-lt"/>
              <a:buAutoNum type="arabicPeriod"/>
            </a:pPr>
            <a:r>
              <a:rPr lang="fr-FR" dirty="0"/>
              <a:t>Ajoutez un gros titre </a:t>
            </a:r>
          </a:p>
          <a:p>
            <a:pPr marL="1371600" lvl="2" indent="-457200">
              <a:buFont typeface="+mj-lt"/>
              <a:buAutoNum type="arabicPeriod"/>
            </a:pPr>
            <a:r>
              <a:rPr lang="fr-FR" dirty="0"/>
              <a:t>Ajoutez une &lt;div&gt; avec </a:t>
            </a:r>
            <a:r>
              <a:rPr lang="fr-FR" dirty="0" err="1"/>
              <a:t>l’id</a:t>
            </a:r>
            <a:r>
              <a:rPr lang="fr-FR" dirty="0"/>
              <a:t> « contenu »</a:t>
            </a:r>
          </a:p>
          <a:p>
            <a:pPr marL="1371600" lvl="2" indent="-457200">
              <a:buFont typeface="+mj-lt"/>
              <a:buAutoNum type="arabicPeriod"/>
            </a:pPr>
            <a:r>
              <a:rPr lang="fr-FR" dirty="0"/>
              <a:t>Dans la &lt;div&gt;, ajoutez une image, un paragraphe contenant du texte, un lien menant sur le site de votre choix et un second paragraphe contenant lui aussi du texte</a:t>
            </a:r>
          </a:p>
          <a:p>
            <a:pPr marL="1371600" lvl="2" indent="-457200">
              <a:buFont typeface="+mj-lt"/>
              <a:buAutoNum type="arabicPeriod"/>
            </a:pPr>
            <a:r>
              <a:rPr lang="fr-FR" dirty="0"/>
              <a:t>Ajoutez une seconde &lt;div&gt; après la première</a:t>
            </a:r>
          </a:p>
          <a:p>
            <a:pPr marL="1371600" lvl="2" indent="-457200">
              <a:buFont typeface="+mj-lt"/>
              <a:buAutoNum type="arabicPeriod"/>
            </a:pPr>
            <a:r>
              <a:rPr lang="fr-FR" dirty="0"/>
              <a:t>Dans cette &lt;div&gt;, ajoutez une image et un paragraphe contenant du texte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6E98FC2-8656-436C-B90D-8717A0A4069D}"/>
              </a:ext>
            </a:extLst>
          </p:cNvPr>
          <p:cNvSpPr txBox="1"/>
          <p:nvPr/>
        </p:nvSpPr>
        <p:spPr>
          <a:xfrm>
            <a:off x="182202" y="6390591"/>
            <a:ext cx="5913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Lien utile pour des images aléatoires: </a:t>
            </a:r>
            <a:r>
              <a:rPr lang="fr-FR" dirty="0">
                <a:hlinkClick r:id="rId2"/>
              </a:rPr>
              <a:t>https://picsum.photos/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CSS </a:t>
            </a:r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Sélecteurs: Mise en pratique (40 min)</a:t>
            </a:r>
          </a:p>
        </p:txBody>
      </p:sp>
      <p:sp>
        <p:nvSpPr>
          <p:cNvPr id="7" name="Rectangle 6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8" name="Image 7" descr="LOGO ADRAR 300dp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10" name="Image 9" descr="personnes-adrar-coul_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1" name="Image 10" descr="bien plus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2" name="Image 11" descr="personnes-adrar-coul_1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3" name="Image 12" descr="Photo 28-01-2016 21 53 09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7" name="Groupe 16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18" name="Rectangle 17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9" name="Image 18" descr="bien plu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20" name="Image 19" descr="personnes-adrar-coul_1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1" name="Image 20" descr="personnes-adrar-coul_2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2" name="Image 21" descr="LOGO ADRAR 300dpi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" name="Image 22" descr="LOGO-ERN-GEN2017-1.png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4" name="Image 23" descr="redim-06.png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5" name="Image 24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6" name="Image 25"/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032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73BCA3-0527-421A-953E-C96AE40D9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4564967"/>
          </a:xfrm>
        </p:spPr>
        <p:txBody>
          <a:bodyPr>
            <a:normAutofit/>
          </a:bodyPr>
          <a:lstStyle/>
          <a:p>
            <a:pPr lvl="1"/>
            <a:r>
              <a:rPr lang="fr-FR" dirty="0"/>
              <a:t>A l’aide des sélecteurs:</a:t>
            </a:r>
          </a:p>
          <a:p>
            <a:pPr marL="1371600" lvl="2" indent="-457200">
              <a:buFont typeface="+mj-lt"/>
              <a:buAutoNum type="arabicPeriod"/>
            </a:pPr>
            <a:r>
              <a:rPr lang="fr-FR" dirty="0"/>
              <a:t>Mettez le titre en rouge avec la propriété « </a:t>
            </a:r>
            <a:r>
              <a:rPr lang="fr-FR" dirty="0" err="1"/>
              <a:t>color</a:t>
            </a:r>
            <a:r>
              <a:rPr lang="fr-FR" dirty="0"/>
              <a:t>: </a:t>
            </a:r>
            <a:r>
              <a:rPr lang="fr-FR" dirty="0" err="1"/>
              <a:t>red</a:t>
            </a:r>
            <a:r>
              <a:rPr lang="fr-FR" dirty="0"/>
              <a:t>; »</a:t>
            </a:r>
          </a:p>
          <a:p>
            <a:pPr marL="1371600" lvl="2" indent="-457200">
              <a:buFont typeface="+mj-lt"/>
              <a:buAutoNum type="arabicPeriod"/>
            </a:pPr>
            <a:r>
              <a:rPr lang="fr-FR" dirty="0"/>
              <a:t>Mettez le lien en jaune avec la propriété « </a:t>
            </a:r>
            <a:r>
              <a:rPr lang="fr-FR" dirty="0" err="1"/>
              <a:t>color</a:t>
            </a:r>
            <a:r>
              <a:rPr lang="fr-FR" dirty="0"/>
              <a:t>: </a:t>
            </a:r>
            <a:r>
              <a:rPr lang="fr-FR" dirty="0" err="1"/>
              <a:t>yellowgreen</a:t>
            </a:r>
            <a:r>
              <a:rPr lang="fr-FR" dirty="0"/>
              <a:t>; »</a:t>
            </a:r>
          </a:p>
          <a:p>
            <a:pPr marL="1371600" lvl="2" indent="-457200">
              <a:buFont typeface="+mj-lt"/>
              <a:buAutoNum type="arabicPeriod"/>
            </a:pPr>
            <a:r>
              <a:rPr lang="fr-FR" dirty="0"/>
              <a:t>Mettez le fond de la première &lt;div&gt; en gris « background-</a:t>
            </a:r>
            <a:r>
              <a:rPr lang="fr-FR" dirty="0" err="1"/>
              <a:t>color</a:t>
            </a:r>
            <a:r>
              <a:rPr lang="fr-FR" dirty="0"/>
              <a:t>: </a:t>
            </a:r>
            <a:r>
              <a:rPr lang="fr-FR" dirty="0" err="1"/>
              <a:t>lightgray</a:t>
            </a:r>
            <a:r>
              <a:rPr lang="fr-FR" dirty="0"/>
              <a:t>; »</a:t>
            </a:r>
          </a:p>
          <a:p>
            <a:pPr marL="1371600" lvl="2" indent="-457200">
              <a:buFont typeface="+mj-lt"/>
              <a:buAutoNum type="arabicPeriod"/>
            </a:pPr>
            <a:r>
              <a:rPr lang="fr-FR" dirty="0" err="1"/>
              <a:t>Allignez</a:t>
            </a:r>
            <a:r>
              <a:rPr lang="fr-FR" dirty="0"/>
              <a:t> tout le contenu de la seconde &lt;div&gt; sur la droite « </a:t>
            </a:r>
            <a:r>
              <a:rPr lang="fr-FR" dirty="0" err="1"/>
              <a:t>text-align</a:t>
            </a:r>
            <a:r>
              <a:rPr lang="fr-FR" dirty="0"/>
              <a:t>: right; »</a:t>
            </a:r>
          </a:p>
          <a:p>
            <a:pPr marL="1371600" lvl="2" indent="-457200">
              <a:buFont typeface="+mj-lt"/>
              <a:buAutoNum type="arabicPeriod"/>
            </a:pPr>
            <a:r>
              <a:rPr lang="fr-FR" dirty="0"/>
              <a:t>Changer la taille du texte du paragraphe de la seconde &lt;div&gt; avec la propriété « font-size: 2em; »</a:t>
            </a:r>
          </a:p>
          <a:p>
            <a:pPr marL="1371600" lvl="2" indent="-457200">
              <a:buFont typeface="+mj-lt"/>
              <a:buAutoNum type="arabicPeriod"/>
            </a:pPr>
            <a:endParaRPr lang="fr-FR" dirty="0"/>
          </a:p>
          <a:p>
            <a:pPr marL="914400" lvl="2" indent="0">
              <a:buNone/>
            </a:pP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6E98FC2-8656-436C-B90D-8717A0A4069D}"/>
              </a:ext>
            </a:extLst>
          </p:cNvPr>
          <p:cNvSpPr txBox="1"/>
          <p:nvPr/>
        </p:nvSpPr>
        <p:spPr>
          <a:xfrm>
            <a:off x="182202" y="6390591"/>
            <a:ext cx="5913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Lien utile pour des images aléatoires: </a:t>
            </a:r>
            <a:r>
              <a:rPr lang="fr-FR" dirty="0">
                <a:hlinkClick r:id="rId2"/>
              </a:rPr>
              <a:t>https://picsum.photos/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CSS Sélecteurs: Mise en pratique (40 min)</a:t>
            </a:r>
          </a:p>
        </p:txBody>
      </p:sp>
      <p:sp>
        <p:nvSpPr>
          <p:cNvPr id="7" name="Rectangle 6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8" name="Image 7" descr="LOGO ADRAR 300dp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10" name="Image 9" descr="personnes-adrar-coul_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1" name="Image 10" descr="bien plus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2" name="Image 11" descr="personnes-adrar-coul_1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3" name="Image 12" descr="Photo 28-01-2016 21 53 09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7" name="Groupe 16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18" name="Rectangle 17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9" name="Image 18" descr="bien plu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20" name="Image 19" descr="personnes-adrar-coul_1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1" name="Image 20" descr="personnes-adrar-coul_2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2" name="Image 21" descr="LOGO ADRAR 300dpi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" name="Image 22" descr="LOGO-ERN-GEN2017-1.png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4" name="Image 23" descr="redim-06.png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5" name="Image 24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6" name="Image 25"/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51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25E074D-7027-4E60-A777-6DE2FEAE4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488740"/>
            <a:ext cx="10233800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Aperçu du résultat attendu: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884F9CA-0A61-43C6-9CC4-49EF210D1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2057902"/>
            <a:ext cx="11353800" cy="46632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CSS Sélecteurs: Mise en pratique (40 min)</a:t>
            </a:r>
            <a:endParaRPr lang="fr-F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" name="Image 9" descr="LOGO ADRAR 300dp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12" name="Image 11" descr="personnes-adrar-coul_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3" name="Image 12" descr="bien plus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4" name="Image 13" descr="personnes-adrar-coul_1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5" name="Image 14" descr="Photo 28-01-2016 21 53 09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9" name="Groupe 18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20" name="Rectangle 19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1" name="Image 20" descr="bien plu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22" name="Image 21" descr="personnes-adrar-coul_1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3" name="Image 22" descr="personnes-adrar-coul_2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4" name="Image 23" descr="LOGO ADRAR 300dpi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Image 24" descr="LOGO-ERN-GEN2017-1.png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6" name="Image 25" descr="redim-06.png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7" name="Image 26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8" name="Image 27"/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6834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73BCA3-0527-421A-953E-C96AE40D9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47496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Il existe encore plus de sélecteurs CSS que vous trouverez ici :</a:t>
            </a:r>
          </a:p>
          <a:p>
            <a:pPr marL="457200" lvl="1" indent="0">
              <a:buNone/>
            </a:pPr>
            <a:r>
              <a:rPr lang="fr-FR" b="1" u="sng" dirty="0">
                <a:hlinkClick r:id="rId2"/>
              </a:rPr>
              <a:t>https://</a:t>
            </a:r>
            <a:r>
              <a:rPr lang="fr-FR" b="1" u="sng" dirty="0" smtClean="0">
                <a:hlinkClick r:id="rId2"/>
              </a:rPr>
              <a:t>www.w3schools.com/cssref/css_selectors.asp</a:t>
            </a:r>
            <a:endParaRPr lang="fr-FR" b="1" u="sng" dirty="0" smtClean="0"/>
          </a:p>
          <a:p>
            <a:pPr marL="457200" lvl="1" indent="0">
              <a:buNone/>
            </a:pPr>
            <a:endParaRPr lang="fr-FR" b="1" u="sng" dirty="0"/>
          </a:p>
          <a:p>
            <a:pPr marL="0" indent="0">
              <a:buNone/>
            </a:pPr>
            <a:r>
              <a:rPr lang="fr-FR" dirty="0" smtClean="0"/>
              <a:t>Exercice complémentaire: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>
                <a:hlinkClick r:id="rId3"/>
              </a:rPr>
              <a:t>https://flukeout.github.io/</a:t>
            </a:r>
            <a:endParaRPr lang="fr-FR" dirty="0" smtClean="0"/>
          </a:p>
          <a:p>
            <a:pPr marL="457200" lvl="1" indent="0">
              <a:buNone/>
            </a:pPr>
            <a:endParaRPr lang="fr-FR" b="1" u="sng" dirty="0"/>
          </a:p>
          <a:p>
            <a:pPr marL="457200" lvl="1" indent="0">
              <a:buNone/>
            </a:pPr>
            <a:endParaRPr lang="fr-FR" b="1" u="sng" dirty="0"/>
          </a:p>
          <a:p>
            <a:pPr lvl="1"/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CSS </a:t>
            </a:r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Sélecteurs: Aller plus loin !</a:t>
            </a:r>
          </a:p>
        </p:txBody>
      </p:sp>
      <p:sp>
        <p:nvSpPr>
          <p:cNvPr id="6" name="Rectangle 5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7" name="Image 6" descr="LOGO ADRAR 300dpi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9" name="Image 8" descr="personnes-adrar-coul_2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0" name="Image 9" descr="bien plus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1" name="Image 10" descr="personnes-adrar-coul_1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2" name="Image 11" descr="Photo 28-01-2016 21 53 09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6" name="Groupe 15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17" name="Rectangle 16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8" name="Image 17" descr="bien plus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19" name="Image 18" descr="personnes-adrar-coul_1.jp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0" name="Image 19" descr="personnes-adrar-coul_2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1" name="Image 20" descr="LOGO ADRAR 300dpi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Image 21" descr="LOGO-ERN-GEN2017-1.png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3" name="Image 22" descr="redim-06.png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5" name="Image 24"/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704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506</TotalTime>
  <Words>278</Words>
  <Application>Microsoft Office PowerPoint</Application>
  <PresentationFormat>Grand écran</PresentationFormat>
  <Paragraphs>122</Paragraphs>
  <Slides>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Consolas</vt:lpstr>
      <vt:lpstr>Trebuchet MS</vt:lpstr>
      <vt:lpstr>Tw Cen MT</vt:lpstr>
      <vt:lpstr>Circuit</vt:lpstr>
      <vt:lpstr>Présentation PowerPoint</vt:lpstr>
      <vt:lpstr>Présentation PowerPoint</vt:lpstr>
      <vt:lpstr>Présentation PowerPoint</vt:lpstr>
      <vt:lpstr>Sélecteurs simple: Sélection avancée</vt:lpstr>
      <vt:lpstr>Sélecteurs simple: Sélection avancée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Florence Calmettes</dc:creator>
  <cp:lastModifiedBy>Rodolphe BRUMENT</cp:lastModifiedBy>
  <cp:revision>51</cp:revision>
  <dcterms:created xsi:type="dcterms:W3CDTF">2017-03-22T10:02:42Z</dcterms:created>
  <dcterms:modified xsi:type="dcterms:W3CDTF">2021-04-20T14:46:29Z</dcterms:modified>
</cp:coreProperties>
</file>