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6858000" cx="12192000"/>
  <p:notesSz cx="6858000" cy="9144000"/>
  <p:embeddedFontLst>
    <p:embeddedFont>
      <p:font typeface="Lato"/>
      <p:regular r:id="rId55"/>
      <p:bold r:id="rId56"/>
      <p:italic r:id="rId57"/>
      <p:boldItalic r:id="rId58"/>
    </p:embeddedFont>
    <p:embeddedFont>
      <p:font typeface="Lato Light"/>
      <p:regular r:id="rId59"/>
      <p:bold r:id="rId60"/>
      <p:italic r:id="rId61"/>
      <p:boldItalic r:id="rId62"/>
    </p:embeddedFont>
    <p:embeddedFont>
      <p:font typeface="Lato Black"/>
      <p:bold r:id="rId63"/>
      <p:boldItalic r:id="rId64"/>
    </p:embeddedFont>
    <p:embeddedFont>
      <p:font typeface="Open Sans Light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9" roundtripDataSignature="AMtx7mjb+NZbtXBnwG4Zf8ENOEIMTbPr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902173D-1CAD-4071-974A-0E892D273A78}">
  <a:tblStyle styleId="{7902173D-1CAD-4071-974A-0E892D273A7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LatoLight-boldItalic.fntdata"/><Relationship Id="rId61" Type="http://schemas.openxmlformats.org/officeDocument/2006/relationships/font" Target="fonts/LatoLight-italic.fntdata"/><Relationship Id="rId20" Type="http://schemas.openxmlformats.org/officeDocument/2006/relationships/slide" Target="slides/slide14.xml"/><Relationship Id="rId64" Type="http://schemas.openxmlformats.org/officeDocument/2006/relationships/font" Target="fonts/LatoBlack-boldItalic.fntdata"/><Relationship Id="rId63" Type="http://schemas.openxmlformats.org/officeDocument/2006/relationships/font" Target="fonts/LatoBlack-bold.fntdata"/><Relationship Id="rId22" Type="http://schemas.openxmlformats.org/officeDocument/2006/relationships/slide" Target="slides/slide16.xml"/><Relationship Id="rId66" Type="http://schemas.openxmlformats.org/officeDocument/2006/relationships/font" Target="fonts/OpenSansLight-bold.fntdata"/><Relationship Id="rId21" Type="http://schemas.openxmlformats.org/officeDocument/2006/relationships/slide" Target="slides/slide15.xml"/><Relationship Id="rId65" Type="http://schemas.openxmlformats.org/officeDocument/2006/relationships/font" Target="fonts/OpenSansLight-regular.fntdata"/><Relationship Id="rId24" Type="http://schemas.openxmlformats.org/officeDocument/2006/relationships/slide" Target="slides/slide18.xml"/><Relationship Id="rId68" Type="http://schemas.openxmlformats.org/officeDocument/2006/relationships/font" Target="fonts/OpenSansLight-boldItalic.fntdata"/><Relationship Id="rId23" Type="http://schemas.openxmlformats.org/officeDocument/2006/relationships/slide" Target="slides/slide17.xml"/><Relationship Id="rId67" Type="http://schemas.openxmlformats.org/officeDocument/2006/relationships/font" Target="fonts/OpenSansLight-italic.fntdata"/><Relationship Id="rId60" Type="http://schemas.openxmlformats.org/officeDocument/2006/relationships/font" Target="fonts/LatoLight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customschemas.google.com/relationships/presentationmetadata" Target="meta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Lato-regular.fnt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Lato-italic.fntdata"/><Relationship Id="rId12" Type="http://schemas.openxmlformats.org/officeDocument/2006/relationships/slide" Target="slides/slide6.xml"/><Relationship Id="rId56" Type="http://schemas.openxmlformats.org/officeDocument/2006/relationships/font" Target="fonts/Lato-bold.fntdata"/><Relationship Id="rId15" Type="http://schemas.openxmlformats.org/officeDocument/2006/relationships/slide" Target="slides/slide9.xml"/><Relationship Id="rId59" Type="http://schemas.openxmlformats.org/officeDocument/2006/relationships/font" Target="fonts/LatoLight-regular.fntdata"/><Relationship Id="rId14" Type="http://schemas.openxmlformats.org/officeDocument/2006/relationships/slide" Target="slides/slide8.xml"/><Relationship Id="rId58" Type="http://schemas.openxmlformats.org/officeDocument/2006/relationships/font" Target="fonts/La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 Slaydı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lı İçerik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6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lı Resim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6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 ve Dikey Metin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key Başlık ve Metin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 ve İçerik" type="obj">
  <p:cSld name="OBJEC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 ve İçerik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o Footer">
  <p:cSld name="No Foot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4"/>
          <p:cNvSpPr/>
          <p:nvPr/>
        </p:nvSpPr>
        <p:spPr>
          <a:xfrm>
            <a:off x="4338955" y="6266986"/>
            <a:ext cx="3535857" cy="5018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eneral Slide">
  <p:cSld name="General Slid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ölüm Üst Bilgisi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İki İçerik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arşılaştırma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5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5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alnızca Başlık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oş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Google Shape;89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30.png"/><Relationship Id="rId6" Type="http://schemas.openxmlformats.org/officeDocument/2006/relationships/image" Target="../media/image40.png"/><Relationship Id="rId7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9.jp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7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9.png"/><Relationship Id="rId4" Type="http://schemas.openxmlformats.org/officeDocument/2006/relationships/image" Target="../media/image46.png"/><Relationship Id="rId9" Type="http://schemas.openxmlformats.org/officeDocument/2006/relationships/image" Target="../media/image60.png"/><Relationship Id="rId5" Type="http://schemas.openxmlformats.org/officeDocument/2006/relationships/image" Target="../media/image52.png"/><Relationship Id="rId6" Type="http://schemas.openxmlformats.org/officeDocument/2006/relationships/image" Target="../media/image43.png"/><Relationship Id="rId7" Type="http://schemas.openxmlformats.org/officeDocument/2006/relationships/image" Target="../media/image48.png"/><Relationship Id="rId8" Type="http://schemas.openxmlformats.org/officeDocument/2006/relationships/image" Target="../media/image4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9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0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7.png"/><Relationship Id="rId4" Type="http://schemas.openxmlformats.org/officeDocument/2006/relationships/image" Target="../media/image58.png"/><Relationship Id="rId5" Type="http://schemas.openxmlformats.org/officeDocument/2006/relationships/image" Target="../media/image55.png"/><Relationship Id="rId6" Type="http://schemas.openxmlformats.org/officeDocument/2006/relationships/image" Target="../media/image5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9.png"/><Relationship Id="rId4" Type="http://schemas.openxmlformats.org/officeDocument/2006/relationships/image" Target="../media/image57.png"/><Relationship Id="rId5" Type="http://schemas.openxmlformats.org/officeDocument/2006/relationships/image" Target="../media/image52.png"/><Relationship Id="rId6" Type="http://schemas.openxmlformats.org/officeDocument/2006/relationships/image" Target="../media/image56.png"/><Relationship Id="rId7" Type="http://schemas.openxmlformats.org/officeDocument/2006/relationships/image" Target="../media/image62.png"/><Relationship Id="rId8" Type="http://schemas.openxmlformats.org/officeDocument/2006/relationships/image" Target="../media/image6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1.png"/><Relationship Id="rId4" Type="http://schemas.openxmlformats.org/officeDocument/2006/relationships/image" Target="../media/image64.png"/><Relationship Id="rId5" Type="http://schemas.openxmlformats.org/officeDocument/2006/relationships/image" Target="../media/image7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9.jpg"/><Relationship Id="rId5" Type="http://schemas.openxmlformats.org/officeDocument/2006/relationships/image" Target="../media/image23.png"/><Relationship Id="rId6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/>
          <p:nvPr/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>
            <p:ph type="ctrTitle"/>
          </p:nvPr>
        </p:nvSpPr>
        <p:spPr>
          <a:xfrm>
            <a:off x="6924548" y="2728276"/>
            <a:ext cx="4805996" cy="1401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00000"/>
                </a:solidFill>
              </a:rPr>
              <a:t>Stardust Language Course</a:t>
            </a:r>
            <a:endParaRPr/>
          </a:p>
        </p:txBody>
      </p:sp>
      <p:sp>
        <p:nvSpPr>
          <p:cNvPr id="106" name="Google Shape;106;p1"/>
          <p:cNvSpPr/>
          <p:nvPr/>
        </p:nvSpPr>
        <p:spPr>
          <a:xfrm>
            <a:off x="1" y="590635"/>
            <a:ext cx="5478085" cy="6276841"/>
          </a:xfrm>
          <a:custGeom>
            <a:rect b="b" l="l" r="r" t="t"/>
            <a:pathLst>
              <a:path extrusionOk="0" h="6276841" w="5478085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4">
            <a:alphaModFix/>
          </a:blip>
          <a:srcRect b="1322" l="0" r="0" t="0"/>
          <a:stretch/>
        </p:blipFill>
        <p:spPr>
          <a:xfrm>
            <a:off x="1" y="770037"/>
            <a:ext cx="5298683" cy="6097438"/>
          </a:xfrm>
          <a:custGeom>
            <a:rect b="b" l="l" r="r" t="t"/>
            <a:pathLst>
              <a:path extrusionOk="0" h="6097438" w="5298683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2043" y="0"/>
            <a:ext cx="685799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0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0"/>
          <p:cNvSpPr txBox="1"/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/>
              <a:t>Yazılımın  Gereksinimleri</a:t>
            </a:r>
            <a:endParaRPr sz="4800"/>
          </a:p>
        </p:txBody>
      </p:sp>
      <p:sp>
        <p:nvSpPr>
          <p:cNvPr id="214" name="Google Shape;214;p10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0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/>
          <p:nvPr/>
        </p:nvSpPr>
        <p:spPr>
          <a:xfrm rot="10800000">
            <a:off x="9016005" y="5367908"/>
            <a:ext cx="3175996" cy="1490093"/>
          </a:xfrm>
          <a:custGeom>
            <a:rect b="b" l="l" r="r" t="t"/>
            <a:pathLst>
              <a:path extrusionOk="0" h="1490093" w="3175996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1"/>
          <p:cNvSpPr/>
          <p:nvPr/>
        </p:nvSpPr>
        <p:spPr>
          <a:xfrm>
            <a:off x="0" y="5367908"/>
            <a:ext cx="9566296" cy="1490093"/>
          </a:xfrm>
          <a:custGeom>
            <a:rect b="b" l="l" r="r" t="t"/>
            <a:pathLst>
              <a:path extrusionOk="0" h="1490093" w="9566296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rgbClr val="595959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1"/>
          <p:cNvSpPr txBox="1"/>
          <p:nvPr>
            <p:ph type="title"/>
          </p:nvPr>
        </p:nvSpPr>
        <p:spPr>
          <a:xfrm>
            <a:off x="838200" y="5529884"/>
            <a:ext cx="8078342" cy="109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Neden Mobil Kayıt Sistemi ?</a:t>
            </a:r>
            <a:endParaRPr/>
          </a:p>
        </p:txBody>
      </p:sp>
      <p:grpSp>
        <p:nvGrpSpPr>
          <p:cNvPr id="223" name="Google Shape;223;p11"/>
          <p:cNvGrpSpPr/>
          <p:nvPr/>
        </p:nvGrpSpPr>
        <p:grpSpPr>
          <a:xfrm>
            <a:off x="913968" y="1086453"/>
            <a:ext cx="10364063" cy="3195001"/>
            <a:chOff x="75768" y="442986"/>
            <a:chExt cx="10364063" cy="3195001"/>
          </a:xfrm>
        </p:grpSpPr>
        <p:sp>
          <p:nvSpPr>
            <p:cNvPr id="224" name="Google Shape;224;p11"/>
            <p:cNvSpPr/>
            <p:nvPr/>
          </p:nvSpPr>
          <p:spPr>
            <a:xfrm>
              <a:off x="679050" y="442986"/>
              <a:ext cx="1887187" cy="18871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1081237" y="845174"/>
              <a:ext cx="1082812" cy="108281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75768" y="2917987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1"/>
            <p:cNvSpPr txBox="1"/>
            <p:nvPr/>
          </p:nvSpPr>
          <p:spPr>
            <a:xfrm>
              <a:off x="75768" y="2917987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KAYIT YAPIMINI KOLAYLAŞTIRMAK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4314206" y="442986"/>
              <a:ext cx="1887187" cy="18871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4716393" y="845174"/>
              <a:ext cx="1082812" cy="108281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3710925" y="2917987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1"/>
            <p:cNvSpPr txBox="1"/>
            <p:nvPr/>
          </p:nvSpPr>
          <p:spPr>
            <a:xfrm>
              <a:off x="3710925" y="2917987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MALIYETLERI DÜŞÜRMEK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7949362" y="442986"/>
              <a:ext cx="1887187" cy="18871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8351550" y="845174"/>
              <a:ext cx="1082812" cy="108281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1"/>
            <p:cNvSpPr/>
            <p:nvPr/>
          </p:nvSpPr>
          <p:spPr>
            <a:xfrm>
              <a:off x="7346081" y="2917987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1"/>
            <p:cNvSpPr txBox="1"/>
            <p:nvPr/>
          </p:nvSpPr>
          <p:spPr>
            <a:xfrm>
              <a:off x="7346081" y="2917987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KULLANICININ GEREKLI BILGILERE ULAŞIMINI KOLAYLAŞTIRMAK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"/>
          <p:cNvSpPr/>
          <p:nvPr/>
        </p:nvSpPr>
        <p:spPr>
          <a:xfrm>
            <a:off x="0" y="5367908"/>
            <a:ext cx="9161029" cy="1490093"/>
          </a:xfrm>
          <a:custGeom>
            <a:rect b="b" l="l" r="r" t="t"/>
            <a:pathLst>
              <a:path extrusionOk="0" h="1490093" w="9161029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2"/>
          <p:cNvSpPr txBox="1"/>
          <p:nvPr>
            <p:ph type="title"/>
          </p:nvPr>
        </p:nvSpPr>
        <p:spPr>
          <a:xfrm>
            <a:off x="455687" y="5564788"/>
            <a:ext cx="8249653" cy="109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Müşteri Fonksiyonel Olmayan İstekleri</a:t>
            </a:r>
            <a:endParaRPr sz="3959"/>
          </a:p>
        </p:txBody>
      </p:sp>
      <p:sp>
        <p:nvSpPr>
          <p:cNvPr id="242" name="Google Shape;242;p12"/>
          <p:cNvSpPr/>
          <p:nvPr/>
        </p:nvSpPr>
        <p:spPr>
          <a:xfrm>
            <a:off x="8763037" y="5367908"/>
            <a:ext cx="3428963" cy="1490093"/>
          </a:xfrm>
          <a:custGeom>
            <a:rect b="b" l="l" r="r" t="t"/>
            <a:pathLst>
              <a:path extrusionOk="0" h="1490093" w="342896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" name="Google Shape;243;p12"/>
          <p:cNvGrpSpPr/>
          <p:nvPr/>
        </p:nvGrpSpPr>
        <p:grpSpPr>
          <a:xfrm>
            <a:off x="838199" y="646657"/>
            <a:ext cx="10725443" cy="4080087"/>
            <a:chOff x="0" y="3190"/>
            <a:chExt cx="10725443" cy="4080087"/>
          </a:xfrm>
        </p:grpSpPr>
        <p:sp>
          <p:nvSpPr>
            <p:cNvPr id="244" name="Google Shape;244;p12"/>
            <p:cNvSpPr/>
            <p:nvPr/>
          </p:nvSpPr>
          <p:spPr>
            <a:xfrm>
              <a:off x="0" y="3190"/>
              <a:ext cx="10725443" cy="679482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205543" y="156073"/>
              <a:ext cx="373715" cy="37371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784802" y="3190"/>
              <a:ext cx="9940640" cy="679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 txBox="1"/>
            <p:nvPr/>
          </p:nvSpPr>
          <p:spPr>
            <a:xfrm>
              <a:off x="784802" y="3190"/>
              <a:ext cx="9940640" cy="679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900" lIns="71900" spcFirstLastPara="1" rIns="71900" wrap="square" tIns="7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Hızlı</a:t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0" y="852543"/>
              <a:ext cx="10725443" cy="679482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205543" y="1005427"/>
              <a:ext cx="373715" cy="37371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784802" y="852543"/>
              <a:ext cx="9940640" cy="679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 txBox="1"/>
            <p:nvPr/>
          </p:nvSpPr>
          <p:spPr>
            <a:xfrm>
              <a:off x="784802" y="852543"/>
              <a:ext cx="9940640" cy="679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900" lIns="71900" spcFirstLastPara="1" rIns="71900" wrap="square" tIns="7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Güvenilir</a:t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0" y="1701897"/>
              <a:ext cx="10725443" cy="679482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205543" y="1854781"/>
              <a:ext cx="373715" cy="3737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84802" y="1701897"/>
              <a:ext cx="9940640" cy="679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 txBox="1"/>
            <p:nvPr/>
          </p:nvSpPr>
          <p:spPr>
            <a:xfrm>
              <a:off x="784802" y="1701897"/>
              <a:ext cx="9940640" cy="679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900" lIns="71900" spcFirstLastPara="1" rIns="71900" wrap="square" tIns="7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Kullanıcı Dostu</a:t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0" y="2551251"/>
              <a:ext cx="10725443" cy="679482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205543" y="2704134"/>
              <a:ext cx="373715" cy="37371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84802" y="2551251"/>
              <a:ext cx="9940640" cy="679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2"/>
            <p:cNvSpPr txBox="1"/>
            <p:nvPr/>
          </p:nvSpPr>
          <p:spPr>
            <a:xfrm>
              <a:off x="784802" y="2551251"/>
              <a:ext cx="9940640" cy="679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900" lIns="71900" spcFirstLastPara="1" rIns="71900" wrap="square" tIns="7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Sürekli bakım gerektirmeyen</a:t>
              </a:r>
              <a:endParaRPr/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0" y="3403795"/>
              <a:ext cx="10725443" cy="679482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205543" y="3553488"/>
              <a:ext cx="373715" cy="373715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84802" y="3400604"/>
              <a:ext cx="9940640" cy="679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2"/>
            <p:cNvSpPr txBox="1"/>
            <p:nvPr/>
          </p:nvSpPr>
          <p:spPr>
            <a:xfrm>
              <a:off x="784802" y="3400604"/>
              <a:ext cx="9940640" cy="679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900" lIns="71900" spcFirstLastPara="1" rIns="71900" wrap="square" tIns="7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Kapsamlı</a:t>
              </a:r>
              <a:endParaRPr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"/>
          <p:cNvSpPr/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3"/>
          <p:cNvSpPr txBox="1"/>
          <p:nvPr>
            <p:ph type="title"/>
          </p:nvPr>
        </p:nvSpPr>
        <p:spPr>
          <a:xfrm>
            <a:off x="643467" y="643467"/>
            <a:ext cx="3363974" cy="159731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lt1"/>
                </a:solidFill>
              </a:rPr>
              <a:t>Sistem Özelliklerinin Belirlenmesi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270" name="Google Shape;270;p13"/>
          <p:cNvSpPr txBox="1"/>
          <p:nvPr>
            <p:ph idx="1" type="body"/>
          </p:nvPr>
        </p:nvSpPr>
        <p:spPr>
          <a:xfrm>
            <a:off x="643468" y="2638044"/>
            <a:ext cx="3363974" cy="34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Dil eğitimi veren kurumun istekleri</a:t>
            </a:r>
            <a:endParaRPr sz="200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Kayıt elemanı, öğrenci ve öğretmenin isteklerinin belirtilmesi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271" name="Google Shape;2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5876" y="1197981"/>
            <a:ext cx="4849368" cy="3252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7" name="Google Shape;277;p14"/>
          <p:cNvCxnSpPr/>
          <p:nvPr/>
        </p:nvCxnSpPr>
        <p:spPr>
          <a:xfrm>
            <a:off x="6098205" y="2171700"/>
            <a:ext cx="0" cy="468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8" name="Google Shape;278;p14"/>
          <p:cNvSpPr/>
          <p:nvPr/>
        </p:nvSpPr>
        <p:spPr>
          <a:xfrm rot="5400000">
            <a:off x="5810453" y="2032122"/>
            <a:ext cx="573735" cy="494599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4"/>
          <p:cNvSpPr txBox="1"/>
          <p:nvPr/>
        </p:nvSpPr>
        <p:spPr>
          <a:xfrm>
            <a:off x="1306290" y="5080891"/>
            <a:ext cx="4653009" cy="886880"/>
          </a:xfrm>
          <a:prstGeom prst="rect">
            <a:avLst/>
          </a:prstGeom>
          <a:noFill/>
          <a:ln>
            <a:noFill/>
          </a:ln>
        </p:spPr>
        <p:txBody>
          <a:bodyPr anchorCtr="0" anchor="t" bIns="54350" lIns="108725" spcFirstLastPara="1" rIns="108725" wrap="square" tIns="54350">
            <a:spAutoFit/>
          </a:bodyPr>
          <a:lstStyle/>
          <a:p>
            <a:pPr indent="0" lvl="0" marL="0" marR="0" rtl="0" algn="r">
              <a:lnSpc>
                <a:spcPct val="16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Sistem analistlerinin hazırladığı gereksinim raporları incelendi.</a:t>
            </a:r>
            <a:endParaRPr/>
          </a:p>
          <a:p>
            <a:pPr indent="0" lvl="0" marL="0" marR="0" rtl="0" algn="r">
              <a:lnSpc>
                <a:spcPct val="168333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Tasarıma nelerin dahil edilip hangi özelliklerin kesin olması gerektiği kararlaştırıldı.</a:t>
            </a:r>
            <a:endParaRPr/>
          </a:p>
        </p:txBody>
      </p:sp>
      <p:sp>
        <p:nvSpPr>
          <p:cNvPr id="280" name="Google Shape;280;p14"/>
          <p:cNvSpPr txBox="1"/>
          <p:nvPr/>
        </p:nvSpPr>
        <p:spPr>
          <a:xfrm>
            <a:off x="4598531" y="4491767"/>
            <a:ext cx="915635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10.03.2020</a:t>
            </a:r>
            <a:endParaRPr b="1" sz="110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81" name="Google Shape;281;p14"/>
          <p:cNvSpPr txBox="1"/>
          <p:nvPr/>
        </p:nvSpPr>
        <p:spPr>
          <a:xfrm>
            <a:off x="2619078" y="4770941"/>
            <a:ext cx="2895088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Gereksinim &amp; Tasarım Temel Kararları</a:t>
            </a:r>
            <a:endParaRPr b="1" sz="120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6532943" y="2737741"/>
            <a:ext cx="3549347" cy="593467"/>
          </a:xfrm>
          <a:prstGeom prst="rect">
            <a:avLst/>
          </a:prstGeom>
          <a:noFill/>
          <a:ln>
            <a:noFill/>
          </a:ln>
        </p:spPr>
        <p:txBody>
          <a:bodyPr anchorCtr="0" anchor="t" bIns="54350" lIns="108725" spcFirstLastPara="1" rIns="108725" wrap="square" tIns="54350">
            <a:spAutoFit/>
          </a:bodyPr>
          <a:lstStyle/>
          <a:p>
            <a:pPr indent="0" lvl="0" marL="0" marR="0" rtl="0" algn="l">
              <a:lnSpc>
                <a:spcPct val="16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Proje’nin detaylarının müşteriden alınması ve projenin takım tarafından kabul edilmesi.</a:t>
            </a:r>
            <a:endParaRPr/>
          </a:p>
        </p:txBody>
      </p:sp>
      <p:sp>
        <p:nvSpPr>
          <p:cNvPr id="283" name="Google Shape;283;p14"/>
          <p:cNvSpPr txBox="1"/>
          <p:nvPr/>
        </p:nvSpPr>
        <p:spPr>
          <a:xfrm>
            <a:off x="6591729" y="2148617"/>
            <a:ext cx="915635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19.02.2020</a:t>
            </a:r>
            <a:endParaRPr b="1" sz="110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6591729" y="2427791"/>
            <a:ext cx="2942985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Müşteri Görüşmesi ve İsteğin Alınması</a:t>
            </a:r>
            <a:endParaRPr b="1" sz="120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85" name="Google Shape;285;p14"/>
          <p:cNvSpPr/>
          <p:nvPr/>
        </p:nvSpPr>
        <p:spPr>
          <a:xfrm rot="5400000">
            <a:off x="5810453" y="4351644"/>
            <a:ext cx="573735" cy="494599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4"/>
          <p:cNvSpPr/>
          <p:nvPr/>
        </p:nvSpPr>
        <p:spPr>
          <a:xfrm>
            <a:off x="5979019" y="2150376"/>
            <a:ext cx="258091" cy="258091"/>
          </a:xfrm>
          <a:custGeom>
            <a:rect b="b" l="l" r="r" t="t"/>
            <a:pathLst>
              <a:path extrusionOk="0" h="21600" w="2160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9025" lIns="19025" spcFirstLastPara="1" rIns="19025" wrap="square" tIns="19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87" name="Google Shape;287;p14"/>
          <p:cNvSpPr/>
          <p:nvPr/>
        </p:nvSpPr>
        <p:spPr>
          <a:xfrm>
            <a:off x="6007177" y="4471478"/>
            <a:ext cx="203148" cy="279328"/>
          </a:xfrm>
          <a:custGeom>
            <a:rect b="b" l="l" r="r" t="t"/>
            <a:pathLst>
              <a:path extrusionOk="0" h="21600" w="2160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9025" lIns="19025" spcFirstLastPara="1" rIns="19025" wrap="square" tIns="19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3673914" y="241509"/>
            <a:ext cx="4844193" cy="72326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Toplantı Raporları</a:t>
            </a:r>
            <a:endParaRPr b="1" sz="4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90" name="Google Shape;290;p14"/>
          <p:cNvSpPr txBox="1"/>
          <p:nvPr/>
        </p:nvSpPr>
        <p:spPr>
          <a:xfrm>
            <a:off x="3908650" y="817417"/>
            <a:ext cx="4395309" cy="377895"/>
          </a:xfrm>
          <a:prstGeom prst="rect">
            <a:avLst/>
          </a:prstGeom>
          <a:noFill/>
          <a:ln>
            <a:noFill/>
          </a:ln>
        </p:spPr>
        <p:txBody>
          <a:bodyPr anchorCtr="0" anchor="t" bIns="54350" lIns="108725" spcFirstLastPara="1" rIns="108725" wrap="square" tIns="543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Stardust Language Course Information System</a:t>
            </a:r>
            <a:endParaRPr sz="155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" name="Google Shape;296;p15"/>
          <p:cNvCxnSpPr/>
          <p:nvPr/>
        </p:nvCxnSpPr>
        <p:spPr>
          <a:xfrm>
            <a:off x="6104371" y="0"/>
            <a:ext cx="4986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7" name="Google Shape;297;p15"/>
          <p:cNvSpPr/>
          <p:nvPr/>
        </p:nvSpPr>
        <p:spPr>
          <a:xfrm rot="5400000">
            <a:off x="5821604" y="4912482"/>
            <a:ext cx="573735" cy="494599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5"/>
          <p:cNvSpPr txBox="1"/>
          <p:nvPr/>
        </p:nvSpPr>
        <p:spPr>
          <a:xfrm>
            <a:off x="2083726" y="3507437"/>
            <a:ext cx="3549347" cy="886880"/>
          </a:xfrm>
          <a:prstGeom prst="rect">
            <a:avLst/>
          </a:prstGeom>
          <a:noFill/>
          <a:ln>
            <a:noFill/>
          </a:ln>
        </p:spPr>
        <p:txBody>
          <a:bodyPr anchorCtr="0" anchor="t" bIns="54350" lIns="108725" spcFirstLastPara="1" rIns="108725" wrap="square" tIns="54350">
            <a:spAutoFit/>
          </a:bodyPr>
          <a:lstStyle/>
          <a:p>
            <a:pPr indent="0" lvl="0" marL="0" marR="0" rtl="0" algn="r">
              <a:lnSpc>
                <a:spcPct val="16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Pandemi sonrası yol haritası gözden geçirildi. </a:t>
            </a:r>
            <a:endParaRPr/>
          </a:p>
          <a:p>
            <a:pPr indent="0" lvl="0" marL="0" marR="0" rtl="0" algn="r">
              <a:lnSpc>
                <a:spcPct val="168333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İş paylaşımları uzaktan yapılabilicek şekilde güncellendi. </a:t>
            </a:r>
            <a:endParaRPr/>
          </a:p>
        </p:txBody>
      </p:sp>
      <p:sp>
        <p:nvSpPr>
          <p:cNvPr id="299" name="Google Shape;299;p15"/>
          <p:cNvSpPr txBox="1"/>
          <p:nvPr/>
        </p:nvSpPr>
        <p:spPr>
          <a:xfrm>
            <a:off x="4609682" y="2918313"/>
            <a:ext cx="915635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26.03.2019</a:t>
            </a:r>
            <a:endParaRPr/>
          </a:p>
        </p:txBody>
      </p:sp>
      <p:sp>
        <p:nvSpPr>
          <p:cNvPr id="300" name="Google Shape;300;p15"/>
          <p:cNvSpPr txBox="1"/>
          <p:nvPr/>
        </p:nvSpPr>
        <p:spPr>
          <a:xfrm>
            <a:off x="3520216" y="3197487"/>
            <a:ext cx="2005101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Durum Değerlendirilmesi</a:t>
            </a:r>
            <a:endParaRPr b="1" sz="120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01" name="Google Shape;301;p15"/>
          <p:cNvSpPr txBox="1"/>
          <p:nvPr/>
        </p:nvSpPr>
        <p:spPr>
          <a:xfrm>
            <a:off x="6544094" y="5618101"/>
            <a:ext cx="3549347" cy="593467"/>
          </a:xfrm>
          <a:prstGeom prst="rect">
            <a:avLst/>
          </a:prstGeom>
          <a:noFill/>
          <a:ln>
            <a:noFill/>
          </a:ln>
        </p:spPr>
        <p:txBody>
          <a:bodyPr anchorCtr="0" anchor="t" bIns="54350" lIns="108725" spcFirstLastPara="1" rIns="108725" wrap="square" tIns="54350">
            <a:spAutoFit/>
          </a:bodyPr>
          <a:lstStyle/>
          <a:p>
            <a:pPr indent="0" lvl="0" marL="0" marR="0" rtl="0" algn="l">
              <a:lnSpc>
                <a:spcPct val="16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Prototip üzerine iş dağılımları back end developer’lar arasında yapıldı.</a:t>
            </a:r>
            <a:endParaRPr/>
          </a:p>
        </p:txBody>
      </p:sp>
      <p:sp>
        <p:nvSpPr>
          <p:cNvPr id="302" name="Google Shape;302;p15"/>
          <p:cNvSpPr txBox="1"/>
          <p:nvPr/>
        </p:nvSpPr>
        <p:spPr>
          <a:xfrm>
            <a:off x="6602880" y="5028977"/>
            <a:ext cx="915635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04.04.2019</a:t>
            </a:r>
            <a:endParaRPr/>
          </a:p>
        </p:txBody>
      </p:sp>
      <p:sp>
        <p:nvSpPr>
          <p:cNvPr id="303" name="Google Shape;303;p15"/>
          <p:cNvSpPr txBox="1"/>
          <p:nvPr/>
        </p:nvSpPr>
        <p:spPr>
          <a:xfrm>
            <a:off x="6602880" y="5308151"/>
            <a:ext cx="2829942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Görsel Arayüzün Prototipi Hazırlandı</a:t>
            </a:r>
            <a:endParaRPr b="1" sz="120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04" name="Google Shape;304;p15"/>
          <p:cNvSpPr/>
          <p:nvPr/>
        </p:nvSpPr>
        <p:spPr>
          <a:xfrm rot="5400000">
            <a:off x="5821604" y="2778190"/>
            <a:ext cx="573735" cy="494599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5"/>
          <p:cNvSpPr/>
          <p:nvPr/>
        </p:nvSpPr>
        <p:spPr>
          <a:xfrm rot="5400000">
            <a:off x="5821604" y="458668"/>
            <a:ext cx="573735" cy="494599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5"/>
          <p:cNvSpPr txBox="1"/>
          <p:nvPr/>
        </p:nvSpPr>
        <p:spPr>
          <a:xfrm>
            <a:off x="6544094" y="1164287"/>
            <a:ext cx="3549347" cy="886880"/>
          </a:xfrm>
          <a:prstGeom prst="rect">
            <a:avLst/>
          </a:prstGeom>
          <a:noFill/>
          <a:ln>
            <a:noFill/>
          </a:ln>
        </p:spPr>
        <p:txBody>
          <a:bodyPr anchorCtr="0" anchor="t" bIns="54350" lIns="108725" spcFirstLastPara="1" rIns="108725" wrap="square" tIns="54350">
            <a:spAutoFit/>
          </a:bodyPr>
          <a:lstStyle/>
          <a:p>
            <a:pPr indent="0" lvl="0" marL="0" marR="0" rtl="0" algn="l">
              <a:lnSpc>
                <a:spcPct val="16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Ekonomik, Zaman ve Teknik Fizibilite Analizleri</a:t>
            </a:r>
            <a:endParaRPr sz="1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l">
              <a:lnSpc>
                <a:spcPct val="168333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Platform seçimi ve tasarım detaylarına karar verildi.</a:t>
            </a:r>
            <a:endParaRPr/>
          </a:p>
        </p:txBody>
      </p:sp>
      <p:sp>
        <p:nvSpPr>
          <p:cNvPr id="307" name="Google Shape;307;p15"/>
          <p:cNvSpPr txBox="1"/>
          <p:nvPr/>
        </p:nvSpPr>
        <p:spPr>
          <a:xfrm>
            <a:off x="6602880" y="575163"/>
            <a:ext cx="915635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15.03.2019</a:t>
            </a:r>
            <a:endParaRPr/>
          </a:p>
        </p:txBody>
      </p:sp>
      <p:sp>
        <p:nvSpPr>
          <p:cNvPr id="308" name="Google Shape;308;p15"/>
          <p:cNvSpPr txBox="1"/>
          <p:nvPr/>
        </p:nvSpPr>
        <p:spPr>
          <a:xfrm>
            <a:off x="6602880" y="854337"/>
            <a:ext cx="3054811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Fizibilite Çalışmaları &amp; Tasarım Kararları</a:t>
            </a:r>
            <a:endParaRPr b="1" sz="120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09" name="Google Shape;309;p15"/>
          <p:cNvSpPr/>
          <p:nvPr/>
        </p:nvSpPr>
        <p:spPr>
          <a:xfrm>
            <a:off x="5976137" y="2935346"/>
            <a:ext cx="279328" cy="203148"/>
          </a:xfrm>
          <a:custGeom>
            <a:rect b="b" l="l" r="r" t="t"/>
            <a:pathLst>
              <a:path extrusionOk="0" h="21600" w="2160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9025" lIns="19025" spcFirstLastPara="1" rIns="19025" wrap="square" tIns="19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10" name="Google Shape;310;p15"/>
          <p:cNvSpPr/>
          <p:nvPr/>
        </p:nvSpPr>
        <p:spPr>
          <a:xfrm>
            <a:off x="5984038" y="566104"/>
            <a:ext cx="253935" cy="279328"/>
          </a:xfrm>
          <a:custGeom>
            <a:rect b="b" l="l" r="r" t="t"/>
            <a:pathLst>
              <a:path extrusionOk="0" h="21600" w="21600">
                <a:moveTo>
                  <a:pt x="10800" y="15709"/>
                </a:moveTo>
                <a:cubicBezTo>
                  <a:pt x="10203" y="15709"/>
                  <a:pt x="9720" y="16149"/>
                  <a:pt x="9720" y="16691"/>
                </a:cubicBezTo>
                <a:cubicBezTo>
                  <a:pt x="9720" y="17233"/>
                  <a:pt x="10203" y="17673"/>
                  <a:pt x="10800" y="17673"/>
                </a:cubicBezTo>
                <a:cubicBezTo>
                  <a:pt x="11396" y="17673"/>
                  <a:pt x="11880" y="17233"/>
                  <a:pt x="11880" y="16691"/>
                </a:cubicBezTo>
                <a:cubicBezTo>
                  <a:pt x="11880" y="16149"/>
                  <a:pt x="11396" y="15709"/>
                  <a:pt x="10800" y="15709"/>
                </a:cubicBezTo>
                <a:moveTo>
                  <a:pt x="12960" y="10800"/>
                </a:moveTo>
                <a:cubicBezTo>
                  <a:pt x="12363" y="10800"/>
                  <a:pt x="11880" y="11240"/>
                  <a:pt x="11880" y="11782"/>
                </a:cubicBezTo>
                <a:cubicBezTo>
                  <a:pt x="11880" y="12324"/>
                  <a:pt x="12363" y="12764"/>
                  <a:pt x="12960" y="12764"/>
                </a:cubicBezTo>
                <a:cubicBezTo>
                  <a:pt x="13556" y="12764"/>
                  <a:pt x="14040" y="12324"/>
                  <a:pt x="14040" y="11782"/>
                </a:cubicBezTo>
                <a:cubicBezTo>
                  <a:pt x="14040" y="11240"/>
                  <a:pt x="13556" y="10800"/>
                  <a:pt x="12960" y="10800"/>
                </a:cubicBezTo>
                <a:moveTo>
                  <a:pt x="15660" y="14727"/>
                </a:moveTo>
                <a:cubicBezTo>
                  <a:pt x="15362" y="14727"/>
                  <a:pt x="15120" y="14947"/>
                  <a:pt x="15120" y="15218"/>
                </a:cubicBezTo>
                <a:cubicBezTo>
                  <a:pt x="15120" y="15490"/>
                  <a:pt x="15362" y="15709"/>
                  <a:pt x="15660" y="15709"/>
                </a:cubicBezTo>
                <a:cubicBezTo>
                  <a:pt x="15958" y="15709"/>
                  <a:pt x="16200" y="15490"/>
                  <a:pt x="16200" y="15218"/>
                </a:cubicBezTo>
                <a:cubicBezTo>
                  <a:pt x="16200" y="14947"/>
                  <a:pt x="15958" y="14727"/>
                  <a:pt x="15660" y="14727"/>
                </a:cubicBezTo>
                <a:moveTo>
                  <a:pt x="16740" y="17673"/>
                </a:moveTo>
                <a:cubicBezTo>
                  <a:pt x="16442" y="17673"/>
                  <a:pt x="16200" y="17892"/>
                  <a:pt x="16200" y="18164"/>
                </a:cubicBezTo>
                <a:cubicBezTo>
                  <a:pt x="16200" y="18435"/>
                  <a:pt x="16442" y="18655"/>
                  <a:pt x="16740" y="18655"/>
                </a:cubicBezTo>
                <a:cubicBezTo>
                  <a:pt x="17038" y="18655"/>
                  <a:pt x="17280" y="18435"/>
                  <a:pt x="17280" y="18164"/>
                </a:cubicBezTo>
                <a:cubicBezTo>
                  <a:pt x="17280" y="17892"/>
                  <a:pt x="17038" y="17673"/>
                  <a:pt x="16740" y="17673"/>
                </a:cubicBezTo>
                <a:moveTo>
                  <a:pt x="7020" y="13745"/>
                </a:moveTo>
                <a:cubicBezTo>
                  <a:pt x="6722" y="13745"/>
                  <a:pt x="6480" y="13525"/>
                  <a:pt x="6480" y="13255"/>
                </a:cubicBezTo>
                <a:cubicBezTo>
                  <a:pt x="6480" y="12983"/>
                  <a:pt x="6722" y="12764"/>
                  <a:pt x="7020" y="12764"/>
                </a:cubicBezTo>
                <a:cubicBezTo>
                  <a:pt x="7318" y="12764"/>
                  <a:pt x="7560" y="12983"/>
                  <a:pt x="7560" y="13255"/>
                </a:cubicBezTo>
                <a:cubicBezTo>
                  <a:pt x="7560" y="13525"/>
                  <a:pt x="7318" y="13745"/>
                  <a:pt x="7020" y="13745"/>
                </a:cubicBezTo>
                <a:moveTo>
                  <a:pt x="7020" y="11782"/>
                </a:moveTo>
                <a:cubicBezTo>
                  <a:pt x="6126" y="11782"/>
                  <a:pt x="5400" y="12441"/>
                  <a:pt x="5400" y="13255"/>
                </a:cubicBezTo>
                <a:cubicBezTo>
                  <a:pt x="5400" y="14068"/>
                  <a:pt x="6126" y="14727"/>
                  <a:pt x="7020" y="14727"/>
                </a:cubicBezTo>
                <a:cubicBezTo>
                  <a:pt x="7914" y="14727"/>
                  <a:pt x="8640" y="14068"/>
                  <a:pt x="8640" y="13255"/>
                </a:cubicBezTo>
                <a:cubicBezTo>
                  <a:pt x="8640" y="12441"/>
                  <a:pt x="7914" y="11782"/>
                  <a:pt x="7020" y="11782"/>
                </a:cubicBezTo>
                <a:moveTo>
                  <a:pt x="16200" y="20618"/>
                </a:moveTo>
                <a:lnTo>
                  <a:pt x="5400" y="20618"/>
                </a:lnTo>
                <a:cubicBezTo>
                  <a:pt x="5224" y="20618"/>
                  <a:pt x="1080" y="20574"/>
                  <a:pt x="1080" y="16691"/>
                </a:cubicBezTo>
                <a:cubicBezTo>
                  <a:pt x="1080" y="12965"/>
                  <a:pt x="3149" y="11214"/>
                  <a:pt x="4975" y="9670"/>
                </a:cubicBezTo>
                <a:cubicBezTo>
                  <a:pt x="6031" y="8777"/>
                  <a:pt x="7028" y="7920"/>
                  <a:pt x="7400" y="6808"/>
                </a:cubicBezTo>
                <a:cubicBezTo>
                  <a:pt x="7683" y="6848"/>
                  <a:pt x="7974" y="6878"/>
                  <a:pt x="8279" y="6878"/>
                </a:cubicBezTo>
                <a:cubicBezTo>
                  <a:pt x="9182" y="6878"/>
                  <a:pt x="10166" y="6687"/>
                  <a:pt x="11184" y="6177"/>
                </a:cubicBezTo>
                <a:cubicBezTo>
                  <a:pt x="12256" y="5642"/>
                  <a:pt x="13226" y="5425"/>
                  <a:pt x="14040" y="5367"/>
                </a:cubicBezTo>
                <a:lnTo>
                  <a:pt x="14040" y="5891"/>
                </a:lnTo>
                <a:cubicBezTo>
                  <a:pt x="14040" y="7483"/>
                  <a:pt x="15296" y="8546"/>
                  <a:pt x="16625" y="9670"/>
                </a:cubicBezTo>
                <a:cubicBezTo>
                  <a:pt x="18451" y="11214"/>
                  <a:pt x="20520" y="12965"/>
                  <a:pt x="20520" y="16691"/>
                </a:cubicBezTo>
                <a:cubicBezTo>
                  <a:pt x="20520" y="20474"/>
                  <a:pt x="16637" y="20614"/>
                  <a:pt x="16200" y="20618"/>
                </a:cubicBezTo>
                <a:moveTo>
                  <a:pt x="14040" y="2945"/>
                </a:moveTo>
                <a:lnTo>
                  <a:pt x="14040" y="4432"/>
                </a:lnTo>
                <a:cubicBezTo>
                  <a:pt x="13069" y="4489"/>
                  <a:pt x="11917" y="4734"/>
                  <a:pt x="10654" y="5365"/>
                </a:cubicBezTo>
                <a:cubicBezTo>
                  <a:pt x="9547" y="5920"/>
                  <a:pt x="8485" y="6015"/>
                  <a:pt x="7560" y="5894"/>
                </a:cubicBezTo>
                <a:lnTo>
                  <a:pt x="7560" y="5891"/>
                </a:lnTo>
                <a:lnTo>
                  <a:pt x="7560" y="2945"/>
                </a:lnTo>
                <a:cubicBezTo>
                  <a:pt x="7560" y="2945"/>
                  <a:pt x="14040" y="2945"/>
                  <a:pt x="14040" y="2945"/>
                </a:cubicBezTo>
                <a:close/>
                <a:moveTo>
                  <a:pt x="5400" y="982"/>
                </a:moveTo>
                <a:lnTo>
                  <a:pt x="16200" y="982"/>
                </a:lnTo>
                <a:lnTo>
                  <a:pt x="16200" y="1964"/>
                </a:lnTo>
                <a:lnTo>
                  <a:pt x="5400" y="1964"/>
                </a:lnTo>
                <a:cubicBezTo>
                  <a:pt x="5400" y="1964"/>
                  <a:pt x="5400" y="982"/>
                  <a:pt x="5400" y="982"/>
                </a:cubicBezTo>
                <a:close/>
                <a:moveTo>
                  <a:pt x="15120" y="5891"/>
                </a:moveTo>
                <a:lnTo>
                  <a:pt x="15120" y="2945"/>
                </a:lnTo>
                <a:lnTo>
                  <a:pt x="16200" y="2945"/>
                </a:lnTo>
                <a:cubicBezTo>
                  <a:pt x="16796" y="2945"/>
                  <a:pt x="17280" y="2505"/>
                  <a:pt x="17280" y="1964"/>
                </a:cubicBezTo>
                <a:lnTo>
                  <a:pt x="17280" y="982"/>
                </a:lnTo>
                <a:cubicBezTo>
                  <a:pt x="17280" y="440"/>
                  <a:pt x="16796" y="0"/>
                  <a:pt x="16200" y="0"/>
                </a:cubicBezTo>
                <a:lnTo>
                  <a:pt x="5400" y="0"/>
                </a:lnTo>
                <a:cubicBezTo>
                  <a:pt x="4803" y="0"/>
                  <a:pt x="4320" y="440"/>
                  <a:pt x="4320" y="982"/>
                </a:cubicBezTo>
                <a:lnTo>
                  <a:pt x="4320" y="1964"/>
                </a:lnTo>
                <a:cubicBezTo>
                  <a:pt x="4320" y="2505"/>
                  <a:pt x="4803" y="2945"/>
                  <a:pt x="5400" y="2945"/>
                </a:cubicBezTo>
                <a:lnTo>
                  <a:pt x="6480" y="2945"/>
                </a:lnTo>
                <a:lnTo>
                  <a:pt x="6480" y="5891"/>
                </a:lnTo>
                <a:cubicBezTo>
                  <a:pt x="6480" y="8836"/>
                  <a:pt x="0" y="9818"/>
                  <a:pt x="0" y="16691"/>
                </a:cubicBezTo>
                <a:cubicBezTo>
                  <a:pt x="0" y="21600"/>
                  <a:pt x="5400" y="21600"/>
                  <a:pt x="5400" y="21600"/>
                </a:cubicBezTo>
                <a:lnTo>
                  <a:pt x="16200" y="21600"/>
                </a:lnTo>
                <a:cubicBezTo>
                  <a:pt x="16200" y="21600"/>
                  <a:pt x="21600" y="21600"/>
                  <a:pt x="21600" y="16691"/>
                </a:cubicBezTo>
                <a:cubicBezTo>
                  <a:pt x="21600" y="9818"/>
                  <a:pt x="15120" y="8836"/>
                  <a:pt x="15120" y="5891"/>
                </a:cubicBezTo>
                <a:moveTo>
                  <a:pt x="5940" y="16691"/>
                </a:moveTo>
                <a:cubicBezTo>
                  <a:pt x="5642" y="16691"/>
                  <a:pt x="5400" y="16910"/>
                  <a:pt x="5400" y="17182"/>
                </a:cubicBezTo>
                <a:cubicBezTo>
                  <a:pt x="5400" y="17453"/>
                  <a:pt x="5642" y="17673"/>
                  <a:pt x="5940" y="17673"/>
                </a:cubicBezTo>
                <a:cubicBezTo>
                  <a:pt x="6238" y="17673"/>
                  <a:pt x="6480" y="17453"/>
                  <a:pt x="6480" y="17182"/>
                </a:cubicBezTo>
                <a:cubicBezTo>
                  <a:pt x="6480" y="16910"/>
                  <a:pt x="6238" y="16691"/>
                  <a:pt x="5940" y="1669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9025" lIns="19025" spcFirstLastPara="1" rIns="19025" wrap="square" tIns="19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11" name="Google Shape;311;p15"/>
          <p:cNvSpPr/>
          <p:nvPr/>
        </p:nvSpPr>
        <p:spPr>
          <a:xfrm>
            <a:off x="5979105" y="5035284"/>
            <a:ext cx="279328" cy="241238"/>
          </a:xfrm>
          <a:custGeom>
            <a:rect b="b" l="l" r="r" t="t"/>
            <a:pathLst>
              <a:path extrusionOk="0" h="21600" w="2160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9025" lIns="19025" spcFirstLastPara="1" rIns="19025" wrap="square" tIns="19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" name="Google Shape;317;p16"/>
          <p:cNvCxnSpPr/>
          <p:nvPr/>
        </p:nvCxnSpPr>
        <p:spPr>
          <a:xfrm>
            <a:off x="6104371" y="0"/>
            <a:ext cx="0" cy="515493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8" name="Google Shape;318;p16"/>
          <p:cNvSpPr/>
          <p:nvPr/>
        </p:nvSpPr>
        <p:spPr>
          <a:xfrm rot="5400000">
            <a:off x="5809132" y="5112619"/>
            <a:ext cx="573735" cy="494599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6"/>
          <p:cNvSpPr txBox="1"/>
          <p:nvPr/>
        </p:nvSpPr>
        <p:spPr>
          <a:xfrm>
            <a:off x="2083726" y="3507437"/>
            <a:ext cx="3549347" cy="593467"/>
          </a:xfrm>
          <a:prstGeom prst="rect">
            <a:avLst/>
          </a:prstGeom>
          <a:noFill/>
          <a:ln>
            <a:noFill/>
          </a:ln>
        </p:spPr>
        <p:txBody>
          <a:bodyPr anchorCtr="0" anchor="t" bIns="54350" lIns="108725" spcFirstLastPara="1" rIns="108725" wrap="square" tIns="54350">
            <a:spAutoFit/>
          </a:bodyPr>
          <a:lstStyle/>
          <a:p>
            <a:pPr indent="0" lvl="0" marL="0" marR="0" rtl="0" algn="r">
              <a:lnSpc>
                <a:spcPct val="16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Son eksikler tamamlandı ve gerekli raporlar hazırlandı</a:t>
            </a:r>
            <a:endParaRPr sz="1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20" name="Google Shape;320;p16"/>
          <p:cNvSpPr txBox="1"/>
          <p:nvPr/>
        </p:nvSpPr>
        <p:spPr>
          <a:xfrm>
            <a:off x="4609682" y="2918313"/>
            <a:ext cx="915635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01.05.2019</a:t>
            </a:r>
            <a:endParaRPr/>
          </a:p>
        </p:txBody>
      </p:sp>
      <p:sp>
        <p:nvSpPr>
          <p:cNvPr id="321" name="Google Shape;321;p16"/>
          <p:cNvSpPr txBox="1"/>
          <p:nvPr/>
        </p:nvSpPr>
        <p:spPr>
          <a:xfrm>
            <a:off x="561329" y="3197487"/>
            <a:ext cx="4963988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Veritabanı Eksiklerinin Tamamlanması ve Rapoların Tamamlanması</a:t>
            </a:r>
            <a:endParaRPr b="1" sz="120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22" name="Google Shape;322;p16"/>
          <p:cNvSpPr/>
          <p:nvPr/>
        </p:nvSpPr>
        <p:spPr>
          <a:xfrm rot="5400000">
            <a:off x="5821604" y="2778190"/>
            <a:ext cx="573735" cy="494599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6"/>
          <p:cNvSpPr/>
          <p:nvPr/>
        </p:nvSpPr>
        <p:spPr>
          <a:xfrm rot="5400000">
            <a:off x="5821604" y="458668"/>
            <a:ext cx="573735" cy="494599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6"/>
          <p:cNvSpPr txBox="1"/>
          <p:nvPr/>
        </p:nvSpPr>
        <p:spPr>
          <a:xfrm>
            <a:off x="6602880" y="5021283"/>
            <a:ext cx="688009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FINISH</a:t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5980363" y="566304"/>
            <a:ext cx="279328" cy="279328"/>
          </a:xfrm>
          <a:custGeom>
            <a:rect b="b" l="l" r="r" t="t"/>
            <a:pathLst>
              <a:path extrusionOk="0" h="21600" w="2160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9025" lIns="19025" spcFirstLastPara="1" rIns="19025" wrap="square" tIns="19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26" name="Google Shape;326;p16"/>
          <p:cNvSpPr/>
          <p:nvPr/>
        </p:nvSpPr>
        <p:spPr>
          <a:xfrm>
            <a:off x="5976438" y="2912881"/>
            <a:ext cx="279328" cy="228566"/>
          </a:xfrm>
          <a:custGeom>
            <a:rect b="b" l="l" r="r" t="t"/>
            <a:pathLst>
              <a:path extrusionOk="0" h="21600" w="2160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9025" lIns="19025" spcFirstLastPara="1" rIns="19025" wrap="square" tIns="19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27" name="Google Shape;327;p16"/>
          <p:cNvSpPr txBox="1"/>
          <p:nvPr/>
        </p:nvSpPr>
        <p:spPr>
          <a:xfrm>
            <a:off x="6544094" y="1164287"/>
            <a:ext cx="3549347" cy="593467"/>
          </a:xfrm>
          <a:prstGeom prst="rect">
            <a:avLst/>
          </a:prstGeom>
          <a:noFill/>
          <a:ln>
            <a:noFill/>
          </a:ln>
        </p:spPr>
        <p:txBody>
          <a:bodyPr anchorCtr="0" anchor="t" bIns="54350" lIns="108725" spcFirstLastPara="1" rIns="108725" wrap="square" tIns="54350">
            <a:spAutoFit/>
          </a:bodyPr>
          <a:lstStyle/>
          <a:p>
            <a:pPr indent="0" lvl="0" marL="0" marR="0" rtl="0" algn="l">
              <a:lnSpc>
                <a:spcPct val="16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Back-End developer’lar tarafından veritabanı görsel arayüzle birleştirildi. Test Edildi.</a:t>
            </a:r>
            <a:endParaRPr/>
          </a:p>
        </p:txBody>
      </p:sp>
      <p:sp>
        <p:nvSpPr>
          <p:cNvPr id="328" name="Google Shape;328;p16"/>
          <p:cNvSpPr txBox="1"/>
          <p:nvPr/>
        </p:nvSpPr>
        <p:spPr>
          <a:xfrm>
            <a:off x="6602880" y="575163"/>
            <a:ext cx="915635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29.04.2019</a:t>
            </a:r>
            <a:endParaRPr/>
          </a:p>
        </p:txBody>
      </p:sp>
      <p:sp>
        <p:nvSpPr>
          <p:cNvPr id="329" name="Google Shape;329;p16"/>
          <p:cNvSpPr txBox="1"/>
          <p:nvPr/>
        </p:nvSpPr>
        <p:spPr>
          <a:xfrm>
            <a:off x="6602880" y="854337"/>
            <a:ext cx="33908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Veritabanı ile Görsel Arayüzün Birleştirilmesi</a:t>
            </a:r>
            <a:endParaRPr b="1" sz="120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30" name="Google Shape;330;p16"/>
          <p:cNvSpPr/>
          <p:nvPr/>
        </p:nvSpPr>
        <p:spPr>
          <a:xfrm>
            <a:off x="6001831" y="5650488"/>
            <a:ext cx="228541" cy="279327"/>
          </a:xfrm>
          <a:custGeom>
            <a:rect b="b" l="l" r="r" t="t"/>
            <a:pathLst>
              <a:path extrusionOk="0" h="21600" w="21600">
                <a:moveTo>
                  <a:pt x="4200" y="7855"/>
                </a:moveTo>
                <a:lnTo>
                  <a:pt x="7800" y="7855"/>
                </a:lnTo>
                <a:cubicBezTo>
                  <a:pt x="8132" y="7855"/>
                  <a:pt x="8400" y="7635"/>
                  <a:pt x="8400" y="7364"/>
                </a:cubicBezTo>
                <a:cubicBezTo>
                  <a:pt x="8400" y="7092"/>
                  <a:pt x="8132" y="6873"/>
                  <a:pt x="7800" y="6873"/>
                </a:cubicBezTo>
                <a:lnTo>
                  <a:pt x="4200" y="6873"/>
                </a:lnTo>
                <a:cubicBezTo>
                  <a:pt x="3868" y="6873"/>
                  <a:pt x="3600" y="7092"/>
                  <a:pt x="3600" y="7364"/>
                </a:cubicBezTo>
                <a:cubicBezTo>
                  <a:pt x="3600" y="7635"/>
                  <a:pt x="3868" y="7855"/>
                  <a:pt x="4200" y="7855"/>
                </a:cubicBezTo>
                <a:moveTo>
                  <a:pt x="4200" y="11782"/>
                </a:moveTo>
                <a:lnTo>
                  <a:pt x="16200" y="11782"/>
                </a:lnTo>
                <a:cubicBezTo>
                  <a:pt x="16532" y="11782"/>
                  <a:pt x="16800" y="11562"/>
                  <a:pt x="16800" y="11291"/>
                </a:cubicBezTo>
                <a:cubicBezTo>
                  <a:pt x="16800" y="11020"/>
                  <a:pt x="16532" y="10800"/>
                  <a:pt x="16200" y="10800"/>
                </a:cubicBezTo>
                <a:lnTo>
                  <a:pt x="4200" y="10800"/>
                </a:lnTo>
                <a:cubicBezTo>
                  <a:pt x="3868" y="10800"/>
                  <a:pt x="3600" y="11020"/>
                  <a:pt x="3600" y="11291"/>
                </a:cubicBezTo>
                <a:cubicBezTo>
                  <a:pt x="3600" y="11562"/>
                  <a:pt x="3868" y="11782"/>
                  <a:pt x="4200" y="11782"/>
                </a:cubicBezTo>
                <a:moveTo>
                  <a:pt x="4200" y="9818"/>
                </a:moveTo>
                <a:lnTo>
                  <a:pt x="11400" y="9818"/>
                </a:lnTo>
                <a:cubicBezTo>
                  <a:pt x="11732" y="9818"/>
                  <a:pt x="12000" y="9599"/>
                  <a:pt x="12000" y="9327"/>
                </a:cubicBezTo>
                <a:cubicBezTo>
                  <a:pt x="12000" y="9056"/>
                  <a:pt x="11732" y="8836"/>
                  <a:pt x="114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4200" y="5891"/>
                </a:moveTo>
                <a:lnTo>
                  <a:pt x="15000" y="5891"/>
                </a:lnTo>
                <a:cubicBezTo>
                  <a:pt x="15332" y="5891"/>
                  <a:pt x="15600" y="5671"/>
                  <a:pt x="15600" y="5400"/>
                </a:cubicBezTo>
                <a:cubicBezTo>
                  <a:pt x="15600" y="5129"/>
                  <a:pt x="15332" y="4909"/>
                  <a:pt x="15000" y="4909"/>
                </a:cubicBezTo>
                <a:lnTo>
                  <a:pt x="4200" y="4909"/>
                </a:lnTo>
                <a:cubicBezTo>
                  <a:pt x="3868" y="4909"/>
                  <a:pt x="3600" y="5129"/>
                  <a:pt x="3600" y="5400"/>
                </a:cubicBezTo>
                <a:cubicBezTo>
                  <a:pt x="3600" y="5671"/>
                  <a:pt x="3868" y="5891"/>
                  <a:pt x="4200" y="5891"/>
                </a:cubicBezTo>
                <a:moveTo>
                  <a:pt x="20400" y="13745"/>
                </a:moveTo>
                <a:lnTo>
                  <a:pt x="1200" y="13745"/>
                </a:lnTo>
                <a:lnTo>
                  <a:pt x="1200" y="2945"/>
                </a:lnTo>
                <a:lnTo>
                  <a:pt x="20400" y="2945"/>
                </a:lnTo>
                <a:cubicBezTo>
                  <a:pt x="20400" y="2945"/>
                  <a:pt x="20400" y="13745"/>
                  <a:pt x="20400" y="13745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4727"/>
                </a:lnTo>
                <a:lnTo>
                  <a:pt x="11400" y="14727"/>
                </a:lnTo>
                <a:cubicBezTo>
                  <a:pt x="11400" y="14727"/>
                  <a:pt x="11400" y="20618"/>
                  <a:pt x="11400" y="20618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0400" y="1964"/>
                </a:move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2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1200" y="1964"/>
                </a:lnTo>
                <a:cubicBezTo>
                  <a:pt x="537" y="1964"/>
                  <a:pt x="0" y="2404"/>
                  <a:pt x="0" y="2945"/>
                </a:cubicBezTo>
                <a:lnTo>
                  <a:pt x="0" y="13745"/>
                </a:lnTo>
                <a:cubicBezTo>
                  <a:pt x="0" y="14287"/>
                  <a:pt x="537" y="14727"/>
                  <a:pt x="1200" y="14727"/>
                </a:cubicBezTo>
                <a:lnTo>
                  <a:pt x="9000" y="14727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2" y="21600"/>
                  <a:pt x="12600" y="21160"/>
                  <a:pt x="12600" y="20618"/>
                </a:cubicBezTo>
                <a:lnTo>
                  <a:pt x="12600" y="14727"/>
                </a:lnTo>
                <a:lnTo>
                  <a:pt x="20400" y="14727"/>
                </a:lnTo>
                <a:cubicBezTo>
                  <a:pt x="21062" y="14727"/>
                  <a:pt x="21600" y="14287"/>
                  <a:pt x="21600" y="13745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17400" y="8836"/>
                </a:moveTo>
                <a:lnTo>
                  <a:pt x="13800" y="8836"/>
                </a:lnTo>
                <a:cubicBezTo>
                  <a:pt x="13468" y="8836"/>
                  <a:pt x="13200" y="9056"/>
                  <a:pt x="13200" y="9327"/>
                </a:cubicBezTo>
                <a:cubicBezTo>
                  <a:pt x="13200" y="9599"/>
                  <a:pt x="13468" y="9818"/>
                  <a:pt x="13800" y="9818"/>
                </a:cubicBezTo>
                <a:lnTo>
                  <a:pt x="17400" y="9818"/>
                </a:lnTo>
                <a:cubicBezTo>
                  <a:pt x="17732" y="9818"/>
                  <a:pt x="18000" y="9599"/>
                  <a:pt x="18000" y="9327"/>
                </a:cubicBezTo>
                <a:cubicBezTo>
                  <a:pt x="18000" y="9056"/>
                  <a:pt x="17732" y="8836"/>
                  <a:pt x="17400" y="8836"/>
                </a:cubicBezTo>
                <a:moveTo>
                  <a:pt x="9600" y="7364"/>
                </a:moveTo>
                <a:cubicBezTo>
                  <a:pt x="9600" y="7635"/>
                  <a:pt x="9868" y="7855"/>
                  <a:pt x="10200" y="7855"/>
                </a:cubicBezTo>
                <a:lnTo>
                  <a:pt x="17400" y="7855"/>
                </a:lnTo>
                <a:cubicBezTo>
                  <a:pt x="17732" y="7855"/>
                  <a:pt x="18000" y="7635"/>
                  <a:pt x="18000" y="7364"/>
                </a:cubicBezTo>
                <a:cubicBezTo>
                  <a:pt x="18000" y="7092"/>
                  <a:pt x="17732" y="6873"/>
                  <a:pt x="17400" y="6873"/>
                </a:cubicBezTo>
                <a:lnTo>
                  <a:pt x="10200" y="6873"/>
                </a:lnTo>
                <a:cubicBezTo>
                  <a:pt x="9868" y="6873"/>
                  <a:pt x="9600" y="7092"/>
                  <a:pt x="9600" y="7364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9025" lIns="19025" spcFirstLastPara="1" rIns="19025" wrap="square" tIns="19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2043" y="0"/>
            <a:ext cx="685799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7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7"/>
          <p:cNvSpPr txBox="1"/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/>
              <a:t>Fizibilite Analizi</a:t>
            </a:r>
            <a:endParaRPr sz="4800"/>
          </a:p>
        </p:txBody>
      </p:sp>
      <p:sp>
        <p:nvSpPr>
          <p:cNvPr id="339" name="Google Shape;339;p17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7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4141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8"/>
          <p:cNvSpPr/>
          <p:nvPr/>
        </p:nvSpPr>
        <p:spPr>
          <a:xfrm>
            <a:off x="0" y="-1"/>
            <a:ext cx="12188952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6" name="Google Shape;346;p18"/>
          <p:cNvSpPr txBox="1"/>
          <p:nvPr>
            <p:ph type="title"/>
          </p:nvPr>
        </p:nvSpPr>
        <p:spPr>
          <a:xfrm>
            <a:off x="6482156" y="713232"/>
            <a:ext cx="4874692" cy="1197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Ekonomik Fizibilite</a:t>
            </a:r>
            <a:endParaRPr/>
          </a:p>
        </p:txBody>
      </p:sp>
      <p:pic>
        <p:nvPicPr>
          <p:cNvPr id="347" name="Google Shape;34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628" y="969734"/>
            <a:ext cx="4945964" cy="49459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8" name="Google Shape;348;p18"/>
          <p:cNvCxnSpPr/>
          <p:nvPr/>
        </p:nvCxnSpPr>
        <p:spPr>
          <a:xfrm rot="10800000">
            <a:off x="6116396" y="822960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lt1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9" name="Google Shape;349;p18"/>
          <p:cNvSpPr txBox="1"/>
          <p:nvPr>
            <p:ph idx="1" type="body"/>
          </p:nvPr>
        </p:nvSpPr>
        <p:spPr>
          <a:xfrm>
            <a:off x="6482156" y="2048256"/>
            <a:ext cx="4874692" cy="412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/>
              <a:t>Girişim projesi olduğundan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/>
              <a:t>Ön ödeme yok.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/>
              <a:t>Sistem kurucuları paydaş olup ödeme almıyor.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/>
              <a:t>Sistem kullanıldıkça kendi giderlerini karşılayabilmeli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414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9"/>
          <p:cNvSpPr txBox="1"/>
          <p:nvPr>
            <p:ph type="title"/>
          </p:nvPr>
        </p:nvSpPr>
        <p:spPr>
          <a:xfrm>
            <a:off x="943277" y="712269"/>
            <a:ext cx="3370998" cy="550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Zaman Fizibilitesi</a:t>
            </a:r>
            <a:endParaRPr/>
          </a:p>
        </p:txBody>
      </p:sp>
      <p:cxnSp>
        <p:nvCxnSpPr>
          <p:cNvPr id="356" name="Google Shape;356;p19"/>
          <p:cNvCxnSpPr/>
          <p:nvPr/>
        </p:nvCxnSpPr>
        <p:spPr>
          <a:xfrm>
            <a:off x="585304" y="2395983"/>
            <a:ext cx="0" cy="2228850"/>
          </a:xfrm>
          <a:prstGeom prst="straightConnector1">
            <a:avLst/>
          </a:prstGeom>
          <a:noFill/>
          <a:ln cap="flat" cmpd="sng" w="19050">
            <a:solidFill>
              <a:schemeClr val="lt1">
                <a:alpha val="6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57" name="Google Shape;357;p19"/>
          <p:cNvGrpSpPr/>
          <p:nvPr/>
        </p:nvGrpSpPr>
        <p:grpSpPr>
          <a:xfrm>
            <a:off x="5280025" y="1548408"/>
            <a:ext cx="6269038" cy="3761184"/>
            <a:chOff x="0" y="905470"/>
            <a:chExt cx="6269038" cy="3761184"/>
          </a:xfrm>
        </p:grpSpPr>
        <p:sp>
          <p:nvSpPr>
            <p:cNvPr id="358" name="Google Shape;358;p19"/>
            <p:cNvSpPr/>
            <p:nvPr/>
          </p:nvSpPr>
          <p:spPr>
            <a:xfrm>
              <a:off x="0" y="905470"/>
              <a:ext cx="6269038" cy="1671637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505670" y="1281588"/>
              <a:ext cx="919400" cy="9194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1930741" y="905470"/>
              <a:ext cx="4338296" cy="1671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9"/>
            <p:cNvSpPr txBox="1"/>
            <p:nvPr/>
          </p:nvSpPr>
          <p:spPr>
            <a:xfrm>
              <a:off x="1930741" y="905470"/>
              <a:ext cx="4338296" cy="1671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6900" lIns="176900" spcFirstLastPara="1" rIns="176900" wrap="square" tIns="176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Yeterli iş gücü var.</a:t>
              </a:r>
              <a:endParaRPr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0" y="2995017"/>
              <a:ext cx="6269038" cy="1671637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505670" y="3371135"/>
              <a:ext cx="919400" cy="9194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1930741" y="2995017"/>
              <a:ext cx="4338296" cy="1671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9"/>
            <p:cNvSpPr txBox="1"/>
            <p:nvPr/>
          </p:nvSpPr>
          <p:spPr>
            <a:xfrm>
              <a:off x="1930741" y="2995017"/>
              <a:ext cx="4338296" cy="1671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6900" lIns="176900" spcFirstLastPara="1" rIns="176900" wrap="square" tIns="176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Düşük Riskli.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type="title"/>
          </p:nvPr>
        </p:nvSpPr>
        <p:spPr>
          <a:xfrm>
            <a:off x="6090574" y="506404"/>
            <a:ext cx="4977976" cy="1454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Geliştirici Takım ve Roller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oyuncak, oyuncak bebek, vektör grafikler içeren bir resim&#10;&#10;Açıklama otomatik olarak oluşturuldu" id="113" name="Google Shape;113;p2"/>
          <p:cNvPicPr preferRelativeResize="0"/>
          <p:nvPr/>
        </p:nvPicPr>
        <p:blipFill rotWithShape="1">
          <a:blip r:embed="rId3">
            <a:alphaModFix/>
          </a:blip>
          <a:srcRect b="-3" l="80" r="4375" t="0"/>
          <a:stretch/>
        </p:blipFill>
        <p:spPr>
          <a:xfrm>
            <a:off x="20" y="907231"/>
            <a:ext cx="4838021" cy="5063738"/>
          </a:xfrm>
          <a:custGeom>
            <a:rect b="b" l="l" r="r" t="t"/>
            <a:pathLst>
              <a:path extrusionOk="0" h="5063738" w="4838041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14" name="Google Shape;114;p2"/>
          <p:cNvSpPr txBox="1"/>
          <p:nvPr>
            <p:ph idx="1" type="body"/>
          </p:nvPr>
        </p:nvSpPr>
        <p:spPr>
          <a:xfrm>
            <a:off x="6090972" y="2216408"/>
            <a:ext cx="4977578" cy="363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</a:pPr>
            <a:r>
              <a:rPr b="1" lang="en-US" sz="1500">
                <a:solidFill>
                  <a:srgbClr val="000000"/>
                </a:solidFill>
              </a:rPr>
              <a:t>Mustafa KATİPOĞLU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62"/>
              <a:buChar char="•"/>
            </a:pPr>
            <a:r>
              <a:rPr lang="en-US" sz="1062">
                <a:solidFill>
                  <a:srgbClr val="000000"/>
                </a:solidFill>
              </a:rPr>
              <a:t>Team Leader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62"/>
              <a:buChar char="•"/>
            </a:pPr>
            <a:r>
              <a:rPr lang="en-US" sz="1062">
                <a:solidFill>
                  <a:srgbClr val="000000"/>
                </a:solidFill>
              </a:rPr>
              <a:t>Back End Developer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62"/>
              <a:buChar char="•"/>
            </a:pPr>
            <a:r>
              <a:rPr lang="en-US" sz="1062">
                <a:solidFill>
                  <a:srgbClr val="000000"/>
                </a:solidFill>
              </a:rPr>
              <a:t>DB Administrator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</a:pPr>
            <a:r>
              <a:rPr b="1" lang="en-US" sz="1500">
                <a:solidFill>
                  <a:srgbClr val="000000"/>
                </a:solidFill>
              </a:rPr>
              <a:t>Mert ÖZ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62"/>
              <a:buChar char="•"/>
            </a:pPr>
            <a:r>
              <a:rPr lang="en-US" sz="1062">
                <a:solidFill>
                  <a:srgbClr val="000000"/>
                </a:solidFill>
              </a:rPr>
              <a:t>Back End Developer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62"/>
              <a:buChar char="•"/>
            </a:pPr>
            <a:r>
              <a:rPr lang="en-US" sz="1062">
                <a:solidFill>
                  <a:srgbClr val="000000"/>
                </a:solidFill>
              </a:rPr>
              <a:t>DB Administrator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</a:pPr>
            <a:r>
              <a:rPr b="1" lang="en-US" sz="1500">
                <a:solidFill>
                  <a:srgbClr val="000000"/>
                </a:solidFill>
              </a:rPr>
              <a:t>Caner Kaya</a:t>
            </a:r>
            <a:endParaRPr b="1" sz="1500">
              <a:solidFill>
                <a:srgbClr val="000000"/>
              </a:solidFill>
            </a:endParaRPr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62"/>
              <a:buChar char="•"/>
            </a:pPr>
            <a:r>
              <a:rPr lang="en-US" sz="1062">
                <a:solidFill>
                  <a:srgbClr val="000000"/>
                </a:solidFill>
              </a:rPr>
              <a:t>Front End Developer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62"/>
              <a:buChar char="•"/>
            </a:pPr>
            <a:r>
              <a:rPr lang="en-US" sz="1062">
                <a:solidFill>
                  <a:srgbClr val="000000"/>
                </a:solidFill>
              </a:rPr>
              <a:t>System Analyst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25"/>
              <a:buChar char="•"/>
            </a:pPr>
            <a:r>
              <a:rPr b="1" lang="en-US" sz="1625">
                <a:solidFill>
                  <a:srgbClr val="000000"/>
                </a:solidFill>
              </a:rPr>
              <a:t>Uğur Keskin</a:t>
            </a:r>
            <a:endParaRPr b="1" sz="1625">
              <a:solidFill>
                <a:srgbClr val="000000"/>
              </a:solidFill>
            </a:endParaRPr>
          </a:p>
          <a:p>
            <a:pPr indent="-228600" lvl="1" marL="68580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62"/>
              <a:buChar char="•"/>
            </a:pPr>
            <a:r>
              <a:rPr lang="en-US" sz="1062">
                <a:solidFill>
                  <a:srgbClr val="000000"/>
                </a:solidFill>
              </a:rPr>
              <a:t>Data Engineer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62"/>
              <a:buChar char="•"/>
            </a:pPr>
            <a:r>
              <a:rPr lang="en-US" sz="1062">
                <a:solidFill>
                  <a:srgbClr val="000000"/>
                </a:solidFill>
              </a:rPr>
              <a:t>System Analyst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25"/>
              <a:buChar char="•"/>
            </a:pPr>
            <a:r>
              <a:rPr b="1" lang="en-US" sz="1625">
                <a:solidFill>
                  <a:srgbClr val="000000"/>
                </a:solidFill>
              </a:rPr>
              <a:t>Mehmet Serdar Ormancı</a:t>
            </a:r>
            <a:endParaRPr b="1" sz="1625">
              <a:solidFill>
                <a:srgbClr val="000000"/>
              </a:solidFill>
            </a:endParaRPr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87"/>
              <a:buChar char="•"/>
            </a:pPr>
            <a:r>
              <a:rPr lang="en-US" sz="1187">
                <a:solidFill>
                  <a:srgbClr val="000000"/>
                </a:solidFill>
              </a:rPr>
              <a:t>DB Administrator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50"/>
              <a:buChar char="•"/>
            </a:pPr>
            <a:r>
              <a:rPr lang="en-US" sz="1250">
                <a:solidFill>
                  <a:srgbClr val="000000"/>
                </a:solidFill>
              </a:rPr>
              <a:t>System Analyst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31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0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606" y="480060"/>
            <a:ext cx="10202788" cy="5897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1"/>
          <p:cNvSpPr/>
          <p:nvPr/>
        </p:nvSpPr>
        <p:spPr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1"/>
          <p:cNvSpPr txBox="1"/>
          <p:nvPr>
            <p:ph type="title"/>
          </p:nvPr>
        </p:nvSpPr>
        <p:spPr>
          <a:xfrm>
            <a:off x="718686" y="5091762"/>
            <a:ext cx="7484787" cy="126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FFFFFF"/>
                </a:solidFill>
              </a:rPr>
              <a:t>Teknik Fizibilite</a:t>
            </a:r>
            <a:endParaRPr/>
          </a:p>
        </p:txBody>
      </p:sp>
      <p:sp>
        <p:nvSpPr>
          <p:cNvPr id="379" name="Google Shape;379;p21"/>
          <p:cNvSpPr txBox="1"/>
          <p:nvPr>
            <p:ph idx="1" type="body"/>
          </p:nvPr>
        </p:nvSpPr>
        <p:spPr>
          <a:xfrm>
            <a:off x="8602119" y="5091763"/>
            <a:ext cx="2871195" cy="126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US" sz="2000">
                <a:solidFill>
                  <a:srgbClr val="FFC000"/>
                </a:solidFill>
              </a:rPr>
              <a:t>Platform Seçimi: Mobil</a:t>
            </a:r>
            <a:endParaRPr/>
          </a:p>
        </p:txBody>
      </p:sp>
      <p:pic>
        <p:nvPicPr>
          <p:cNvPr descr="https://vergialgi.net/assets/images/2018/dunyada-digital.png" id="380" name="Google Shape;380;p21"/>
          <p:cNvPicPr preferRelativeResize="0"/>
          <p:nvPr/>
        </p:nvPicPr>
        <p:blipFill rotWithShape="1">
          <a:blip r:embed="rId3">
            <a:alphaModFix/>
          </a:blip>
          <a:srcRect b="3965" l="0" r="-1" t="9205"/>
          <a:stretch/>
        </p:blipFill>
        <p:spPr>
          <a:xfrm>
            <a:off x="320040" y="320040"/>
            <a:ext cx="11548871" cy="44622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1" name="Google Shape;381;p2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/>
          <p:nvPr/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2"/>
          <p:cNvSpPr txBox="1"/>
          <p:nvPr>
            <p:ph type="title"/>
          </p:nvPr>
        </p:nvSpPr>
        <p:spPr>
          <a:xfrm>
            <a:off x="707011" y="4502330"/>
            <a:ext cx="10765410" cy="12072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>
                <a:solidFill>
                  <a:schemeClr val="lt1"/>
                </a:solidFill>
              </a:rPr>
              <a:t>Android mi IOS mu ?</a:t>
            </a:r>
            <a:endParaRPr/>
          </a:p>
        </p:txBody>
      </p:sp>
      <p:pic>
        <p:nvPicPr>
          <p:cNvPr id="388" name="Google Shape;38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734" y="837765"/>
            <a:ext cx="5458816" cy="25656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9" name="Google Shape;389;p22"/>
          <p:cNvCxnSpPr/>
          <p:nvPr/>
        </p:nvCxnSpPr>
        <p:spPr>
          <a:xfrm>
            <a:off x="6096000" y="1060136"/>
            <a:ext cx="0" cy="21209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90" name="Google Shape;39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1450" y="432408"/>
            <a:ext cx="5458813" cy="3376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6" name="Google Shape;39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2043" y="0"/>
            <a:ext cx="685799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3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3"/>
          <p:cNvSpPr txBox="1"/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/>
              <a:t>Kullanım Seneryoları ve Belgeler</a:t>
            </a:r>
            <a:endParaRPr sz="4800"/>
          </a:p>
        </p:txBody>
      </p:sp>
      <p:sp>
        <p:nvSpPr>
          <p:cNvPr id="399" name="Google Shape;399;p23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3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4141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Google Shape;405;p24"/>
          <p:cNvCxnSpPr/>
          <p:nvPr/>
        </p:nvCxnSpPr>
        <p:spPr>
          <a:xfrm>
            <a:off x="413224" y="1143000"/>
            <a:ext cx="0" cy="4572000"/>
          </a:xfrm>
          <a:prstGeom prst="straightConnector1">
            <a:avLst/>
          </a:prstGeom>
          <a:noFill/>
          <a:ln cap="flat" cmpd="sng" w="190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06" name="Google Shape;406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573" l="0" r="1" t="0"/>
          <a:stretch/>
        </p:blipFill>
        <p:spPr>
          <a:xfrm>
            <a:off x="806234" y="643467"/>
            <a:ext cx="10579532" cy="5571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5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5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5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5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5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cell phone&#10;&#10;Description automatically generated" id="417" name="Google Shape;41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5985" y="643467"/>
            <a:ext cx="5000030" cy="557106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5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6"/>
          <p:cNvSpPr/>
          <p:nvPr/>
        </p:nvSpPr>
        <p:spPr>
          <a:xfrm flipH="1" rot="5400000">
            <a:off x="-529466" y="996722"/>
            <a:ext cx="5923488" cy="4864556"/>
          </a:xfrm>
          <a:prstGeom prst="round2SameRect">
            <a:avLst>
              <a:gd fmla="val 3762" name="adj1"/>
              <a:gd fmla="val 0" name="adj2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6"/>
          <p:cNvSpPr txBox="1"/>
          <p:nvPr>
            <p:ph type="title"/>
          </p:nvPr>
        </p:nvSpPr>
        <p:spPr>
          <a:xfrm>
            <a:off x="332315" y="1122363"/>
            <a:ext cx="3971220" cy="3249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Şube Ekle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6"/>
          <p:cNvSpPr/>
          <p:nvPr/>
        </p:nvSpPr>
        <p:spPr>
          <a:xfrm flipH="1" rot="5400000">
            <a:off x="-457200" y="1050468"/>
            <a:ext cx="5609397" cy="4757058"/>
          </a:xfrm>
          <a:prstGeom prst="round2SameRect">
            <a:avLst>
              <a:gd fmla="val 2061" name="adj1"/>
              <a:gd fmla="val 0" name="adj2"/>
            </a:avLst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6" name="Google Shape;426;p26"/>
          <p:cNvCxnSpPr/>
          <p:nvPr/>
        </p:nvCxnSpPr>
        <p:spPr>
          <a:xfrm>
            <a:off x="524071" y="4559531"/>
            <a:ext cx="1597456" cy="0"/>
          </a:xfrm>
          <a:prstGeom prst="straightConnector1">
            <a:avLst/>
          </a:prstGeom>
          <a:noFill/>
          <a:ln cap="flat" cmpd="sng" w="508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427" name="Google Shape;427;p26"/>
          <p:cNvGraphicFramePr/>
          <p:nvPr/>
        </p:nvGraphicFramePr>
        <p:xfrm>
          <a:off x="5203767" y="98277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{7902173D-1CAD-4071-974A-0E892D273A78}</a:tableStyleId>
              </a:tblPr>
              <a:tblGrid>
                <a:gridCol w="1113050"/>
                <a:gridCol w="5429050"/>
              </a:tblGrid>
              <a:tr h="3677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ID: 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925" marL="48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#1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925" marL="48925"/>
                </a:tc>
              </a:tr>
              <a:tr h="4254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Title: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925" marL="48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Yeni Şube Ekle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925" marL="48925"/>
                </a:tc>
              </a:tr>
              <a:tr h="3316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Description: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925" marL="48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Sistem yöneticisi eğitim kurumuna yeni bir şube ekler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925" marL="48925"/>
                </a:tc>
              </a:tr>
              <a:tr h="1836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Primary Actor: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925" marL="48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Sistem Yöneticisi 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925" marL="48925"/>
                </a:tc>
              </a:tr>
              <a:tr h="1984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Preconditions: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925" marL="48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Şube bilgilerini ayarla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925" marL="48925"/>
                </a:tc>
              </a:tr>
              <a:tr h="3316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Postconditions: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925" marL="48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Şubeyi onayla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925" marL="48925"/>
                </a:tc>
              </a:tr>
              <a:tr h="627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Main 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Success Scenario: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925" marL="48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Eğer başarıyla şube bilgileri girilirse yeni bir şube eklenir.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925" marL="48925"/>
                </a:tc>
              </a:tr>
              <a:tr h="3316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Extensions: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925" marL="48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925" marL="48925"/>
                </a:tc>
              </a:tr>
              <a:tr h="7911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Frequency of Use: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925" marL="48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Nadiren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925" marL="48925"/>
                </a:tc>
              </a:tr>
              <a:tr h="4797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Status: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925" marL="48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Finished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925" marL="48925"/>
                </a:tc>
              </a:tr>
              <a:tr h="3316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Owner: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925" marL="48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Serdar ORMANCI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925" marL="48925"/>
                </a:tc>
              </a:tr>
              <a:tr h="4797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Priority: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925" marL="48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Yüksek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925" marL="489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7"/>
          <p:cNvSpPr/>
          <p:nvPr/>
        </p:nvSpPr>
        <p:spPr>
          <a:xfrm flipH="1" rot="5400000">
            <a:off x="-529466" y="996722"/>
            <a:ext cx="5923488" cy="4864556"/>
          </a:xfrm>
          <a:prstGeom prst="round2SameRect">
            <a:avLst>
              <a:gd fmla="val 3762" name="adj1"/>
              <a:gd fmla="val 0" name="adj2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7"/>
          <p:cNvSpPr txBox="1"/>
          <p:nvPr>
            <p:ph type="title"/>
          </p:nvPr>
        </p:nvSpPr>
        <p:spPr>
          <a:xfrm>
            <a:off x="332315" y="1122363"/>
            <a:ext cx="3971220" cy="3249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lt1"/>
                </a:solidFill>
              </a:rPr>
              <a:t>Ders Ekle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7"/>
          <p:cNvSpPr/>
          <p:nvPr/>
        </p:nvSpPr>
        <p:spPr>
          <a:xfrm flipH="1" rot="5400000">
            <a:off x="-457200" y="1050468"/>
            <a:ext cx="5609397" cy="4757058"/>
          </a:xfrm>
          <a:prstGeom prst="round2SameRect">
            <a:avLst>
              <a:gd fmla="val 2061" name="adj1"/>
              <a:gd fmla="val 0" name="adj2"/>
            </a:avLst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5" name="Google Shape;435;p27"/>
          <p:cNvCxnSpPr/>
          <p:nvPr/>
        </p:nvCxnSpPr>
        <p:spPr>
          <a:xfrm>
            <a:off x="524071" y="4559531"/>
            <a:ext cx="1597456" cy="0"/>
          </a:xfrm>
          <a:prstGeom prst="straightConnector1">
            <a:avLst/>
          </a:prstGeom>
          <a:noFill/>
          <a:ln cap="flat" cmpd="sng" w="508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436" name="Google Shape;436;p27"/>
          <p:cNvGraphicFramePr/>
          <p:nvPr/>
        </p:nvGraphicFramePr>
        <p:xfrm>
          <a:off x="5203767" y="9246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{7902173D-1CAD-4071-974A-0E892D273A78}</a:tableStyleId>
              </a:tblPr>
              <a:tblGrid>
                <a:gridCol w="1137575"/>
                <a:gridCol w="5404550"/>
              </a:tblGrid>
              <a:tr h="339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ID: 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700" marL="48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#2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700" marL="48700"/>
                </a:tc>
              </a:tr>
              <a:tr h="395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Title: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700" marL="48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Ders Ekle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700" marL="48700"/>
                </a:tc>
              </a:tr>
              <a:tr h="3593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Description: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700" marL="48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Yeni bir ders oluştur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700" marL="4870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Primary Actor: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700" marL="48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 Yöneticisi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700" marL="4870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Preconditions: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700" marL="48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Ders eklenecek şubeyi seç. Ders dilini ve bilgilerini seç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700" marL="48700"/>
                </a:tc>
              </a:tr>
              <a:tr h="339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Postconditions: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700" marL="48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--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700" marL="48700"/>
                </a:tc>
              </a:tr>
              <a:tr h="6432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Main 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Success Scenario: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700" marL="48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Belirlenen şubede yeni bir ders oluşturulur.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700" marL="48700"/>
                </a:tc>
              </a:tr>
              <a:tr h="339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Extensions: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700" marL="48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--- 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700" marL="48700"/>
                </a:tc>
              </a:tr>
              <a:tr h="7949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Frequency of Use: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700" marL="48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Yılda birkaç kez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700" marL="48700"/>
                </a:tc>
              </a:tr>
              <a:tr h="491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Status: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700" marL="48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Finished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700" marL="48700"/>
                </a:tc>
              </a:tr>
              <a:tr h="339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Owner: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700" marL="48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Serdar ORMANCI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700" marL="48700"/>
                </a:tc>
              </a:tr>
              <a:tr h="491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Priority: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700" marL="48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Yüksek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700" marL="4870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8"/>
          <p:cNvSpPr/>
          <p:nvPr/>
        </p:nvSpPr>
        <p:spPr>
          <a:xfrm flipH="1" rot="5400000">
            <a:off x="-529466" y="996722"/>
            <a:ext cx="5923488" cy="4864556"/>
          </a:xfrm>
          <a:prstGeom prst="round2SameRect">
            <a:avLst>
              <a:gd fmla="val 3762" name="adj1"/>
              <a:gd fmla="val 0" name="adj2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8"/>
          <p:cNvSpPr txBox="1"/>
          <p:nvPr>
            <p:ph type="title"/>
          </p:nvPr>
        </p:nvSpPr>
        <p:spPr>
          <a:xfrm>
            <a:off x="332315" y="1122363"/>
            <a:ext cx="3971220" cy="3249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lt1"/>
                </a:solidFill>
              </a:rPr>
              <a:t>Profili Güncelle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8"/>
          <p:cNvSpPr/>
          <p:nvPr/>
        </p:nvSpPr>
        <p:spPr>
          <a:xfrm flipH="1" rot="5400000">
            <a:off x="-457200" y="1050468"/>
            <a:ext cx="5609397" cy="4757058"/>
          </a:xfrm>
          <a:prstGeom prst="round2SameRect">
            <a:avLst>
              <a:gd fmla="val 2061" name="adj1"/>
              <a:gd fmla="val 0" name="adj2"/>
            </a:avLst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4" name="Google Shape;444;p28"/>
          <p:cNvCxnSpPr/>
          <p:nvPr/>
        </p:nvCxnSpPr>
        <p:spPr>
          <a:xfrm>
            <a:off x="524071" y="4559531"/>
            <a:ext cx="1597456" cy="0"/>
          </a:xfrm>
          <a:prstGeom prst="straightConnector1">
            <a:avLst/>
          </a:prstGeom>
          <a:noFill/>
          <a:ln cap="flat" cmpd="sng" w="508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445" name="Google Shape;445;p28"/>
          <p:cNvGraphicFramePr/>
          <p:nvPr/>
        </p:nvGraphicFramePr>
        <p:xfrm>
          <a:off x="5203767" y="99911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{7902173D-1CAD-4071-974A-0E892D273A78}</a:tableStyleId>
              </a:tblPr>
              <a:tblGrid>
                <a:gridCol w="1141450"/>
                <a:gridCol w="5400650"/>
              </a:tblGrid>
              <a:tr h="3411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ID: 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650" marL="48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#3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650" marL="48650"/>
                </a:tc>
              </a:tr>
              <a:tr h="3411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Title: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650" marL="48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Profili Görüntüle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650" marL="48650"/>
                </a:tc>
              </a:tr>
              <a:tr h="3887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Description: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650" marL="48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Kullanıcı profil resmi ve diğer kişisel bilgilerini günceller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650" marL="48650"/>
                </a:tc>
              </a:tr>
              <a:tr h="1888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Primary Actor: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650" marL="48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Öğrenci, Öğretmen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650" marL="48650"/>
                </a:tc>
              </a:tr>
              <a:tr h="1888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Preconditions: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650" marL="48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Kayıt Ol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650" marL="48650"/>
                </a:tc>
              </a:tr>
              <a:tr h="3411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Postconditions: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650" marL="48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---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650" marL="48650"/>
                </a:tc>
              </a:tr>
              <a:tr h="4934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Main 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Success Scenario: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650" marL="48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Kullanıcı profil bilgilerini görüntüler. Ayrıca öğrenci ödeme bilgilerini, öğretmen ise ders programını görüntüler.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650" marL="48650"/>
                </a:tc>
              </a:tr>
              <a:tr h="3388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Extensions: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650" marL="48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Profil bilgilerini güncelle, Ödeme seçeneği belirle, Ödenmemiş taksitleri görüntüle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650" marL="48650"/>
                </a:tc>
              </a:tr>
              <a:tr h="7980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Frequency of Use: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650" marL="48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Sıklıkla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650" marL="48650"/>
                </a:tc>
              </a:tr>
              <a:tr h="4934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Status: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650" marL="48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Finished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650" marL="48650"/>
                </a:tc>
              </a:tr>
              <a:tr h="3411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Owner: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650" marL="48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Serdar ORMANCI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650" marL="48650"/>
                </a:tc>
              </a:tr>
              <a:tr h="4934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Priority: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650" marL="48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Normal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8650" marL="4865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9"/>
          <p:cNvSpPr/>
          <p:nvPr/>
        </p:nvSpPr>
        <p:spPr>
          <a:xfrm flipH="1" rot="5400000">
            <a:off x="-529466" y="996722"/>
            <a:ext cx="5923488" cy="4864556"/>
          </a:xfrm>
          <a:prstGeom prst="round2SameRect">
            <a:avLst>
              <a:gd fmla="val 3762" name="adj1"/>
              <a:gd fmla="val 0" name="adj2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29"/>
          <p:cNvSpPr txBox="1"/>
          <p:nvPr>
            <p:ph type="title"/>
          </p:nvPr>
        </p:nvSpPr>
        <p:spPr>
          <a:xfrm>
            <a:off x="332315" y="1122363"/>
            <a:ext cx="3971220" cy="3249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Öğreniciyi Şubeye Kaydet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29"/>
          <p:cNvSpPr/>
          <p:nvPr/>
        </p:nvSpPr>
        <p:spPr>
          <a:xfrm flipH="1" rot="5400000">
            <a:off x="-457200" y="1050468"/>
            <a:ext cx="5609397" cy="4757058"/>
          </a:xfrm>
          <a:prstGeom prst="round2SameRect">
            <a:avLst>
              <a:gd fmla="val 2061" name="adj1"/>
              <a:gd fmla="val 0" name="adj2"/>
            </a:avLst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3" name="Google Shape;453;p29"/>
          <p:cNvCxnSpPr/>
          <p:nvPr/>
        </p:nvCxnSpPr>
        <p:spPr>
          <a:xfrm>
            <a:off x="524071" y="4559531"/>
            <a:ext cx="1597456" cy="0"/>
          </a:xfrm>
          <a:prstGeom prst="straightConnector1">
            <a:avLst/>
          </a:prstGeom>
          <a:noFill/>
          <a:ln cap="flat" cmpd="sng" w="508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454" name="Google Shape;454;p29"/>
          <p:cNvGraphicFramePr/>
          <p:nvPr/>
        </p:nvGraphicFramePr>
        <p:xfrm>
          <a:off x="5203767" y="84625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{7902173D-1CAD-4071-974A-0E892D273A78}</a:tableStyleId>
              </a:tblPr>
              <a:tblGrid>
                <a:gridCol w="1194475"/>
                <a:gridCol w="5347650"/>
              </a:tblGrid>
              <a:tr h="3871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#4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  <a:tr h="3871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Title: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Öğrenciyi Şubeye Kaydet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  <a:tr h="2645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Description: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Kayıt elemanı öğrenciyi şubeye kaydeder.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  <a:tr h="2143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Primary Actor: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Kayıt Elemanı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  <a:tr h="2315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Preconditions: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Öğrenci seç, Şube seç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  <a:tr h="3871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Postconditions: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-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  <a:tr h="5599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Main </a:t>
                      </a:r>
                      <a:br>
                        <a:rPr lang="en-US" sz="1100" u="none" cap="none" strike="noStrike"/>
                      </a:br>
                      <a:r>
                        <a:rPr lang="en-US" sz="1100" u="none" cap="none" strike="noStrike"/>
                        <a:t>Success Scenario: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Kayıt elemanı verilen öğrenci bilgileriyle öğrenciyi şubeye kaydeder.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  <a:tr h="2811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Extensions: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</a:t>
                      </a:r>
                      <a:endParaRPr/>
                    </a:p>
                  </a:txBody>
                  <a:tcPr marT="0" marB="0" marR="55175" marL="55175"/>
                </a:tc>
              </a:tr>
              <a:tr h="9056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Frequency of Use: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Arada Sırada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  <a:tr h="5599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Status: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Finished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  <a:tr h="3871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Owner: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/>
                        <a:t>Serdar ORMANCI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  <a:tr h="5599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Priority: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Yüksek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 txBox="1"/>
          <p:nvPr>
            <p:ph type="ctrTitle"/>
          </p:nvPr>
        </p:nvSpPr>
        <p:spPr>
          <a:xfrm>
            <a:off x="707011" y="4502330"/>
            <a:ext cx="10765410" cy="12072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</a:pPr>
            <a:r>
              <a:rPr lang="en-US" sz="4200">
                <a:solidFill>
                  <a:schemeClr val="lt1"/>
                </a:solidFill>
              </a:rPr>
              <a:t>Stardust Language Course Information System​</a:t>
            </a:r>
            <a:endParaRPr sz="4200">
              <a:solidFill>
                <a:schemeClr val="lt1"/>
              </a:solidFill>
            </a:endParaRPr>
          </a:p>
        </p:txBody>
      </p:sp>
      <p:sp>
        <p:nvSpPr>
          <p:cNvPr id="121" name="Google Shape;121;p3"/>
          <p:cNvSpPr txBox="1"/>
          <p:nvPr>
            <p:ph idx="1" type="subTitle"/>
          </p:nvPr>
        </p:nvSpPr>
        <p:spPr>
          <a:xfrm>
            <a:off x="1376313" y="5665510"/>
            <a:ext cx="9426806" cy="719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-US">
                <a:solidFill>
                  <a:schemeClr val="lt2"/>
                </a:solidFill>
              </a:rPr>
              <a:t>Yazılım Mühendisliği Dersi@2020</a:t>
            </a:r>
            <a:endParaRPr/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137" y="323157"/>
            <a:ext cx="2249592" cy="3599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3"/>
          <p:cNvCxnSpPr/>
          <p:nvPr/>
        </p:nvCxnSpPr>
        <p:spPr>
          <a:xfrm>
            <a:off x="3128433" y="1062381"/>
            <a:ext cx="0" cy="2120900"/>
          </a:xfrm>
          <a:prstGeom prst="straightConnector1">
            <a:avLst/>
          </a:prstGeom>
          <a:noFill/>
          <a:ln cap="flat" cmpd="sng" w="19050">
            <a:solidFill>
              <a:schemeClr val="dk1">
                <a:alpha val="4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4" name="Google Shape;124;p3"/>
          <p:cNvPicPr preferRelativeResize="0"/>
          <p:nvPr/>
        </p:nvPicPr>
        <p:blipFill rotWithShape="1">
          <a:blip r:embed="rId4">
            <a:alphaModFix/>
          </a:blip>
          <a:srcRect b="1983" l="4398" r="4392" t="4999"/>
          <a:stretch/>
        </p:blipFill>
        <p:spPr>
          <a:xfrm>
            <a:off x="3491865" y="323157"/>
            <a:ext cx="2232337" cy="3599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3"/>
          <p:cNvCxnSpPr/>
          <p:nvPr/>
        </p:nvCxnSpPr>
        <p:spPr>
          <a:xfrm>
            <a:off x="6096000" y="1062381"/>
            <a:ext cx="0" cy="2120900"/>
          </a:xfrm>
          <a:prstGeom prst="straightConnector1">
            <a:avLst/>
          </a:prstGeom>
          <a:noFill/>
          <a:ln cap="flat" cmpd="sng" w="19050">
            <a:solidFill>
              <a:schemeClr val="dk1">
                <a:alpha val="4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screenshot of a cell phone&#10;&#10;Description automatically generated" id="126" name="Google Shape;12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0960" y="320308"/>
            <a:ext cx="2251373" cy="36021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3"/>
          <p:cNvCxnSpPr/>
          <p:nvPr/>
        </p:nvCxnSpPr>
        <p:spPr>
          <a:xfrm>
            <a:off x="9063567" y="1062381"/>
            <a:ext cx="0" cy="2120900"/>
          </a:xfrm>
          <a:prstGeom prst="straightConnector1">
            <a:avLst/>
          </a:prstGeom>
          <a:noFill/>
          <a:ln cap="flat" cmpd="sng" w="19050">
            <a:solidFill>
              <a:schemeClr val="dk1">
                <a:alpha val="4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8" name="Google Shape;128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20950" y="321732"/>
            <a:ext cx="2251373" cy="3602198"/>
          </a:xfrm>
          <a:prstGeom prst="rect">
            <a:avLst/>
          </a:prstGeom>
          <a:noFill/>
          <a:ln>
            <a:noFill/>
          </a:ln>
        </p:spPr>
      </p:pic>
      <p:sp>
        <p:nvSpPr>
          <p:cNvPr descr="blob:https://web.whatsapp.com/b7733ea4-c343-457b-8c48-3d834a653c64" id="129" name="Google Shape;129;p3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0"/>
          <p:cNvSpPr/>
          <p:nvPr/>
        </p:nvSpPr>
        <p:spPr>
          <a:xfrm flipH="1" rot="5400000">
            <a:off x="-529466" y="996722"/>
            <a:ext cx="5923488" cy="4864556"/>
          </a:xfrm>
          <a:prstGeom prst="round2SameRect">
            <a:avLst>
              <a:gd fmla="val 3762" name="adj1"/>
              <a:gd fmla="val 0" name="adj2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0"/>
          <p:cNvSpPr txBox="1"/>
          <p:nvPr>
            <p:ph type="title"/>
          </p:nvPr>
        </p:nvSpPr>
        <p:spPr>
          <a:xfrm>
            <a:off x="332315" y="1122363"/>
            <a:ext cx="3971220" cy="3249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Şubeleri görüntüle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0"/>
          <p:cNvSpPr/>
          <p:nvPr/>
        </p:nvSpPr>
        <p:spPr>
          <a:xfrm flipH="1" rot="5400000">
            <a:off x="-457200" y="1050468"/>
            <a:ext cx="5609397" cy="4757058"/>
          </a:xfrm>
          <a:prstGeom prst="round2SameRect">
            <a:avLst>
              <a:gd fmla="val 2061" name="adj1"/>
              <a:gd fmla="val 0" name="adj2"/>
            </a:avLst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2" name="Google Shape;462;p30"/>
          <p:cNvCxnSpPr/>
          <p:nvPr/>
        </p:nvCxnSpPr>
        <p:spPr>
          <a:xfrm>
            <a:off x="524071" y="4559531"/>
            <a:ext cx="1597456" cy="0"/>
          </a:xfrm>
          <a:prstGeom prst="straightConnector1">
            <a:avLst/>
          </a:prstGeom>
          <a:noFill/>
          <a:ln cap="flat" cmpd="sng" w="508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463" name="Google Shape;463;p30"/>
          <p:cNvGraphicFramePr/>
          <p:nvPr/>
        </p:nvGraphicFramePr>
        <p:xfrm>
          <a:off x="5203767" y="84625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{7902173D-1CAD-4071-974A-0E892D273A78}</a:tableStyleId>
              </a:tblPr>
              <a:tblGrid>
                <a:gridCol w="1194475"/>
                <a:gridCol w="5347650"/>
              </a:tblGrid>
              <a:tr h="3871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#5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  <a:tr h="3871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Title: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Şubeleri görüntüle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  <a:tr h="2645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Description: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Şube listesi görüntülenir.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  <a:tr h="2143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Primary Actor: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Kayıt Elemanı, Sistem Yöneticisi, Öğrenci, Öğretmen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  <a:tr h="2315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Preconditions: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Şube olması gerekiyor.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  <a:tr h="3871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Postconditions: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-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  <a:tr h="5599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Main </a:t>
                      </a:r>
                      <a:br>
                        <a:rPr lang="en-US" sz="1100" u="none" cap="none" strike="noStrike"/>
                      </a:br>
                      <a:r>
                        <a:rPr lang="en-US" sz="1100" u="none" cap="none" strike="noStrike"/>
                        <a:t>Success Scenario: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Kurumun bütün şubeleri bilgileriyle listelenir.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  <a:tr h="2811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Extensions: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</a:t>
                      </a:r>
                      <a:endParaRPr/>
                    </a:p>
                  </a:txBody>
                  <a:tcPr marT="0" marB="0" marR="55175" marL="55175"/>
                </a:tc>
              </a:tr>
              <a:tr h="9056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Frequency of Use: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Sıklıkla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  <a:tr h="5599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Status: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Finished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  <a:tr h="3871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Owner: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/>
                        <a:t>Serdar ORMANCI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  <a:tr h="5599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Priority: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Yüksek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/>
          <p:nvPr/>
        </p:nvSpPr>
        <p:spPr>
          <a:xfrm flipH="1" rot="5400000">
            <a:off x="-529466" y="996722"/>
            <a:ext cx="5923488" cy="4864556"/>
          </a:xfrm>
          <a:prstGeom prst="round2SameRect">
            <a:avLst>
              <a:gd fmla="val 3762" name="adj1"/>
              <a:gd fmla="val 0" name="adj2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1"/>
          <p:cNvSpPr txBox="1"/>
          <p:nvPr>
            <p:ph type="title"/>
          </p:nvPr>
        </p:nvSpPr>
        <p:spPr>
          <a:xfrm>
            <a:off x="332315" y="1122363"/>
            <a:ext cx="3971220" cy="3249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Kurs Ücretini Öde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1"/>
          <p:cNvSpPr/>
          <p:nvPr/>
        </p:nvSpPr>
        <p:spPr>
          <a:xfrm flipH="1" rot="5400000">
            <a:off x="-457200" y="1050468"/>
            <a:ext cx="5609397" cy="4757058"/>
          </a:xfrm>
          <a:prstGeom prst="round2SameRect">
            <a:avLst>
              <a:gd fmla="val 2061" name="adj1"/>
              <a:gd fmla="val 0" name="adj2"/>
            </a:avLst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1" name="Google Shape;471;p31"/>
          <p:cNvCxnSpPr/>
          <p:nvPr/>
        </p:nvCxnSpPr>
        <p:spPr>
          <a:xfrm>
            <a:off x="524071" y="4559531"/>
            <a:ext cx="1597456" cy="0"/>
          </a:xfrm>
          <a:prstGeom prst="straightConnector1">
            <a:avLst/>
          </a:prstGeom>
          <a:noFill/>
          <a:ln cap="flat" cmpd="sng" w="508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472" name="Google Shape;472;p31"/>
          <p:cNvGraphicFramePr/>
          <p:nvPr/>
        </p:nvGraphicFramePr>
        <p:xfrm>
          <a:off x="5203767" y="84625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{7902173D-1CAD-4071-974A-0E892D273A78}</a:tableStyleId>
              </a:tblPr>
              <a:tblGrid>
                <a:gridCol w="1194475"/>
                <a:gridCol w="5347650"/>
              </a:tblGrid>
              <a:tr h="3871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#6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  <a:tr h="3871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Title: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Kurs Ücretini Öde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  <a:tr h="2645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Description: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Öğrenci kurs ücreti ödeme işlemi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  <a:tr h="2143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Primary Actor: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Kayıt Elemanı, Sistem Yöneticisi, Öğrenci, Öğretmen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  <a:tr h="2315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Preconditions: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Ödemenin banka tarafından onaylanması gerekiyor.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  <a:tr h="3871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Postconditions: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Ödeme seçeneğini belirle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  <a:tr h="5599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Main </a:t>
                      </a:r>
                      <a:br>
                        <a:rPr lang="en-US" sz="1100" u="none" cap="none" strike="noStrike"/>
                      </a:br>
                      <a:r>
                        <a:rPr lang="en-US" sz="1100" u="none" cap="none" strike="noStrike"/>
                        <a:t>Success Scenario: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Öğrenci ödeme işlemini gerçekleştirir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  <a:tr h="2811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Extensions: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Ödenmemiş taksitleri görüntüle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  <a:tr h="9056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Frequency of Use: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Arada Sırada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  <a:tr h="5599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Status: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Finished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  <a:tr h="3871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Owner: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/>
                        <a:t>Serdar ORMANCI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  <a:tr h="5599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Priority: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Yüksek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2"/>
          <p:cNvSpPr/>
          <p:nvPr/>
        </p:nvSpPr>
        <p:spPr>
          <a:xfrm flipH="1" rot="5400000">
            <a:off x="-529466" y="996722"/>
            <a:ext cx="5923488" cy="4864556"/>
          </a:xfrm>
          <a:prstGeom prst="round2SameRect">
            <a:avLst>
              <a:gd fmla="val 3762" name="adj1"/>
              <a:gd fmla="val 0" name="adj2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32"/>
          <p:cNvSpPr txBox="1"/>
          <p:nvPr>
            <p:ph type="title"/>
          </p:nvPr>
        </p:nvSpPr>
        <p:spPr>
          <a:xfrm>
            <a:off x="332315" y="1122363"/>
            <a:ext cx="3971220" cy="3249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Ders Programını Görüntüle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2"/>
          <p:cNvSpPr/>
          <p:nvPr/>
        </p:nvSpPr>
        <p:spPr>
          <a:xfrm flipH="1" rot="5400000">
            <a:off x="-457200" y="1050468"/>
            <a:ext cx="5609397" cy="4757058"/>
          </a:xfrm>
          <a:prstGeom prst="round2SameRect">
            <a:avLst>
              <a:gd fmla="val 2061" name="adj1"/>
              <a:gd fmla="val 0" name="adj2"/>
            </a:avLst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0" name="Google Shape;480;p32"/>
          <p:cNvCxnSpPr/>
          <p:nvPr/>
        </p:nvCxnSpPr>
        <p:spPr>
          <a:xfrm>
            <a:off x="524071" y="4559531"/>
            <a:ext cx="1597456" cy="0"/>
          </a:xfrm>
          <a:prstGeom prst="straightConnector1">
            <a:avLst/>
          </a:prstGeom>
          <a:noFill/>
          <a:ln cap="flat" cmpd="sng" w="508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481" name="Google Shape;481;p32"/>
          <p:cNvGraphicFramePr/>
          <p:nvPr/>
        </p:nvGraphicFramePr>
        <p:xfrm>
          <a:off x="5203767" y="84625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{7902173D-1CAD-4071-974A-0E892D273A78}</a:tableStyleId>
              </a:tblPr>
              <a:tblGrid>
                <a:gridCol w="1194475"/>
                <a:gridCol w="5347650"/>
              </a:tblGrid>
              <a:tr h="3871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#7</a:t>
                      </a:r>
                      <a:endParaRPr sz="1200" u="none" cap="none" strike="noStrike"/>
                    </a:p>
                  </a:txBody>
                  <a:tcPr marT="0" marB="0" marR="55175" marL="55175"/>
                </a:tc>
              </a:tr>
              <a:tr h="3871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Title: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Ders Programını Görüntüle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  <a:tr h="2645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Description: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Öğretmen haftalık ders programını görüntüler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  <a:tr h="2143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Primary Actor: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Öğretmen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  <a:tr h="2315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Preconditions: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  <a:tr h="3871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Postconditions: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  <a:tr h="5599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Main </a:t>
                      </a:r>
                      <a:br>
                        <a:rPr lang="en-US" sz="1100" u="none" cap="none" strike="noStrike"/>
                      </a:br>
                      <a:r>
                        <a:rPr lang="en-US" sz="1100" u="none" cap="none" strike="noStrike"/>
                        <a:t>Success Scenario: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Öğretmen kendine ait ders programını tablo şeklinde görüntüler.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  <a:tr h="2811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Extensions: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  <a:tr h="9056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Frequency of Use: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Arada Sırada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  <a:tr h="5599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Status: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Finished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  <a:tr h="3871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Owner: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/>
                        <a:t>Serdar ORMANCI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  <a:tr h="5599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Priority: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Yüksek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5175" marL="5517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7" name="Google Shape;48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2043" y="0"/>
            <a:ext cx="685799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33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33"/>
          <p:cNvSpPr txBox="1"/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/>
              <a:t>Yazılım Mimari Tasarımı</a:t>
            </a:r>
            <a:endParaRPr sz="4800"/>
          </a:p>
        </p:txBody>
      </p:sp>
      <p:sp>
        <p:nvSpPr>
          <p:cNvPr id="490" name="Google Shape;490;p33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3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p34"/>
          <p:cNvPicPr preferRelativeResize="0"/>
          <p:nvPr/>
        </p:nvPicPr>
        <p:blipFill rotWithShape="1">
          <a:blip r:embed="rId3">
            <a:alphaModFix amt="35000"/>
          </a:blip>
          <a:srcRect b="0" l="0" r="0"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4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lt2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34"/>
          <p:cNvSpPr txBox="1"/>
          <p:nvPr>
            <p:ph type="title"/>
          </p:nvPr>
        </p:nvSpPr>
        <p:spPr>
          <a:xfrm>
            <a:off x="838201" y="1065862"/>
            <a:ext cx="3313164" cy="47262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MVVM</a:t>
            </a:r>
            <a:endParaRPr/>
          </a:p>
        </p:txBody>
      </p:sp>
      <p:cxnSp>
        <p:nvCxnSpPr>
          <p:cNvPr id="499" name="Google Shape;499;p34"/>
          <p:cNvCxnSpPr/>
          <p:nvPr/>
        </p:nvCxnSpPr>
        <p:spPr>
          <a:xfrm>
            <a:off x="4653372" y="2286000"/>
            <a:ext cx="0" cy="22860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00" name="Google Shape;500;p34"/>
          <p:cNvGrpSpPr/>
          <p:nvPr/>
        </p:nvGrpSpPr>
        <p:grpSpPr>
          <a:xfrm>
            <a:off x="5157193" y="2986950"/>
            <a:ext cx="6188690" cy="884098"/>
            <a:chOff x="1814" y="1921088"/>
            <a:chExt cx="6188690" cy="884098"/>
          </a:xfrm>
        </p:grpSpPr>
        <p:sp>
          <p:nvSpPr>
            <p:cNvPr id="501" name="Google Shape;501;p34"/>
            <p:cNvSpPr/>
            <p:nvPr/>
          </p:nvSpPr>
          <p:spPr>
            <a:xfrm>
              <a:off x="1814" y="1921088"/>
              <a:ext cx="2210246" cy="884098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4"/>
            <p:cNvSpPr txBox="1"/>
            <p:nvPr/>
          </p:nvSpPr>
          <p:spPr>
            <a:xfrm>
              <a:off x="443863" y="1921088"/>
              <a:ext cx="1326148" cy="8840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spcFirstLastPara="1" rIns="24000" wrap="square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VIEW</a:t>
              </a: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1991036" y="1921088"/>
              <a:ext cx="2210246" cy="884098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4"/>
            <p:cNvSpPr txBox="1"/>
            <p:nvPr/>
          </p:nvSpPr>
          <p:spPr>
            <a:xfrm>
              <a:off x="2433085" y="1921088"/>
              <a:ext cx="1326148" cy="8840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spcFirstLastPara="1" rIns="24000" wrap="square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VIEWMODEL</a:t>
              </a:r>
              <a:endParaRPr/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3980258" y="1921088"/>
              <a:ext cx="2210246" cy="884098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4"/>
            <p:cNvSpPr txBox="1"/>
            <p:nvPr/>
          </p:nvSpPr>
          <p:spPr>
            <a:xfrm>
              <a:off x="4422307" y="1921088"/>
              <a:ext cx="1326148" cy="8840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spcFirstLastPara="1" rIns="24000" wrap="square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</a:t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View UML Classes</a:t>
            </a:r>
            <a:endParaRPr/>
          </a:p>
        </p:txBody>
      </p:sp>
      <p:grpSp>
        <p:nvGrpSpPr>
          <p:cNvPr id="512" name="Google Shape;512;p35"/>
          <p:cNvGrpSpPr/>
          <p:nvPr/>
        </p:nvGrpSpPr>
        <p:grpSpPr>
          <a:xfrm>
            <a:off x="913968" y="2403793"/>
            <a:ext cx="10364063" cy="3195001"/>
            <a:chOff x="75768" y="578168"/>
            <a:chExt cx="10364063" cy="3195001"/>
          </a:xfrm>
        </p:grpSpPr>
        <p:sp>
          <p:nvSpPr>
            <p:cNvPr id="513" name="Google Shape;513;p35"/>
            <p:cNvSpPr/>
            <p:nvPr/>
          </p:nvSpPr>
          <p:spPr>
            <a:xfrm>
              <a:off x="679050" y="578168"/>
              <a:ext cx="1887187" cy="1887187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1081237" y="980356"/>
              <a:ext cx="1082812" cy="108281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75768" y="3053169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5"/>
            <p:cNvSpPr txBox="1"/>
            <p:nvPr/>
          </p:nvSpPr>
          <p:spPr>
            <a:xfrm>
              <a:off x="75768" y="3053169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rPr lang="en-US" sz="23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RECYCLERVIEW ADAPTERS</a:t>
              </a: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4314206" y="578168"/>
              <a:ext cx="1887187" cy="1887187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4716393" y="980356"/>
              <a:ext cx="1082812" cy="108281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3710925" y="3053169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5"/>
            <p:cNvSpPr txBox="1"/>
            <p:nvPr/>
          </p:nvSpPr>
          <p:spPr>
            <a:xfrm>
              <a:off x="3710925" y="3053169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rPr lang="en-US" sz="23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LISTENERS</a:t>
              </a: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7949362" y="578168"/>
              <a:ext cx="1887187" cy="1887187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8351550" y="980356"/>
              <a:ext cx="1082812" cy="108281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7346081" y="3053169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5"/>
            <p:cNvSpPr txBox="1"/>
            <p:nvPr/>
          </p:nvSpPr>
          <p:spPr>
            <a:xfrm>
              <a:off x="7346081" y="3053169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rPr lang="en-US" sz="23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EDITTEXT WATCHERS</a:t>
              </a: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View-Model UML Classes</a:t>
            </a:r>
            <a:endParaRPr/>
          </a:p>
        </p:txBody>
      </p:sp>
      <p:grpSp>
        <p:nvGrpSpPr>
          <p:cNvPr id="530" name="Google Shape;530;p36"/>
          <p:cNvGrpSpPr/>
          <p:nvPr/>
        </p:nvGrpSpPr>
        <p:grpSpPr>
          <a:xfrm>
            <a:off x="1420845" y="1830581"/>
            <a:ext cx="9350309" cy="4348981"/>
            <a:chOff x="582645" y="1781"/>
            <a:chExt cx="9350309" cy="4348981"/>
          </a:xfrm>
        </p:grpSpPr>
        <p:sp>
          <p:nvSpPr>
            <p:cNvPr id="531" name="Google Shape;531;p36"/>
            <p:cNvSpPr/>
            <p:nvPr/>
          </p:nvSpPr>
          <p:spPr>
            <a:xfrm>
              <a:off x="582645" y="1781"/>
              <a:ext cx="2174490" cy="1304694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6"/>
            <p:cNvSpPr txBox="1"/>
            <p:nvPr/>
          </p:nvSpPr>
          <p:spPr>
            <a:xfrm>
              <a:off x="582645" y="1781"/>
              <a:ext cx="2174490" cy="13046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Student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Main Activity</a:t>
              </a: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2974584" y="1781"/>
              <a:ext cx="2174490" cy="1304694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6"/>
            <p:cNvSpPr txBox="1"/>
            <p:nvPr/>
          </p:nvSpPr>
          <p:spPr>
            <a:xfrm>
              <a:off x="2974584" y="1781"/>
              <a:ext cx="2174490" cy="13046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Instructor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Main Activity</a:t>
              </a: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5366524" y="1781"/>
              <a:ext cx="2174490" cy="1304694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6"/>
            <p:cNvSpPr txBox="1"/>
            <p:nvPr/>
          </p:nvSpPr>
          <p:spPr>
            <a:xfrm>
              <a:off x="5366524" y="1781"/>
              <a:ext cx="2174490" cy="13046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Registrar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Main Activity</a:t>
              </a: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7758464" y="1781"/>
              <a:ext cx="2174490" cy="1304694"/>
            </a:xfrm>
            <a:prstGeom prst="rect">
              <a:avLst/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6"/>
            <p:cNvSpPr txBox="1"/>
            <p:nvPr/>
          </p:nvSpPr>
          <p:spPr>
            <a:xfrm>
              <a:off x="7758464" y="1781"/>
              <a:ext cx="2174490" cy="13046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Admin Main Activity</a:t>
              </a: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582645" y="1523924"/>
              <a:ext cx="2174490" cy="1304694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 txBox="1"/>
            <p:nvPr/>
          </p:nvSpPr>
          <p:spPr>
            <a:xfrm>
              <a:off x="582645" y="1523924"/>
              <a:ext cx="2174490" cy="13046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Branch Info Activity</a:t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2974584" y="1523924"/>
              <a:ext cx="2174490" cy="1304694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6"/>
            <p:cNvSpPr txBox="1"/>
            <p:nvPr/>
          </p:nvSpPr>
          <p:spPr>
            <a:xfrm>
              <a:off x="2974584" y="1523924"/>
              <a:ext cx="2174490" cy="13046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Course Details Activity</a:t>
              </a: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5366524" y="1523924"/>
              <a:ext cx="2174490" cy="1304694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 txBox="1"/>
            <p:nvPr/>
          </p:nvSpPr>
          <p:spPr>
            <a:xfrm>
              <a:off x="5366524" y="1523924"/>
              <a:ext cx="2174490" cy="13046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Signing Activity</a:t>
              </a: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7758464" y="1523924"/>
              <a:ext cx="2174490" cy="1304694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6"/>
            <p:cNvSpPr txBox="1"/>
            <p:nvPr/>
          </p:nvSpPr>
          <p:spPr>
            <a:xfrm>
              <a:off x="7758464" y="1523924"/>
              <a:ext cx="2174490" cy="13046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Registrar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Sell Course</a:t>
              </a: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2974584" y="3046068"/>
              <a:ext cx="2174490" cy="1304694"/>
            </a:xfrm>
            <a:prstGeom prst="rect">
              <a:avLst/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6"/>
            <p:cNvSpPr txBox="1"/>
            <p:nvPr/>
          </p:nvSpPr>
          <p:spPr>
            <a:xfrm>
              <a:off x="2974584" y="3046068"/>
              <a:ext cx="2174490" cy="13046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Admin Insertion Panel</a:t>
              </a: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5366524" y="3046068"/>
              <a:ext cx="2174490" cy="1304694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 txBox="1"/>
            <p:nvPr/>
          </p:nvSpPr>
          <p:spPr>
            <a:xfrm>
              <a:off x="5366524" y="3046068"/>
              <a:ext cx="2174490" cy="13046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Admin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Deletion Panel</a:t>
              </a: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7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37"/>
          <p:cNvSpPr txBox="1"/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Model UML Classes</a:t>
            </a:r>
            <a:endParaRPr/>
          </a:p>
        </p:txBody>
      </p:sp>
      <p:grpSp>
        <p:nvGrpSpPr>
          <p:cNvPr id="557" name="Google Shape;557;p37"/>
          <p:cNvGrpSpPr/>
          <p:nvPr/>
        </p:nvGrpSpPr>
        <p:grpSpPr>
          <a:xfrm>
            <a:off x="5194300" y="471642"/>
            <a:ext cx="6513603" cy="5883989"/>
            <a:chOff x="0" y="718"/>
            <a:chExt cx="6513603" cy="5883989"/>
          </a:xfrm>
        </p:grpSpPr>
        <p:sp>
          <p:nvSpPr>
            <p:cNvPr id="558" name="Google Shape;558;p37"/>
            <p:cNvSpPr/>
            <p:nvPr/>
          </p:nvSpPr>
          <p:spPr>
            <a:xfrm>
              <a:off x="0" y="718"/>
              <a:ext cx="6513603" cy="603486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182554" y="136502"/>
              <a:ext cx="331917" cy="33191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697026" y="718"/>
              <a:ext cx="5816577" cy="603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7"/>
            <p:cNvSpPr txBox="1"/>
            <p:nvPr/>
          </p:nvSpPr>
          <p:spPr>
            <a:xfrm>
              <a:off x="697026" y="718"/>
              <a:ext cx="5816577" cy="603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850" lIns="63850" spcFirstLastPara="1" rIns="63850" wrap="square" tIns="63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Student</a:t>
              </a: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0" y="755076"/>
              <a:ext cx="6513603" cy="603486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182554" y="890860"/>
              <a:ext cx="331917" cy="33191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697026" y="755076"/>
              <a:ext cx="5816577" cy="603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7"/>
            <p:cNvSpPr txBox="1"/>
            <p:nvPr/>
          </p:nvSpPr>
          <p:spPr>
            <a:xfrm>
              <a:off x="697026" y="755076"/>
              <a:ext cx="5816577" cy="603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850" lIns="63850" spcFirstLastPara="1" rIns="63850" wrap="square" tIns="63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Teacher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0" y="1509433"/>
              <a:ext cx="6513603" cy="603486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182554" y="1645217"/>
              <a:ext cx="331917" cy="33191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697026" y="1509433"/>
              <a:ext cx="5816577" cy="603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7"/>
            <p:cNvSpPr txBox="1"/>
            <p:nvPr/>
          </p:nvSpPr>
          <p:spPr>
            <a:xfrm>
              <a:off x="697026" y="1509433"/>
              <a:ext cx="5816577" cy="603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850" lIns="63850" spcFirstLastPara="1" rIns="63850" wrap="square" tIns="63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Course</a:t>
              </a: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0" y="2263791"/>
              <a:ext cx="6513603" cy="603486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182554" y="2399575"/>
              <a:ext cx="331917" cy="33191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697026" y="2263791"/>
              <a:ext cx="5816577" cy="603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7"/>
            <p:cNvSpPr txBox="1"/>
            <p:nvPr/>
          </p:nvSpPr>
          <p:spPr>
            <a:xfrm>
              <a:off x="697026" y="2263791"/>
              <a:ext cx="5816577" cy="603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850" lIns="63850" spcFirstLastPara="1" rIns="63850" wrap="square" tIns="63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Classroom</a:t>
              </a: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0" y="3018148"/>
              <a:ext cx="6513603" cy="603486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182554" y="3153933"/>
              <a:ext cx="331917" cy="33191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697026" y="3018148"/>
              <a:ext cx="5816577" cy="603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7"/>
            <p:cNvSpPr txBox="1"/>
            <p:nvPr/>
          </p:nvSpPr>
          <p:spPr>
            <a:xfrm>
              <a:off x="697026" y="3018148"/>
              <a:ext cx="5816577" cy="603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850" lIns="63850" spcFirstLastPara="1" rIns="63850" wrap="square" tIns="63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Branch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0" y="3772506"/>
              <a:ext cx="6513603" cy="603486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182554" y="3908290"/>
              <a:ext cx="331917" cy="331917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697026" y="3772506"/>
              <a:ext cx="5816577" cy="603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7"/>
            <p:cNvSpPr txBox="1"/>
            <p:nvPr/>
          </p:nvSpPr>
          <p:spPr>
            <a:xfrm>
              <a:off x="697026" y="3772506"/>
              <a:ext cx="5816577" cy="603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850" lIns="63850" spcFirstLastPara="1" rIns="63850" wrap="square" tIns="63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Lesson</a:t>
              </a: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0" y="4526863"/>
              <a:ext cx="6513603" cy="603486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182554" y="4662648"/>
              <a:ext cx="331917" cy="331917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697026" y="4526863"/>
              <a:ext cx="5816577" cy="603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7"/>
            <p:cNvSpPr txBox="1"/>
            <p:nvPr/>
          </p:nvSpPr>
          <p:spPr>
            <a:xfrm>
              <a:off x="697026" y="4526863"/>
              <a:ext cx="5816577" cy="603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850" lIns="63850" spcFirstLastPara="1" rIns="63850" wrap="square" tIns="63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Registrar</a:t>
              </a: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0" y="5281221"/>
              <a:ext cx="6513603" cy="603486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182554" y="5417005"/>
              <a:ext cx="331917" cy="331917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697026" y="5281221"/>
              <a:ext cx="5816577" cy="603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7"/>
            <p:cNvSpPr txBox="1"/>
            <p:nvPr/>
          </p:nvSpPr>
          <p:spPr>
            <a:xfrm>
              <a:off x="697026" y="5281221"/>
              <a:ext cx="5816577" cy="603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850" lIns="63850" spcFirstLastPara="1" rIns="63850" wrap="square" tIns="63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Admin</a:t>
              </a: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8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38"/>
          <p:cNvSpPr/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UML</a:t>
            </a:r>
            <a:endParaRPr/>
          </a:p>
        </p:txBody>
      </p:sp>
      <p:pic>
        <p:nvPicPr>
          <p:cNvPr descr="A close up of text on a white background&#10;&#10;Description automatically generated" id="596" name="Google Shape;59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3700" y="1484308"/>
            <a:ext cx="8764599" cy="5280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9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39"/>
          <p:cNvSpPr/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State Diagram</a:t>
            </a:r>
            <a:endParaRPr/>
          </a:p>
        </p:txBody>
      </p:sp>
      <p:pic>
        <p:nvPicPr>
          <p:cNvPr id="603" name="Google Shape;60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0592" y="1534550"/>
            <a:ext cx="9815638" cy="517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2043" y="0"/>
            <a:ext cx="685799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>
            <p:ph type="title"/>
          </p:nvPr>
        </p:nvSpPr>
        <p:spPr>
          <a:xfrm>
            <a:off x="477980" y="1122363"/>
            <a:ext cx="5381644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/>
              <a:t>Geliştirilen Yazılımın Ön İzlemesi</a:t>
            </a:r>
            <a:endParaRPr sz="4800"/>
          </a:p>
        </p:txBody>
      </p:sp>
      <p:sp>
        <p:nvSpPr>
          <p:cNvPr id="138" name="Google Shape;138;p4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0"/>
          <p:cNvSpPr/>
          <p:nvPr/>
        </p:nvSpPr>
        <p:spPr>
          <a:xfrm>
            <a:off x="-1" y="5346694"/>
            <a:ext cx="10447252" cy="1511306"/>
          </a:xfrm>
          <a:custGeom>
            <a:rect b="b" l="l" r="r" t="t"/>
            <a:pathLst>
              <a:path extrusionOk="0" h="1511306" w="10447252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DDC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40"/>
          <p:cNvSpPr/>
          <p:nvPr/>
        </p:nvSpPr>
        <p:spPr>
          <a:xfrm>
            <a:off x="9862891" y="5346700"/>
            <a:ext cx="2329109" cy="1511301"/>
          </a:xfrm>
          <a:custGeom>
            <a:rect b="b" l="l" r="r" t="t"/>
            <a:pathLst>
              <a:path extrusionOk="0" h="1511301" w="2329109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rgbClr val="404040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40"/>
          <p:cNvSpPr txBox="1"/>
          <p:nvPr>
            <p:ph type="title"/>
          </p:nvPr>
        </p:nvSpPr>
        <p:spPr>
          <a:xfrm>
            <a:off x="767240" y="5444835"/>
            <a:ext cx="9095651" cy="8302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000000"/>
                </a:solidFill>
              </a:rPr>
              <a:t>View Student Sequence Diagram</a:t>
            </a:r>
            <a:endParaRPr sz="4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1" name="Google Shape;61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2248" y="262671"/>
            <a:ext cx="6965633" cy="4781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7" name="Google Shape;61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2043" y="0"/>
            <a:ext cx="685799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41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41"/>
          <p:cNvSpPr txBox="1"/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/>
              <a:t>Fiziksel Veritabanı Tasarımı</a:t>
            </a:r>
            <a:endParaRPr sz="4800"/>
          </a:p>
        </p:txBody>
      </p:sp>
      <p:sp>
        <p:nvSpPr>
          <p:cNvPr id="620" name="Google Shape;620;p41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41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2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42"/>
          <p:cNvSpPr txBox="1"/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Neden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pgSQL ve Amazon RDS?</a:t>
            </a:r>
            <a:endParaRPr/>
          </a:p>
        </p:txBody>
      </p:sp>
      <p:grpSp>
        <p:nvGrpSpPr>
          <p:cNvPr id="628" name="Google Shape;628;p42"/>
          <p:cNvGrpSpPr/>
          <p:nvPr/>
        </p:nvGrpSpPr>
        <p:grpSpPr>
          <a:xfrm>
            <a:off x="5303663" y="2080011"/>
            <a:ext cx="6294876" cy="2667251"/>
            <a:chOff x="109363" y="1609087"/>
            <a:chExt cx="6294876" cy="2667251"/>
          </a:xfrm>
        </p:grpSpPr>
        <p:sp>
          <p:nvSpPr>
            <p:cNvPr id="629" name="Google Shape;629;p42"/>
            <p:cNvSpPr/>
            <p:nvPr/>
          </p:nvSpPr>
          <p:spPr>
            <a:xfrm>
              <a:off x="109363" y="1609087"/>
              <a:ext cx="833364" cy="833364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2"/>
            <p:cNvSpPr/>
            <p:nvPr/>
          </p:nvSpPr>
          <p:spPr>
            <a:xfrm>
              <a:off x="284370" y="1784094"/>
              <a:ext cx="483351" cy="48335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2"/>
            <p:cNvSpPr/>
            <p:nvPr/>
          </p:nvSpPr>
          <p:spPr>
            <a:xfrm>
              <a:off x="1121306" y="1609087"/>
              <a:ext cx="1964358" cy="8333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2"/>
            <p:cNvSpPr txBox="1"/>
            <p:nvPr/>
          </p:nvSpPr>
          <p:spPr>
            <a:xfrm>
              <a:off x="1121306" y="1609087"/>
              <a:ext cx="1964358" cy="8333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Server side ağırlıklı eylemler için uygun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3427939" y="1609087"/>
              <a:ext cx="833364" cy="833364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2"/>
            <p:cNvSpPr/>
            <p:nvPr/>
          </p:nvSpPr>
          <p:spPr>
            <a:xfrm>
              <a:off x="3602945" y="1784094"/>
              <a:ext cx="483351" cy="48335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1999" l="0" r="0" t="-1998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2"/>
            <p:cNvSpPr/>
            <p:nvPr/>
          </p:nvSpPr>
          <p:spPr>
            <a:xfrm>
              <a:off x="4439881" y="1609087"/>
              <a:ext cx="1964358" cy="8333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2"/>
            <p:cNvSpPr txBox="1"/>
            <p:nvPr/>
          </p:nvSpPr>
          <p:spPr>
            <a:xfrm>
              <a:off x="4439881" y="1609087"/>
              <a:ext cx="1964358" cy="8333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Basit API Arayüzü ve JDBC bağlantısı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42"/>
            <p:cNvSpPr/>
            <p:nvPr/>
          </p:nvSpPr>
          <p:spPr>
            <a:xfrm>
              <a:off x="109363" y="3442974"/>
              <a:ext cx="833364" cy="833364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2"/>
            <p:cNvSpPr/>
            <p:nvPr/>
          </p:nvSpPr>
          <p:spPr>
            <a:xfrm>
              <a:off x="278033" y="3618236"/>
              <a:ext cx="496024" cy="482838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999" l="0" r="0" t="-999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1121306" y="3442974"/>
              <a:ext cx="1964358" cy="8333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2"/>
            <p:cNvSpPr txBox="1"/>
            <p:nvPr/>
          </p:nvSpPr>
          <p:spPr>
            <a:xfrm>
              <a:off x="1121306" y="3442974"/>
              <a:ext cx="1964358" cy="8333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Amazon Web Services Tarafından RDS  hizmeti sunuluyor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42"/>
            <p:cNvSpPr/>
            <p:nvPr/>
          </p:nvSpPr>
          <p:spPr>
            <a:xfrm>
              <a:off x="3427939" y="3442974"/>
              <a:ext cx="833364" cy="833364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2"/>
            <p:cNvSpPr/>
            <p:nvPr/>
          </p:nvSpPr>
          <p:spPr>
            <a:xfrm>
              <a:off x="3602945" y="3617980"/>
              <a:ext cx="483351" cy="483351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2"/>
            <p:cNvSpPr/>
            <p:nvPr/>
          </p:nvSpPr>
          <p:spPr>
            <a:xfrm>
              <a:off x="4439881" y="3442974"/>
              <a:ext cx="1964358" cy="8333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2"/>
            <p:cNvSpPr txBox="1"/>
            <p:nvPr/>
          </p:nvSpPr>
          <p:spPr>
            <a:xfrm>
              <a:off x="4439881" y="3442974"/>
              <a:ext cx="1964358" cy="8333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Kaliteli servis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43"/>
          <p:cNvSpPr txBox="1"/>
          <p:nvPr>
            <p:ph type="title"/>
          </p:nvPr>
        </p:nvSpPr>
        <p:spPr>
          <a:xfrm>
            <a:off x="1812897" y="518649"/>
            <a:ext cx="9882278" cy="1067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Veritabanı</a:t>
            </a:r>
            <a:endParaRPr/>
          </a:p>
        </p:txBody>
      </p:sp>
      <p:grpSp>
        <p:nvGrpSpPr>
          <p:cNvPr id="651" name="Google Shape;651;p43"/>
          <p:cNvGrpSpPr/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652" name="Google Shape;652;p43"/>
            <p:cNvSpPr/>
            <p:nvPr/>
          </p:nvSpPr>
          <p:spPr>
            <a:xfrm>
              <a:off x="8183879" y="1348782"/>
              <a:ext cx="935037" cy="824315"/>
            </a:xfrm>
            <a:custGeom>
              <a:rect b="b" l="l" r="r" t="t"/>
              <a:pathLst>
                <a:path extrusionOk="0" h="692" w="785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8983979" y="1000124"/>
              <a:ext cx="762167" cy="671915"/>
            </a:xfrm>
            <a:custGeom>
              <a:rect b="b" l="l" r="r" t="t"/>
              <a:pathLst>
                <a:path extrusionOk="0" h="692" w="785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4" name="Google Shape;654;p43"/>
          <p:cNvGrpSpPr/>
          <p:nvPr/>
        </p:nvGrpSpPr>
        <p:grpSpPr>
          <a:xfrm>
            <a:off x="630864" y="2986707"/>
            <a:ext cx="10905468" cy="1842715"/>
            <a:chOff x="1010" y="1126103"/>
            <a:chExt cx="10905468" cy="1842715"/>
          </a:xfrm>
        </p:grpSpPr>
        <p:sp>
          <p:nvSpPr>
            <p:cNvPr id="655" name="Google Shape;655;p43"/>
            <p:cNvSpPr/>
            <p:nvPr/>
          </p:nvSpPr>
          <p:spPr>
            <a:xfrm>
              <a:off x="516541" y="1126103"/>
              <a:ext cx="555187" cy="55518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1010" y="1760528"/>
              <a:ext cx="1586249" cy="237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3"/>
            <p:cNvSpPr txBox="1"/>
            <p:nvPr/>
          </p:nvSpPr>
          <p:spPr>
            <a:xfrm>
              <a:off x="1010" y="1760528"/>
              <a:ext cx="1586249" cy="237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Person</a:t>
              </a: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1010" y="2035319"/>
              <a:ext cx="1586249" cy="933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3"/>
            <p:cNvSpPr txBox="1"/>
            <p:nvPr/>
          </p:nvSpPr>
          <p:spPr>
            <a:xfrm>
              <a:off x="1010" y="2035319"/>
              <a:ext cx="1586249" cy="933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Instructor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Student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Registrar</a:t>
              </a: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2380385" y="1126103"/>
              <a:ext cx="555187" cy="55518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1864854" y="1760528"/>
              <a:ext cx="1586249" cy="237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3"/>
            <p:cNvSpPr txBox="1"/>
            <p:nvPr/>
          </p:nvSpPr>
          <p:spPr>
            <a:xfrm>
              <a:off x="1864854" y="1760528"/>
              <a:ext cx="1586249" cy="237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Branch</a:t>
              </a: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1864854" y="2035319"/>
              <a:ext cx="1586249" cy="933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4244229" y="1126103"/>
              <a:ext cx="555187" cy="55518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3728698" y="1760528"/>
              <a:ext cx="1586249" cy="237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3"/>
            <p:cNvSpPr txBox="1"/>
            <p:nvPr/>
          </p:nvSpPr>
          <p:spPr>
            <a:xfrm>
              <a:off x="3728698" y="1760528"/>
              <a:ext cx="1586249" cy="237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Classroom</a:t>
              </a: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3728698" y="2035319"/>
              <a:ext cx="1586249" cy="933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6108073" y="1126103"/>
              <a:ext cx="555187" cy="55518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92541" y="1760528"/>
              <a:ext cx="1586249" cy="237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3"/>
            <p:cNvSpPr txBox="1"/>
            <p:nvPr/>
          </p:nvSpPr>
          <p:spPr>
            <a:xfrm>
              <a:off x="5592541" y="1760528"/>
              <a:ext cx="1586249" cy="237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Course</a:t>
              </a: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592541" y="2035319"/>
              <a:ext cx="1586249" cy="933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7971916" y="1126103"/>
              <a:ext cx="555187" cy="55518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7456385" y="1760528"/>
              <a:ext cx="1586249" cy="237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3"/>
            <p:cNvSpPr txBox="1"/>
            <p:nvPr/>
          </p:nvSpPr>
          <p:spPr>
            <a:xfrm>
              <a:off x="7456385" y="1760528"/>
              <a:ext cx="1586249" cy="237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Lesson</a:t>
              </a: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7456385" y="2035319"/>
              <a:ext cx="1586249" cy="933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9835760" y="1126103"/>
              <a:ext cx="555187" cy="555187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9320229" y="1760528"/>
              <a:ext cx="1586249" cy="237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3"/>
            <p:cNvSpPr txBox="1"/>
            <p:nvPr/>
          </p:nvSpPr>
          <p:spPr>
            <a:xfrm>
              <a:off x="9320229" y="1760528"/>
              <a:ext cx="1586249" cy="237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Sale</a:t>
              </a: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9320229" y="2035319"/>
              <a:ext cx="1586249" cy="933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3"/>
            <p:cNvSpPr txBox="1"/>
            <p:nvPr/>
          </p:nvSpPr>
          <p:spPr>
            <a:xfrm>
              <a:off x="9320229" y="2035319"/>
              <a:ext cx="1586249" cy="933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Invoice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Payment</a:t>
              </a:r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4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44"/>
          <p:cNvSpPr/>
          <p:nvPr>
            <p:ph type="title"/>
          </p:nvPr>
        </p:nvSpPr>
        <p:spPr>
          <a:xfrm>
            <a:off x="286619" y="389373"/>
            <a:ext cx="2428446" cy="1917729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</a:rPr>
              <a:t>Veritabanı ER Diyagram</a:t>
            </a:r>
            <a:endParaRPr sz="2600">
              <a:solidFill>
                <a:srgbClr val="FFFFFF"/>
              </a:solidFill>
            </a:endParaRPr>
          </a:p>
        </p:txBody>
      </p:sp>
      <p:pic>
        <p:nvPicPr>
          <p:cNvPr id="687" name="Google Shape;68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9934" y="126354"/>
            <a:ext cx="7976761" cy="6605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3" name="Google Shape;69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2043" y="0"/>
            <a:ext cx="685799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45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45"/>
          <p:cNvSpPr txBox="1"/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/>
              <a:t>Müşteri Analizi</a:t>
            </a:r>
            <a:endParaRPr sz="4800"/>
          </a:p>
        </p:txBody>
      </p:sp>
      <p:sp>
        <p:nvSpPr>
          <p:cNvPr id="696" name="Google Shape;696;p45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45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Başarıyla Tamamlanan Özellikler</a:t>
            </a:r>
            <a:endParaRPr/>
          </a:p>
        </p:txBody>
      </p:sp>
      <p:grpSp>
        <p:nvGrpSpPr>
          <p:cNvPr id="703" name="Google Shape;703;p46"/>
          <p:cNvGrpSpPr/>
          <p:nvPr/>
        </p:nvGrpSpPr>
        <p:grpSpPr>
          <a:xfrm>
            <a:off x="913968" y="2407571"/>
            <a:ext cx="10364063" cy="3195001"/>
            <a:chOff x="75768" y="578771"/>
            <a:chExt cx="10364063" cy="3195001"/>
          </a:xfrm>
        </p:grpSpPr>
        <p:sp>
          <p:nvSpPr>
            <p:cNvPr id="704" name="Google Shape;704;p46"/>
            <p:cNvSpPr/>
            <p:nvPr/>
          </p:nvSpPr>
          <p:spPr>
            <a:xfrm>
              <a:off x="679050" y="578771"/>
              <a:ext cx="1887187" cy="188718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6"/>
            <p:cNvSpPr/>
            <p:nvPr/>
          </p:nvSpPr>
          <p:spPr>
            <a:xfrm>
              <a:off x="1081237" y="980959"/>
              <a:ext cx="1082812" cy="108281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6"/>
            <p:cNvSpPr/>
            <p:nvPr/>
          </p:nvSpPr>
          <p:spPr>
            <a:xfrm>
              <a:off x="75768" y="3053772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6"/>
            <p:cNvSpPr txBox="1"/>
            <p:nvPr/>
          </p:nvSpPr>
          <p:spPr>
            <a:xfrm>
              <a:off x="75768" y="3053772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İSTENEN TÜM ÖZELLIKLER</a:t>
              </a:r>
              <a:endParaRPr/>
            </a:p>
          </p:txBody>
        </p:sp>
        <p:sp>
          <p:nvSpPr>
            <p:cNvPr id="708" name="Google Shape;708;p46"/>
            <p:cNvSpPr/>
            <p:nvPr/>
          </p:nvSpPr>
          <p:spPr>
            <a:xfrm>
              <a:off x="4314206" y="578771"/>
              <a:ext cx="1887187" cy="188718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6"/>
            <p:cNvSpPr/>
            <p:nvPr/>
          </p:nvSpPr>
          <p:spPr>
            <a:xfrm>
              <a:off x="4716393" y="980959"/>
              <a:ext cx="1082812" cy="108281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6"/>
            <p:cNvSpPr/>
            <p:nvPr/>
          </p:nvSpPr>
          <p:spPr>
            <a:xfrm>
              <a:off x="3710925" y="3053772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6"/>
            <p:cNvSpPr txBox="1"/>
            <p:nvPr/>
          </p:nvSpPr>
          <p:spPr>
            <a:xfrm>
              <a:off x="3710925" y="3053772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KULLANIMI KOLAY</a:t>
              </a:r>
              <a:endParaRPr/>
            </a:p>
          </p:txBody>
        </p:sp>
        <p:sp>
          <p:nvSpPr>
            <p:cNvPr id="712" name="Google Shape;712;p46"/>
            <p:cNvSpPr/>
            <p:nvPr/>
          </p:nvSpPr>
          <p:spPr>
            <a:xfrm>
              <a:off x="7949362" y="578771"/>
              <a:ext cx="1887187" cy="188718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6"/>
            <p:cNvSpPr/>
            <p:nvPr/>
          </p:nvSpPr>
          <p:spPr>
            <a:xfrm>
              <a:off x="8351550" y="980959"/>
              <a:ext cx="1082812" cy="108281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6"/>
            <p:cNvSpPr/>
            <p:nvPr/>
          </p:nvSpPr>
          <p:spPr>
            <a:xfrm>
              <a:off x="7346081" y="3053772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6"/>
            <p:cNvSpPr txBox="1"/>
            <p:nvPr/>
          </p:nvSpPr>
          <p:spPr>
            <a:xfrm>
              <a:off x="7346081" y="3053772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GÖRSEL ARAYÜZ</a:t>
              </a:r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4141"/>
        </a:solid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7"/>
          <p:cNvSpPr txBox="1"/>
          <p:nvPr>
            <p:ph type="title"/>
          </p:nvPr>
        </p:nvSpPr>
        <p:spPr>
          <a:xfrm>
            <a:off x="7209446" y="1396289"/>
            <a:ext cx="439910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Başarısız Olan Özellikler</a:t>
            </a:r>
            <a:endParaRPr/>
          </a:p>
        </p:txBody>
      </p:sp>
      <p:sp>
        <p:nvSpPr>
          <p:cNvPr id="721" name="Google Shape;721;p47"/>
          <p:cNvSpPr/>
          <p:nvPr/>
        </p:nvSpPr>
        <p:spPr>
          <a:xfrm>
            <a:off x="1" y="1"/>
            <a:ext cx="4133221" cy="3548529"/>
          </a:xfrm>
          <a:custGeom>
            <a:rect b="b" l="l" r="r" t="t"/>
            <a:pathLst>
              <a:path extrusionOk="0" h="3548529" w="4133221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47"/>
          <p:cNvSpPr/>
          <p:nvPr/>
        </p:nvSpPr>
        <p:spPr>
          <a:xfrm>
            <a:off x="0" y="3842188"/>
            <a:ext cx="3321156" cy="3015812"/>
          </a:xfrm>
          <a:custGeom>
            <a:rect b="b" l="l" r="r" t="t"/>
            <a:pathLst>
              <a:path extrusionOk="0" h="3015812" w="3321156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47"/>
          <p:cNvSpPr/>
          <p:nvPr/>
        </p:nvSpPr>
        <p:spPr>
          <a:xfrm>
            <a:off x="0" y="4007251"/>
            <a:ext cx="3155071" cy="2850749"/>
          </a:xfrm>
          <a:custGeom>
            <a:rect b="b" l="l" r="r" t="t"/>
            <a:pathLst>
              <a:path extrusionOk="0" h="2850749" w="3155071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47"/>
          <p:cNvSpPr/>
          <p:nvPr/>
        </p:nvSpPr>
        <p:spPr>
          <a:xfrm>
            <a:off x="3436095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47"/>
          <p:cNvSpPr/>
          <p:nvPr/>
        </p:nvSpPr>
        <p:spPr>
          <a:xfrm>
            <a:off x="3601748" y="2662321"/>
            <a:ext cx="2788920" cy="27889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47"/>
          <p:cNvSpPr/>
          <p:nvPr/>
        </p:nvSpPr>
        <p:spPr>
          <a:xfrm>
            <a:off x="0" y="0"/>
            <a:ext cx="3967973" cy="3383280"/>
          </a:xfrm>
          <a:custGeom>
            <a:rect b="b" l="l" r="r" t="t"/>
            <a:pathLst>
              <a:path extrusionOk="0" h="3383280" w="3967973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b="9556" l="0" r="2" t="4025"/>
          <a:stretch/>
        </p:blipFill>
        <p:spPr>
          <a:xfrm>
            <a:off x="508113" y="276649"/>
            <a:ext cx="2591167" cy="22392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Pod içeren bir resim&#10;&#10;Açıklama otomatik olarak oluşturuldu" id="728" name="Google Shape;728;p47"/>
          <p:cNvPicPr preferRelativeResize="0"/>
          <p:nvPr/>
        </p:nvPicPr>
        <p:blipFill rotWithShape="1">
          <a:blip r:embed="rId4">
            <a:alphaModFix/>
          </a:blip>
          <a:srcRect b="11830" l="0" r="5" t="3405"/>
          <a:stretch/>
        </p:blipFill>
        <p:spPr>
          <a:xfrm>
            <a:off x="287239" y="4658549"/>
            <a:ext cx="2267280" cy="19219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sne içeren bir resim&#10;&#10;Açıklama otomatik olarak oluşturuldu" id="729" name="Google Shape;729;p47"/>
          <p:cNvPicPr preferRelativeResize="0"/>
          <p:nvPr/>
        </p:nvPicPr>
        <p:blipFill rotWithShape="1">
          <a:blip r:embed="rId5">
            <a:alphaModFix/>
          </a:blip>
          <a:srcRect b="-4" l="0" r="-4" t="0"/>
          <a:stretch/>
        </p:blipFill>
        <p:spPr>
          <a:xfrm>
            <a:off x="4060390" y="3133476"/>
            <a:ext cx="1858273" cy="1858273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47"/>
          <p:cNvSpPr txBox="1"/>
          <p:nvPr>
            <p:ph idx="1" type="body"/>
          </p:nvPr>
        </p:nvSpPr>
        <p:spPr>
          <a:xfrm>
            <a:off x="7297678" y="3227468"/>
            <a:ext cx="2890049" cy="40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/>
              <a:t>Optimizasyon Problemleri</a:t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731" name="Google Shape;731;p47"/>
          <p:cNvSpPr txBox="1"/>
          <p:nvPr/>
        </p:nvSpPr>
        <p:spPr>
          <a:xfrm>
            <a:off x="7012841" y="4007251"/>
            <a:ext cx="3586366" cy="778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Sadece Android platformunda çalışıyor.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63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48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8" name="Google Shape;738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0467" y="643467"/>
            <a:ext cx="5571066" cy="5571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5"/>
          <p:cNvCxnSpPr/>
          <p:nvPr/>
        </p:nvCxnSpPr>
        <p:spPr>
          <a:xfrm>
            <a:off x="3129276" y="477749"/>
            <a:ext cx="0" cy="3657600"/>
          </a:xfrm>
          <a:prstGeom prst="straightConnector1">
            <a:avLst/>
          </a:prstGeom>
          <a:noFill/>
          <a:ln cap="flat" cmpd="dbl" w="1016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screenshot of a cell phone&#10;&#10;Description automatically generated" id="145" name="Google Shape;14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1783" y="307731"/>
            <a:ext cx="2498522" cy="399763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/>
          <p:nvPr/>
        </p:nvSpPr>
        <p:spPr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 txBox="1"/>
          <p:nvPr>
            <p:ph type="title"/>
          </p:nvPr>
        </p:nvSpPr>
        <p:spPr>
          <a:xfrm>
            <a:off x="527538" y="4756638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</a:rPr>
              <a:t>Giriş Ekranı</a:t>
            </a:r>
            <a:endParaRPr sz="5400">
              <a:solidFill>
                <a:srgbClr val="FFFFFF"/>
              </a:solidFill>
            </a:endParaRPr>
          </a:p>
        </p:txBody>
      </p:sp>
      <p:pic>
        <p:nvPicPr>
          <p:cNvPr id="148" name="Google Shape;14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0516" y="307731"/>
            <a:ext cx="2498522" cy="39976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149" name="Google Shape;14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69217" y="307731"/>
            <a:ext cx="2488528" cy="39976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5"/>
          <p:cNvCxnSpPr/>
          <p:nvPr/>
        </p:nvCxnSpPr>
        <p:spPr>
          <a:xfrm>
            <a:off x="6097686" y="477749"/>
            <a:ext cx="0" cy="3657600"/>
          </a:xfrm>
          <a:prstGeom prst="straightConnector1">
            <a:avLst/>
          </a:prstGeom>
          <a:noFill/>
          <a:ln cap="flat" cmpd="dbl" w="1016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5"/>
          <p:cNvCxnSpPr/>
          <p:nvPr/>
        </p:nvCxnSpPr>
        <p:spPr>
          <a:xfrm>
            <a:off x="9066096" y="477749"/>
            <a:ext cx="0" cy="3657600"/>
          </a:xfrm>
          <a:prstGeom prst="straightConnector1">
            <a:avLst/>
          </a:prstGeom>
          <a:noFill/>
          <a:ln cap="flat" cmpd="dbl" w="1016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screenshot of a cell phone&#10;&#10;Description automatically generated" id="152" name="Google Shape;15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00194" y="330045"/>
            <a:ext cx="2498522" cy="39976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5"/>
          <p:cNvCxnSpPr/>
          <p:nvPr/>
        </p:nvCxnSpPr>
        <p:spPr>
          <a:xfrm>
            <a:off x="2209800" y="5738691"/>
            <a:ext cx="777240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6"/>
          <p:cNvCxnSpPr/>
          <p:nvPr/>
        </p:nvCxnSpPr>
        <p:spPr>
          <a:xfrm>
            <a:off x="3129276" y="477749"/>
            <a:ext cx="0" cy="3657600"/>
          </a:xfrm>
          <a:prstGeom prst="straightConnector1">
            <a:avLst/>
          </a:prstGeom>
          <a:noFill/>
          <a:ln cap="flat" cmpd="dbl" w="1016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9" name="Google Shape;1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6780" y="307731"/>
            <a:ext cx="2488528" cy="399763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/>
          <p:nvPr/>
        </p:nvSpPr>
        <p:spPr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 txBox="1"/>
          <p:nvPr>
            <p:ph type="title"/>
          </p:nvPr>
        </p:nvSpPr>
        <p:spPr>
          <a:xfrm>
            <a:off x="527538" y="4756638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</a:rPr>
              <a:t>Admin Arayüzü</a:t>
            </a:r>
            <a:endParaRPr/>
          </a:p>
        </p:txBody>
      </p:sp>
      <p:pic>
        <p:nvPicPr>
          <p:cNvPr id="162" name="Google Shape;16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0516" y="307731"/>
            <a:ext cx="2498522" cy="399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79211" y="307731"/>
            <a:ext cx="2468540" cy="39976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6"/>
          <p:cNvCxnSpPr/>
          <p:nvPr/>
        </p:nvCxnSpPr>
        <p:spPr>
          <a:xfrm>
            <a:off x="6097686" y="477749"/>
            <a:ext cx="0" cy="3657600"/>
          </a:xfrm>
          <a:prstGeom prst="straightConnector1">
            <a:avLst/>
          </a:prstGeom>
          <a:noFill/>
          <a:ln cap="flat" cmpd="dbl" w="1016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5" name="Google Shape;165;p6"/>
          <p:cNvCxnSpPr/>
          <p:nvPr/>
        </p:nvCxnSpPr>
        <p:spPr>
          <a:xfrm>
            <a:off x="9066096" y="477749"/>
            <a:ext cx="0" cy="3657600"/>
          </a:xfrm>
          <a:prstGeom prst="straightConnector1">
            <a:avLst/>
          </a:prstGeom>
          <a:noFill/>
          <a:ln cap="flat" cmpd="dbl" w="1016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6" name="Google Shape;166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00194" y="330045"/>
            <a:ext cx="2498522" cy="39976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6"/>
          <p:cNvCxnSpPr/>
          <p:nvPr/>
        </p:nvCxnSpPr>
        <p:spPr>
          <a:xfrm>
            <a:off x="2209800" y="5738691"/>
            <a:ext cx="777240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7"/>
          <p:cNvCxnSpPr/>
          <p:nvPr/>
        </p:nvCxnSpPr>
        <p:spPr>
          <a:xfrm>
            <a:off x="4065689" y="477749"/>
            <a:ext cx="0" cy="3657600"/>
          </a:xfrm>
          <a:prstGeom prst="straightConnector1">
            <a:avLst/>
          </a:prstGeom>
          <a:noFill/>
          <a:ln cap="flat" cmpd="dbl" w="1016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7"/>
          <p:cNvSpPr/>
          <p:nvPr/>
        </p:nvSpPr>
        <p:spPr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7"/>
          <p:cNvSpPr txBox="1"/>
          <p:nvPr>
            <p:ph type="title"/>
          </p:nvPr>
        </p:nvSpPr>
        <p:spPr>
          <a:xfrm>
            <a:off x="527538" y="4756638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</a:rPr>
              <a:t>Öğretmen Arayüzü</a:t>
            </a:r>
            <a:endParaRPr/>
          </a:p>
        </p:txBody>
      </p:sp>
      <p:pic>
        <p:nvPicPr>
          <p:cNvPr descr="A screenshot of a cell phone&#10;&#10;Description automatically generated" id="175" name="Google Shape;17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583" y="307731"/>
            <a:ext cx="2498522" cy="39976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white, sitting, black, orange&#10;&#10;Description automatically generated" id="176" name="Google Shape;17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8132" y="307731"/>
            <a:ext cx="2508517" cy="39976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7"/>
          <p:cNvCxnSpPr/>
          <p:nvPr/>
        </p:nvCxnSpPr>
        <p:spPr>
          <a:xfrm>
            <a:off x="8153400" y="477749"/>
            <a:ext cx="0" cy="3657600"/>
          </a:xfrm>
          <a:prstGeom prst="straightConnector1">
            <a:avLst/>
          </a:prstGeom>
          <a:noFill/>
          <a:ln cap="flat" cmpd="dbl" w="1016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screenshot of a cell phone&#10;&#10;Description automatically generated" id="178" name="Google Shape;17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12422" y="330045"/>
            <a:ext cx="2498522" cy="39976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7"/>
          <p:cNvCxnSpPr/>
          <p:nvPr/>
        </p:nvCxnSpPr>
        <p:spPr>
          <a:xfrm>
            <a:off x="2209800" y="5738691"/>
            <a:ext cx="777240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p8"/>
          <p:cNvCxnSpPr/>
          <p:nvPr/>
        </p:nvCxnSpPr>
        <p:spPr>
          <a:xfrm>
            <a:off x="4065689" y="477749"/>
            <a:ext cx="0" cy="3657600"/>
          </a:xfrm>
          <a:prstGeom prst="straightConnector1">
            <a:avLst/>
          </a:prstGeom>
          <a:noFill/>
          <a:ln cap="flat" cmpd="dbl" w="1016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8"/>
          <p:cNvSpPr/>
          <p:nvPr/>
        </p:nvSpPr>
        <p:spPr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 txBox="1"/>
          <p:nvPr>
            <p:ph type="title"/>
          </p:nvPr>
        </p:nvSpPr>
        <p:spPr>
          <a:xfrm>
            <a:off x="527538" y="4756638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</a:rPr>
              <a:t>Öğrenci Arayüzü</a:t>
            </a:r>
            <a:endParaRPr/>
          </a:p>
        </p:txBody>
      </p:sp>
      <p:pic>
        <p:nvPicPr>
          <p:cNvPr id="187" name="Google Shape;18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580" y="307731"/>
            <a:ext cx="2488528" cy="399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3130" y="307731"/>
            <a:ext cx="2498522" cy="39976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8"/>
          <p:cNvCxnSpPr/>
          <p:nvPr/>
        </p:nvCxnSpPr>
        <p:spPr>
          <a:xfrm>
            <a:off x="8153400" y="477749"/>
            <a:ext cx="0" cy="3657600"/>
          </a:xfrm>
          <a:prstGeom prst="straightConnector1">
            <a:avLst/>
          </a:prstGeom>
          <a:noFill/>
          <a:ln cap="flat" cmpd="dbl" w="1016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0" name="Google Shape;19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17419" y="330045"/>
            <a:ext cx="2488528" cy="39976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8"/>
          <p:cNvCxnSpPr/>
          <p:nvPr/>
        </p:nvCxnSpPr>
        <p:spPr>
          <a:xfrm>
            <a:off x="2209800" y="5738691"/>
            <a:ext cx="777240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9"/>
          <p:cNvCxnSpPr/>
          <p:nvPr/>
        </p:nvCxnSpPr>
        <p:spPr>
          <a:xfrm>
            <a:off x="3129276" y="477749"/>
            <a:ext cx="0" cy="3657600"/>
          </a:xfrm>
          <a:prstGeom prst="straightConnector1">
            <a:avLst/>
          </a:prstGeom>
          <a:noFill/>
          <a:ln cap="flat" cmpd="dbl" w="1016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7" name="Google Shape;19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1783" y="307731"/>
            <a:ext cx="2498522" cy="399763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9"/>
          <p:cNvSpPr/>
          <p:nvPr/>
        </p:nvSpPr>
        <p:spPr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9"/>
          <p:cNvSpPr txBox="1"/>
          <p:nvPr>
            <p:ph type="title"/>
          </p:nvPr>
        </p:nvSpPr>
        <p:spPr>
          <a:xfrm>
            <a:off x="527538" y="4756638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</a:rPr>
              <a:t>Kayıt Elemanı Arayüzü</a:t>
            </a:r>
            <a:endParaRPr/>
          </a:p>
        </p:txBody>
      </p:sp>
      <p:pic>
        <p:nvPicPr>
          <p:cNvPr id="200" name="Google Shape;200;p9"/>
          <p:cNvPicPr preferRelativeResize="0"/>
          <p:nvPr/>
        </p:nvPicPr>
        <p:blipFill rotWithShape="1">
          <a:blip r:embed="rId4">
            <a:alphaModFix/>
          </a:blip>
          <a:srcRect b="1983" l="4398" r="4392" t="4999"/>
          <a:stretch/>
        </p:blipFill>
        <p:spPr>
          <a:xfrm>
            <a:off x="410098" y="307731"/>
            <a:ext cx="2479357" cy="399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69217" y="307731"/>
            <a:ext cx="2488528" cy="39976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9"/>
          <p:cNvCxnSpPr/>
          <p:nvPr/>
        </p:nvCxnSpPr>
        <p:spPr>
          <a:xfrm>
            <a:off x="6097686" y="477749"/>
            <a:ext cx="0" cy="3657600"/>
          </a:xfrm>
          <a:prstGeom prst="straightConnector1">
            <a:avLst/>
          </a:prstGeom>
          <a:noFill/>
          <a:ln cap="flat" cmpd="dbl" w="1016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3" name="Google Shape;203;p9"/>
          <p:cNvCxnSpPr/>
          <p:nvPr/>
        </p:nvCxnSpPr>
        <p:spPr>
          <a:xfrm>
            <a:off x="9066096" y="477749"/>
            <a:ext cx="0" cy="3657600"/>
          </a:xfrm>
          <a:prstGeom prst="straightConnector1">
            <a:avLst/>
          </a:prstGeom>
          <a:noFill/>
          <a:ln cap="flat" cmpd="dbl" w="1016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4" name="Google Shape;204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00194" y="330045"/>
            <a:ext cx="2498522" cy="39976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9"/>
          <p:cNvCxnSpPr/>
          <p:nvPr/>
        </p:nvCxnSpPr>
        <p:spPr>
          <a:xfrm>
            <a:off x="2209800" y="5738691"/>
            <a:ext cx="777240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2020-05-04T22:35:20Z</dcterms:created>
  <dc:creator>Mustafa Katipoğlu</dc:creator>
</cp:coreProperties>
</file>