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5" d="100"/>
          <a:sy n="35" d="100"/>
        </p:scale>
        <p:origin x="8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4"/>
            <a:ext cx="9944100" cy="9462715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849846" y="1496368"/>
            <a:ext cx="5482998" cy="6930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5000" dirty="0">
                <a:solidFill>
                  <a:schemeClr val="bg1"/>
                </a:solidFill>
              </a:rPr>
              <a:t>Engagement Patterns and Content Trends: Analyzing Top Categories and Monthly Activity</a:t>
            </a:r>
            <a:endParaRPr lang="en-US" sz="5000" spc="-105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6837534" y="5023114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6837534" y="2246745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6837534" y="7799483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2132214" y="1181218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 rot="16200000">
            <a:off x="-1323077" y="405899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17CD94E-31E1-43C8-AC3F-7CB70AB8466F}"/>
              </a:ext>
            </a:extLst>
          </p:cNvPr>
          <p:cNvSpPr txBox="1"/>
          <p:nvPr/>
        </p:nvSpPr>
        <p:spPr>
          <a:xfrm>
            <a:off x="9448800" y="1580430"/>
            <a:ext cx="78105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consistent interest in lifestyle and technology-related content throughout the year, with spikes in activity in May and January. 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related to animals, science, and healthy eating not only garners the most posts but also receives the highest engagement, highlighting their significance in the community's preferences.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921591" y="1383831"/>
            <a:ext cx="1020542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Agenda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260801" y="0"/>
            <a:ext cx="2253799" cy="10286999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D8F6822-1835-406D-B79D-1F6B0F064168}"/>
              </a:ext>
            </a:extLst>
          </p:cNvPr>
          <p:cNvSpPr txBox="1"/>
          <p:nvPr/>
        </p:nvSpPr>
        <p:spPr>
          <a:xfrm>
            <a:off x="4012902" y="3086100"/>
            <a:ext cx="81028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Agenda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Team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492383" y="1909667"/>
            <a:ext cx="8881217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/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content categories to identify the top 5 with the largest aggregate popularity.</a:t>
            </a:r>
          </a:p>
          <a:p>
            <a:pPr algn="just"/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top 5 categories were identified as Animals, Science, Healthy Eating, Technology, and Food.</a:t>
            </a:r>
          </a:p>
          <a:p>
            <a:pPr algn="just"/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Removing null values in Excel led to the accidental removal of essential data, causing inconsistencies.</a:t>
            </a:r>
          </a:p>
          <a:p>
            <a:pPr algn="just"/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Success: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used SQL to determine the top 5 most popular categories.</a:t>
            </a:r>
          </a:p>
          <a:p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679798" y="1016055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145928" y="1898308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AutoShape 31">
            <a:extLst>
              <a:ext uri="{FF2B5EF4-FFF2-40B4-BE49-F238E27FC236}">
                <a16:creationId xmlns:a16="http://schemas.microsoft.com/office/drawing/2014/main" id="{32E7E226-6666-4F3B-84F2-E4F18CF77369}"/>
              </a:ext>
            </a:extLst>
          </p:cNvPr>
          <p:cNvSpPr/>
          <p:nvPr/>
        </p:nvSpPr>
        <p:spPr>
          <a:xfrm>
            <a:off x="541632" y="5027722"/>
            <a:ext cx="8881217" cy="292079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/>
            <a:r>
              <a:rPr lang="en-US" sz="4000" dirty="0"/>
              <a:t>The combined table in SQL, when imported into Excel, resulted in significant inconsistencies, leading to a reduced data count and unreliable results.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9B9BC6-E6E7-48A9-BFED-5E607FA22F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59" y="1160429"/>
            <a:ext cx="6115649" cy="7966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" y="406153"/>
            <a:ext cx="9448800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711491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88C6BE-5EED-4B43-A534-0FF12BA8AC85}"/>
              </a:ext>
            </a:extLst>
          </p:cNvPr>
          <p:cNvSpPr txBox="1"/>
          <p:nvPr/>
        </p:nvSpPr>
        <p:spPr>
          <a:xfrm>
            <a:off x="11734800" y="1181100"/>
            <a:ext cx="4114800" cy="147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7143A1-993B-4D94-BF65-73B3D8797301}"/>
              </a:ext>
            </a:extLst>
          </p:cNvPr>
          <p:cNvSpPr txBox="1"/>
          <p:nvPr/>
        </p:nvSpPr>
        <p:spPr>
          <a:xfrm>
            <a:off x="11887200" y="1333500"/>
            <a:ext cx="4114800" cy="147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E07526-AB67-4209-A351-961608B7D591}"/>
              </a:ext>
            </a:extLst>
          </p:cNvPr>
          <p:cNvSpPr txBox="1"/>
          <p:nvPr/>
        </p:nvSpPr>
        <p:spPr>
          <a:xfrm>
            <a:off x="11811000" y="749157"/>
            <a:ext cx="4114800" cy="147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1C8A3D-254D-489D-BDBF-54217D90350E}"/>
              </a:ext>
            </a:extLst>
          </p:cNvPr>
          <p:cNvSpPr txBox="1"/>
          <p:nvPr/>
        </p:nvSpPr>
        <p:spPr>
          <a:xfrm>
            <a:off x="12374359" y="1096727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Technology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Fleming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AF74B9-BC06-45AD-B3AA-6AD687C6B9A2}"/>
              </a:ext>
            </a:extLst>
          </p:cNvPr>
          <p:cNvSpPr txBox="1"/>
          <p:nvPr/>
        </p:nvSpPr>
        <p:spPr>
          <a:xfrm>
            <a:off x="12374359" y="4405360"/>
            <a:ext cx="3810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Principal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Marcus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Rompton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ED929B-FE08-48D6-8401-7AD25DB94D29}"/>
              </a:ext>
            </a:extLst>
          </p:cNvPr>
          <p:cNvSpPr txBox="1"/>
          <p:nvPr/>
        </p:nvSpPr>
        <p:spPr>
          <a:xfrm>
            <a:off x="10791499" y="7184913"/>
            <a:ext cx="2872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Adewale Abdulmuiz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CE0FC7-2CAD-4F15-8E46-A7F7CB359399}"/>
              </a:ext>
            </a:extLst>
          </p:cNvPr>
          <p:cNvSpPr txBox="1"/>
          <p:nvPr/>
        </p:nvSpPr>
        <p:spPr>
          <a:xfrm>
            <a:off x="14689965" y="7184913"/>
            <a:ext cx="2872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Michelle Groove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555F65-94A9-4416-925C-B6EC4DA1AF4F}"/>
              </a:ext>
            </a:extLst>
          </p:cNvPr>
          <p:cNvSpPr/>
          <p:nvPr/>
        </p:nvSpPr>
        <p:spPr>
          <a:xfrm>
            <a:off x="10724902" y="7033141"/>
            <a:ext cx="3063739" cy="2057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9F0C28-FEA9-44B8-8D55-40223BA5F91B}"/>
              </a:ext>
            </a:extLst>
          </p:cNvPr>
          <p:cNvSpPr/>
          <p:nvPr/>
        </p:nvSpPr>
        <p:spPr>
          <a:xfrm>
            <a:off x="14588931" y="7033141"/>
            <a:ext cx="3063739" cy="2057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397CC6-6285-488F-A481-3DAE68A0C82A}"/>
              </a:ext>
            </a:extLst>
          </p:cNvPr>
          <p:cNvSpPr/>
          <p:nvPr/>
        </p:nvSpPr>
        <p:spPr>
          <a:xfrm>
            <a:off x="12284823" y="976364"/>
            <a:ext cx="3989072" cy="2056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2A25B8-B3D2-457C-BFF7-364DA0EBDFFF}"/>
              </a:ext>
            </a:extLst>
          </p:cNvPr>
          <p:cNvSpPr/>
          <p:nvPr/>
        </p:nvSpPr>
        <p:spPr>
          <a:xfrm>
            <a:off x="12284823" y="4422371"/>
            <a:ext cx="3989072" cy="1371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72A4A8-37A5-4F38-9579-67FAB19D2148}"/>
              </a:ext>
            </a:extLst>
          </p:cNvPr>
          <p:cNvCxnSpPr>
            <a:stCxn id="50" idx="2"/>
          </p:cNvCxnSpPr>
          <p:nvPr/>
        </p:nvCxnSpPr>
        <p:spPr>
          <a:xfrm flipH="1">
            <a:off x="14249399" y="3032972"/>
            <a:ext cx="0" cy="13723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2873B9-961C-468F-A2D0-ECB7035F3AA6}"/>
              </a:ext>
            </a:extLst>
          </p:cNvPr>
          <p:cNvCxnSpPr>
            <a:stCxn id="51" idx="2"/>
          </p:cNvCxnSpPr>
          <p:nvPr/>
        </p:nvCxnSpPr>
        <p:spPr>
          <a:xfrm flipH="1">
            <a:off x="12374359" y="5794012"/>
            <a:ext cx="1905000" cy="1239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82BA47-9FB3-4F4C-93DD-68B2826034B8}"/>
              </a:ext>
            </a:extLst>
          </p:cNvPr>
          <p:cNvCxnSpPr>
            <a:stCxn id="51" idx="2"/>
            <a:endCxn id="49" idx="0"/>
          </p:cNvCxnSpPr>
          <p:nvPr/>
        </p:nvCxnSpPr>
        <p:spPr>
          <a:xfrm>
            <a:off x="14279359" y="5794012"/>
            <a:ext cx="1841442" cy="1239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853753" y="3139598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819482" y="5512101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831662" y="7421293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629645" y="3483661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556062" y="776190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602115" y="5865285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AutoShape 31">
            <a:extLst>
              <a:ext uri="{FF2B5EF4-FFF2-40B4-BE49-F238E27FC236}">
                <a16:creationId xmlns:a16="http://schemas.microsoft.com/office/drawing/2014/main" id="{EB893A9F-6522-4062-8A05-D50329508659}"/>
              </a:ext>
            </a:extLst>
          </p:cNvPr>
          <p:cNvSpPr/>
          <p:nvPr/>
        </p:nvSpPr>
        <p:spPr>
          <a:xfrm>
            <a:off x="4421831" y="1099235"/>
            <a:ext cx="8881217" cy="115038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Preprocessing - Excel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utoShape 31">
            <a:extLst>
              <a:ext uri="{FF2B5EF4-FFF2-40B4-BE49-F238E27FC236}">
                <a16:creationId xmlns:a16="http://schemas.microsoft.com/office/drawing/2014/main" id="{0E73DCC8-E8B6-4CD8-AB3D-BDA2ADEC5052}"/>
              </a:ext>
            </a:extLst>
          </p:cNvPr>
          <p:cNvSpPr/>
          <p:nvPr/>
        </p:nvSpPr>
        <p:spPr>
          <a:xfrm>
            <a:off x="5998366" y="3108016"/>
            <a:ext cx="8881217" cy="1118157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of tables - SQL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AutoShape 31">
            <a:extLst>
              <a:ext uri="{FF2B5EF4-FFF2-40B4-BE49-F238E27FC236}">
                <a16:creationId xmlns:a16="http://schemas.microsoft.com/office/drawing/2014/main" id="{5797590D-FB87-47FD-9149-778DF94B613E}"/>
              </a:ext>
            </a:extLst>
          </p:cNvPr>
          <p:cNvSpPr/>
          <p:nvPr/>
        </p:nvSpPr>
        <p:spPr>
          <a:xfrm>
            <a:off x="7891585" y="4967012"/>
            <a:ext cx="8881217" cy="1435493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to find Top 5 Categorical Popularity- SQL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AutoShape 31">
            <a:extLst>
              <a:ext uri="{FF2B5EF4-FFF2-40B4-BE49-F238E27FC236}">
                <a16:creationId xmlns:a16="http://schemas.microsoft.com/office/drawing/2014/main" id="{8026493F-AAC6-45F8-805D-DA406A795EA6}"/>
              </a:ext>
            </a:extLst>
          </p:cNvPr>
          <p:cNvSpPr/>
          <p:nvPr/>
        </p:nvSpPr>
        <p:spPr>
          <a:xfrm>
            <a:off x="10071606" y="7526245"/>
            <a:ext cx="7553124" cy="1435493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– Excel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7462142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14400" y="190500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8596473"/>
            <a:ext cx="17253775" cy="1231106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7462142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7462142"/>
            <a:ext cx="2972219" cy="8817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BD9664-9D62-4684-9524-C84FBAFC78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2" y="1421606"/>
            <a:ext cx="16838348" cy="6040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708405"/>
            <a:ext cx="17253775" cy="179965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7"/>
            <a:ext cx="17253775" cy="1738938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1501723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2934F72-AB4A-4072-9B40-9F21C8F0C9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64" y="1440208"/>
            <a:ext cx="15733936" cy="75132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363B15A-8F50-45E6-8A95-CD38292228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43" y="1410059"/>
            <a:ext cx="14209857" cy="723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254</Words>
  <Application>Microsoft Office PowerPoint</Application>
  <PresentationFormat>Custom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Graphik Regular</vt:lpstr>
      <vt:lpstr>Clear Sans Regular Bold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Abdulmuiz Adewale Akorede</cp:lastModifiedBy>
  <cp:revision>18</cp:revision>
  <dcterms:created xsi:type="dcterms:W3CDTF">2006-08-16T00:00:00Z</dcterms:created>
  <dcterms:modified xsi:type="dcterms:W3CDTF">2024-09-21T14:18:08Z</dcterms:modified>
  <dc:identifier>DAEhDyfaYKE</dc:identifier>
</cp:coreProperties>
</file>