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0D0334-E5F6-4D95-89FB-448DB0FCE47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581DA6-6022-438E-88A5-CDC4621D6B6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Part-1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Aarushi Bansal</a:t>
            </a:r>
          </a:p>
          <a:p>
            <a:r>
              <a:rPr lang="en-US" dirty="0"/>
              <a:t>f</a:t>
            </a:r>
            <a:r>
              <a:rPr lang="en-US" dirty="0" smtClean="0"/>
              <a:t>rom Devnation Community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1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Logical topology diagrams illustrate devices, ports, and the addressing scheme of the network.</a:t>
            </a:r>
            <a:endParaRPr lang="en-CA" altLang="en-US" sz="2800" dirty="0">
              <a:solidFill>
                <a:srgbClr val="000000"/>
              </a:solidFill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Topology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6696744" cy="39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61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4008" y="1481328"/>
            <a:ext cx="4042792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Small Home Networks – connect a few computers to each other and the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Small Office/Home Office – enables computer within a home or remote office to connect to a corporate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Medium to Large Networks – many locations with hundreds or thousands of interconnected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dirty="0"/>
              <a:t>World Wide Networks – connects hundreds of millions of computers world-wide – such as the internet</a:t>
            </a:r>
          </a:p>
          <a:p>
            <a:pPr lvl="1"/>
            <a:endParaRPr lang="en-US" altLang="en-US" sz="1500" dirty="0"/>
          </a:p>
          <a:p>
            <a:pPr lvl="1"/>
            <a:endParaRPr lang="en-US" altLang="en-US" sz="1800" dirty="0"/>
          </a:p>
          <a:p>
            <a:pPr marL="0" indent="0">
              <a:buNone/>
            </a:pPr>
            <a:endParaRPr lang="en-CA" altLang="en-US" sz="1650" b="1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of Many sizes 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210343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84784"/>
            <a:ext cx="209073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21034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24" y="3645023"/>
            <a:ext cx="209073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7" y="5373216"/>
            <a:ext cx="4176464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/>
              <a:t> Medium/Large            World Wide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95537" y="30214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Small Home                  SOHO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84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4258816" cy="446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Network infrastructures vary greatly in terms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Size of the area covered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Number of users connected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Number and types of services </a:t>
            </a:r>
            <a:r>
              <a:rPr lang="en-US" sz="1800" dirty="0" smtClean="0"/>
              <a:t>available</a:t>
            </a:r>
            <a:endParaRPr lang="en-US" sz="1800" dirty="0"/>
          </a:p>
          <a:p>
            <a:pPr marL="142875" lvl="1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Two most common types of networks: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dirty="0"/>
              <a:t>Local Area Network (LAN)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800" dirty="0"/>
              <a:t>Wide Area Network (WAN). 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ja-JP" sz="1800" dirty="0"/>
              <a:t> </a:t>
            </a:r>
          </a:p>
          <a:p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Common Types of Networks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LANs and WANs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16832"/>
            <a:ext cx="464400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60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807"/>
            <a:ext cx="4042792" cy="86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LAN is a network infrastructure that spans a small geographical area. </a:t>
            </a:r>
            <a:endParaRPr lang="en-CA" altLang="en-US" sz="1800" dirty="0"/>
          </a:p>
          <a:p>
            <a:pPr lvl="1"/>
            <a:endParaRPr lang="en-CA" altLang="en-US" sz="2000" dirty="0"/>
          </a:p>
          <a:p>
            <a:pPr lvl="1"/>
            <a:endParaRPr lang="en-CA" altLang="en-US" sz="2000" dirty="0"/>
          </a:p>
          <a:p>
            <a:pPr lvl="1"/>
            <a:endParaRPr lang="en-CA" altLang="en-US" sz="2000" dirty="0"/>
          </a:p>
          <a:p>
            <a:pPr lvl="1"/>
            <a:endParaRPr lang="en-CA" altLang="en-US" sz="2000" dirty="0"/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Common Types of Networks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LANs and WANs (cont.)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62880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WAN is a network infrastructure that spans a wide geographical area.</a:t>
            </a:r>
            <a:endParaRPr lang="en-CA" altLang="en-US" dirty="0" smtClean="0">
              <a:solidFill>
                <a:srgbClr val="000000"/>
              </a:solidFill>
            </a:endParaRP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60663"/>
            <a:ext cx="2554287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65182"/>
            <a:ext cx="4104456" cy="155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1" y="4337058"/>
            <a:ext cx="838835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51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26768" cy="3963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The internet is a worldwide collection of interconnected LANs and WANs.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LANs are connected to each other using WANs.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WANs may use copper wires, fiber optic cables, and wireless transmissions.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Common Types of Networks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Internet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1556792"/>
            <a:ext cx="5150404" cy="381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28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4048" y="1484784"/>
            <a:ext cx="3682752" cy="452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en-US" sz="1800" dirty="0"/>
              <a:t>An intranet is a private collection of LANs and WANs internal to an organization that is meant to be accessible only to the organizations members or others with authorization.</a:t>
            </a:r>
          </a:p>
          <a:p>
            <a:pPr marL="0" indent="0">
              <a:buNone/>
            </a:pPr>
            <a:r>
              <a:rPr lang="en-CA" altLang="en-US" sz="1800" dirty="0"/>
              <a:t>An organization might use an extranet to provide secure access to their network for individuals who work for a different organization that need access to their data on their </a:t>
            </a:r>
            <a:r>
              <a:rPr lang="en-CA" altLang="en-US" sz="1800" dirty="0" smtClean="0"/>
              <a:t>network. For example customers, collaborators,</a:t>
            </a:r>
          </a:p>
          <a:p>
            <a:pPr marL="0" indent="0">
              <a:buNone/>
            </a:pPr>
            <a:r>
              <a:rPr lang="en-CA" altLang="en-US" sz="1800" dirty="0" smtClean="0"/>
              <a:t>suppliers </a:t>
            </a:r>
            <a:endParaRPr lang="en-CA" altLang="en-US" sz="18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Common Types of Networks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Intranets and Extranets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8" y="1706295"/>
            <a:ext cx="4228860" cy="419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76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There are four characteristics that a network needs to address to meet user expectations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Quality of Service (</a:t>
            </a:r>
            <a:r>
              <a:rPr lang="en-US" dirty="0" err="1"/>
              <a:t>QoS</a:t>
            </a:r>
            <a:r>
              <a:rPr lang="en-US" dirty="0"/>
              <a:t>)</a:t>
            </a:r>
          </a:p>
          <a:p>
            <a:r>
              <a:rPr lang="en-US" dirty="0"/>
              <a:t>Security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6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en-US" sz="1600" dirty="0"/>
              <a:t>A fault tolerant network limits the impact of a failure by limiting the number of affected devices. Multiple paths are required for fault tolerance.</a:t>
            </a:r>
          </a:p>
          <a:p>
            <a:pPr marL="0" indent="0">
              <a:buNone/>
            </a:pPr>
            <a:r>
              <a:rPr lang="en-CA" altLang="en-US" sz="1600" dirty="0"/>
              <a:t>Reliable networks provide redundancy by implementing a packet switched network: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600" dirty="0"/>
              <a:t>Packet switching splits traffic into packets that are routed over a network.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600" dirty="0"/>
              <a:t>Each packet could theoretically take a different path to the destination.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Reliable Network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Fault Tolerance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700808"/>
            <a:ext cx="497453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2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8104" y="1484784"/>
            <a:ext cx="3178696" cy="4522507"/>
          </a:xfrm>
        </p:spPr>
        <p:txBody>
          <a:bodyPr>
            <a:noAutofit/>
          </a:bodyPr>
          <a:lstStyle/>
          <a:p>
            <a:pPr marL="457200" indent="-457200"/>
            <a:r>
              <a:rPr lang="en-CA" altLang="en-US" sz="2000" dirty="0"/>
              <a:t>A scalable network can expand quickly and easily to support new users and applications without impacting the performance of services to existing users.</a:t>
            </a:r>
          </a:p>
          <a:p>
            <a:pPr marL="457200" indent="-457200"/>
            <a:r>
              <a:rPr lang="en-CA" altLang="en-US" sz="2000" dirty="0"/>
              <a:t>Network designers follow accepted standards and protocols in order to make the networks scalable.</a:t>
            </a:r>
          </a:p>
          <a:p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Reliable Network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Scalability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5237163" cy="3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69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589657" cy="461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en-US" sz="1900" dirty="0"/>
              <a:t>Voice and live video transmissions require higher expectations for those services being delivered.  </a:t>
            </a:r>
          </a:p>
          <a:p>
            <a:pPr marL="0" indent="0">
              <a:buNone/>
            </a:pPr>
            <a:r>
              <a:rPr lang="en-CA" altLang="en-US" sz="1900" dirty="0" smtClean="0"/>
              <a:t>configured</a:t>
            </a:r>
            <a:r>
              <a:rPr lang="en-CA" alt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900" dirty="0"/>
              <a:t>Quality of Service (</a:t>
            </a:r>
            <a:r>
              <a:rPr lang="en-CA" altLang="en-US" sz="1900" dirty="0" err="1"/>
              <a:t>QoS</a:t>
            </a:r>
            <a:r>
              <a:rPr lang="en-CA" altLang="en-US" sz="1900" dirty="0"/>
              <a:t>) is the primary mechanism used to ensure reliable delivery of content for all users.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900" dirty="0"/>
              <a:t>With a </a:t>
            </a:r>
            <a:r>
              <a:rPr lang="en-CA" altLang="en-US" sz="1900" dirty="0" err="1"/>
              <a:t>QoS</a:t>
            </a:r>
            <a:r>
              <a:rPr lang="en-CA" altLang="en-US" sz="1900" dirty="0"/>
              <a:t> policy in place, the router can more easily manage the flow of data and voice traffic.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Reliable Network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Quality of Service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57" y="1484784"/>
            <a:ext cx="510857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0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multiple devices are interconnected using multiple paths for the purpose of sending/receiving data or media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96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2040" y="548680"/>
            <a:ext cx="4032448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altLang="en-US" sz="1900" dirty="0"/>
              <a:t>There are two main types of network security that must be addressed: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900" dirty="0"/>
              <a:t>Network infrastructure 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altLang="en-US" sz="1900" dirty="0"/>
              <a:t>Physical security of network devices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altLang="en-US" sz="1900" dirty="0"/>
              <a:t>Preventing unauthorized access to the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altLang="en-US" sz="1900" dirty="0"/>
              <a:t>Information 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altLang="en-US" sz="1900" dirty="0"/>
              <a:t>Protection of the information or data transmitted over the network</a:t>
            </a:r>
          </a:p>
          <a:p>
            <a:pPr marL="0" indent="0">
              <a:buNone/>
            </a:pPr>
            <a:r>
              <a:rPr lang="en-CA" altLang="en-US" sz="1900" dirty="0"/>
              <a:t>Three goals of network security:</a:t>
            </a:r>
          </a:p>
          <a:p>
            <a:pPr lvl="1"/>
            <a:r>
              <a:rPr lang="en-CA" altLang="en-US" sz="1900" dirty="0"/>
              <a:t>Confidentiality – only intended recipients can read the data</a:t>
            </a:r>
          </a:p>
          <a:p>
            <a:pPr lvl="1"/>
            <a:r>
              <a:rPr lang="en-CA" altLang="en-US" sz="1900" dirty="0"/>
              <a:t>Integrity – assurance that the data has not be altered with during transmission</a:t>
            </a:r>
          </a:p>
          <a:p>
            <a:pPr lvl="1"/>
            <a:r>
              <a:rPr lang="en-CA" altLang="en-US" sz="1900" dirty="0"/>
              <a:t>Availability – assurance of timely and reliable access to data for authorized users</a:t>
            </a:r>
          </a:p>
          <a:p>
            <a:endParaRPr lang="en-CA" alt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Reliable Network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</a:t>
            </a:r>
            <a:r>
              <a:rPr lang="en-US" altLang="en-US" dirty="0"/>
              <a:t> Security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556792"/>
            <a:ext cx="4824535" cy="393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1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03232" cy="45259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1900" dirty="0"/>
              <a:t>External Threats:</a:t>
            </a:r>
          </a:p>
          <a:p>
            <a:r>
              <a:rPr lang="en-US" sz="1900" dirty="0"/>
              <a:t>Viruses, worms, and Trojan </a:t>
            </a:r>
            <a:r>
              <a:rPr lang="en-US" sz="1900" dirty="0" smtClean="0"/>
              <a:t>horses-</a:t>
            </a:r>
            <a:r>
              <a:rPr lang="en-US" sz="1900" dirty="0"/>
              <a:t>These contain malicious software or code running on a user device.</a:t>
            </a:r>
            <a:endParaRPr lang="en-US" sz="1900" dirty="0"/>
          </a:p>
          <a:p>
            <a:r>
              <a:rPr lang="en-US" sz="1900" dirty="0"/>
              <a:t>Spyware and </a:t>
            </a:r>
            <a:r>
              <a:rPr lang="en-US" sz="1900" dirty="0" smtClean="0"/>
              <a:t>adware-</a:t>
            </a:r>
            <a:r>
              <a:rPr lang="en-US" sz="1900" dirty="0"/>
              <a:t>These are types of software which are installed on a user’s device. The software then secretly collects information about the user.</a:t>
            </a:r>
            <a:endParaRPr lang="en-US" sz="1900" dirty="0"/>
          </a:p>
          <a:p>
            <a:r>
              <a:rPr lang="en-US" sz="1900" dirty="0"/>
              <a:t>Zero-day </a:t>
            </a:r>
            <a:r>
              <a:rPr lang="en-US" sz="1900" dirty="0" smtClean="0"/>
              <a:t>attacks-</a:t>
            </a:r>
            <a:r>
              <a:rPr lang="en-US" sz="1900" dirty="0"/>
              <a:t>Also called zero-hour attacks, these occur on the first day that a vulnerability becomes known.</a:t>
            </a:r>
            <a:endParaRPr lang="en-US" sz="1900" dirty="0"/>
          </a:p>
          <a:p>
            <a:r>
              <a:rPr lang="en-US" sz="1900" dirty="0"/>
              <a:t>Threat Actor </a:t>
            </a:r>
            <a:r>
              <a:rPr lang="en-US" sz="1900" dirty="0" smtClean="0"/>
              <a:t>attacks-</a:t>
            </a:r>
            <a:r>
              <a:rPr lang="en-US" sz="1900" dirty="0"/>
              <a:t>A malicious person attacks user devices or network resources</a:t>
            </a:r>
            <a:r>
              <a:rPr lang="en-US" sz="1900" dirty="0" smtClean="0"/>
              <a:t>.</a:t>
            </a:r>
            <a:endParaRPr lang="en-US" sz="1900" dirty="0"/>
          </a:p>
          <a:p>
            <a:r>
              <a:rPr lang="en-US" sz="1900" dirty="0"/>
              <a:t>Denial of service </a:t>
            </a:r>
            <a:r>
              <a:rPr lang="en-US" sz="1900" dirty="0" smtClean="0"/>
              <a:t>attacks-</a:t>
            </a:r>
            <a:r>
              <a:rPr lang="en-US" sz="1900" dirty="0"/>
              <a:t>These attacks slow or crash applications and processes on a network device.</a:t>
            </a:r>
            <a:endParaRPr lang="en-US" sz="1900" dirty="0"/>
          </a:p>
          <a:p>
            <a:r>
              <a:rPr lang="en-US" sz="1900" dirty="0"/>
              <a:t>Data interception and </a:t>
            </a:r>
            <a:r>
              <a:rPr lang="en-US" sz="1900" dirty="0" smtClean="0"/>
              <a:t>theft-</a:t>
            </a:r>
            <a:r>
              <a:rPr lang="en-US" sz="1900" dirty="0"/>
              <a:t>This attack captures private information from an organization’s network.</a:t>
            </a:r>
            <a:endParaRPr lang="en-US" sz="1900" dirty="0"/>
          </a:p>
          <a:p>
            <a:r>
              <a:rPr lang="en-US" sz="1900" dirty="0"/>
              <a:t>Identity </a:t>
            </a:r>
            <a:r>
              <a:rPr lang="en-US" sz="1900" dirty="0" smtClean="0"/>
              <a:t>theft-</a:t>
            </a:r>
            <a:r>
              <a:rPr lang="en-US" sz="1900" dirty="0"/>
              <a:t>This attack steals the login credentials of a user in order to access private data.</a:t>
            </a:r>
            <a:endParaRPr lang="en-US" sz="1900" dirty="0"/>
          </a:p>
          <a:p>
            <a:endParaRPr lang="en-US" sz="1900" dirty="0"/>
          </a:p>
          <a:p>
            <a:pPr marL="109728" indent="0">
              <a:buNone/>
            </a:pPr>
            <a:r>
              <a:rPr lang="en-US" sz="1900" dirty="0"/>
              <a:t>Internal Threats:</a:t>
            </a:r>
          </a:p>
          <a:p>
            <a:r>
              <a:rPr lang="en-US" sz="1900" dirty="0"/>
              <a:t>lost or stolen devices</a:t>
            </a:r>
          </a:p>
          <a:p>
            <a:r>
              <a:rPr lang="en-US" sz="1900" dirty="0"/>
              <a:t>accidental misuse by employees</a:t>
            </a:r>
          </a:p>
          <a:p>
            <a:r>
              <a:rPr lang="en-US" sz="1900" dirty="0"/>
              <a:t>malicious employees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Network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34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Small networks</a:t>
            </a:r>
          </a:p>
          <a:p>
            <a:pPr lvl="2"/>
            <a:r>
              <a:rPr lang="en-CA" altLang="en-US" sz="1600" dirty="0"/>
              <a:t>Antivirus and antispyware software should be installed on end devices.</a:t>
            </a:r>
          </a:p>
          <a:p>
            <a:pPr lvl="2"/>
            <a:r>
              <a:rPr lang="en-CA" altLang="en-US" sz="1600" dirty="0"/>
              <a:t>Firewall filtering used to block unauthorized access to the network.</a:t>
            </a:r>
          </a:p>
          <a:p>
            <a:pPr marL="109728" indent="0">
              <a:buNone/>
            </a:pPr>
            <a:r>
              <a:rPr lang="en-US" dirty="0" smtClean="0"/>
              <a:t>Large networks</a:t>
            </a:r>
          </a:p>
          <a:p>
            <a:pPr lvl="2"/>
            <a:r>
              <a:rPr lang="en-CA" altLang="en-US" sz="1600" dirty="0"/>
              <a:t>Dedicated firewall </a:t>
            </a:r>
            <a:r>
              <a:rPr lang="en-CA" altLang="en-US" sz="1600" dirty="0" smtClean="0"/>
              <a:t>system-</a:t>
            </a:r>
            <a:r>
              <a:rPr lang="en-US" sz="1600" dirty="0" smtClean="0"/>
              <a:t>these </a:t>
            </a:r>
            <a:r>
              <a:rPr lang="en-US" sz="1600" dirty="0"/>
              <a:t>provide more advanced firewall capabilities that can filter large amounts of traffic with more granularity.</a:t>
            </a:r>
            <a:endParaRPr lang="en-CA" altLang="en-US" sz="1600" dirty="0"/>
          </a:p>
          <a:p>
            <a:pPr lvl="2"/>
            <a:r>
              <a:rPr lang="en-CA" altLang="en-US" sz="1600" dirty="0"/>
              <a:t>Access control lists (ACL) </a:t>
            </a:r>
            <a:r>
              <a:rPr lang="en-CA" altLang="en-US" sz="1600" dirty="0" smtClean="0"/>
              <a:t>-</a:t>
            </a:r>
            <a:r>
              <a:rPr lang="en-US" sz="1600" dirty="0"/>
              <a:t>These further filter access and traffic forwarding based on IP addresses and applications.</a:t>
            </a:r>
            <a:endParaRPr lang="en-CA" altLang="en-US" sz="1600" dirty="0"/>
          </a:p>
          <a:p>
            <a:pPr lvl="2"/>
            <a:r>
              <a:rPr lang="en-CA" altLang="en-US" sz="1600" dirty="0"/>
              <a:t>Intrusion prevention systems (IPS</a:t>
            </a:r>
            <a:r>
              <a:rPr lang="en-CA" altLang="en-US" sz="1600" dirty="0" smtClean="0"/>
              <a:t>)-</a:t>
            </a:r>
            <a:r>
              <a:rPr lang="en-US" sz="1600" dirty="0"/>
              <a:t>These identify fast-spreading threats, such as zero-day or zero-hour attacks.</a:t>
            </a:r>
            <a:endParaRPr lang="en-CA" altLang="en-US" sz="1600" dirty="0"/>
          </a:p>
          <a:p>
            <a:pPr lvl="2"/>
            <a:r>
              <a:rPr lang="en-CA" altLang="en-US" sz="1600" dirty="0"/>
              <a:t>Virtual private networks (VPN</a:t>
            </a:r>
            <a:r>
              <a:rPr lang="en-CA" altLang="en-US" sz="1600" dirty="0" smtClean="0"/>
              <a:t>)-</a:t>
            </a:r>
            <a:r>
              <a:rPr lang="en-US" sz="1600" dirty="0"/>
              <a:t>These provide secure access into an organization for remote workers.</a:t>
            </a:r>
            <a:endParaRPr lang="en-CA" altLang="en-US" sz="1600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Network Security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Security</a:t>
            </a:r>
            <a:r>
              <a:rPr lang="en-US" altLang="en-US" dirty="0"/>
              <a:t> 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11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3366269" cy="4525963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/>
              <a:t>Every computer on a network is called a host or end device.</a:t>
            </a:r>
          </a:p>
          <a:p>
            <a:pPr marL="109728" indent="0">
              <a:buNone/>
            </a:pPr>
            <a:r>
              <a:rPr lang="en-US" dirty="0"/>
              <a:t>Servers are computers that provide information to end devices:</a:t>
            </a:r>
          </a:p>
          <a:p>
            <a:r>
              <a:rPr lang="en-US" dirty="0"/>
              <a:t>email servers</a:t>
            </a:r>
          </a:p>
          <a:p>
            <a:r>
              <a:rPr lang="en-US" dirty="0"/>
              <a:t>web servers</a:t>
            </a:r>
          </a:p>
          <a:p>
            <a:r>
              <a:rPr lang="en-US" dirty="0"/>
              <a:t>file server</a:t>
            </a:r>
          </a:p>
          <a:p>
            <a:pPr marL="109728" indent="0">
              <a:buNone/>
            </a:pPr>
            <a:r>
              <a:rPr lang="en-US" dirty="0"/>
              <a:t>Clients are computers that send requests to the servers to retrieve information:</a:t>
            </a:r>
          </a:p>
          <a:p>
            <a:r>
              <a:rPr lang="en-US" dirty="0"/>
              <a:t>web page from a web server</a:t>
            </a:r>
          </a:p>
          <a:p>
            <a:r>
              <a:rPr lang="en-US" dirty="0"/>
              <a:t>email from an email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Network Components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Host Roles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28800"/>
            <a:ext cx="46815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929524"/>
            <a:ext cx="5310187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1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800" dirty="0"/>
              <a:t>It is possible to have a device be a client and a server in a Peer-to-Peer Network. </a:t>
            </a:r>
            <a:r>
              <a:rPr lang="en-US" altLang="en-US" dirty="0"/>
              <a:t>This type of network design is only recommended for very small networks.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Network Components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Peer-to-Peer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968552" cy="127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9" y="4149079"/>
            <a:ext cx="8858250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5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515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end device is where a message originates from or where it is received. Data originates with an end device, flows through the network, and arrives at an end device.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Network Components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End Devices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6624736" cy="306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1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/>
              <a:t>An intermediary device interconnects end devices. Examples include switches, wireless access points, routers, and firewalls.</a:t>
            </a:r>
          </a:p>
          <a:p>
            <a:pPr marL="109728" indent="0">
              <a:buNone/>
            </a:pPr>
            <a:r>
              <a:rPr lang="en-US" dirty="0"/>
              <a:t>Management of data as it flows through a network is also the role of an intermediary device, including:</a:t>
            </a:r>
          </a:p>
          <a:p>
            <a:r>
              <a:rPr lang="en-US" dirty="0"/>
              <a:t>Regenerate and retransmit data signals.</a:t>
            </a:r>
          </a:p>
          <a:p>
            <a:r>
              <a:rPr lang="en-US" dirty="0"/>
              <a:t>Maintain information about what pathways exist in the network.</a:t>
            </a:r>
          </a:p>
          <a:p>
            <a:r>
              <a:rPr lang="en-US" dirty="0"/>
              <a:t>Notify other devices of errors and communication failures.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dirty="0"/>
              <a:t>Network Components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Intermediary Network Devices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5103"/>
            <a:ext cx="5760640" cy="16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3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/>
              <a:t>Communication across a network is carried through a medium which allows a message to travel from source to destination. 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Network Components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Network Media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16476"/>
            <a:ext cx="4560887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59" y="2908845"/>
            <a:ext cx="3968750" cy="2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55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6"/>
          </a:xfrm>
        </p:spPr>
        <p:txBody>
          <a:bodyPr/>
          <a:lstStyle/>
          <a:p>
            <a:pPr marL="109728" indent="0">
              <a:buNone/>
            </a:pPr>
            <a:r>
              <a:rPr lang="en-US" sz="1800" dirty="0" smtClean="0"/>
              <a:t>Shows how the network looks like. This type of “picture” of a network is knows as a topology diagram. It describes how each of the devices in a network are connected </a:t>
            </a:r>
          </a:p>
          <a:p>
            <a:pPr marL="109728" indent="0">
              <a:buNone/>
            </a:pPr>
            <a:r>
              <a:rPr lang="en-US" sz="1800" dirty="0" smtClean="0"/>
              <a:t>Important terms to include-</a:t>
            </a:r>
          </a:p>
          <a:p>
            <a:r>
              <a:rPr lang="en-US" sz="1800" dirty="0" smtClean="0"/>
              <a:t>Network Interface Card(NIC)-physically connects an end device to the network</a:t>
            </a:r>
          </a:p>
          <a:p>
            <a:r>
              <a:rPr lang="en-US" sz="1800" dirty="0" smtClean="0"/>
              <a:t>Physical Port-An outlet on a networking device where media connects to an end device or another networking device </a:t>
            </a:r>
          </a:p>
          <a:p>
            <a:r>
              <a:rPr lang="en-US" sz="1800" dirty="0" smtClean="0"/>
              <a:t>Interface- Specialized ports on a networking device that connects individual networks together. Example ports in router because router connects various local networks to each other</a:t>
            </a:r>
          </a:p>
          <a:p>
            <a:pPr marL="109728" indent="0">
              <a:buNone/>
            </a:pPr>
            <a:r>
              <a:rPr lang="en-US" sz="1800" dirty="0" smtClean="0"/>
              <a:t>Two types of network topology</a:t>
            </a:r>
          </a:p>
          <a:p>
            <a:r>
              <a:rPr lang="en-US" sz="1800" dirty="0" smtClean="0"/>
              <a:t>Physical Topology</a:t>
            </a:r>
          </a:p>
          <a:p>
            <a:r>
              <a:rPr lang="en-US" sz="1800" dirty="0" smtClean="0"/>
              <a:t>Logical Topology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Network </a:t>
            </a:r>
            <a:r>
              <a:rPr lang="en-US" altLang="en-US" dirty="0"/>
              <a:t>Representations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30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Physical topology diagrams illustrate the physical location of </a:t>
            </a:r>
            <a:r>
              <a:rPr lang="en-US" dirty="0" smtClean="0"/>
              <a:t>the devices </a:t>
            </a:r>
            <a:r>
              <a:rPr lang="en-US" dirty="0"/>
              <a:t>and cable installation.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Topology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7200800" cy="393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61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4797</TotalTime>
  <Words>1157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Computer Networks Part-1</vt:lpstr>
      <vt:lpstr>Network</vt:lpstr>
      <vt:lpstr>Network Components Host Roles</vt:lpstr>
      <vt:lpstr>Network Components Peer-to-Peer</vt:lpstr>
      <vt:lpstr>Network Components End Devices</vt:lpstr>
      <vt:lpstr>Network Components Intermediary Network Devices</vt:lpstr>
      <vt:lpstr>Network Components Network Media</vt:lpstr>
      <vt:lpstr>Network Representations</vt:lpstr>
      <vt:lpstr>Physical Topology </vt:lpstr>
      <vt:lpstr>Logical Topology</vt:lpstr>
      <vt:lpstr>Network of Many sizes </vt:lpstr>
      <vt:lpstr>Common Types of Networks LANs and WANs</vt:lpstr>
      <vt:lpstr>Common Types of Networks  LANs and WANs (cont.)</vt:lpstr>
      <vt:lpstr>Common Types of Networks The Internet</vt:lpstr>
      <vt:lpstr>Common Types of Networks Intranets and Extranets</vt:lpstr>
      <vt:lpstr>Reliable Network</vt:lpstr>
      <vt:lpstr>Reliable Network Fault Tolerance</vt:lpstr>
      <vt:lpstr>Reliable Network Scalability</vt:lpstr>
      <vt:lpstr>Reliable Network Quality of Service</vt:lpstr>
      <vt:lpstr>Reliable Network Network Security</vt:lpstr>
      <vt:lpstr>Threats to Network Security</vt:lpstr>
      <vt:lpstr>Network Security Security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DELL</dc:creator>
  <cp:lastModifiedBy>DELL</cp:lastModifiedBy>
  <cp:revision>12</cp:revision>
  <dcterms:created xsi:type="dcterms:W3CDTF">2021-06-18T11:33:40Z</dcterms:created>
  <dcterms:modified xsi:type="dcterms:W3CDTF">2021-06-21T19:31:28Z</dcterms:modified>
</cp:coreProperties>
</file>