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 err="1"/>
              <a:t>Numba</a:t>
            </a:r>
            <a:r>
              <a:rPr lang="en-US" sz="6200" dirty="0"/>
              <a:t> &amp; </a:t>
            </a:r>
            <a:r>
              <a:rPr lang="en-US" sz="6200" dirty="0" err="1"/>
              <a:t>Numpy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err="1"/>
              <a:t>AmirReza</a:t>
            </a:r>
            <a:r>
              <a:rPr lang="en-US" dirty="0"/>
              <a:t> Alasti</a:t>
            </a:r>
          </a:p>
          <a:p>
            <a:pPr algn="l"/>
            <a:r>
              <a:rPr lang="en-US" dirty="0"/>
              <a:t>Saleh </a:t>
            </a:r>
            <a:r>
              <a:rPr lang="en-US" dirty="0" err="1"/>
              <a:t>Ebrahimian</a:t>
            </a:r>
            <a:endParaRPr lang="en-US" dirty="0"/>
          </a:p>
          <a:p>
            <a:pPr algn="l"/>
            <a:r>
              <a:rPr lang="en-US" dirty="0" err="1"/>
              <a:t>Mobin</a:t>
            </a:r>
            <a:r>
              <a:rPr lang="en-US" dirty="0"/>
              <a:t> </a:t>
            </a:r>
            <a:r>
              <a:rPr lang="en-US" dirty="0" err="1"/>
              <a:t>Tasnimi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</a:t>
            </a:r>
            <a:r>
              <a:rPr lang="en-US" dirty="0" err="1"/>
              <a:t>Numba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30" y="2165684"/>
            <a:ext cx="7248364" cy="3734601"/>
          </a:xfrm>
        </p:spPr>
        <p:txBody>
          <a:bodyPr anchor="t">
            <a:normAutofit/>
          </a:bodyPr>
          <a:lstStyle/>
          <a:p>
            <a:pPr algn="l"/>
            <a:r>
              <a:rPr lang="en-US" sz="1400" b="0" i="0" dirty="0" err="1">
                <a:solidFill>
                  <a:srgbClr val="F1F2F2"/>
                </a:solidFill>
                <a:effectLst/>
                <a:latin typeface="-apple-system"/>
              </a:rPr>
              <a:t>Numba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 is an open-source just-in-time (JIT) compiler for </a:t>
            </a:r>
            <a:r>
              <a:rPr lang="en-US" sz="1400" b="0" i="0" u="none" strike="noStrike" dirty="0">
                <a:solidFill>
                  <a:srgbClr val="F1F2F2"/>
                </a:solidFill>
                <a:effectLst/>
                <a:latin typeface="-apple-system"/>
              </a:rPr>
              <a:t>Python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 that allows for fast execution of </a:t>
            </a:r>
            <a:r>
              <a:rPr lang="en-US" sz="1400" b="0" i="0" u="none" strike="noStrike" dirty="0">
                <a:solidFill>
                  <a:srgbClr val="F1F2F2"/>
                </a:solidFill>
                <a:effectLst/>
                <a:latin typeface="-apple-system"/>
              </a:rPr>
              <a:t>numerical algorithms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 on CPUs and GPUs. It is designed to compile Python code to </a:t>
            </a:r>
            <a:r>
              <a:rPr lang="en-US" sz="1400" b="0" i="0" u="none" strike="noStrike" dirty="0">
                <a:solidFill>
                  <a:srgbClr val="F1F2F2"/>
                </a:solidFill>
                <a:effectLst/>
                <a:latin typeface="-apple-system"/>
              </a:rPr>
              <a:t>machine code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 at runtime, which can significantly improve performance compared to pure Python implementations.</a:t>
            </a:r>
          </a:p>
          <a:p>
            <a:pPr algn="l"/>
            <a:r>
              <a:rPr lang="en-US" sz="1400" b="0" i="0" dirty="0" err="1">
                <a:solidFill>
                  <a:srgbClr val="F1F2F2"/>
                </a:solidFill>
                <a:effectLst/>
                <a:latin typeface="-apple-system"/>
              </a:rPr>
              <a:t>Numba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 works by analyzing the data types used in a </a:t>
            </a:r>
            <a:r>
              <a:rPr lang="en-US" sz="1400" b="0" i="0" u="none" strike="noStrike" dirty="0">
                <a:solidFill>
                  <a:srgbClr val="F1F2F2"/>
                </a:solidFill>
                <a:effectLst/>
                <a:latin typeface="-apple-system"/>
              </a:rPr>
              <a:t>Python program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 and generating </a:t>
            </a:r>
            <a:r>
              <a:rPr lang="en-US" sz="1400" b="0" i="0" u="none" strike="noStrike" dirty="0">
                <a:solidFill>
                  <a:srgbClr val="F1F2F2"/>
                </a:solidFill>
                <a:effectLst/>
                <a:latin typeface="-apple-system"/>
              </a:rPr>
              <a:t>optimized machine code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 that can be executed directly on the CPU or GPU. This makes it particularly well-suited for </a:t>
            </a:r>
            <a:r>
              <a:rPr lang="en-US" sz="1400" b="0" i="0" u="none" strike="noStrike" dirty="0">
                <a:solidFill>
                  <a:srgbClr val="F1F2F2"/>
                </a:solidFill>
                <a:effectLst/>
                <a:latin typeface="-apple-system"/>
              </a:rPr>
              <a:t>numerical computations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 and </a:t>
            </a:r>
            <a:r>
              <a:rPr lang="en-US" sz="1400" b="0" i="0" u="none" strike="noStrike" dirty="0">
                <a:solidFill>
                  <a:srgbClr val="F1F2F2"/>
                </a:solidFill>
                <a:effectLst/>
                <a:latin typeface="-apple-system"/>
              </a:rPr>
              <a:t>data science applications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 that involve large arrays of data.</a:t>
            </a:r>
          </a:p>
          <a:p>
            <a:pPr algn="l"/>
            <a:r>
              <a:rPr lang="en-US" sz="1400" b="0" i="0" dirty="0" err="1">
                <a:solidFill>
                  <a:srgbClr val="F1F2F2"/>
                </a:solidFill>
                <a:effectLst/>
                <a:latin typeface="-apple-system"/>
              </a:rPr>
              <a:t>Numba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 supports a wide range of numerical operations, including </a:t>
            </a:r>
            <a:r>
              <a:rPr lang="en-US" sz="1400" b="0" i="0" u="none" strike="noStrike" dirty="0">
                <a:solidFill>
                  <a:srgbClr val="F1F2F2"/>
                </a:solidFill>
                <a:effectLst/>
                <a:latin typeface="-apple-system"/>
              </a:rPr>
              <a:t>mathematical functions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, </a:t>
            </a:r>
            <a:r>
              <a:rPr lang="en-US" sz="1400" b="0" i="0" u="none" strike="noStrike" dirty="0">
                <a:solidFill>
                  <a:srgbClr val="F1F2F2"/>
                </a:solidFill>
                <a:effectLst/>
                <a:latin typeface="-apple-system"/>
              </a:rPr>
              <a:t>linear algebra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, and </a:t>
            </a:r>
            <a:r>
              <a:rPr lang="en-US" sz="1400" b="0" i="0" u="none" strike="noStrike" dirty="0">
                <a:solidFill>
                  <a:srgbClr val="F1F2F2"/>
                </a:solidFill>
                <a:effectLst/>
                <a:latin typeface="-apple-system"/>
              </a:rPr>
              <a:t>random number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 generation. It also includes support for </a:t>
            </a:r>
            <a:r>
              <a:rPr lang="en-US" sz="1400" b="0" i="0" u="none" strike="noStrike" dirty="0">
                <a:solidFill>
                  <a:srgbClr val="F1F2F2"/>
                </a:solidFill>
                <a:effectLst/>
                <a:latin typeface="-apple-system"/>
              </a:rPr>
              <a:t>CUDA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, allowing it to generate code that can be executed on </a:t>
            </a:r>
            <a:r>
              <a:rPr lang="en-US" sz="1400" b="0" i="0" u="none" strike="noStrike" dirty="0">
                <a:solidFill>
                  <a:srgbClr val="F1F2F2"/>
                </a:solidFill>
                <a:effectLst/>
                <a:latin typeface="-apple-system"/>
              </a:rPr>
              <a:t>NVIDIA GPUs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Overall, </a:t>
            </a:r>
            <a:r>
              <a:rPr lang="en-US" sz="1400" b="0" i="0" dirty="0" err="1">
                <a:solidFill>
                  <a:srgbClr val="F1F2F2"/>
                </a:solidFill>
                <a:effectLst/>
                <a:latin typeface="-apple-system"/>
              </a:rPr>
              <a:t>Numba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 is a powerful tool for accelerating </a:t>
            </a:r>
            <a:r>
              <a:rPr lang="en-US" sz="1400" b="0" i="0" u="none" strike="noStrike" dirty="0">
                <a:solidFill>
                  <a:srgbClr val="F1F2F2"/>
                </a:solidFill>
                <a:effectLst/>
                <a:latin typeface="-apple-system"/>
              </a:rPr>
              <a:t>Python code</a:t>
            </a:r>
            <a:r>
              <a:rPr lang="en-US" sz="1400" b="0" i="0" dirty="0">
                <a:solidFill>
                  <a:srgbClr val="F1F2F2"/>
                </a:solidFill>
                <a:effectLst/>
                <a:latin typeface="-apple-system"/>
              </a:rPr>
              <a:t> and improving performance in numerical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33BB-2099-ECD7-8F93-0B759445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Numba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EC05-728F-512A-B5C9-C870901DA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821" y="2368616"/>
            <a:ext cx="10018713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a terminal or command prompt.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pip install </a:t>
            </a:r>
            <a:r>
              <a:rPr lang="en-US" dirty="0" err="1"/>
              <a:t>numba</a:t>
            </a:r>
            <a:r>
              <a:rPr lang="en-US" dirty="0"/>
              <a:t> and press Enter.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Wait for the installation to complete.</a:t>
            </a:r>
          </a:p>
        </p:txBody>
      </p:sp>
    </p:spTree>
    <p:extLst>
      <p:ext uri="{BB962C8B-B14F-4D97-AF65-F5344CB8AC3E}">
        <p14:creationId xmlns:p14="http://schemas.microsoft.com/office/powerpoint/2010/main" val="297862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26C8-AE6F-61ED-0F7F-B96B0A1C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104C9A-C4BD-0178-1053-07F4BE914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308" y="2279824"/>
            <a:ext cx="7344075" cy="3476084"/>
          </a:xfrm>
        </p:spPr>
      </p:pic>
    </p:spTree>
    <p:extLst>
      <p:ext uri="{BB962C8B-B14F-4D97-AF65-F5344CB8AC3E}">
        <p14:creationId xmlns:p14="http://schemas.microsoft.com/office/powerpoint/2010/main" val="226677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FE4F-D9FF-6831-30B2-0435BBB2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306" y="0"/>
            <a:ext cx="10018713" cy="1752599"/>
          </a:xfrm>
        </p:spPr>
        <p:txBody>
          <a:bodyPr/>
          <a:lstStyle/>
          <a:p>
            <a:r>
              <a:rPr lang="en-US" dirty="0"/>
              <a:t>Backend of </a:t>
            </a:r>
            <a:r>
              <a:rPr lang="en-US" dirty="0" err="1"/>
              <a:t>Numba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6C44-7BF6-18CF-9D65-A5CE7251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800" b="0" i="0" dirty="0">
                <a:effectLst/>
                <a:latin typeface="-apple-system"/>
              </a:rPr>
              <a:t>The backend of </a:t>
            </a:r>
            <a:r>
              <a:rPr lang="en-US" sz="1800" b="0" i="0" dirty="0" err="1">
                <a:effectLst/>
                <a:latin typeface="-apple-system"/>
              </a:rPr>
              <a:t>Numba</a:t>
            </a:r>
            <a:r>
              <a:rPr lang="en-US" sz="1800" b="0" i="0" dirty="0">
                <a:effectLst/>
                <a:latin typeface="-apple-system"/>
              </a:rPr>
              <a:t> is built on top of LLVM (Low-Level Virtual Machine), a collection of modular and reusable compiler and toolchain technologies that can be used to develop a wide range of </a:t>
            </a:r>
            <a:r>
              <a:rPr lang="en-US" sz="1800" b="0" i="0" u="none" strike="noStrike" dirty="0">
                <a:effectLst/>
                <a:latin typeface="-apple-system"/>
              </a:rPr>
              <a:t>programming languages</a:t>
            </a:r>
            <a:r>
              <a:rPr lang="en-US" sz="1800" b="0" i="0" dirty="0">
                <a:effectLst/>
                <a:latin typeface="-apple-system"/>
              </a:rPr>
              <a:t> and applications. </a:t>
            </a:r>
            <a:r>
              <a:rPr lang="en-US" sz="1800" b="0" i="0" u="none" strike="noStrike" dirty="0">
                <a:effectLst/>
                <a:latin typeface="-apple-system"/>
              </a:rPr>
              <a:t>LLVM</a:t>
            </a:r>
            <a:r>
              <a:rPr lang="en-US" sz="1800" b="0" i="0" dirty="0">
                <a:effectLst/>
                <a:latin typeface="-apple-system"/>
              </a:rPr>
              <a:t> provides a framework for optimizing code at various levels, including </a:t>
            </a:r>
            <a:r>
              <a:rPr lang="en-US" sz="1800" b="0" i="0" u="none" strike="noStrike" dirty="0">
                <a:effectLst/>
                <a:latin typeface="-apple-system"/>
              </a:rPr>
              <a:t>instruction selection</a:t>
            </a:r>
            <a:r>
              <a:rPr lang="en-US" sz="1800" b="0" i="0" dirty="0">
                <a:effectLst/>
                <a:latin typeface="-apple-system"/>
              </a:rPr>
              <a:t>, </a:t>
            </a:r>
            <a:r>
              <a:rPr lang="en-US" sz="1800" b="0" i="0" u="none" strike="noStrike" dirty="0">
                <a:effectLst/>
                <a:latin typeface="-apple-system"/>
              </a:rPr>
              <a:t>instruction scheduling</a:t>
            </a:r>
            <a:r>
              <a:rPr lang="en-US" sz="1800" b="0" i="0" dirty="0">
                <a:effectLst/>
                <a:latin typeface="-apple-system"/>
              </a:rPr>
              <a:t>, </a:t>
            </a:r>
            <a:r>
              <a:rPr lang="en-US" sz="1800" b="0" i="0" u="none" strike="noStrike" dirty="0">
                <a:effectLst/>
                <a:latin typeface="-apple-system"/>
              </a:rPr>
              <a:t>register allocation</a:t>
            </a:r>
            <a:r>
              <a:rPr lang="en-US" sz="1800" b="0" i="0" dirty="0">
                <a:effectLst/>
                <a:latin typeface="-apple-system"/>
              </a:rPr>
              <a:t>, and </a:t>
            </a:r>
            <a:r>
              <a:rPr lang="en-US" sz="1800" b="0" i="0" u="none" strike="noStrike" dirty="0">
                <a:effectLst/>
                <a:latin typeface="-apple-system"/>
              </a:rPr>
              <a:t>code generation</a:t>
            </a:r>
            <a:r>
              <a:rPr lang="en-US" sz="1800" b="0" i="0" dirty="0">
                <a:effectLst/>
                <a:latin typeface="-apple-system"/>
              </a:rPr>
              <a:t>.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When </a:t>
            </a:r>
            <a:r>
              <a:rPr lang="en-US" sz="1800" b="0" i="0" dirty="0" err="1">
                <a:effectLst/>
                <a:latin typeface="-apple-system"/>
              </a:rPr>
              <a:t>Numba</a:t>
            </a:r>
            <a:r>
              <a:rPr lang="en-US" sz="1800" b="0" i="0" dirty="0">
                <a:effectLst/>
                <a:latin typeface="-apple-system"/>
              </a:rPr>
              <a:t> compiles Python code using LLVM, it performs a number of optimizations to improve the performance of the resulting machine code. For example, </a:t>
            </a:r>
            <a:r>
              <a:rPr lang="en-US" sz="1800" b="0" i="0" dirty="0" err="1">
                <a:effectLst/>
                <a:latin typeface="-apple-system"/>
              </a:rPr>
              <a:t>Numba</a:t>
            </a:r>
            <a:r>
              <a:rPr lang="en-US" sz="1800" b="0" i="0" dirty="0">
                <a:effectLst/>
                <a:latin typeface="-apple-system"/>
              </a:rPr>
              <a:t> can inline functions, eliminate unnecessary </a:t>
            </a:r>
            <a:r>
              <a:rPr lang="en-US" sz="1800" b="0" i="0" u="none" strike="noStrike" dirty="0">
                <a:effectLst/>
                <a:latin typeface="-apple-system"/>
              </a:rPr>
              <a:t>memory allocations</a:t>
            </a:r>
            <a:r>
              <a:rPr lang="en-US" sz="1800" b="0" i="0" dirty="0">
                <a:effectLst/>
                <a:latin typeface="-apple-system"/>
              </a:rPr>
              <a:t>, and use </a:t>
            </a:r>
            <a:r>
              <a:rPr lang="en-US" sz="1800" b="0" i="0" u="none" strike="noStrike" dirty="0">
                <a:effectLst/>
                <a:latin typeface="-apple-system"/>
              </a:rPr>
              <a:t>SIMD instructions</a:t>
            </a:r>
            <a:r>
              <a:rPr lang="en-US" sz="1800" b="0" i="0" dirty="0">
                <a:effectLst/>
                <a:latin typeface="-apple-system"/>
              </a:rPr>
              <a:t> to perform </a:t>
            </a:r>
            <a:r>
              <a:rPr lang="en-US" sz="1800" b="0" i="0" u="none" strike="noStrike" dirty="0">
                <a:effectLst/>
                <a:latin typeface="-apple-system"/>
              </a:rPr>
              <a:t>parallel computations</a:t>
            </a:r>
            <a:r>
              <a:rPr lang="en-US" sz="1800" b="0" i="0" dirty="0">
                <a:effectLst/>
                <a:latin typeface="-apple-system"/>
              </a:rPr>
              <a:t> on </a:t>
            </a:r>
            <a:r>
              <a:rPr lang="en-US" sz="1800" b="0" i="0" u="none" strike="noStrike" dirty="0">
                <a:effectLst/>
                <a:latin typeface="-apple-system"/>
              </a:rPr>
              <a:t>vectorized data</a:t>
            </a:r>
            <a:r>
              <a:rPr lang="en-US" sz="1800" b="0" i="0" dirty="0">
                <a:effectLst/>
                <a:latin typeface="-apple-system"/>
              </a:rPr>
              <a:t>.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Overall, the backend of </a:t>
            </a:r>
            <a:r>
              <a:rPr lang="en-US" sz="1800" b="0" i="0" dirty="0" err="1">
                <a:effectLst/>
                <a:latin typeface="-apple-system"/>
              </a:rPr>
              <a:t>Numba</a:t>
            </a:r>
            <a:r>
              <a:rPr lang="en-US" sz="1800" b="0" i="0" dirty="0">
                <a:effectLst/>
                <a:latin typeface="-apple-system"/>
              </a:rPr>
              <a:t> plays a critical role in enabling the library to achieve its goal of accelerating numerical and scientific computations in Python. By leveraging the power of LLVM and other low-level optimization techniques, </a:t>
            </a:r>
            <a:r>
              <a:rPr lang="en-US" sz="1800" b="0" i="0" dirty="0" err="1">
                <a:effectLst/>
                <a:latin typeface="-apple-system"/>
              </a:rPr>
              <a:t>Numba</a:t>
            </a:r>
            <a:r>
              <a:rPr lang="en-US" sz="1800" b="0" i="0" dirty="0">
                <a:effectLst/>
                <a:latin typeface="-apple-system"/>
              </a:rPr>
              <a:t> is able to generate </a:t>
            </a:r>
            <a:r>
              <a:rPr lang="en-US" sz="1800" b="0" i="0" u="none" strike="noStrike" dirty="0">
                <a:effectLst/>
                <a:latin typeface="-apple-system"/>
              </a:rPr>
              <a:t>highly optimized machine code</a:t>
            </a:r>
            <a:r>
              <a:rPr lang="en-US" sz="1800" b="0" i="0" dirty="0">
                <a:effectLst/>
                <a:latin typeface="-apple-system"/>
              </a:rPr>
              <a:t> that can run much faster than equivalent Python code running in pure interpreted mode.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998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FD0D-FBE2-A2FB-0DA4-114D2FA4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1BB9-6E52-E0D9-B37A-985233E48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5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487</TotalTime>
  <Words>380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Corbel</vt:lpstr>
      <vt:lpstr>Parallax</vt:lpstr>
      <vt:lpstr>Numba &amp; Numpy</vt:lpstr>
      <vt:lpstr>What is Numba?</vt:lpstr>
      <vt:lpstr>How to install Numba?</vt:lpstr>
      <vt:lpstr>Sample code</vt:lpstr>
      <vt:lpstr>Backend of Numba</vt:lpstr>
      <vt:lpstr>What is Numpy?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Numba &amp; Numpy</dc:title>
  <dc:creator>amirreza alasti</dc:creator>
  <cp:lastModifiedBy>amirreza alasti</cp:lastModifiedBy>
  <cp:revision>1</cp:revision>
  <dcterms:created xsi:type="dcterms:W3CDTF">2023-05-28T10:51:02Z</dcterms:created>
  <dcterms:modified xsi:type="dcterms:W3CDTF">2023-05-28T18:58:59Z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