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60" r:id="rId5"/>
    <p:sldId id="257"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5/29/2023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5/29/2023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5/29/2023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err="1"/>
              <a:t>Numba</a:t>
            </a:r>
            <a:r>
              <a:rPr lang="en-US" sz="6200" dirty="0"/>
              <a:t> &amp; </a:t>
            </a:r>
            <a:r>
              <a:rPr lang="en-US" sz="6200" dirty="0" err="1"/>
              <a:t>Numpy</a:t>
            </a:r>
            <a:endParaRPr lang="en-US" sz="6200" dirty="0"/>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fontScale="62500" lnSpcReduction="20000"/>
          </a:bodyPr>
          <a:lstStyle/>
          <a:p>
            <a:pPr algn="l"/>
            <a:r>
              <a:rPr lang="en-US" dirty="0" err="1"/>
              <a:t>AmirReza</a:t>
            </a:r>
            <a:r>
              <a:rPr lang="en-US" dirty="0"/>
              <a:t> Alasti</a:t>
            </a:r>
          </a:p>
          <a:p>
            <a:pPr algn="l"/>
            <a:r>
              <a:rPr lang="en-US" dirty="0"/>
              <a:t>Saleh </a:t>
            </a:r>
            <a:r>
              <a:rPr lang="en-US" dirty="0" err="1"/>
              <a:t>Ebrahimian</a:t>
            </a:r>
            <a:endParaRPr lang="en-US" dirty="0"/>
          </a:p>
          <a:p>
            <a:pPr algn="l"/>
            <a:r>
              <a:rPr lang="en-US" dirty="0" err="1"/>
              <a:t>Mobin</a:t>
            </a:r>
            <a:r>
              <a:rPr lang="en-US" dirty="0"/>
              <a:t> </a:t>
            </a:r>
            <a:r>
              <a:rPr lang="en-US" dirty="0" err="1"/>
              <a:t>Tasnimi</a:t>
            </a:r>
            <a:endParaRPr lang="en-US" dirty="0"/>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9D6C-C585-E019-156A-FE6C544F940F}"/>
              </a:ext>
            </a:extLst>
          </p:cNvPr>
          <p:cNvSpPr>
            <a:spLocks noGrp="1"/>
          </p:cNvSpPr>
          <p:nvPr>
            <p:ph idx="1"/>
          </p:nvPr>
        </p:nvSpPr>
        <p:spPr>
          <a:xfrm>
            <a:off x="1542062" y="682591"/>
            <a:ext cx="10018713" cy="5492817"/>
          </a:xfrm>
        </p:spPr>
        <p:txBody>
          <a:bodyPr>
            <a:normAutofit/>
          </a:bodyPr>
          <a:lstStyle/>
          <a:p>
            <a:r>
              <a:rPr lang="en-US" dirty="0" err="1"/>
              <a:t>np.sum</a:t>
            </a:r>
            <a:r>
              <a:rPr lang="en-US" dirty="0"/>
              <a:t>(): Computes the sum of an array.</a:t>
            </a:r>
          </a:p>
          <a:p>
            <a:endParaRPr lang="en-US" dirty="0"/>
          </a:p>
          <a:p>
            <a:r>
              <a:rPr lang="en-US" dirty="0" err="1"/>
              <a:t>np.max</a:t>
            </a:r>
            <a:r>
              <a:rPr lang="en-US" dirty="0"/>
              <a:t>(): Computes the maximum value of an array.</a:t>
            </a:r>
          </a:p>
          <a:p>
            <a:endParaRPr lang="en-US" dirty="0"/>
          </a:p>
          <a:p>
            <a:r>
              <a:rPr lang="en-US" dirty="0" err="1"/>
              <a:t>np.min</a:t>
            </a:r>
            <a:r>
              <a:rPr lang="en-US" dirty="0"/>
              <a:t>(): Computes the minimum value of an array.</a:t>
            </a:r>
          </a:p>
          <a:p>
            <a:endParaRPr lang="en-US" dirty="0"/>
          </a:p>
          <a:p>
            <a:r>
              <a:rPr lang="en-US" dirty="0" err="1"/>
              <a:t>np.argmax</a:t>
            </a:r>
            <a:r>
              <a:rPr lang="en-US" dirty="0"/>
              <a:t>(): Returns the index of the maximum value in an array.</a:t>
            </a:r>
          </a:p>
          <a:p>
            <a:endParaRPr lang="en-US" dirty="0"/>
          </a:p>
          <a:p>
            <a:r>
              <a:rPr lang="en-US" dirty="0" err="1"/>
              <a:t>np.argmin</a:t>
            </a:r>
            <a:r>
              <a:rPr lang="en-US" dirty="0"/>
              <a:t>(): Returns the index of the minimum value in an array.</a:t>
            </a:r>
          </a:p>
        </p:txBody>
      </p:sp>
    </p:spTree>
    <p:extLst>
      <p:ext uri="{BB962C8B-B14F-4D97-AF65-F5344CB8AC3E}">
        <p14:creationId xmlns:p14="http://schemas.microsoft.com/office/powerpoint/2010/main" val="276627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7254E-934C-5419-F89C-A51EFACBCB67}"/>
              </a:ext>
            </a:extLst>
          </p:cNvPr>
          <p:cNvSpPr>
            <a:spLocks noGrp="1"/>
          </p:cNvSpPr>
          <p:nvPr>
            <p:ph idx="1"/>
          </p:nvPr>
        </p:nvSpPr>
        <p:spPr>
          <a:xfrm>
            <a:off x="1484310" y="577517"/>
            <a:ext cx="10018713" cy="5213684"/>
          </a:xfrm>
        </p:spPr>
        <p:txBody>
          <a:bodyPr>
            <a:normAutofit lnSpcReduction="10000"/>
          </a:bodyPr>
          <a:lstStyle/>
          <a:p>
            <a:r>
              <a:rPr lang="en-US" dirty="0" err="1"/>
              <a:t>np.where</a:t>
            </a:r>
            <a:r>
              <a:rPr lang="en-US" dirty="0"/>
              <a:t>(): Returns the indices of elements in an array that meet a specified condition.</a:t>
            </a:r>
          </a:p>
          <a:p>
            <a:endParaRPr lang="en-US" dirty="0"/>
          </a:p>
          <a:p>
            <a:r>
              <a:rPr lang="en-US" dirty="0" err="1"/>
              <a:t>np.unique</a:t>
            </a:r>
            <a:r>
              <a:rPr lang="en-US" dirty="0"/>
              <a:t>(): Returns the unique elements in an array.</a:t>
            </a:r>
          </a:p>
          <a:p>
            <a:endParaRPr lang="en-US" dirty="0"/>
          </a:p>
          <a:p>
            <a:r>
              <a:rPr lang="en-US" dirty="0" err="1"/>
              <a:t>np.linalg.inv</a:t>
            </a:r>
            <a:r>
              <a:rPr lang="en-US" dirty="0"/>
              <a:t>(): Computes the inverse of a matrix.</a:t>
            </a:r>
          </a:p>
          <a:p>
            <a:endParaRPr lang="en-US" dirty="0"/>
          </a:p>
          <a:p>
            <a:r>
              <a:rPr lang="en-US" dirty="0" err="1"/>
              <a:t>np.linalg.eig</a:t>
            </a:r>
            <a:r>
              <a:rPr lang="en-US" dirty="0"/>
              <a:t>(): Computes the eigenvalues and eigenvectors of a matrix.</a:t>
            </a:r>
          </a:p>
          <a:p>
            <a:endParaRPr lang="en-US" dirty="0"/>
          </a:p>
          <a:p>
            <a:r>
              <a:rPr lang="en-US" dirty="0" err="1"/>
              <a:t>np.fft.fft</a:t>
            </a:r>
            <a:r>
              <a:rPr lang="en-US" dirty="0"/>
              <a:t>(): Computes the one-dimensional discrete Fourier Transform of an array.</a:t>
            </a:r>
          </a:p>
        </p:txBody>
      </p:sp>
    </p:spTree>
    <p:extLst>
      <p:ext uri="{BB962C8B-B14F-4D97-AF65-F5344CB8AC3E}">
        <p14:creationId xmlns:p14="http://schemas.microsoft.com/office/powerpoint/2010/main" val="73145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What is </a:t>
            </a:r>
            <a:r>
              <a:rPr lang="en-US" dirty="0" err="1"/>
              <a:t>Numba</a:t>
            </a:r>
            <a:r>
              <a:rPr lang="en-US" dirty="0"/>
              <a: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3430" y="2165684"/>
            <a:ext cx="7248364" cy="3734601"/>
          </a:xfrm>
        </p:spPr>
        <p:txBody>
          <a:bodyPr anchor="t">
            <a:normAutofit/>
          </a:bodyPr>
          <a:lstStyle/>
          <a:p>
            <a:pPr algn="l"/>
            <a:r>
              <a:rPr lang="en-US" sz="1400" b="0" i="0" dirty="0" err="1">
                <a:solidFill>
                  <a:srgbClr val="F1F2F2"/>
                </a:solidFill>
                <a:effectLst/>
                <a:latin typeface="-apple-system"/>
              </a:rPr>
              <a:t>Numba</a:t>
            </a:r>
            <a:r>
              <a:rPr lang="en-US" sz="1400" b="0" i="0" dirty="0">
                <a:solidFill>
                  <a:srgbClr val="F1F2F2"/>
                </a:solidFill>
                <a:effectLst/>
                <a:latin typeface="-apple-system"/>
              </a:rPr>
              <a:t> is an open-source just-in-time (JIT) compiler for </a:t>
            </a:r>
            <a:r>
              <a:rPr lang="en-US" sz="1400" b="0" i="0" u="none" strike="noStrike" dirty="0">
                <a:solidFill>
                  <a:srgbClr val="F1F2F2"/>
                </a:solidFill>
                <a:effectLst/>
                <a:latin typeface="-apple-system"/>
              </a:rPr>
              <a:t>Python</a:t>
            </a:r>
            <a:r>
              <a:rPr lang="en-US" sz="1400" b="0" i="0" dirty="0">
                <a:solidFill>
                  <a:srgbClr val="F1F2F2"/>
                </a:solidFill>
                <a:effectLst/>
                <a:latin typeface="-apple-system"/>
              </a:rPr>
              <a:t> that allows for fast execution of </a:t>
            </a:r>
            <a:r>
              <a:rPr lang="en-US" sz="1400" b="0" i="0" u="none" strike="noStrike" dirty="0">
                <a:solidFill>
                  <a:srgbClr val="F1F2F2"/>
                </a:solidFill>
                <a:effectLst/>
                <a:latin typeface="-apple-system"/>
              </a:rPr>
              <a:t>numerical algorithms</a:t>
            </a:r>
            <a:r>
              <a:rPr lang="en-US" sz="1400" b="0" i="0" dirty="0">
                <a:solidFill>
                  <a:srgbClr val="F1F2F2"/>
                </a:solidFill>
                <a:effectLst/>
                <a:latin typeface="-apple-system"/>
              </a:rPr>
              <a:t> on CPUs and GPUs. It is designed to compile Python code to </a:t>
            </a:r>
            <a:r>
              <a:rPr lang="en-US" sz="1400" b="0" i="0" u="none" strike="noStrike" dirty="0">
                <a:solidFill>
                  <a:srgbClr val="F1F2F2"/>
                </a:solidFill>
                <a:effectLst/>
                <a:latin typeface="-apple-system"/>
              </a:rPr>
              <a:t>machine code</a:t>
            </a:r>
            <a:r>
              <a:rPr lang="en-US" sz="1400" b="0" i="0" dirty="0">
                <a:solidFill>
                  <a:srgbClr val="F1F2F2"/>
                </a:solidFill>
                <a:effectLst/>
                <a:latin typeface="-apple-system"/>
              </a:rPr>
              <a:t> at runtime, which can significantly improve performance compared to pure Python implementations.</a:t>
            </a:r>
          </a:p>
          <a:p>
            <a:pPr algn="l"/>
            <a:r>
              <a:rPr lang="en-US" sz="1400" b="0" i="0" dirty="0" err="1">
                <a:solidFill>
                  <a:srgbClr val="F1F2F2"/>
                </a:solidFill>
                <a:effectLst/>
                <a:latin typeface="-apple-system"/>
              </a:rPr>
              <a:t>Numba</a:t>
            </a:r>
            <a:r>
              <a:rPr lang="en-US" sz="1400" b="0" i="0" dirty="0">
                <a:solidFill>
                  <a:srgbClr val="F1F2F2"/>
                </a:solidFill>
                <a:effectLst/>
                <a:latin typeface="-apple-system"/>
              </a:rPr>
              <a:t> works by analyzing the data types used in a </a:t>
            </a:r>
            <a:r>
              <a:rPr lang="en-US" sz="1400" b="0" i="0" u="none" strike="noStrike" dirty="0">
                <a:solidFill>
                  <a:srgbClr val="F1F2F2"/>
                </a:solidFill>
                <a:effectLst/>
                <a:latin typeface="-apple-system"/>
              </a:rPr>
              <a:t>Python program</a:t>
            </a:r>
            <a:r>
              <a:rPr lang="en-US" sz="1400" b="0" i="0" dirty="0">
                <a:solidFill>
                  <a:srgbClr val="F1F2F2"/>
                </a:solidFill>
                <a:effectLst/>
                <a:latin typeface="-apple-system"/>
              </a:rPr>
              <a:t> and generating </a:t>
            </a:r>
            <a:r>
              <a:rPr lang="en-US" sz="1400" b="0" i="0" u="none" strike="noStrike" dirty="0">
                <a:solidFill>
                  <a:srgbClr val="F1F2F2"/>
                </a:solidFill>
                <a:effectLst/>
                <a:latin typeface="-apple-system"/>
              </a:rPr>
              <a:t>optimized machine code</a:t>
            </a:r>
            <a:r>
              <a:rPr lang="en-US" sz="1400" b="0" i="0" dirty="0">
                <a:solidFill>
                  <a:srgbClr val="F1F2F2"/>
                </a:solidFill>
                <a:effectLst/>
                <a:latin typeface="-apple-system"/>
              </a:rPr>
              <a:t> that can be executed directly on the CPU or GPU. This makes it particularly well-suited for </a:t>
            </a:r>
            <a:r>
              <a:rPr lang="en-US" sz="1400" b="0" i="0" u="none" strike="noStrike" dirty="0">
                <a:solidFill>
                  <a:srgbClr val="F1F2F2"/>
                </a:solidFill>
                <a:effectLst/>
                <a:latin typeface="-apple-system"/>
              </a:rPr>
              <a:t>numerical computations</a:t>
            </a:r>
            <a:r>
              <a:rPr lang="en-US" sz="1400" b="0" i="0" dirty="0">
                <a:solidFill>
                  <a:srgbClr val="F1F2F2"/>
                </a:solidFill>
                <a:effectLst/>
                <a:latin typeface="-apple-system"/>
              </a:rPr>
              <a:t> and </a:t>
            </a:r>
            <a:r>
              <a:rPr lang="en-US" sz="1400" b="0" i="0" u="none" strike="noStrike" dirty="0">
                <a:solidFill>
                  <a:srgbClr val="F1F2F2"/>
                </a:solidFill>
                <a:effectLst/>
                <a:latin typeface="-apple-system"/>
              </a:rPr>
              <a:t>data science applications</a:t>
            </a:r>
            <a:r>
              <a:rPr lang="en-US" sz="1400" b="0" i="0" dirty="0">
                <a:solidFill>
                  <a:srgbClr val="F1F2F2"/>
                </a:solidFill>
                <a:effectLst/>
                <a:latin typeface="-apple-system"/>
              </a:rPr>
              <a:t> that involve large arrays of data.</a:t>
            </a:r>
          </a:p>
          <a:p>
            <a:pPr algn="l"/>
            <a:r>
              <a:rPr lang="en-US" sz="1400" b="0" i="0" dirty="0" err="1">
                <a:solidFill>
                  <a:srgbClr val="F1F2F2"/>
                </a:solidFill>
                <a:effectLst/>
                <a:latin typeface="-apple-system"/>
              </a:rPr>
              <a:t>Numba</a:t>
            </a:r>
            <a:r>
              <a:rPr lang="en-US" sz="1400" b="0" i="0" dirty="0">
                <a:solidFill>
                  <a:srgbClr val="F1F2F2"/>
                </a:solidFill>
                <a:effectLst/>
                <a:latin typeface="-apple-system"/>
              </a:rPr>
              <a:t> supports a wide range of numerical operations, including </a:t>
            </a:r>
            <a:r>
              <a:rPr lang="en-US" sz="1400" b="0" i="0" u="none" strike="noStrike" dirty="0">
                <a:solidFill>
                  <a:srgbClr val="F1F2F2"/>
                </a:solidFill>
                <a:effectLst/>
                <a:latin typeface="-apple-system"/>
              </a:rPr>
              <a:t>mathematical functions</a:t>
            </a:r>
            <a:r>
              <a:rPr lang="en-US" sz="1400" b="0" i="0" dirty="0">
                <a:solidFill>
                  <a:srgbClr val="F1F2F2"/>
                </a:solidFill>
                <a:effectLst/>
                <a:latin typeface="-apple-system"/>
              </a:rPr>
              <a:t>, </a:t>
            </a:r>
            <a:r>
              <a:rPr lang="en-US" sz="1400" b="0" i="0" u="none" strike="noStrike" dirty="0">
                <a:solidFill>
                  <a:srgbClr val="F1F2F2"/>
                </a:solidFill>
                <a:effectLst/>
                <a:latin typeface="-apple-system"/>
              </a:rPr>
              <a:t>linear algebra</a:t>
            </a:r>
            <a:r>
              <a:rPr lang="en-US" sz="1400" b="0" i="0" dirty="0">
                <a:solidFill>
                  <a:srgbClr val="F1F2F2"/>
                </a:solidFill>
                <a:effectLst/>
                <a:latin typeface="-apple-system"/>
              </a:rPr>
              <a:t>, and </a:t>
            </a:r>
            <a:r>
              <a:rPr lang="en-US" sz="1400" b="0" i="0" u="none" strike="noStrike" dirty="0">
                <a:solidFill>
                  <a:srgbClr val="F1F2F2"/>
                </a:solidFill>
                <a:effectLst/>
                <a:latin typeface="-apple-system"/>
              </a:rPr>
              <a:t>random number</a:t>
            </a:r>
            <a:r>
              <a:rPr lang="en-US" sz="1400" b="0" i="0" dirty="0">
                <a:solidFill>
                  <a:srgbClr val="F1F2F2"/>
                </a:solidFill>
                <a:effectLst/>
                <a:latin typeface="-apple-system"/>
              </a:rPr>
              <a:t> generation. It also includes support for </a:t>
            </a:r>
            <a:r>
              <a:rPr lang="en-US" sz="1400" b="0" i="0" u="none" strike="noStrike" dirty="0">
                <a:solidFill>
                  <a:srgbClr val="F1F2F2"/>
                </a:solidFill>
                <a:effectLst/>
                <a:latin typeface="-apple-system"/>
              </a:rPr>
              <a:t>CUDA</a:t>
            </a:r>
            <a:r>
              <a:rPr lang="en-US" sz="1400" b="0" i="0" dirty="0">
                <a:solidFill>
                  <a:srgbClr val="F1F2F2"/>
                </a:solidFill>
                <a:effectLst/>
                <a:latin typeface="-apple-system"/>
              </a:rPr>
              <a:t>, allowing it to generate code that can be executed on </a:t>
            </a:r>
            <a:r>
              <a:rPr lang="en-US" sz="1400" b="0" i="0" u="none" strike="noStrike" dirty="0">
                <a:solidFill>
                  <a:srgbClr val="F1F2F2"/>
                </a:solidFill>
                <a:effectLst/>
                <a:latin typeface="-apple-system"/>
              </a:rPr>
              <a:t>NVIDIA GPUs</a:t>
            </a:r>
            <a:r>
              <a:rPr lang="en-US" sz="1400" b="0" i="0" dirty="0">
                <a:solidFill>
                  <a:srgbClr val="F1F2F2"/>
                </a:solidFill>
                <a:effectLst/>
                <a:latin typeface="-apple-system"/>
              </a:rPr>
              <a:t>.</a:t>
            </a:r>
          </a:p>
          <a:p>
            <a:pPr algn="l"/>
            <a:r>
              <a:rPr lang="en-US" sz="1400" b="0" i="0" dirty="0">
                <a:solidFill>
                  <a:srgbClr val="F1F2F2"/>
                </a:solidFill>
                <a:effectLst/>
                <a:latin typeface="-apple-system"/>
              </a:rPr>
              <a:t>Overall, </a:t>
            </a:r>
            <a:r>
              <a:rPr lang="en-US" sz="1400" b="0" i="0" dirty="0" err="1">
                <a:solidFill>
                  <a:srgbClr val="F1F2F2"/>
                </a:solidFill>
                <a:effectLst/>
                <a:latin typeface="-apple-system"/>
              </a:rPr>
              <a:t>Numba</a:t>
            </a:r>
            <a:r>
              <a:rPr lang="en-US" sz="1400" b="0" i="0" dirty="0">
                <a:solidFill>
                  <a:srgbClr val="F1F2F2"/>
                </a:solidFill>
                <a:effectLst/>
                <a:latin typeface="-apple-system"/>
              </a:rPr>
              <a:t> is a powerful tool for accelerating </a:t>
            </a:r>
            <a:r>
              <a:rPr lang="en-US" sz="1400" b="0" i="0" u="none" strike="noStrike" dirty="0">
                <a:solidFill>
                  <a:srgbClr val="F1F2F2"/>
                </a:solidFill>
                <a:effectLst/>
                <a:latin typeface="-apple-system"/>
              </a:rPr>
              <a:t>Python code</a:t>
            </a:r>
            <a:r>
              <a:rPr lang="en-US" sz="1400" b="0" i="0" dirty="0">
                <a:solidFill>
                  <a:srgbClr val="F1F2F2"/>
                </a:solidFill>
                <a:effectLst/>
                <a:latin typeface="-apple-system"/>
              </a:rPr>
              <a:t> and improving performance in numerical applications.</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33BB-2099-ECD7-8F93-0B7594454179}"/>
              </a:ext>
            </a:extLst>
          </p:cNvPr>
          <p:cNvSpPr>
            <a:spLocks noGrp="1"/>
          </p:cNvSpPr>
          <p:nvPr>
            <p:ph type="title"/>
          </p:nvPr>
        </p:nvSpPr>
        <p:spPr/>
        <p:txBody>
          <a:bodyPr/>
          <a:lstStyle/>
          <a:p>
            <a:r>
              <a:rPr lang="en-US" dirty="0"/>
              <a:t>How to install </a:t>
            </a:r>
            <a:r>
              <a:rPr lang="en-US" dirty="0" err="1"/>
              <a:t>Numba</a:t>
            </a:r>
            <a:r>
              <a:rPr lang="en-US" dirty="0"/>
              <a:t>?</a:t>
            </a:r>
          </a:p>
        </p:txBody>
      </p:sp>
      <p:sp>
        <p:nvSpPr>
          <p:cNvPr id="3" name="Content Placeholder 2">
            <a:extLst>
              <a:ext uri="{FF2B5EF4-FFF2-40B4-BE49-F238E27FC236}">
                <a16:creationId xmlns:a16="http://schemas.microsoft.com/office/drawing/2014/main" id="{22F2EC05-728F-512A-B5C9-C870901DA176}"/>
              </a:ext>
            </a:extLst>
          </p:cNvPr>
          <p:cNvSpPr>
            <a:spLocks noGrp="1"/>
          </p:cNvSpPr>
          <p:nvPr>
            <p:ph idx="1"/>
          </p:nvPr>
        </p:nvSpPr>
        <p:spPr>
          <a:xfrm>
            <a:off x="1907821" y="2368616"/>
            <a:ext cx="10018713" cy="3124201"/>
          </a:xfrm>
        </p:spPr>
        <p:txBody>
          <a:bodyPr/>
          <a:lstStyle/>
          <a:p>
            <a:pPr marL="457200" indent="-457200">
              <a:buFont typeface="+mj-lt"/>
              <a:buAutoNum type="arabicPeriod"/>
            </a:pPr>
            <a:r>
              <a:rPr lang="en-US" dirty="0"/>
              <a:t>Open a terminal or command prompt.</a:t>
            </a:r>
          </a:p>
          <a:p>
            <a:pPr marL="457200" indent="-457200">
              <a:buFont typeface="+mj-lt"/>
              <a:buAutoNum type="arabicPeriod"/>
            </a:pPr>
            <a:r>
              <a:rPr lang="en-US" dirty="0"/>
              <a:t>Type pip install </a:t>
            </a:r>
            <a:r>
              <a:rPr lang="en-US" dirty="0" err="1"/>
              <a:t>numba</a:t>
            </a:r>
            <a:r>
              <a:rPr lang="en-US" dirty="0"/>
              <a:t> and press Enter.</a:t>
            </a:r>
          </a:p>
          <a:p>
            <a:pPr marL="457200" indent="-457200">
              <a:buFont typeface="+mj-lt"/>
              <a:buAutoNum type="arabicPeriod"/>
            </a:pPr>
            <a:r>
              <a:rPr lang="en-US" dirty="0"/>
              <a:t>Wait for the installation to complete.</a:t>
            </a:r>
          </a:p>
        </p:txBody>
      </p:sp>
    </p:spTree>
    <p:extLst>
      <p:ext uri="{BB962C8B-B14F-4D97-AF65-F5344CB8AC3E}">
        <p14:creationId xmlns:p14="http://schemas.microsoft.com/office/powerpoint/2010/main" val="297862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26C8-AE6F-61ED-0F7F-B96B0A1CD6FF}"/>
              </a:ext>
            </a:extLst>
          </p:cNvPr>
          <p:cNvSpPr>
            <a:spLocks noGrp="1"/>
          </p:cNvSpPr>
          <p:nvPr>
            <p:ph type="title"/>
          </p:nvPr>
        </p:nvSpPr>
        <p:spPr/>
        <p:txBody>
          <a:bodyPr/>
          <a:lstStyle/>
          <a:p>
            <a:r>
              <a:rPr lang="en-US" dirty="0"/>
              <a:t>Sample code</a:t>
            </a:r>
          </a:p>
        </p:txBody>
      </p:sp>
      <p:pic>
        <p:nvPicPr>
          <p:cNvPr id="6" name="Content Placeholder 5">
            <a:extLst>
              <a:ext uri="{FF2B5EF4-FFF2-40B4-BE49-F238E27FC236}">
                <a16:creationId xmlns:a16="http://schemas.microsoft.com/office/drawing/2014/main" id="{49104C9A-C4BD-0178-1053-07F4BE914D64}"/>
              </a:ext>
            </a:extLst>
          </p:cNvPr>
          <p:cNvPicPr>
            <a:picLocks noGrp="1" noChangeAspect="1"/>
          </p:cNvPicPr>
          <p:nvPr>
            <p:ph idx="1"/>
          </p:nvPr>
        </p:nvPicPr>
        <p:blipFill>
          <a:blip r:embed="rId2"/>
          <a:stretch>
            <a:fillRect/>
          </a:stretch>
        </p:blipFill>
        <p:spPr>
          <a:xfrm>
            <a:off x="2098308" y="2279824"/>
            <a:ext cx="7344075" cy="3476084"/>
          </a:xfrm>
        </p:spPr>
      </p:pic>
    </p:spTree>
    <p:extLst>
      <p:ext uri="{BB962C8B-B14F-4D97-AF65-F5344CB8AC3E}">
        <p14:creationId xmlns:p14="http://schemas.microsoft.com/office/powerpoint/2010/main" val="226677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FE4F-D9FF-6831-30B2-0435BBB2E11E}"/>
              </a:ext>
            </a:extLst>
          </p:cNvPr>
          <p:cNvSpPr>
            <a:spLocks noGrp="1"/>
          </p:cNvSpPr>
          <p:nvPr>
            <p:ph type="title"/>
          </p:nvPr>
        </p:nvSpPr>
        <p:spPr>
          <a:xfrm>
            <a:off x="1330306" y="0"/>
            <a:ext cx="10018713" cy="1752599"/>
          </a:xfrm>
        </p:spPr>
        <p:txBody>
          <a:bodyPr/>
          <a:lstStyle/>
          <a:p>
            <a:r>
              <a:rPr lang="en-US" dirty="0"/>
              <a:t>Backend of </a:t>
            </a:r>
            <a:r>
              <a:rPr lang="en-US" dirty="0" err="1"/>
              <a:t>Numba</a:t>
            </a:r>
            <a:endParaRPr lang="en-US" dirty="0"/>
          </a:p>
        </p:txBody>
      </p:sp>
      <p:sp>
        <p:nvSpPr>
          <p:cNvPr id="3" name="Content Placeholder 2">
            <a:extLst>
              <a:ext uri="{FF2B5EF4-FFF2-40B4-BE49-F238E27FC236}">
                <a16:creationId xmlns:a16="http://schemas.microsoft.com/office/drawing/2014/main" id="{10566C44-7BF6-18CF-9D65-A5CE72518E3F}"/>
              </a:ext>
            </a:extLst>
          </p:cNvPr>
          <p:cNvSpPr>
            <a:spLocks noGrp="1"/>
          </p:cNvSpPr>
          <p:nvPr>
            <p:ph idx="1"/>
          </p:nvPr>
        </p:nvSpPr>
        <p:spPr/>
        <p:txBody>
          <a:bodyPr>
            <a:noAutofit/>
          </a:bodyPr>
          <a:lstStyle/>
          <a:p>
            <a:pPr algn="l"/>
            <a:r>
              <a:rPr lang="en-US" sz="1800" b="0" i="0" dirty="0">
                <a:effectLst/>
                <a:latin typeface="-apple-system"/>
              </a:rPr>
              <a:t>The backend of </a:t>
            </a:r>
            <a:r>
              <a:rPr lang="en-US" sz="1800" b="0" i="0" dirty="0" err="1">
                <a:effectLst/>
                <a:latin typeface="-apple-system"/>
              </a:rPr>
              <a:t>Numba</a:t>
            </a:r>
            <a:r>
              <a:rPr lang="en-US" sz="1800" b="0" i="0" dirty="0">
                <a:effectLst/>
                <a:latin typeface="-apple-system"/>
              </a:rPr>
              <a:t> is built on top of LLVM (Low-Level Virtual Machine), a collection of modular and reusable compiler and toolchain technologies that can be used to develop a wide range of </a:t>
            </a:r>
            <a:r>
              <a:rPr lang="en-US" sz="1800" b="0" i="0" u="none" strike="noStrike" dirty="0">
                <a:effectLst/>
                <a:latin typeface="-apple-system"/>
              </a:rPr>
              <a:t>programming languages</a:t>
            </a:r>
            <a:r>
              <a:rPr lang="en-US" sz="1800" b="0" i="0" dirty="0">
                <a:effectLst/>
                <a:latin typeface="-apple-system"/>
              </a:rPr>
              <a:t> and applications. </a:t>
            </a:r>
            <a:r>
              <a:rPr lang="en-US" sz="1800" b="0" i="0" u="none" strike="noStrike" dirty="0">
                <a:effectLst/>
                <a:latin typeface="-apple-system"/>
              </a:rPr>
              <a:t>LLVM</a:t>
            </a:r>
            <a:r>
              <a:rPr lang="en-US" sz="1800" b="0" i="0" dirty="0">
                <a:effectLst/>
                <a:latin typeface="-apple-system"/>
              </a:rPr>
              <a:t> provides a framework for optimizing code at various levels, including </a:t>
            </a:r>
            <a:r>
              <a:rPr lang="en-US" sz="1800" b="0" i="0" u="none" strike="noStrike" dirty="0">
                <a:effectLst/>
                <a:latin typeface="-apple-system"/>
              </a:rPr>
              <a:t>instruction selection</a:t>
            </a:r>
            <a:r>
              <a:rPr lang="en-US" sz="1800" b="0" i="0" dirty="0">
                <a:effectLst/>
                <a:latin typeface="-apple-system"/>
              </a:rPr>
              <a:t>, </a:t>
            </a:r>
            <a:r>
              <a:rPr lang="en-US" sz="1800" b="0" i="0" u="none" strike="noStrike" dirty="0">
                <a:effectLst/>
                <a:latin typeface="-apple-system"/>
              </a:rPr>
              <a:t>instruction scheduling</a:t>
            </a:r>
            <a:r>
              <a:rPr lang="en-US" sz="1800" b="0" i="0" dirty="0">
                <a:effectLst/>
                <a:latin typeface="-apple-system"/>
              </a:rPr>
              <a:t>, </a:t>
            </a:r>
            <a:r>
              <a:rPr lang="en-US" sz="1800" b="0" i="0" u="none" strike="noStrike" dirty="0">
                <a:effectLst/>
                <a:latin typeface="-apple-system"/>
              </a:rPr>
              <a:t>register allocation</a:t>
            </a:r>
            <a:r>
              <a:rPr lang="en-US" sz="1800" b="0" i="0" dirty="0">
                <a:effectLst/>
                <a:latin typeface="-apple-system"/>
              </a:rPr>
              <a:t>, and </a:t>
            </a:r>
            <a:r>
              <a:rPr lang="en-US" sz="1800" b="0" i="0" u="none" strike="noStrike" dirty="0">
                <a:effectLst/>
                <a:latin typeface="-apple-system"/>
              </a:rPr>
              <a:t>code generation</a:t>
            </a:r>
            <a:r>
              <a:rPr lang="en-US" sz="1800" b="0" i="0" dirty="0">
                <a:effectLst/>
                <a:latin typeface="-apple-system"/>
              </a:rPr>
              <a:t>.</a:t>
            </a:r>
          </a:p>
          <a:p>
            <a:pPr algn="l"/>
            <a:r>
              <a:rPr lang="en-US" sz="1800" b="0" i="0" dirty="0">
                <a:effectLst/>
                <a:latin typeface="-apple-system"/>
              </a:rPr>
              <a:t>When </a:t>
            </a:r>
            <a:r>
              <a:rPr lang="en-US" sz="1800" b="0" i="0" dirty="0" err="1">
                <a:effectLst/>
                <a:latin typeface="-apple-system"/>
              </a:rPr>
              <a:t>Numba</a:t>
            </a:r>
            <a:r>
              <a:rPr lang="en-US" sz="1800" b="0" i="0" dirty="0">
                <a:effectLst/>
                <a:latin typeface="-apple-system"/>
              </a:rPr>
              <a:t> compiles Python code using LLVM, it performs a number of optimizations to improve the performance of the resulting machine code. For example, </a:t>
            </a:r>
            <a:r>
              <a:rPr lang="en-US" sz="1800" b="0" i="0" dirty="0" err="1">
                <a:effectLst/>
                <a:latin typeface="-apple-system"/>
              </a:rPr>
              <a:t>Numba</a:t>
            </a:r>
            <a:r>
              <a:rPr lang="en-US" sz="1800" b="0" i="0" dirty="0">
                <a:effectLst/>
                <a:latin typeface="-apple-system"/>
              </a:rPr>
              <a:t> can inline functions, eliminate unnecessary </a:t>
            </a:r>
            <a:r>
              <a:rPr lang="en-US" sz="1800" b="0" i="0" u="none" strike="noStrike" dirty="0">
                <a:effectLst/>
                <a:latin typeface="-apple-system"/>
              </a:rPr>
              <a:t>memory allocations</a:t>
            </a:r>
            <a:r>
              <a:rPr lang="en-US" sz="1800" b="0" i="0" dirty="0">
                <a:effectLst/>
                <a:latin typeface="-apple-system"/>
              </a:rPr>
              <a:t>, and use </a:t>
            </a:r>
            <a:r>
              <a:rPr lang="en-US" sz="1800" b="0" i="0" u="none" strike="noStrike" dirty="0">
                <a:effectLst/>
                <a:latin typeface="-apple-system"/>
              </a:rPr>
              <a:t>SIMD instructions</a:t>
            </a:r>
            <a:r>
              <a:rPr lang="en-US" sz="1800" b="0" i="0" dirty="0">
                <a:effectLst/>
                <a:latin typeface="-apple-system"/>
              </a:rPr>
              <a:t> to perform </a:t>
            </a:r>
            <a:r>
              <a:rPr lang="en-US" sz="1800" b="0" i="0" u="none" strike="noStrike" dirty="0">
                <a:effectLst/>
                <a:latin typeface="-apple-system"/>
              </a:rPr>
              <a:t>parallel computations</a:t>
            </a:r>
            <a:r>
              <a:rPr lang="en-US" sz="1800" b="0" i="0" dirty="0">
                <a:effectLst/>
                <a:latin typeface="-apple-system"/>
              </a:rPr>
              <a:t> on </a:t>
            </a:r>
            <a:r>
              <a:rPr lang="en-US" sz="1800" b="0" i="0" u="none" strike="noStrike" dirty="0">
                <a:effectLst/>
                <a:latin typeface="-apple-system"/>
              </a:rPr>
              <a:t>vectorized data</a:t>
            </a:r>
            <a:r>
              <a:rPr lang="en-US" sz="1800" b="0" i="0" dirty="0">
                <a:effectLst/>
                <a:latin typeface="-apple-system"/>
              </a:rPr>
              <a:t>.</a:t>
            </a:r>
          </a:p>
          <a:p>
            <a:pPr algn="l"/>
            <a:r>
              <a:rPr lang="en-US" sz="1800" b="0" i="0" dirty="0">
                <a:effectLst/>
                <a:latin typeface="-apple-system"/>
              </a:rPr>
              <a:t>Overall, the backend of </a:t>
            </a:r>
            <a:r>
              <a:rPr lang="en-US" sz="1800" b="0" i="0" dirty="0" err="1">
                <a:effectLst/>
                <a:latin typeface="-apple-system"/>
              </a:rPr>
              <a:t>Numba</a:t>
            </a:r>
            <a:r>
              <a:rPr lang="en-US" sz="1800" b="0" i="0" dirty="0">
                <a:effectLst/>
                <a:latin typeface="-apple-system"/>
              </a:rPr>
              <a:t> plays a critical role in enabling the library to achieve its goal of accelerating numerical and scientific computations in Python. By leveraging the power of LLVM and other low-level optimization techniques, </a:t>
            </a:r>
            <a:r>
              <a:rPr lang="en-US" sz="1800" b="0" i="0" dirty="0" err="1">
                <a:effectLst/>
                <a:latin typeface="-apple-system"/>
              </a:rPr>
              <a:t>Numba</a:t>
            </a:r>
            <a:r>
              <a:rPr lang="en-US" sz="1800" b="0" i="0" dirty="0">
                <a:effectLst/>
                <a:latin typeface="-apple-system"/>
              </a:rPr>
              <a:t> is able to generate </a:t>
            </a:r>
            <a:r>
              <a:rPr lang="en-US" sz="1800" b="0" i="0" u="none" strike="noStrike" dirty="0">
                <a:effectLst/>
                <a:latin typeface="-apple-system"/>
              </a:rPr>
              <a:t>highly optimized machine code</a:t>
            </a:r>
            <a:r>
              <a:rPr lang="en-US" sz="1800" b="0" i="0" dirty="0">
                <a:effectLst/>
                <a:latin typeface="-apple-system"/>
              </a:rPr>
              <a:t> that can run much faster than equivalent Python code running in pure interpreted mode.</a:t>
            </a:r>
          </a:p>
          <a:p>
            <a:endParaRPr lang="en-US" sz="1800" dirty="0"/>
          </a:p>
        </p:txBody>
      </p:sp>
    </p:spTree>
    <p:extLst>
      <p:ext uri="{BB962C8B-B14F-4D97-AF65-F5344CB8AC3E}">
        <p14:creationId xmlns:p14="http://schemas.microsoft.com/office/powerpoint/2010/main" val="46998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FD0D-FBE2-A2FB-0DA4-114D2FA476A1}"/>
              </a:ext>
            </a:extLst>
          </p:cNvPr>
          <p:cNvSpPr>
            <a:spLocks noGrp="1"/>
          </p:cNvSpPr>
          <p:nvPr>
            <p:ph type="title"/>
          </p:nvPr>
        </p:nvSpPr>
        <p:spPr/>
        <p:txBody>
          <a:bodyPr/>
          <a:lstStyle/>
          <a:p>
            <a:r>
              <a:rPr lang="en-US" dirty="0"/>
              <a:t>What is </a:t>
            </a:r>
            <a:r>
              <a:rPr lang="en-US" dirty="0" err="1"/>
              <a:t>Numpy</a:t>
            </a:r>
            <a:r>
              <a:rPr lang="en-US" dirty="0"/>
              <a:t>?</a:t>
            </a:r>
          </a:p>
        </p:txBody>
      </p:sp>
      <p:sp>
        <p:nvSpPr>
          <p:cNvPr id="3" name="Content Placeholder 2">
            <a:extLst>
              <a:ext uri="{FF2B5EF4-FFF2-40B4-BE49-F238E27FC236}">
                <a16:creationId xmlns:a16="http://schemas.microsoft.com/office/drawing/2014/main" id="{B7F51BB9-6E52-E0D9-B37A-985233E48326}"/>
              </a:ext>
            </a:extLst>
          </p:cNvPr>
          <p:cNvSpPr>
            <a:spLocks noGrp="1"/>
          </p:cNvSpPr>
          <p:nvPr>
            <p:ph idx="1"/>
          </p:nvPr>
        </p:nvSpPr>
        <p:spPr/>
        <p:txBody>
          <a:bodyPr>
            <a:noAutofit/>
          </a:bodyPr>
          <a:lstStyle/>
          <a:p>
            <a:r>
              <a:rPr lang="en-US" sz="1800" dirty="0"/>
              <a:t>NumPy is a library for the Python programming language that provides support for large, multi-dimensional arrays and matrices, along with a large collection of high-level mathematical functions to operate on these arrays.</a:t>
            </a:r>
          </a:p>
          <a:p>
            <a:endParaRPr lang="en-US" sz="1800" dirty="0"/>
          </a:p>
          <a:p>
            <a:r>
              <a:rPr lang="en-US" sz="1800" dirty="0"/>
              <a:t>NumPy is widely used in scientific computing, data analysis, and machine learning applications. It is an essential tool for numerical computing in Python, providing efficient and optimized operations on arrays and matrices, and is designed to work seamlessly with other scientific computing libraries such as SciPy, pandas, and scikit-learn.</a:t>
            </a:r>
          </a:p>
          <a:p>
            <a:endParaRPr lang="en-US" sz="1800" dirty="0"/>
          </a:p>
          <a:p>
            <a:r>
              <a:rPr lang="en-US" sz="1800" dirty="0"/>
              <a:t>NumPy also provides powerful tools for working with data, including tools for indexing, slicing, and reshaping arrays, as well as functions for linear algebra, Fourier analysis, and random number generation. Its performance, flexibility, and ease of use have made it an essential tool for data scientists, researchers, and developers working with numerical data in Python.</a:t>
            </a:r>
          </a:p>
        </p:txBody>
      </p:sp>
    </p:spTree>
    <p:extLst>
      <p:ext uri="{BB962C8B-B14F-4D97-AF65-F5344CB8AC3E}">
        <p14:creationId xmlns:p14="http://schemas.microsoft.com/office/powerpoint/2010/main" val="191096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61A0-3A7C-3DCE-77A1-E21A48C162DE}"/>
              </a:ext>
            </a:extLst>
          </p:cNvPr>
          <p:cNvSpPr>
            <a:spLocks noGrp="1"/>
          </p:cNvSpPr>
          <p:nvPr>
            <p:ph type="title"/>
          </p:nvPr>
        </p:nvSpPr>
        <p:spPr/>
        <p:txBody>
          <a:bodyPr/>
          <a:lstStyle/>
          <a:p>
            <a:r>
              <a:rPr lang="en-US" dirty="0" err="1"/>
              <a:t>Numpy</a:t>
            </a:r>
            <a:r>
              <a:rPr lang="en-US" dirty="0"/>
              <a:t> useful functions</a:t>
            </a:r>
          </a:p>
        </p:txBody>
      </p:sp>
      <p:sp>
        <p:nvSpPr>
          <p:cNvPr id="3" name="Content Placeholder 2">
            <a:extLst>
              <a:ext uri="{FF2B5EF4-FFF2-40B4-BE49-F238E27FC236}">
                <a16:creationId xmlns:a16="http://schemas.microsoft.com/office/drawing/2014/main" id="{F743FAB4-6918-1C52-74AE-2B90DBEE18CA}"/>
              </a:ext>
            </a:extLst>
          </p:cNvPr>
          <p:cNvSpPr>
            <a:spLocks noGrp="1"/>
          </p:cNvSpPr>
          <p:nvPr>
            <p:ph idx="1"/>
          </p:nvPr>
        </p:nvSpPr>
        <p:spPr/>
        <p:txBody>
          <a:bodyPr>
            <a:normAutofit fontScale="70000" lnSpcReduction="20000"/>
          </a:bodyPr>
          <a:lstStyle/>
          <a:p>
            <a:r>
              <a:rPr lang="en-US" dirty="0" err="1"/>
              <a:t>np.array</a:t>
            </a:r>
            <a:r>
              <a:rPr lang="en-US" dirty="0"/>
              <a:t>(): Creates a NumPy array from a Python list or tuple.</a:t>
            </a:r>
          </a:p>
          <a:p>
            <a:endParaRPr lang="en-US" dirty="0"/>
          </a:p>
          <a:p>
            <a:r>
              <a:rPr lang="en-US" dirty="0" err="1"/>
              <a:t>np.zeros</a:t>
            </a:r>
            <a:r>
              <a:rPr lang="en-US" dirty="0"/>
              <a:t>(): Creates an array filled with zeros of a specified shape.</a:t>
            </a:r>
          </a:p>
          <a:p>
            <a:endParaRPr lang="en-US" dirty="0"/>
          </a:p>
          <a:p>
            <a:r>
              <a:rPr lang="en-US" dirty="0" err="1"/>
              <a:t>np.ones</a:t>
            </a:r>
            <a:r>
              <a:rPr lang="en-US" dirty="0"/>
              <a:t>(): Creates an array filled with ones of a specified shape.</a:t>
            </a:r>
          </a:p>
          <a:p>
            <a:endParaRPr lang="en-US" dirty="0"/>
          </a:p>
          <a:p>
            <a:r>
              <a:rPr lang="en-US" dirty="0" err="1"/>
              <a:t>np.arange</a:t>
            </a:r>
            <a:r>
              <a:rPr lang="en-US" dirty="0"/>
              <a:t>(): Creates an array of numbers with a specified range and step size.</a:t>
            </a:r>
          </a:p>
          <a:p>
            <a:endParaRPr lang="en-US" dirty="0"/>
          </a:p>
          <a:p>
            <a:r>
              <a:rPr lang="en-US" dirty="0" err="1"/>
              <a:t>np.linspace</a:t>
            </a:r>
            <a:r>
              <a:rPr lang="en-US" dirty="0"/>
              <a:t>(): Creates an array of numbers with a specified range and number of evenly spaced points.</a:t>
            </a:r>
          </a:p>
        </p:txBody>
      </p:sp>
    </p:spTree>
    <p:extLst>
      <p:ext uri="{BB962C8B-B14F-4D97-AF65-F5344CB8AC3E}">
        <p14:creationId xmlns:p14="http://schemas.microsoft.com/office/powerpoint/2010/main" val="343471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BDF65-FF31-6713-747C-D8DED579ECCA}"/>
              </a:ext>
            </a:extLst>
          </p:cNvPr>
          <p:cNvSpPr>
            <a:spLocks noGrp="1"/>
          </p:cNvSpPr>
          <p:nvPr>
            <p:ph idx="1"/>
          </p:nvPr>
        </p:nvSpPr>
        <p:spPr>
          <a:xfrm>
            <a:off x="1484310" y="731521"/>
            <a:ext cx="10018713" cy="5059680"/>
          </a:xfrm>
        </p:spPr>
        <p:txBody>
          <a:bodyPr>
            <a:normAutofit lnSpcReduction="10000"/>
          </a:bodyPr>
          <a:lstStyle/>
          <a:p>
            <a:r>
              <a:rPr lang="en-US" dirty="0" err="1"/>
              <a:t>np.random.rand</a:t>
            </a:r>
            <a:r>
              <a:rPr lang="en-US" dirty="0"/>
              <a:t>(): Generates an array of random numbers from a uniform distribution between 0 and 1.</a:t>
            </a:r>
          </a:p>
          <a:p>
            <a:endParaRPr lang="en-US" dirty="0"/>
          </a:p>
          <a:p>
            <a:r>
              <a:rPr lang="en-US" dirty="0" err="1"/>
              <a:t>np.random.randn</a:t>
            </a:r>
            <a:r>
              <a:rPr lang="en-US" dirty="0"/>
              <a:t>(): Generates an array of random numbers from a standard normal distribution.</a:t>
            </a:r>
          </a:p>
          <a:p>
            <a:endParaRPr lang="en-US" dirty="0"/>
          </a:p>
          <a:p>
            <a:r>
              <a:rPr lang="en-US" dirty="0"/>
              <a:t>np.dot(): Computes the dot product of two arrays.</a:t>
            </a:r>
          </a:p>
          <a:p>
            <a:endParaRPr lang="en-US" dirty="0"/>
          </a:p>
          <a:p>
            <a:r>
              <a:rPr lang="en-US" dirty="0" err="1"/>
              <a:t>np.transpose</a:t>
            </a:r>
            <a:r>
              <a:rPr lang="en-US" dirty="0"/>
              <a:t>(): Transposes an array (rows become columns and vice versa).</a:t>
            </a:r>
          </a:p>
          <a:p>
            <a:endParaRPr lang="en-US" dirty="0"/>
          </a:p>
          <a:p>
            <a:r>
              <a:rPr lang="en-US" dirty="0" err="1"/>
              <a:t>np.reshape</a:t>
            </a:r>
            <a:r>
              <a:rPr lang="en-US" dirty="0"/>
              <a:t>(): Reshapes an array to a specified shape.</a:t>
            </a:r>
          </a:p>
        </p:txBody>
      </p:sp>
    </p:spTree>
    <p:extLst>
      <p:ext uri="{BB962C8B-B14F-4D97-AF65-F5344CB8AC3E}">
        <p14:creationId xmlns:p14="http://schemas.microsoft.com/office/powerpoint/2010/main" val="38468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6FA9B-CF61-B4C5-D009-16DDB1C29B60}"/>
              </a:ext>
            </a:extLst>
          </p:cNvPr>
          <p:cNvSpPr>
            <a:spLocks noGrp="1"/>
          </p:cNvSpPr>
          <p:nvPr>
            <p:ph idx="1"/>
          </p:nvPr>
        </p:nvSpPr>
        <p:spPr>
          <a:xfrm>
            <a:off x="1484310" y="770021"/>
            <a:ext cx="10018713" cy="5021179"/>
          </a:xfrm>
        </p:spPr>
        <p:txBody>
          <a:bodyPr/>
          <a:lstStyle/>
          <a:p>
            <a:r>
              <a:rPr lang="en-US" dirty="0" err="1"/>
              <a:t>np.vstack</a:t>
            </a:r>
            <a:r>
              <a:rPr lang="en-US" dirty="0"/>
              <a:t>(): Stacks arrays vertically (along the rows).</a:t>
            </a:r>
          </a:p>
          <a:p>
            <a:endParaRPr lang="en-US" dirty="0"/>
          </a:p>
          <a:p>
            <a:r>
              <a:rPr lang="en-US" dirty="0" err="1"/>
              <a:t>np.hstack</a:t>
            </a:r>
            <a:r>
              <a:rPr lang="en-US" dirty="0"/>
              <a:t>(): Stacks arrays horizontally (along the columns).</a:t>
            </a:r>
          </a:p>
          <a:p>
            <a:endParaRPr lang="en-US" dirty="0"/>
          </a:p>
          <a:p>
            <a:r>
              <a:rPr lang="en-US" dirty="0" err="1"/>
              <a:t>np.mean</a:t>
            </a:r>
            <a:r>
              <a:rPr lang="en-US" dirty="0"/>
              <a:t>(): Computes the mean of an array.</a:t>
            </a:r>
          </a:p>
          <a:p>
            <a:endParaRPr lang="en-US" dirty="0"/>
          </a:p>
          <a:p>
            <a:r>
              <a:rPr lang="en-US" dirty="0" err="1"/>
              <a:t>np.median</a:t>
            </a:r>
            <a:r>
              <a:rPr lang="en-US" dirty="0"/>
              <a:t>(): Computes the median of an array.</a:t>
            </a:r>
          </a:p>
          <a:p>
            <a:endParaRPr lang="en-US" dirty="0"/>
          </a:p>
          <a:p>
            <a:r>
              <a:rPr lang="en-US" dirty="0" err="1"/>
              <a:t>np.std</a:t>
            </a:r>
            <a:r>
              <a:rPr lang="en-US" dirty="0"/>
              <a:t>(): Computes the standard deviation of an array.</a:t>
            </a:r>
          </a:p>
        </p:txBody>
      </p:sp>
    </p:spTree>
    <p:extLst>
      <p:ext uri="{BB962C8B-B14F-4D97-AF65-F5344CB8AC3E}">
        <p14:creationId xmlns:p14="http://schemas.microsoft.com/office/powerpoint/2010/main" val="2665368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509</TotalTime>
  <Words>899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Corbel</vt:lpstr>
      <vt:lpstr>Parallax</vt:lpstr>
      <vt:lpstr>Numba &amp; Numpy</vt:lpstr>
      <vt:lpstr>What is Numba?</vt:lpstr>
      <vt:lpstr>How to install Numba?</vt:lpstr>
      <vt:lpstr>Sample code</vt:lpstr>
      <vt:lpstr>Backend of Numba</vt:lpstr>
      <vt:lpstr>What is Numpy?</vt:lpstr>
      <vt:lpstr>Numpy useful functions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Numba &amp; Numpy</dc:title>
  <dc:creator>amirreza alasti</dc:creator>
  <cp:lastModifiedBy>amirreza alasti</cp:lastModifiedBy>
  <cp:revision>2</cp:revision>
  <dcterms:created xsi:type="dcterms:W3CDTF">2023-05-28T10:51:02Z</dcterms:created>
  <dcterms:modified xsi:type="dcterms:W3CDTF">2023-05-29T09:18:00Z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