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95" r:id="rId4"/>
    <p:sldId id="311" r:id="rId5"/>
    <p:sldId id="310" r:id="rId6"/>
    <p:sldId id="307" r:id="rId7"/>
    <p:sldId id="296" r:id="rId8"/>
    <p:sldId id="298" r:id="rId9"/>
    <p:sldId id="309" r:id="rId10"/>
    <p:sldId id="294" r:id="rId11"/>
    <p:sldId id="292" r:id="rId12"/>
    <p:sldId id="291" r:id="rId13"/>
    <p:sldId id="317" r:id="rId14"/>
    <p:sldId id="299" r:id="rId15"/>
    <p:sldId id="300" r:id="rId16"/>
    <p:sldId id="301" r:id="rId17"/>
    <p:sldId id="302" r:id="rId18"/>
    <p:sldId id="304" r:id="rId19"/>
    <p:sldId id="308" r:id="rId20"/>
    <p:sldId id="297" r:id="rId21"/>
    <p:sldId id="313" r:id="rId22"/>
    <p:sldId id="316" r:id="rId23"/>
    <p:sldId id="315" r:id="rId24"/>
    <p:sldId id="30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C01D-D655-47EC-988B-34CEABFCA35C}" v="2" dt="2022-06-09T12:31:40.003"/>
    <p1510:client id="{65FA6638-242F-48B1-AA5C-C42E5E6F75C7}" v="145" dt="2022-06-10T06:35:23.425"/>
    <p1510:client id="{F110DD50-95E0-49AF-BFDF-C731AEEE31BC}" v="51" dt="2022-06-09T13:02:2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1020" autoAdjust="0"/>
  </p:normalViewPr>
  <p:slideViewPr>
    <p:cSldViewPr snapToGrid="0">
      <p:cViewPr varScale="1">
        <p:scale>
          <a:sx n="102" d="100"/>
          <a:sy n="102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 dirty="0"/>
            <a:t>Release Gruppen (Backend, WebApp, MobileApp) gleichzeitig releasen</a:t>
          </a:r>
          <a:endParaRPr lang="en-US" dirty="0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 dirty="0"/>
            <a:t>Release Gruppen (Backend, WebApp, MobileApp) gleichzeitig releasen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30.06.22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454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indent="-171450">
              <a:buFontTx/>
              <a:buChar char="-"/>
            </a:pPr>
            <a:r>
              <a:rPr lang="de-DE" dirty="0"/>
              <a:t>Philipp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64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Philipp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5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804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92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72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7073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Code 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9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Markus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79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561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Markus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46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12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02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6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18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Tests erwähnen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59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Nico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4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794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Thorsten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86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01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93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31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Nico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49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30.06.22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  <a:p>
            <a:r>
              <a:rPr lang="de-DE" sz="1600" dirty="0"/>
              <a:t>Abschlusspräsentation</a:t>
            </a:r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076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Authorization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Ressourcen-basierte Autorisierung</a:t>
            </a:r>
          </a:p>
          <a:p>
            <a:r>
              <a:rPr lang="de-DE" dirty="0"/>
              <a:t>Zwei Ebenen:</a:t>
            </a:r>
          </a:p>
          <a:p>
            <a:pPr lvl="1"/>
            <a:r>
              <a:rPr lang="de-DE" dirty="0"/>
              <a:t>Organisation (</a:t>
            </a:r>
            <a:r>
              <a:rPr lang="de-DE" dirty="0" err="1"/>
              <a:t>OrganisationRole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Service (</a:t>
            </a:r>
            <a:r>
              <a:rPr lang="de-DE" dirty="0" err="1"/>
              <a:t>ServiceRole</a:t>
            </a:r>
            <a:r>
              <a:rPr lang="de-DE" dirty="0"/>
              <a:t>)</a:t>
            </a:r>
          </a:p>
          <a:p>
            <a:r>
              <a:rPr lang="de-DE" dirty="0"/>
              <a:t>Implementierung:</a:t>
            </a:r>
          </a:p>
          <a:p>
            <a:pPr lvl="1"/>
            <a:r>
              <a:rPr lang="de-DE" dirty="0" err="1"/>
              <a:t>OrganisationRole</a:t>
            </a:r>
            <a:r>
              <a:rPr lang="de-DE" dirty="0"/>
              <a:t> 1 zu 1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 err="1"/>
              <a:t>ServiceRole</a:t>
            </a:r>
            <a:r>
              <a:rPr lang="de-DE" dirty="0"/>
              <a:t> 1 zu 1 </a:t>
            </a:r>
            <a:r>
              <a:rPr lang="de-DE" dirty="0" err="1"/>
              <a:t>ServiceUser</a:t>
            </a:r>
            <a:endParaRPr lang="de-DE" dirty="0"/>
          </a:p>
          <a:p>
            <a:pPr lvl="1"/>
            <a:r>
              <a:rPr lang="de-DE" dirty="0"/>
              <a:t>Organisation/Service </a:t>
            </a:r>
            <a:r>
              <a:rPr lang="de-DE" dirty="0" err="1"/>
              <a:t>AuthorizationRequirements</a:t>
            </a:r>
            <a:r>
              <a:rPr lang="de-DE" dirty="0"/>
              <a:t> and </a:t>
            </a:r>
            <a:r>
              <a:rPr lang="de-DE" dirty="0" err="1"/>
              <a:t>AuthorizationHandlers</a:t>
            </a:r>
            <a:endParaRPr lang="de-DE" dirty="0"/>
          </a:p>
          <a:p>
            <a:pPr lvl="1"/>
            <a:r>
              <a:rPr lang="de-DE" dirty="0"/>
              <a:t>Mapping über </a:t>
            </a:r>
            <a:r>
              <a:rPr lang="de-DE" dirty="0" err="1"/>
              <a:t>IAuthorizationService</a:t>
            </a:r>
            <a:r>
              <a:rPr lang="de-DE" dirty="0"/>
              <a:t> Klasse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8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12C541-C337-6F9A-14C4-E4E44780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604415"/>
            <a:ext cx="10515600" cy="168625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F2C502-5435-CE89-7124-98F0FA5A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4303"/>
            <a:ext cx="10530874" cy="20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641CAE-A602-4695-62F5-C7E1D3A9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383" y="2141537"/>
            <a:ext cx="10255233" cy="4351338"/>
          </a:xfrm>
        </p:spPr>
      </p:pic>
    </p:spTree>
    <p:extLst>
      <p:ext uri="{BB962C8B-B14F-4D97-AF65-F5344CB8AC3E}">
        <p14:creationId xmlns:p14="http://schemas.microsoft.com/office/powerpoint/2010/main" val="29713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05A53A6-EABB-7CFB-1E16-3F7D4429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47896"/>
            <a:ext cx="10515600" cy="1706796"/>
          </a:xfrm>
        </p:spPr>
      </p:pic>
    </p:spTree>
    <p:extLst>
      <p:ext uri="{BB962C8B-B14F-4D97-AF65-F5344CB8AC3E}">
        <p14:creationId xmlns:p14="http://schemas.microsoft.com/office/powerpoint/2010/main" val="40851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236D03D-CFA2-690E-A58A-DAA4C686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76475"/>
            <a:ext cx="10515600" cy="3998789"/>
          </a:xfrm>
        </p:spPr>
      </p:pic>
    </p:spTree>
    <p:extLst>
      <p:ext uri="{BB962C8B-B14F-4D97-AF65-F5344CB8AC3E}">
        <p14:creationId xmlns:p14="http://schemas.microsoft.com/office/powerpoint/2010/main" val="20194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41B845-EA62-33F8-C18E-C467F4FF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545844"/>
            <a:ext cx="10515600" cy="16354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F73C91-DED5-D294-9334-53BF5A36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7420"/>
            <a:ext cx="10509482" cy="17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4DFFE07-F870-5E9F-D4D2-BD9D260F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93947"/>
            <a:ext cx="10515600" cy="2414693"/>
          </a:xfrm>
        </p:spPr>
      </p:pic>
    </p:spTree>
    <p:extLst>
      <p:ext uri="{BB962C8B-B14F-4D97-AF65-F5344CB8AC3E}">
        <p14:creationId xmlns:p14="http://schemas.microsoft.com/office/powerpoint/2010/main" val="54901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FE40AF-B925-9B88-B8AE-62CD8DEB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64907"/>
            <a:ext cx="10515600" cy="1672773"/>
          </a:xfrm>
        </p:spPr>
      </p:pic>
    </p:spTree>
    <p:extLst>
      <p:ext uri="{BB962C8B-B14F-4D97-AF65-F5344CB8AC3E}">
        <p14:creationId xmlns:p14="http://schemas.microsoft.com/office/powerpoint/2010/main" val="393063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 (REST)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06DB0B-CDE1-66F4-29DE-11D78B67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87959"/>
            <a:ext cx="10515600" cy="2026669"/>
          </a:xfrm>
        </p:spPr>
      </p:pic>
    </p:spTree>
    <p:extLst>
      <p:ext uri="{BB962C8B-B14F-4D97-AF65-F5344CB8AC3E}">
        <p14:creationId xmlns:p14="http://schemas.microsoft.com/office/powerpoint/2010/main" val="325299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 lnSpcReduction="10000"/>
          </a:bodyPr>
          <a:lstStyle/>
          <a:p>
            <a:r>
              <a:rPr lang="de-DE" sz="2600" dirty="0" err="1"/>
              <a:t>React</a:t>
            </a:r>
            <a:endParaRPr lang="de-DE" sz="2600" dirty="0"/>
          </a:p>
          <a:p>
            <a:r>
              <a:rPr lang="de-DE" sz="2600" dirty="0" err="1"/>
              <a:t>React</a:t>
            </a:r>
            <a:r>
              <a:rPr lang="de-DE" sz="2600" dirty="0"/>
              <a:t>-Router</a:t>
            </a:r>
          </a:p>
          <a:p>
            <a:r>
              <a:rPr lang="de-DE" sz="2600" dirty="0" err="1"/>
              <a:t>Typescript</a:t>
            </a:r>
            <a:endParaRPr lang="de-DE" sz="2600" dirty="0"/>
          </a:p>
          <a:p>
            <a:r>
              <a:rPr lang="de-DE" sz="2600" dirty="0"/>
              <a:t>Material-UI</a:t>
            </a:r>
          </a:p>
          <a:p>
            <a:r>
              <a:rPr lang="de-DE" sz="2600" dirty="0" err="1"/>
              <a:t>Formik</a:t>
            </a:r>
            <a:endParaRPr lang="de-DE" sz="2600" dirty="0"/>
          </a:p>
          <a:p>
            <a:r>
              <a:rPr lang="de-DE" sz="2600" dirty="0" err="1"/>
              <a:t>Yup</a:t>
            </a:r>
            <a:endParaRPr lang="de-DE" sz="2600" dirty="0"/>
          </a:p>
          <a:p>
            <a:r>
              <a:rPr lang="de-DE" sz="2600" dirty="0" err="1"/>
              <a:t>Orval</a:t>
            </a:r>
            <a:endParaRPr lang="de-DE" sz="2600" dirty="0"/>
          </a:p>
          <a:p>
            <a:r>
              <a:rPr lang="de-DE" sz="2600" dirty="0"/>
              <a:t>Monaco Editor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756828-10BC-DA4E-C1AA-B99F9864B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402" y="2276475"/>
            <a:ext cx="1020060" cy="887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EE0439-8B94-64F7-5EDF-C71B4E5FE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52" y="2217738"/>
            <a:ext cx="1632530" cy="8870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12FF4-3375-6971-A3E6-A17BBF844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216" y="3859810"/>
            <a:ext cx="979414" cy="979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21B4CB-09FF-E085-FFA6-B421AC80C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98" y="3045939"/>
            <a:ext cx="1149272" cy="11492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1022A8-831A-946E-631F-A430C2B32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40" y="4907900"/>
            <a:ext cx="1252955" cy="10811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23C6F2-F8F6-B237-F791-14390404E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0127" y="4005213"/>
            <a:ext cx="1253266" cy="12532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C71F6C5-FB0C-71BD-A8A2-7CAE5C4AB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1" y="5883979"/>
            <a:ext cx="2057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Veröffentlichung von (mobilen) Apps für Entwickler / Kunden nachverfolgbar machen</a:t>
            </a:r>
          </a:p>
          <a:p>
            <a:r>
              <a:rPr lang="de-DE" sz="2400" dirty="0"/>
              <a:t>Verantwortlichkeit sichtbar und transparent machen</a:t>
            </a:r>
          </a:p>
          <a:p>
            <a:r>
              <a:rPr lang="de-DE" sz="2400" dirty="0"/>
              <a:t>Verwalten aller Apps (Services) einer Organisation</a:t>
            </a:r>
          </a:p>
          <a:p>
            <a:r>
              <a:rPr lang="de-DE" sz="2400" dirty="0"/>
              <a:t>Verwalten von Releases, Release Metadaten und </a:t>
            </a:r>
            <a:r>
              <a:rPr lang="de-DE" sz="2400" dirty="0" err="1"/>
              <a:t>Changelogs</a:t>
            </a:r>
            <a:endParaRPr lang="de-DE" sz="2400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50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Philipp </a:t>
            </a:r>
            <a:r>
              <a:rPr lang="de-DE" sz="2800" dirty="0" err="1"/>
              <a:t>Cerweny</a:t>
            </a:r>
            <a:endParaRPr lang="de-DE" sz="2800" dirty="0"/>
          </a:p>
          <a:p>
            <a:pPr lvl="1"/>
            <a:r>
              <a:rPr lang="de-DE" dirty="0"/>
              <a:t>API Endpoints: Organisation </a:t>
            </a:r>
            <a:r>
              <a:rPr lang="de-DE" dirty="0" err="1"/>
              <a:t>Role</a:t>
            </a:r>
            <a:r>
              <a:rPr lang="de-DE" dirty="0"/>
              <a:t> / </a:t>
            </a:r>
            <a:r>
              <a:rPr lang="de-DE" dirty="0" err="1"/>
              <a:t>OrganisationUser</a:t>
            </a:r>
            <a:endParaRPr lang="de-DE" dirty="0"/>
          </a:p>
          <a:p>
            <a:pPr lvl="1"/>
            <a:r>
              <a:rPr lang="de-DE" dirty="0"/>
              <a:t>Backend </a:t>
            </a:r>
            <a:r>
              <a:rPr lang="de-DE" dirty="0" err="1"/>
              <a:t>Authorization</a:t>
            </a:r>
            <a:endParaRPr lang="de-DE" dirty="0"/>
          </a:p>
          <a:p>
            <a:r>
              <a:rPr lang="de-DE" sz="2800" dirty="0"/>
              <a:t>Martin Setz</a:t>
            </a:r>
          </a:p>
          <a:p>
            <a:pPr lvl="1"/>
            <a:r>
              <a:rPr lang="de-DE" dirty="0"/>
              <a:t>API Endpoints: Services / Release Trigger</a:t>
            </a:r>
          </a:p>
          <a:p>
            <a:pPr lvl="1"/>
            <a:r>
              <a:rPr lang="de-DE" dirty="0"/>
              <a:t>GitHub </a:t>
            </a:r>
            <a:r>
              <a:rPr lang="de-DE" dirty="0" err="1"/>
              <a:t>changelog</a:t>
            </a:r>
            <a:r>
              <a:rPr lang="de-DE" dirty="0"/>
              <a:t> </a:t>
            </a:r>
            <a:r>
              <a:rPr lang="de-DE" dirty="0" err="1"/>
              <a:t>generator</a:t>
            </a:r>
            <a:endParaRPr lang="de-DE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Thorsten Schmitt</a:t>
            </a:r>
          </a:p>
          <a:p>
            <a:pPr lvl="1"/>
            <a:r>
              <a:rPr lang="de-DE" dirty="0"/>
              <a:t>API Endpoints: Releases</a:t>
            </a:r>
          </a:p>
          <a:p>
            <a:pPr lvl="1"/>
            <a:r>
              <a:rPr lang="de-DE" dirty="0"/>
              <a:t>Architektur Diagramme / Präsentationen</a:t>
            </a:r>
          </a:p>
        </p:txBody>
      </p:sp>
    </p:spTree>
    <p:extLst>
      <p:ext uri="{BB962C8B-B14F-4D97-AF65-F5344CB8AC3E}">
        <p14:creationId xmlns:p14="http://schemas.microsoft.com/office/powerpoint/2010/main" val="351566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Aufteilung der Aufgaben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73" y="1825625"/>
            <a:ext cx="5820427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800" dirty="0"/>
              <a:t>Markus Jaeger</a:t>
            </a:r>
          </a:p>
          <a:p>
            <a:pPr lvl="1"/>
            <a:r>
              <a:rPr lang="de-DE" dirty="0"/>
              <a:t>API Endpoints: Service Templates / Locales</a:t>
            </a:r>
          </a:p>
          <a:p>
            <a:pPr lvl="1"/>
            <a:r>
              <a:rPr lang="de-DE" dirty="0" err="1"/>
              <a:t>Endpoint</a:t>
            </a:r>
            <a:r>
              <a:rPr lang="de-DE" dirty="0"/>
              <a:t> Basisklasse (Versionierung, Namespace &amp; Route Transformer)</a:t>
            </a:r>
          </a:p>
          <a:p>
            <a:pPr lvl="1"/>
            <a:r>
              <a:rPr lang="de-DE" dirty="0"/>
              <a:t>Domain Aggregates</a:t>
            </a:r>
          </a:p>
          <a:p>
            <a:pPr lvl="1"/>
            <a:r>
              <a:rPr lang="de-DE" dirty="0"/>
              <a:t>Release Metadaten Schema &amp; </a:t>
            </a:r>
            <a:r>
              <a:rPr lang="de-DE" dirty="0" err="1"/>
              <a:t>Validator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Code Review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668D238-35EC-CE45-E3CC-C164FDD149D1}"/>
              </a:ext>
            </a:extLst>
          </p:cNvPr>
          <p:cNvSpPr txBox="1">
            <a:spLocks/>
          </p:cNvSpPr>
          <p:nvPr/>
        </p:nvSpPr>
        <p:spPr>
          <a:xfrm>
            <a:off x="6096000" y="1818733"/>
            <a:ext cx="5820426" cy="4674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2800" dirty="0"/>
              <a:t>Nicolas Schlecker </a:t>
            </a:r>
          </a:p>
          <a:p>
            <a:pPr lvl="1"/>
            <a:r>
              <a:rPr lang="de-DE" dirty="0"/>
              <a:t>Projektidee</a:t>
            </a:r>
          </a:p>
          <a:p>
            <a:pPr lvl="1"/>
            <a:r>
              <a:rPr lang="de-DE" dirty="0"/>
              <a:t>API Endpoints: </a:t>
            </a:r>
            <a:r>
              <a:rPr lang="de-DE" dirty="0" err="1"/>
              <a:t>Organisations</a:t>
            </a:r>
            <a:r>
              <a:rPr lang="de-DE" dirty="0"/>
              <a:t>, Service User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CI / CD für Frontend &amp; Backend</a:t>
            </a:r>
          </a:p>
          <a:p>
            <a:pPr lvl="1"/>
            <a:r>
              <a:rPr lang="de-DE" dirty="0"/>
              <a:t>Domain Aggregates</a:t>
            </a:r>
          </a:p>
          <a:p>
            <a:pPr lvl="1"/>
            <a:r>
              <a:rPr lang="de-DE" dirty="0"/>
              <a:t>Terraform</a:t>
            </a:r>
          </a:p>
          <a:p>
            <a:pPr lvl="1"/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Code Review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 err="1">
                <a:solidFill>
                  <a:srgbClr val="FFFFFF"/>
                </a:solidFill>
              </a:rPr>
              <a:t>Lessons</a:t>
            </a:r>
            <a:r>
              <a:rPr lang="de-DE" sz="4600" dirty="0">
                <a:solidFill>
                  <a:srgbClr val="FFFFFF"/>
                </a:solidFill>
              </a:rPr>
              <a:t> </a:t>
            </a:r>
            <a:r>
              <a:rPr lang="de-DE" sz="4600" dirty="0" err="1">
                <a:solidFill>
                  <a:srgbClr val="FFFFFF"/>
                </a:solidFill>
              </a:rPr>
              <a:t>Learned</a:t>
            </a:r>
            <a:endParaRPr lang="de-DE" sz="46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7FA546-973F-3ED4-53C5-7073F35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Hohe Learning </a:t>
            </a:r>
            <a:r>
              <a:rPr lang="de-DE" dirty="0" err="1"/>
              <a:t>Curve</a:t>
            </a:r>
            <a:r>
              <a:rPr lang="de-DE" dirty="0"/>
              <a:t> der „Clean Architecture“</a:t>
            </a:r>
          </a:p>
          <a:p>
            <a:r>
              <a:rPr lang="de-DE" dirty="0"/>
              <a:t>Aufwand mit Auth / </a:t>
            </a:r>
            <a:r>
              <a:rPr lang="de-DE" dirty="0" err="1"/>
              <a:t>Keycloak</a:t>
            </a:r>
            <a:endParaRPr lang="de-DE" dirty="0"/>
          </a:p>
          <a:p>
            <a:r>
              <a:rPr lang="de-DE" dirty="0"/>
              <a:t>Klarere Aufteilung der Aufgaben / Bereiche im Team</a:t>
            </a:r>
          </a:p>
          <a:p>
            <a:r>
              <a:rPr lang="de-DE" dirty="0"/>
              <a:t>Features nicht alle vollständig (z.B. „Release Target“)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0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4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A92EAF-436A-1814-EEC9-C1DFB9094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/>
          <a:stretch/>
        </p:blipFill>
        <p:spPr>
          <a:xfrm>
            <a:off x="1097280" y="0"/>
            <a:ext cx="10257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Verwalten von Apps für verschiedene Auftraggeber</a:t>
            </a:r>
          </a:p>
          <a:p>
            <a:r>
              <a:rPr lang="de-DE" sz="2600" dirty="0"/>
              <a:t>Managen von Releases auf verschiedene Zielplattformen</a:t>
            </a:r>
          </a:p>
          <a:p>
            <a:r>
              <a:rPr lang="de-DE" sz="2600" dirty="0"/>
              <a:t>Verwaltung von Change Logs (Mehrsprachig)</a:t>
            </a:r>
          </a:p>
          <a:p>
            <a:r>
              <a:rPr lang="de-DE" sz="2600" dirty="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8959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557CB-A9F1-8041-DE52-56FB678F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0"/>
            <a:ext cx="973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236720"/>
          </a:xfrm>
        </p:spPr>
        <p:txBody>
          <a:bodyPr>
            <a:normAutofit lnSpcReduction="10000"/>
          </a:bodyPr>
          <a:lstStyle/>
          <a:p>
            <a:r>
              <a:rPr lang="de-DE" sz="2600" dirty="0"/>
              <a:t>ASP.net Core 6</a:t>
            </a:r>
          </a:p>
          <a:p>
            <a:r>
              <a:rPr lang="de-DE" sz="2600" dirty="0"/>
              <a:t>Entity Framework Core</a:t>
            </a:r>
          </a:p>
          <a:p>
            <a:r>
              <a:rPr lang="de-DE" sz="2600" dirty="0"/>
              <a:t>PostgreSQL</a:t>
            </a:r>
          </a:p>
          <a:p>
            <a:r>
              <a:rPr lang="de-DE" sz="2600" dirty="0" err="1"/>
              <a:t>Swagger</a:t>
            </a:r>
            <a:endParaRPr lang="de-DE" sz="2600" dirty="0"/>
          </a:p>
          <a:p>
            <a:r>
              <a:rPr lang="de-DE" sz="2600" dirty="0" err="1"/>
              <a:t>Keycloak</a:t>
            </a:r>
            <a:endParaRPr lang="de-DE" sz="2600" dirty="0"/>
          </a:p>
          <a:p>
            <a:r>
              <a:rPr lang="de-DE" sz="2600" dirty="0"/>
              <a:t>Docker</a:t>
            </a:r>
          </a:p>
          <a:p>
            <a:r>
              <a:rPr lang="de-DE" sz="2600" dirty="0" err="1"/>
              <a:t>Kubernetes</a:t>
            </a:r>
            <a:endParaRPr lang="de-DE" sz="2600" dirty="0"/>
          </a:p>
          <a:p>
            <a:r>
              <a:rPr lang="de-DE" sz="2600" dirty="0"/>
              <a:t>Terraform</a:t>
            </a:r>
          </a:p>
          <a:p>
            <a:r>
              <a:rPr lang="de-DE" sz="2600" dirty="0"/>
              <a:t>Google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15D4-DAC0-5CAF-5505-FD5220ED5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5704" y="2080273"/>
            <a:ext cx="853400" cy="85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D46267-9A90-69B8-0C24-39FF74192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735" y="2849623"/>
            <a:ext cx="853401" cy="880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4B336-22E0-2F5C-716B-523FE9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2072" y="2644961"/>
            <a:ext cx="2678760" cy="772845"/>
          </a:xfrm>
          <a:prstGeom prst="rect">
            <a:avLst/>
          </a:prstGeom>
        </p:spPr>
      </p:pic>
      <p:pic>
        <p:nvPicPr>
          <p:cNvPr id="11" name="Grafik 10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E26F3910-523F-5EB2-A21E-8A44351C1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2" y="3613930"/>
            <a:ext cx="925602" cy="9256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336D40-693D-1943-7459-82762EA3F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89" y="3917494"/>
            <a:ext cx="2581469" cy="66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BC14BD-1232-B653-008E-00EF3FE14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68" y="4719551"/>
            <a:ext cx="3116977" cy="5509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845A91-0626-0816-211E-B67199FC33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39582" y="5108166"/>
            <a:ext cx="2381250" cy="571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A37241-82C7-D835-40C6-F6B1A2230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14200" y="6047680"/>
            <a:ext cx="3324912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Domain Driven Design</a:t>
            </a:r>
          </a:p>
          <a:p>
            <a:r>
              <a:rPr lang="de-DE" sz="2600" dirty="0"/>
              <a:t>Clean Architecture: „</a:t>
            </a:r>
            <a:r>
              <a:rPr lang="de-DE" sz="2800" dirty="0" err="1"/>
              <a:t>loosely-coupled</a:t>
            </a:r>
            <a:r>
              <a:rPr lang="de-DE" sz="2800" dirty="0"/>
              <a:t>“ &amp; „</a:t>
            </a:r>
            <a:r>
              <a:rPr lang="de-DE" sz="2800" dirty="0" err="1"/>
              <a:t>dependency-inverted</a:t>
            </a:r>
            <a:r>
              <a:rPr lang="de-DE" sz="2800" dirty="0"/>
              <a:t>“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5E908D-30D9-7D01-F56C-BB2F8615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61" y="3429000"/>
            <a:ext cx="4255878" cy="31257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899F9-B9AE-BF33-A45D-B66A92811FE4}"/>
              </a:ext>
            </a:extLst>
          </p:cNvPr>
          <p:cNvSpPr txBox="1"/>
          <p:nvPr/>
        </p:nvSpPr>
        <p:spPr>
          <a:xfrm>
            <a:off x="838200" y="6554755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https://blog.cleancoder.com/uncle-bob/images/2012-08-13-the-clean-architecture/CleanArchitecture.jpg</a:t>
            </a:r>
          </a:p>
        </p:txBody>
      </p:sp>
    </p:spTree>
    <p:extLst>
      <p:ext uri="{BB962C8B-B14F-4D97-AF65-F5344CB8AC3E}">
        <p14:creationId xmlns:p14="http://schemas.microsoft.com/office/powerpoint/2010/main" val="12809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45859F7-9939-4A06-4FBF-40580059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3" y="2055813"/>
            <a:ext cx="8067374" cy="4727045"/>
          </a:xfrm>
        </p:spPr>
      </p:pic>
    </p:spTree>
    <p:extLst>
      <p:ext uri="{BB962C8B-B14F-4D97-AF65-F5344CB8AC3E}">
        <p14:creationId xmlns:p14="http://schemas.microsoft.com/office/powerpoint/2010/main" val="288922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</a:t>
            </a:r>
            <a:r>
              <a:rPr lang="de-DE" sz="4600" dirty="0" err="1">
                <a:solidFill>
                  <a:srgbClr val="FFFFFF"/>
                </a:solidFill>
              </a:rPr>
              <a:t>Deployment</a:t>
            </a:r>
            <a:r>
              <a:rPr lang="de-DE" sz="4600" dirty="0">
                <a:solidFill>
                  <a:srgbClr val="FFFFFF"/>
                </a:solidFill>
              </a:rPr>
              <a:t> via Terraform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400" dirty="0" err="1"/>
              <a:t>Deployment</a:t>
            </a:r>
            <a:r>
              <a:rPr lang="de-DE" sz="2400" dirty="0"/>
              <a:t> des Frontend in Google Cloud (</a:t>
            </a:r>
            <a:r>
              <a:rPr lang="de-DE" sz="2400" dirty="0" err="1"/>
              <a:t>Firebase</a:t>
            </a:r>
            <a:r>
              <a:rPr lang="de-DE" sz="2400" dirty="0"/>
              <a:t> Secret Management)</a:t>
            </a:r>
          </a:p>
          <a:p>
            <a:r>
              <a:rPr lang="de-DE" sz="2400" dirty="0"/>
              <a:t>2 Umgebungen für </a:t>
            </a:r>
            <a:r>
              <a:rPr lang="de-DE" sz="2400" dirty="0" err="1"/>
              <a:t>dev</a:t>
            </a:r>
            <a:r>
              <a:rPr lang="de-DE" sz="2400" dirty="0"/>
              <a:t> und </a:t>
            </a:r>
            <a:r>
              <a:rPr lang="de-DE" sz="2400" dirty="0" err="1"/>
              <a:t>prod</a:t>
            </a:r>
            <a:r>
              <a:rPr lang="de-DE" sz="2400" dirty="0"/>
              <a:t> (</a:t>
            </a:r>
            <a:r>
              <a:rPr lang="de-DE" sz="2400" dirty="0" err="1"/>
              <a:t>srm.devnico.cloud</a:t>
            </a:r>
            <a:r>
              <a:rPr lang="de-DE" sz="2400" dirty="0"/>
              <a:t> / </a:t>
            </a:r>
            <a:r>
              <a:rPr lang="de-DE" sz="2400" dirty="0" err="1"/>
              <a:t>dev.srm.devnico.cloud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Kubernetes</a:t>
            </a:r>
            <a:r>
              <a:rPr lang="de-DE" sz="2400" dirty="0"/>
              <a:t> Cluster mit Container:</a:t>
            </a:r>
          </a:p>
          <a:p>
            <a:pPr lvl="1"/>
            <a:r>
              <a:rPr lang="de-DE" sz="2000" dirty="0" err="1"/>
              <a:t>Postgresql</a:t>
            </a:r>
            <a:r>
              <a:rPr lang="de-DE" sz="2000" dirty="0"/>
              <a:t> Datenbank</a:t>
            </a:r>
          </a:p>
          <a:p>
            <a:pPr lvl="1"/>
            <a:r>
              <a:rPr lang="de-DE" sz="2000" dirty="0"/>
              <a:t>Backend API inkl. </a:t>
            </a:r>
            <a:r>
              <a:rPr lang="de-DE" sz="2000" dirty="0" err="1"/>
              <a:t>Swagger</a:t>
            </a:r>
            <a:r>
              <a:rPr lang="de-DE" sz="2000" dirty="0"/>
              <a:t> UI  (</a:t>
            </a:r>
            <a:r>
              <a:rPr lang="de-DE" sz="2000" dirty="0" err="1"/>
              <a:t>api.srm.devnico.cloud</a:t>
            </a:r>
            <a:r>
              <a:rPr lang="de-DE" sz="2000" dirty="0"/>
              <a:t> / </a:t>
            </a:r>
            <a:r>
              <a:rPr lang="de-DE" sz="2000" dirty="0" err="1"/>
              <a:t>api.dev.srm.devnico.cloud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Keycloak</a:t>
            </a:r>
            <a:r>
              <a:rPr lang="de-DE" sz="2000" dirty="0"/>
              <a:t> (idp.srm.k3s.devnico.cloud)</a:t>
            </a:r>
          </a:p>
          <a:p>
            <a:r>
              <a:rPr lang="de-DE" sz="2400" dirty="0" err="1"/>
              <a:t>Keycloak</a:t>
            </a:r>
            <a:r>
              <a:rPr lang="de-DE" sz="2400" dirty="0"/>
              <a:t> </a:t>
            </a:r>
            <a:r>
              <a:rPr lang="de-DE" sz="2400" dirty="0" err="1"/>
              <a:t>IdP</a:t>
            </a:r>
            <a:r>
              <a:rPr lang="de-DE" sz="2400" dirty="0"/>
              <a:t>: Management von Usern / Berechtigungen</a:t>
            </a:r>
          </a:p>
          <a:p>
            <a:r>
              <a:rPr lang="de-DE" sz="2400" dirty="0"/>
              <a:t>Automatische </a:t>
            </a:r>
            <a:r>
              <a:rPr lang="de-DE" sz="2400" dirty="0" err="1"/>
              <a:t>Builds</a:t>
            </a:r>
            <a:r>
              <a:rPr lang="de-DE" sz="2400" dirty="0"/>
              <a:t> über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108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514</Words>
  <Application>Microsoft Macintosh PowerPoint</Application>
  <PresentationFormat>Widescreen</PresentationFormat>
  <Paragraphs>156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Service Release Manager</vt:lpstr>
      <vt:lpstr>Projektidee </vt:lpstr>
      <vt:lpstr>PowerPoint Presentation</vt:lpstr>
      <vt:lpstr>Use Cases</vt:lpstr>
      <vt:lpstr>PowerPoint Presentation</vt:lpstr>
      <vt:lpstr>Architektur: Technologien Backend</vt:lpstr>
      <vt:lpstr>Architektur</vt:lpstr>
      <vt:lpstr>Architektur</vt:lpstr>
      <vt:lpstr>Architektur: Deployment via Terraform</vt:lpstr>
      <vt:lpstr>Authorization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Schnittstellen (REST)</vt:lpstr>
      <vt:lpstr>Architektur: Technologien Frontend</vt:lpstr>
      <vt:lpstr>Live Demo</vt:lpstr>
      <vt:lpstr>Aufteilung der Aufgaben</vt:lpstr>
      <vt:lpstr>Aufteilung der Aufgaben</vt:lpstr>
      <vt:lpstr>Lessons Learned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Nicolas Schlecker</cp:lastModifiedBy>
  <cp:revision>31</cp:revision>
  <dcterms:created xsi:type="dcterms:W3CDTF">2022-05-12T15:43:58Z</dcterms:created>
  <dcterms:modified xsi:type="dcterms:W3CDTF">2022-06-30T19:02:57Z</dcterms:modified>
</cp:coreProperties>
</file>