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24.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346" r:id="rId11"/>
    <p:sldId id="351" r:id="rId12"/>
    <p:sldId id="347" r:id="rId13"/>
    <p:sldId id="348" r:id="rId14"/>
    <p:sldId id="349" r:id="rId15"/>
    <p:sldId id="352" r:id="rId16"/>
    <p:sldId id="264" r:id="rId17"/>
    <p:sldId id="367" r:id="rId18"/>
    <p:sldId id="368" r:id="rId19"/>
    <p:sldId id="369" r:id="rId20"/>
    <p:sldId id="370" r:id="rId21"/>
    <p:sldId id="371" r:id="rId22"/>
    <p:sldId id="375" r:id="rId23"/>
    <p:sldId id="377" r:id="rId24"/>
    <p:sldId id="265" r:id="rId25"/>
    <p:sldId id="266" r:id="rId26"/>
    <p:sldId id="345" r:id="rId27"/>
  </p:sldIdLst>
  <p:sldSz cx="24384000" cy="13716000"/>
  <p:notesSz cx="6858000" cy="9144000"/>
  <p:embeddedFontLst>
    <p:embeddedFont>
      <p:font typeface="Open Sans Light" panose="020B0606030504020204"/>
      <p:regular r:id="rId31"/>
    </p:embeddedFont>
    <p:embeddedFont>
      <p:font typeface="Calibri" panose="020F0502020204030204"/>
      <p:regular r:id="rId32"/>
      <p:bold r:id="rId33"/>
      <p:italic r:id="rId34"/>
      <p:boldItalic r:id="rId35"/>
    </p:embeddedFont>
    <p:embeddedFont>
      <p:font typeface="Source Sans Pro" panose="020B0503030403020204"/>
      <p:regular r:id="rId36"/>
      <p:bold r:id="rId37"/>
      <p:italic r:id="rId38"/>
      <p:boldItalic r:id="rId39"/>
    </p:embeddedFont>
    <p:embeddedFont>
      <p:font typeface="Poppins" panose="00000500000000000000"/>
      <p:regular r:id="rId40"/>
      <p:bold r:id="rId41"/>
      <p:italic r:id="rId42"/>
      <p:boldItalic r:id="rId43"/>
    </p:embeddedFont>
    <p:embeddedFont>
      <p:font typeface="Poppins Medium" panose="00000500000000000000"/>
      <p:regular r:id="rId44"/>
      <p:bold r:id="rId45"/>
      <p:boldItalic r:id="rId46"/>
    </p:embeddedFont>
    <p:embeddedFont>
      <p:font typeface="Open Sans" panose="020B0606030504020204"/>
      <p:regular r:id="rId47"/>
    </p:embeddedFont>
    <p:embeddedFont>
      <p:font typeface="Segoe UI Symbol" panose="020B0502040204020203" charset="0"/>
      <p:regular r:id="rId48"/>
    </p:embeddedFont>
    <p:embeddedFont>
      <p:font typeface="Source Code Pro" panose="020B0509030403020204" charset="0"/>
      <p:regular r:id="rId49"/>
      <p:bold r:id="rId50"/>
    </p:embeddedFont>
    <p:embeddedFont>
      <p:font typeface="Source Sans Pro" panose="020B0503030403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4F29"/>
    <a:srgbClr val="EB7A29"/>
    <a:srgbClr val="E76208"/>
    <a:srgbClr val="1E8FC3"/>
    <a:srgbClr val="ED7A1F"/>
    <a:srgbClr val="004586"/>
    <a:srgbClr val="F43308"/>
    <a:srgbClr val="F0CD69"/>
    <a:srgbClr val="FFEAA5"/>
    <a:srgbClr val="FFF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font" Target="fonts/font24.fntdata"/><Relationship Id="rId53" Type="http://schemas.openxmlformats.org/officeDocument/2006/relationships/font" Target="fonts/font23.fntdata"/><Relationship Id="rId52" Type="http://schemas.openxmlformats.org/officeDocument/2006/relationships/font" Target="fonts/font22.fntdata"/><Relationship Id="rId51" Type="http://schemas.openxmlformats.org/officeDocument/2006/relationships/font" Target="fonts/font21.fntdata"/><Relationship Id="rId50" Type="http://schemas.openxmlformats.org/officeDocument/2006/relationships/font" Target="fonts/font20.fntdata"/><Relationship Id="rId5" Type="http://schemas.openxmlformats.org/officeDocument/2006/relationships/slide" Target="slides/slide2.xml"/><Relationship Id="rId49" Type="http://schemas.openxmlformats.org/officeDocument/2006/relationships/font" Target="fonts/font19.fntdata"/><Relationship Id="rId48" Type="http://schemas.openxmlformats.org/officeDocument/2006/relationships/font" Target="fonts/font18.fntdata"/><Relationship Id="rId47" Type="http://schemas.openxmlformats.org/officeDocument/2006/relationships/font" Target="fonts/font17.fntdata"/><Relationship Id="rId46" Type="http://schemas.openxmlformats.org/officeDocument/2006/relationships/font" Target="fonts/font16.fntdata"/><Relationship Id="rId45" Type="http://schemas.openxmlformats.org/officeDocument/2006/relationships/font" Target="fonts/font15.fntdata"/><Relationship Id="rId44" Type="http://schemas.openxmlformats.org/officeDocument/2006/relationships/font" Target="fonts/font14.fntdata"/><Relationship Id="rId43" Type="http://schemas.openxmlformats.org/officeDocument/2006/relationships/font" Target="fonts/font13.fntdata"/><Relationship Id="rId42" Type="http://schemas.openxmlformats.org/officeDocument/2006/relationships/font" Target="fonts/font12.fntdata"/><Relationship Id="rId41" Type="http://schemas.openxmlformats.org/officeDocument/2006/relationships/font" Target="fonts/font11.fntdata"/><Relationship Id="rId40" Type="http://schemas.openxmlformats.org/officeDocument/2006/relationships/font" Target="fonts/font10.fntdata"/><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panose="020B0606030504020204"/>
              <a:buNone/>
            </a:pPr>
            <a:r>
              <a:rPr lang="en-US" sz="12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Note: First “Right Click” on the Gradient background, go to “Order” option and “Send it to Back”, then insert your picture into “Image Placeholder”, “Right Click” on the picture and again go to “Order” option and “Send it to Back” to get the “Gradient” effect.</a:t>
            </a:r>
            <a:endParaRPr lang="en-US" sz="1200" b="0" i="0" u="none" strike="noStrike" cap="none">
              <a:solidFill>
                <a:schemeClr val="dk1"/>
              </a:solidFill>
              <a:latin typeface="Open Sans" panose="020B0606030504020204"/>
              <a:ea typeface="Open Sans" panose="020B0606030504020204"/>
              <a:cs typeface="Open Sans" panose="020B0606030504020204"/>
              <a:sym typeface="Open Sans" panose="020B0606030504020204"/>
            </a:endParaRPr>
          </a:p>
        </p:txBody>
      </p:sp>
      <p:sp>
        <p:nvSpPr>
          <p:cNvPr id="98" name="Google Shape;98;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1" name="Google Shape;13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56" name="Google Shape;35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Google Shape;389;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0" name="Google Shape;390;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8" name="Shape 3018"/>
        <p:cNvGrpSpPr/>
        <p:nvPr/>
      </p:nvGrpSpPr>
      <p:grpSpPr>
        <a:xfrm>
          <a:off x="0" y="0"/>
          <a:ext cx="0" cy="0"/>
          <a:chOff x="0" y="0"/>
          <a:chExt cx="0" cy="0"/>
        </a:xfrm>
      </p:grpSpPr>
      <p:sp>
        <p:nvSpPr>
          <p:cNvPr id="3019" name="Google Shape;3019;p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0" name="Google Shape;3020;p8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21" name="Google Shape;3021;p8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3" name="Google Shape;16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5" name="Google Shape;175;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9" name="Google Shape;22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0" name="Shape 10"/>
        <p:cNvGrpSpPr/>
        <p:nvPr/>
      </p:nvGrpSpPr>
      <p:grpSpPr>
        <a:xfrm>
          <a:off x="0" y="0"/>
          <a:ext cx="0" cy="0"/>
          <a:chOff x="0" y="0"/>
          <a:chExt cx="0" cy="0"/>
        </a:xfrm>
      </p:grpSpPr>
      <p:pic>
        <p:nvPicPr>
          <p:cNvPr id="11" name="Google Shape;11;p2"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12" name="Google Shape;12;p2"/>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6_Title Slide">
  <p:cSld name="36_Title Slide">
    <p:spTree>
      <p:nvGrpSpPr>
        <p:cNvPr id="59" name="Shape 59"/>
        <p:cNvGrpSpPr/>
        <p:nvPr/>
      </p:nvGrpSpPr>
      <p:grpSpPr>
        <a:xfrm>
          <a:off x="0" y="0"/>
          <a:ext cx="0" cy="0"/>
          <a:chOff x="0" y="0"/>
          <a:chExt cx="0" cy="0"/>
        </a:xfrm>
      </p:grpSpPr>
      <p:pic>
        <p:nvPicPr>
          <p:cNvPr id="60" name="Google Shape;60;p11"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61" name="Google Shape;61;p11"/>
          <p:cNvSpPr/>
          <p:nvPr>
            <p:ph type="pic" idx="2"/>
          </p:nvPr>
        </p:nvSpPr>
        <p:spPr>
          <a:xfrm>
            <a:off x="11217914" y="5677657"/>
            <a:ext cx="4443656" cy="8221222"/>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Google Shape;62;p11"/>
          <p:cNvSpPr/>
          <p:nvPr>
            <p:ph type="pic" idx="3"/>
          </p:nvPr>
        </p:nvSpPr>
        <p:spPr>
          <a:xfrm>
            <a:off x="17201720" y="-69427"/>
            <a:ext cx="4443656" cy="8221222"/>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63" name="Google Shape;63;p11"/>
          <p:cNvPicPr preferRelativeResize="0"/>
          <p:nvPr/>
        </p:nvPicPr>
        <p:blipFill>
          <a:blip r:embed="rId3"/>
          <a:stretch>
            <a:fillRect/>
          </a:stretch>
        </p:blipFill>
        <p:spPr>
          <a:xfrm>
            <a:off x="481073" y="416698"/>
            <a:ext cx="3240748" cy="7656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1_Title Slide">
  <p:cSld name="41_Title Slide">
    <p:spTree>
      <p:nvGrpSpPr>
        <p:cNvPr id="64" name="Shape 64"/>
        <p:cNvGrpSpPr/>
        <p:nvPr/>
      </p:nvGrpSpPr>
      <p:grpSpPr>
        <a:xfrm>
          <a:off x="0" y="0"/>
          <a:ext cx="0" cy="0"/>
          <a:chOff x="0" y="0"/>
          <a:chExt cx="0" cy="0"/>
        </a:xfrm>
      </p:grpSpPr>
      <p:pic>
        <p:nvPicPr>
          <p:cNvPr id="65" name="Google Shape;65;p12"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66" name="Google Shape;66;p12"/>
          <p:cNvSpPr/>
          <p:nvPr>
            <p:ph type="pic" idx="2"/>
          </p:nvPr>
        </p:nvSpPr>
        <p:spPr>
          <a:xfrm>
            <a:off x="11870265" y="5389739"/>
            <a:ext cx="6688198" cy="8986658"/>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Google Shape;67;p12"/>
          <p:cNvSpPr/>
          <p:nvPr>
            <p:ph type="pic" idx="3"/>
          </p:nvPr>
        </p:nvSpPr>
        <p:spPr>
          <a:xfrm>
            <a:off x="19835116" y="-354531"/>
            <a:ext cx="6688198" cy="8986658"/>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68" name="Google Shape;68;p12"/>
          <p:cNvPicPr preferRelativeResize="0"/>
          <p:nvPr/>
        </p:nvPicPr>
        <p:blipFill>
          <a:blip r:embed="rId3"/>
          <a:stretch>
            <a:fillRect/>
          </a:stretch>
        </p:blipFill>
        <p:spPr>
          <a:xfrm>
            <a:off x="481073" y="416698"/>
            <a:ext cx="3240748" cy="7656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7_Portfolio Three">
  <p:cSld name="17_Portfolio Three">
    <p:spTree>
      <p:nvGrpSpPr>
        <p:cNvPr id="69" name="Shape 69"/>
        <p:cNvGrpSpPr/>
        <p:nvPr/>
      </p:nvGrpSpPr>
      <p:grpSpPr>
        <a:xfrm>
          <a:off x="0" y="0"/>
          <a:ext cx="0" cy="0"/>
          <a:chOff x="0" y="0"/>
          <a:chExt cx="0" cy="0"/>
        </a:xfrm>
      </p:grpSpPr>
      <p:pic>
        <p:nvPicPr>
          <p:cNvPr id="70" name="Google Shape;70;p13"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71" name="Google Shape;71;p13"/>
          <p:cNvSpPr/>
          <p:nvPr>
            <p:ph type="pic" idx="2"/>
          </p:nvPr>
        </p:nvSpPr>
        <p:spPr>
          <a:xfrm>
            <a:off x="0" y="0"/>
            <a:ext cx="408995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3"/>
          <p:cNvSpPr/>
          <p:nvPr>
            <p:ph type="pic" idx="3"/>
          </p:nvPr>
        </p:nvSpPr>
        <p:spPr>
          <a:xfrm>
            <a:off x="4089953" y="0"/>
            <a:ext cx="4082474"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Google Shape;73;p13"/>
          <p:cNvSpPr/>
          <p:nvPr>
            <p:ph type="pic" idx="4"/>
          </p:nvPr>
        </p:nvSpPr>
        <p:spPr>
          <a:xfrm>
            <a:off x="8172429" y="0"/>
            <a:ext cx="405563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Google Shape;74;p13"/>
          <p:cNvSpPr/>
          <p:nvPr>
            <p:ph type="pic" idx="5"/>
          </p:nvPr>
        </p:nvSpPr>
        <p:spPr>
          <a:xfrm>
            <a:off x="0" y="6858000"/>
            <a:ext cx="4089952"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3"/>
          <p:cNvSpPr/>
          <p:nvPr>
            <p:ph type="pic" idx="6"/>
          </p:nvPr>
        </p:nvSpPr>
        <p:spPr>
          <a:xfrm>
            <a:off x="4072706" y="6858000"/>
            <a:ext cx="409971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3"/>
          <p:cNvSpPr/>
          <p:nvPr>
            <p:ph type="pic" idx="7"/>
          </p:nvPr>
        </p:nvSpPr>
        <p:spPr>
          <a:xfrm>
            <a:off x="8172429" y="6858000"/>
            <a:ext cx="405563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77" name="Google Shape;77;p13"/>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6_Portfolio Three">
  <p:cSld name="16_Portfolio Three">
    <p:spTree>
      <p:nvGrpSpPr>
        <p:cNvPr id="78" name="Shape 78"/>
        <p:cNvGrpSpPr/>
        <p:nvPr/>
      </p:nvGrpSpPr>
      <p:grpSpPr>
        <a:xfrm>
          <a:off x="0" y="0"/>
          <a:ext cx="0" cy="0"/>
          <a:chOff x="0" y="0"/>
          <a:chExt cx="0" cy="0"/>
        </a:xfrm>
      </p:grpSpPr>
      <p:sp>
        <p:nvSpPr>
          <p:cNvPr id="79" name="Google Shape;79;p14"/>
          <p:cNvSpPr/>
          <p:nvPr>
            <p:ph type="pic" idx="2"/>
          </p:nvPr>
        </p:nvSpPr>
        <p:spPr>
          <a:xfrm>
            <a:off x="12111670" y="0"/>
            <a:ext cx="406190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0" name="Google Shape;80;p14"/>
          <p:cNvSpPr/>
          <p:nvPr>
            <p:ph type="pic" idx="3"/>
          </p:nvPr>
        </p:nvSpPr>
        <p:spPr>
          <a:xfrm>
            <a:off x="16163813" y="0"/>
            <a:ext cx="4137530"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4"/>
          <p:cNvSpPr/>
          <p:nvPr>
            <p:ph type="pic" idx="4"/>
          </p:nvPr>
        </p:nvSpPr>
        <p:spPr>
          <a:xfrm>
            <a:off x="20284102" y="0"/>
            <a:ext cx="409989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4"/>
          <p:cNvSpPr/>
          <p:nvPr>
            <p:ph type="pic" idx="5"/>
          </p:nvPr>
        </p:nvSpPr>
        <p:spPr>
          <a:xfrm>
            <a:off x="12111670" y="6858000"/>
            <a:ext cx="4079152"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4"/>
          <p:cNvSpPr/>
          <p:nvPr>
            <p:ph type="pic" idx="6"/>
          </p:nvPr>
        </p:nvSpPr>
        <p:spPr>
          <a:xfrm>
            <a:off x="16184378" y="6858000"/>
            <a:ext cx="408891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4"/>
          <p:cNvSpPr/>
          <p:nvPr>
            <p:ph type="pic" idx="7"/>
          </p:nvPr>
        </p:nvSpPr>
        <p:spPr>
          <a:xfrm>
            <a:off x="20284102" y="6858000"/>
            <a:ext cx="409989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85" name="Google Shape;85;p14"/>
          <p:cNvPicPr preferRelativeResize="0"/>
          <p:nvPr/>
        </p:nvPicPr>
        <p:blipFill>
          <a:blip r:embed="rId2"/>
          <a:stretch>
            <a:fillRect/>
          </a:stretch>
        </p:blipFill>
        <p:spPr>
          <a:xfrm>
            <a:off x="351350" y="416675"/>
            <a:ext cx="3240748" cy="7656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_Portfolio Three 1">
  <p:cSld name="16_Portfolio Three_1">
    <p:spTree>
      <p:nvGrpSpPr>
        <p:cNvPr id="86" name="Shape 86"/>
        <p:cNvGrpSpPr/>
        <p:nvPr/>
      </p:nvGrpSpPr>
      <p:grpSpPr>
        <a:xfrm>
          <a:off x="0" y="0"/>
          <a:ext cx="0" cy="0"/>
          <a:chOff x="0" y="0"/>
          <a:chExt cx="0" cy="0"/>
        </a:xfrm>
      </p:grpSpPr>
      <p:pic>
        <p:nvPicPr>
          <p:cNvPr id="87" name="Google Shape;87;p15"/>
          <p:cNvPicPr preferRelativeResize="0"/>
          <p:nvPr/>
        </p:nvPicPr>
        <p:blipFill>
          <a:blip r:embed="rId2"/>
          <a:stretch>
            <a:fillRect/>
          </a:stretch>
        </p:blipFill>
        <p:spPr>
          <a:xfrm>
            <a:off x="351350" y="416675"/>
            <a:ext cx="3240748" cy="765615"/>
          </a:xfrm>
          <a:prstGeom prst="rect">
            <a:avLst/>
          </a:prstGeom>
          <a:noFill/>
          <a:ln>
            <a:noFill/>
          </a:ln>
        </p:spPr>
      </p:pic>
      <p:pic>
        <p:nvPicPr>
          <p:cNvPr id="88" name="Google Shape;88;p15"/>
          <p:cNvPicPr preferRelativeResize="0"/>
          <p:nvPr/>
        </p:nvPicPr>
        <p:blipFill>
          <a:blip r:embed="rId3"/>
          <a:stretch>
            <a:fillRect/>
          </a:stretch>
        </p:blipFill>
        <p:spPr>
          <a:xfrm>
            <a:off x="0" y="3"/>
            <a:ext cx="24384000" cy="13716000"/>
          </a:xfrm>
          <a:prstGeom prst="rect">
            <a:avLst/>
          </a:prstGeom>
          <a:noFill/>
          <a:ln>
            <a:noFill/>
          </a:ln>
        </p:spPr>
      </p:pic>
      <p:pic>
        <p:nvPicPr>
          <p:cNvPr id="89" name="Google Shape;89;p15"/>
          <p:cNvPicPr preferRelativeResize="0"/>
          <p:nvPr/>
        </p:nvPicPr>
        <p:blipFill>
          <a:blip r:embed="rId4"/>
          <a:stretch>
            <a:fillRect/>
          </a:stretch>
        </p:blipFill>
        <p:spPr>
          <a:xfrm>
            <a:off x="19390475" y="672124"/>
            <a:ext cx="4258075" cy="1018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Logos">
  <p:cSld name="1_Logos">
    <p:spTree>
      <p:nvGrpSpPr>
        <p:cNvPr id="90" name="Shape 90"/>
        <p:cNvGrpSpPr/>
        <p:nvPr/>
      </p:nvGrpSpPr>
      <p:grpSpPr>
        <a:xfrm>
          <a:off x="0" y="0"/>
          <a:ext cx="0" cy="0"/>
          <a:chOff x="0" y="0"/>
          <a:chExt cx="0" cy="0"/>
        </a:xfrm>
      </p:grpSpPr>
      <p:sp>
        <p:nvSpPr>
          <p:cNvPr id="91" name="Google Shape;91;p16"/>
          <p:cNvSpPr/>
          <p:nvPr>
            <p:ph type="pic" idx="2"/>
          </p:nvPr>
        </p:nvSpPr>
        <p:spPr>
          <a:xfrm>
            <a:off x="1" y="-30477"/>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16"/>
          <p:cNvSpPr/>
          <p:nvPr>
            <p:ph type="pic" idx="3"/>
          </p:nvPr>
        </p:nvSpPr>
        <p:spPr>
          <a:xfrm>
            <a:off x="6088057" y="4876801"/>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16"/>
          <p:cNvSpPr/>
          <p:nvPr>
            <p:ph type="pic" idx="4"/>
          </p:nvPr>
        </p:nvSpPr>
        <p:spPr>
          <a:xfrm>
            <a:off x="12172935" y="-30477"/>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4" name="Google Shape;94;p16"/>
          <p:cNvSpPr/>
          <p:nvPr>
            <p:ph type="pic" idx="5"/>
          </p:nvPr>
        </p:nvSpPr>
        <p:spPr>
          <a:xfrm>
            <a:off x="18260994" y="4838701"/>
            <a:ext cx="6110298"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3" name="Shape 13"/>
        <p:cNvGrpSpPr/>
        <p:nvPr/>
      </p:nvGrpSpPr>
      <p:grpSpPr>
        <a:xfrm>
          <a:off x="0" y="0"/>
          <a:ext cx="0" cy="0"/>
          <a:chOff x="0" y="0"/>
          <a:chExt cx="0" cy="0"/>
        </a:xfrm>
      </p:grpSpPr>
      <p:sp>
        <p:nvSpPr>
          <p:cNvPr id="14" name="Google Shape;14;p3"/>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3"/>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lvl1pPr marL="457200" marR="0" lvl="0" indent="-2286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16" name="Google Shape;16;p3"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17" name="Google Shape;17;p3"/>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txBox="1"/>
          <p:nvPr>
            <p:ph type="title"/>
          </p:nvPr>
        </p:nvSpPr>
        <p:spPr>
          <a:xfrm>
            <a:off x="13652400" y="1383778"/>
            <a:ext cx="9055200" cy="1163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4"/>
          <p:cNvSpPr txBox="1"/>
          <p:nvPr>
            <p:ph type="body" idx="1"/>
          </p:nvPr>
        </p:nvSpPr>
        <p:spPr>
          <a:xfrm>
            <a:off x="13879475" y="4065976"/>
            <a:ext cx="9055200" cy="59859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1" name="Google Shape;21;p4"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22" name="Google Shape;22;p4"/>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Picture at Right">
  <p:cSld name="Slide with Picture at Right">
    <p:spTree>
      <p:nvGrpSpPr>
        <p:cNvPr id="23" name="Shape 23"/>
        <p:cNvGrpSpPr/>
        <p:nvPr/>
      </p:nvGrpSpPr>
      <p:grpSpPr>
        <a:xfrm>
          <a:off x="0" y="0"/>
          <a:ext cx="0" cy="0"/>
          <a:chOff x="0" y="0"/>
          <a:chExt cx="0" cy="0"/>
        </a:xfrm>
      </p:grpSpPr>
      <p:sp>
        <p:nvSpPr>
          <p:cNvPr id="24" name="Google Shape;24;p5"/>
          <p:cNvSpPr txBox="1"/>
          <p:nvPr>
            <p:ph type="title"/>
          </p:nvPr>
        </p:nvSpPr>
        <p:spPr>
          <a:xfrm>
            <a:off x="1676400" y="663804"/>
            <a:ext cx="9055100" cy="23004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 name="Google Shape;25;p5"/>
          <p:cNvSpPr txBox="1"/>
          <p:nvPr>
            <p:ph type="body" idx="1"/>
          </p:nvPr>
        </p:nvSpPr>
        <p:spPr>
          <a:xfrm>
            <a:off x="1676400" y="3286425"/>
            <a:ext cx="9055100" cy="444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6" name="Google Shape;26;p5"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27" name="Google Shape;27;p5"/>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pic>
        <p:nvPicPr>
          <p:cNvPr id="29" name="Google Shape;29;p6"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30" name="Google Shape;30;p6"/>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creen_mockup">
  <p:cSld name="Screen_mockup">
    <p:spTree>
      <p:nvGrpSpPr>
        <p:cNvPr id="31" name="Shape 31"/>
        <p:cNvGrpSpPr/>
        <p:nvPr/>
      </p:nvGrpSpPr>
      <p:grpSpPr>
        <a:xfrm>
          <a:off x="0" y="0"/>
          <a:ext cx="0" cy="0"/>
          <a:chOff x="0" y="0"/>
          <a:chExt cx="0" cy="0"/>
        </a:xfrm>
      </p:grpSpPr>
      <p:sp>
        <p:nvSpPr>
          <p:cNvPr id="32" name="Google Shape;32;p7"/>
          <p:cNvSpPr/>
          <p:nvPr>
            <p:ph type="pic" idx="2"/>
          </p:nvPr>
        </p:nvSpPr>
        <p:spPr>
          <a:xfrm>
            <a:off x="-2168524" y="4655613"/>
            <a:ext cx="9974788" cy="563985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3" name="Google Shape;33;p7"/>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34" name="Google Shape;34;p7"/>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35" name="Google Shape;35;p7"/>
          <p:cNvPicPr preferRelativeResize="0"/>
          <p:nvPr/>
        </p:nvPicPr>
        <p:blipFill>
          <a:blip r:embed="rId2"/>
          <a:stretch>
            <a:fillRect/>
          </a:stretch>
        </p:blipFill>
        <p:spPr>
          <a:xfrm>
            <a:off x="20649750" y="416675"/>
            <a:ext cx="3240748" cy="765615"/>
          </a:xfrm>
          <a:prstGeom prst="rect">
            <a:avLst/>
          </a:prstGeom>
          <a:noFill/>
          <a:ln>
            <a:noFill/>
          </a:ln>
        </p:spPr>
      </p:pic>
      <p:pic>
        <p:nvPicPr>
          <p:cNvPr id="36" name="Google Shape;36;p7"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d_mockup">
  <p:cSld name="Pad_mockup">
    <p:spTree>
      <p:nvGrpSpPr>
        <p:cNvPr id="37" name="Shape 37"/>
        <p:cNvGrpSpPr/>
        <p:nvPr/>
      </p:nvGrpSpPr>
      <p:grpSpPr>
        <a:xfrm>
          <a:off x="0" y="0"/>
          <a:ext cx="0" cy="0"/>
          <a:chOff x="0" y="0"/>
          <a:chExt cx="0" cy="0"/>
        </a:xfrm>
      </p:grpSpPr>
      <p:sp>
        <p:nvSpPr>
          <p:cNvPr id="38" name="Google Shape;38;p8"/>
          <p:cNvSpPr/>
          <p:nvPr>
            <p:ph type="pic" idx="2"/>
          </p:nvPr>
        </p:nvSpPr>
        <p:spPr>
          <a:xfrm>
            <a:off x="16203694" y="5018342"/>
            <a:ext cx="4760378" cy="6423612"/>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9" name="Google Shape;39;p8"/>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40" name="Google Shape;40;p8"/>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41" name="Google Shape;41;p8"/>
          <p:cNvSpPr/>
          <p:nvPr>
            <p:ph type="pic" idx="3"/>
          </p:nvPr>
        </p:nvSpPr>
        <p:spPr>
          <a:xfrm>
            <a:off x="12565321" y="4786860"/>
            <a:ext cx="4760378" cy="6423612"/>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42" name="Google Shape;42;p8"/>
          <p:cNvPicPr preferRelativeResize="0"/>
          <p:nvPr/>
        </p:nvPicPr>
        <p:blipFill>
          <a:blip r:embed="rId2"/>
          <a:stretch>
            <a:fillRect/>
          </a:stretch>
        </p:blipFill>
        <p:spPr>
          <a:xfrm>
            <a:off x="20649750" y="416675"/>
            <a:ext cx="3240748" cy="765615"/>
          </a:xfrm>
          <a:prstGeom prst="rect">
            <a:avLst/>
          </a:prstGeom>
          <a:noFill/>
          <a:ln>
            <a:noFill/>
          </a:ln>
        </p:spPr>
      </p:pic>
      <p:pic>
        <p:nvPicPr>
          <p:cNvPr id="43" name="Google Shape;43;p8"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d_Phone_Mockup">
  <p:cSld name="Pad_Phone_Mockup">
    <p:spTree>
      <p:nvGrpSpPr>
        <p:cNvPr id="44" name="Shape 44"/>
        <p:cNvGrpSpPr/>
        <p:nvPr/>
      </p:nvGrpSpPr>
      <p:grpSpPr>
        <a:xfrm>
          <a:off x="0" y="0"/>
          <a:ext cx="0" cy="0"/>
          <a:chOff x="0" y="0"/>
          <a:chExt cx="0" cy="0"/>
        </a:xfrm>
      </p:grpSpPr>
      <p:sp>
        <p:nvSpPr>
          <p:cNvPr id="45" name="Google Shape;45;p9"/>
          <p:cNvSpPr/>
          <p:nvPr>
            <p:ph type="pic" idx="2"/>
          </p:nvPr>
        </p:nvSpPr>
        <p:spPr>
          <a:xfrm>
            <a:off x="-677331" y="5659307"/>
            <a:ext cx="8348134" cy="574679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Google Shape;46;p9"/>
          <p:cNvSpPr/>
          <p:nvPr>
            <p:ph type="pic" idx="3"/>
          </p:nvPr>
        </p:nvSpPr>
        <p:spPr>
          <a:xfrm>
            <a:off x="6671734" y="8476078"/>
            <a:ext cx="2082800" cy="389522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47" name="Google Shape;47;p9"/>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48" name="Google Shape;48;p9"/>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49" name="Google Shape;49;p9"/>
          <p:cNvPicPr preferRelativeResize="0"/>
          <p:nvPr/>
        </p:nvPicPr>
        <p:blipFill>
          <a:blip r:embed="rId2"/>
          <a:stretch>
            <a:fillRect/>
          </a:stretch>
        </p:blipFill>
        <p:spPr>
          <a:xfrm>
            <a:off x="20649750" y="416675"/>
            <a:ext cx="3240748" cy="765615"/>
          </a:xfrm>
          <a:prstGeom prst="rect">
            <a:avLst/>
          </a:prstGeom>
          <a:noFill/>
          <a:ln>
            <a:noFill/>
          </a:ln>
        </p:spPr>
      </p:pic>
      <p:pic>
        <p:nvPicPr>
          <p:cNvPr id="50" name="Google Shape;50;p9"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ptop,Tablet,Phone_mockup">
  <p:cSld name="Laptop,Tablet,Phone_mockup">
    <p:spTree>
      <p:nvGrpSpPr>
        <p:cNvPr id="51" name="Shape 51"/>
        <p:cNvGrpSpPr/>
        <p:nvPr/>
      </p:nvGrpSpPr>
      <p:grpSpPr>
        <a:xfrm>
          <a:off x="0" y="0"/>
          <a:ext cx="0" cy="0"/>
          <a:chOff x="0" y="0"/>
          <a:chExt cx="0" cy="0"/>
        </a:xfrm>
      </p:grpSpPr>
      <p:sp>
        <p:nvSpPr>
          <p:cNvPr id="52" name="Google Shape;52;p10"/>
          <p:cNvSpPr/>
          <p:nvPr>
            <p:ph type="pic" idx="2"/>
          </p:nvPr>
        </p:nvSpPr>
        <p:spPr>
          <a:xfrm>
            <a:off x="2670882" y="5475772"/>
            <a:ext cx="7381700" cy="431480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10"/>
          <p:cNvSpPr/>
          <p:nvPr>
            <p:ph type="pic" idx="3"/>
          </p:nvPr>
        </p:nvSpPr>
        <p:spPr>
          <a:xfrm>
            <a:off x="8416002" y="6875560"/>
            <a:ext cx="5322912" cy="362434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54" name="Google Shape;54;p10"/>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55" name="Google Shape;55;p10"/>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56" name="Google Shape;56;p10"/>
          <p:cNvSpPr/>
          <p:nvPr>
            <p:ph type="pic" idx="4"/>
          </p:nvPr>
        </p:nvSpPr>
        <p:spPr>
          <a:xfrm>
            <a:off x="7016815" y="8462352"/>
            <a:ext cx="1396542" cy="2618096"/>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57" name="Google Shape;57;p10"/>
          <p:cNvPicPr preferRelativeResize="0"/>
          <p:nvPr/>
        </p:nvPicPr>
        <p:blipFill>
          <a:blip r:embed="rId2"/>
          <a:stretch>
            <a:fillRect/>
          </a:stretch>
        </p:blipFill>
        <p:spPr>
          <a:xfrm>
            <a:off x="20649750" y="416675"/>
            <a:ext cx="3240748" cy="765615"/>
          </a:xfrm>
          <a:prstGeom prst="rect">
            <a:avLst/>
          </a:prstGeom>
          <a:noFill/>
          <a:ln>
            <a:noFill/>
          </a:ln>
        </p:spPr>
      </p:pic>
      <p:pic>
        <p:nvPicPr>
          <p:cNvPr id="58" name="Google Shape;58;p10"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github.com/Rahul-Soni28/assignment/tree/master" TargetMode="Externa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hyperlink" Target="https://git-scm.com/docs/git-worktree" TargetMode="External"/></Relationships>
</file>

<file path=ppt/slides/_rels/slide24.xml.rels><?xml version="1.0" encoding="UTF-8" standalone="yes"?>
<Relationships xmlns="http://schemas.openxmlformats.org/package/2006/relationships"><Relationship Id="rId9" Type="http://schemas.openxmlformats.org/officeDocument/2006/relationships/hyperlink" Target="mailto:info.in@knoldus.com" TargetMode="External"/><Relationship Id="rId8" Type="http://schemas.openxmlformats.org/officeDocument/2006/relationships/hyperlink" Target="https://www.knoldus.com/home" TargetMode="External"/><Relationship Id="rId7" Type="http://schemas.openxmlformats.org/officeDocument/2006/relationships/hyperlink" Target="https://www.linkedin.com/company/knoldus/" TargetMode="External"/><Relationship Id="rId6" Type="http://schemas.openxmlformats.org/officeDocument/2006/relationships/hyperlink" Target="mailto:rahul989741@gmail.com" TargetMode="External"/><Relationship Id="rId5" Type="http://schemas.openxmlformats.org/officeDocument/2006/relationships/hyperlink" Target="https://github.com/Rahul-Soni28" TargetMode="External"/><Relationship Id="rId4" Type="http://schemas.openxmlformats.org/officeDocument/2006/relationships/hyperlink" Target="https://www.linkedin.com/in/rahul-soni-6592811b2/" TargetMode="External"/><Relationship Id="rId3" Type="http://schemas.openxmlformats.org/officeDocument/2006/relationships/image" Target="../media/image25.png"/><Relationship Id="rId2" Type="http://schemas.openxmlformats.org/officeDocument/2006/relationships/image" Target="../media/image24.png"/><Relationship Id="rId12" Type="http://schemas.openxmlformats.org/officeDocument/2006/relationships/notesSlide" Target="../notesSlides/notesSlide24.xml"/><Relationship Id="rId11" Type="http://schemas.openxmlformats.org/officeDocument/2006/relationships/slideLayout" Target="../slideLayouts/slideLayout14.xml"/><Relationship Id="rId10" Type="http://schemas.openxmlformats.org/officeDocument/2006/relationships/image" Target="../media/image26.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7"/>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01" name="Google Shape;101;p17"/>
          <p:cNvPicPr preferRelativeResize="0"/>
          <p:nvPr/>
        </p:nvPicPr>
        <p:blipFill>
          <a:blip r:embed="rId1"/>
          <a:stretch>
            <a:fillRect/>
          </a:stretch>
        </p:blipFill>
        <p:spPr>
          <a:xfrm>
            <a:off x="0" y="25"/>
            <a:ext cx="24384000" cy="13716000"/>
          </a:xfrm>
          <a:prstGeom prst="rect">
            <a:avLst/>
          </a:prstGeom>
          <a:noFill/>
          <a:ln>
            <a:noFill/>
          </a:ln>
        </p:spPr>
      </p:pic>
      <p:sp>
        <p:nvSpPr>
          <p:cNvPr id="102" name="Google Shape;102;p17"/>
          <p:cNvSpPr txBox="1"/>
          <p:nvPr/>
        </p:nvSpPr>
        <p:spPr>
          <a:xfrm>
            <a:off x="1353981" y="10933616"/>
            <a:ext cx="103239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5400" b="0" i="0" u="none" strike="noStrike" cap="none">
                <a:solidFill>
                  <a:schemeClr val="lt1"/>
                </a:solidFill>
                <a:latin typeface="Poppins" panose="00000500000000000000"/>
                <a:ea typeface="Poppins" panose="00000500000000000000"/>
                <a:cs typeface="Poppins" panose="00000500000000000000"/>
                <a:sym typeface="Poppins" panose="00000500000000000000"/>
              </a:rPr>
              <a:t>Presented By: Rahul Soni</a:t>
            </a:r>
            <a:endParaRPr lang="en-US" sz="5400" b="0" i="0" u="none" strike="noStrike" cap="none">
              <a:solidFill>
                <a:schemeClr val="lt1"/>
              </a:solidFill>
              <a:latin typeface="Poppins" panose="00000500000000000000"/>
              <a:ea typeface="Poppins" panose="00000500000000000000"/>
              <a:cs typeface="Poppins" panose="00000500000000000000"/>
              <a:sym typeface="Poppins" panose="00000500000000000000"/>
            </a:endParaRPr>
          </a:p>
        </p:txBody>
      </p:sp>
      <p:sp>
        <p:nvSpPr>
          <p:cNvPr id="103" name="Google Shape;103;p17"/>
          <p:cNvSpPr txBox="1"/>
          <p:nvPr/>
        </p:nvSpPr>
        <p:spPr>
          <a:xfrm>
            <a:off x="1396871" y="4767086"/>
            <a:ext cx="10838100" cy="3666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85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rPr>
              <a:t>Git - Worktree</a:t>
            </a:r>
            <a:endParaRPr lang="en-US" sz="85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endParaRPr>
          </a:p>
          <a:p>
            <a:pPr marL="0" marR="0" lvl="0" indent="0" algn="l" rtl="0">
              <a:lnSpc>
                <a:spcPct val="115000"/>
              </a:lnSpc>
              <a:spcBef>
                <a:spcPts val="0"/>
              </a:spcBef>
              <a:spcAft>
                <a:spcPts val="0"/>
              </a:spcAft>
              <a:buNone/>
            </a:pPr>
            <a:r>
              <a:rPr lang="en-US" sz="60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rPr>
              <a:t>command</a:t>
            </a:r>
            <a:endParaRPr lang="en-US" sz="60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endParaRPr>
          </a:p>
        </p:txBody>
      </p:sp>
      <p:pic>
        <p:nvPicPr>
          <p:cNvPr id="104" name="Google Shape;104;p17"/>
          <p:cNvPicPr preferRelativeResize="0"/>
          <p:nvPr/>
        </p:nvPicPr>
        <p:blipFill>
          <a:blip r:embed="rId2"/>
          <a:stretch>
            <a:fillRect/>
          </a:stretch>
        </p:blipFill>
        <p:spPr>
          <a:xfrm>
            <a:off x="907925" y="800099"/>
            <a:ext cx="4581650" cy="10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5" name="Text Box 4"/>
          <p:cNvSpPr txBox="1"/>
          <p:nvPr/>
        </p:nvSpPr>
        <p:spPr>
          <a:xfrm>
            <a:off x="4743450" y="3973830"/>
            <a:ext cx="13472160" cy="1076325"/>
          </a:xfrm>
          <a:prstGeom prst="rect">
            <a:avLst/>
          </a:prstGeom>
          <a:noFill/>
        </p:spPr>
        <p:txBody>
          <a:bodyPr wrap="square" rtlCol="0">
            <a:spAutoFit/>
          </a:bodyPr>
          <a:p>
            <a:r>
              <a:rPr lang="en-US" sz="3200">
                <a:latin typeface="Segoe UI Symbol" panose="020B0502040204020203" charset="0"/>
                <a:cs typeface="Segoe UI Symbol" panose="020B0502040204020203" charset="0"/>
              </a:rPr>
              <a:t>In the working tree hot-fix, we made our changes and fixes. </a:t>
            </a:r>
            <a:endParaRPr lang="en-US" sz="3200">
              <a:latin typeface="Segoe UI Symbol" panose="020B0502040204020203" charset="0"/>
              <a:cs typeface="Segoe UI Symbol" panose="020B0502040204020203" charset="0"/>
            </a:endParaRPr>
          </a:p>
          <a:p>
            <a:r>
              <a:rPr lang="en-US" sz="3200">
                <a:latin typeface="Segoe UI Symbol" panose="020B0502040204020203" charset="0"/>
                <a:cs typeface="Segoe UI Symbol" panose="020B0502040204020203" charset="0"/>
              </a:rPr>
              <a:t>And last we commited it with a message “Hot-fix a issue using worktree”</a:t>
            </a:r>
            <a:endParaRPr lang="en-US" sz="3200">
              <a:latin typeface="Segoe UI Symbol" panose="020B0502040204020203" charset="0"/>
              <a:cs typeface="Segoe UI Symbol" panose="020B0502040204020203" charset="0"/>
            </a:endParaRPr>
          </a:p>
        </p:txBody>
      </p:sp>
      <p:pic>
        <p:nvPicPr>
          <p:cNvPr id="6" name="Picture 5"/>
          <p:cNvPicPr>
            <a:picLocks noChangeAspect="1"/>
          </p:cNvPicPr>
          <p:nvPr/>
        </p:nvPicPr>
        <p:blipFill>
          <a:blip r:embed="rId1"/>
          <a:stretch>
            <a:fillRect/>
          </a:stretch>
        </p:blipFill>
        <p:spPr>
          <a:xfrm>
            <a:off x="4766945" y="5186680"/>
            <a:ext cx="14865985" cy="5612765"/>
          </a:xfrm>
          <a:prstGeom prst="rect">
            <a:avLst/>
          </a:prstGeom>
        </p:spPr>
      </p:pic>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9218295" y="4780280"/>
            <a:ext cx="11836400" cy="6440170"/>
          </a:xfrm>
          <a:prstGeom prst="rect">
            <a:avLst/>
          </a:prstGeom>
        </p:spPr>
      </p:pic>
      <p:sp>
        <p:nvSpPr>
          <p:cNvPr id="5" name="Text Box 4"/>
          <p:cNvSpPr txBox="1"/>
          <p:nvPr/>
        </p:nvSpPr>
        <p:spPr>
          <a:xfrm>
            <a:off x="9197340" y="3707765"/>
            <a:ext cx="14273530" cy="1014730"/>
          </a:xfrm>
          <a:prstGeom prst="rect">
            <a:avLst/>
          </a:prstGeom>
          <a:noFill/>
        </p:spPr>
        <p:txBody>
          <a:bodyPr wrap="square" rtlCol="0">
            <a:spAutoFit/>
          </a:bodyPr>
          <a:p>
            <a:r>
              <a:rPr lang="en-US" sz="3000">
                <a:solidFill>
                  <a:srgbClr val="004586"/>
                </a:solidFill>
                <a:latin typeface="Segoe UI Symbol" panose="020B0502040204020203" charset="0"/>
                <a:cs typeface="Segoe UI Symbol" panose="020B0502040204020203" charset="0"/>
              </a:rPr>
              <a:t>$ git merge hot-fix</a:t>
            </a:r>
            <a:endParaRPr lang="en-US" sz="3000">
              <a:solidFill>
                <a:srgbClr val="004586"/>
              </a:solidFill>
              <a:latin typeface="Segoe UI Symbol" panose="020B0502040204020203" charset="0"/>
              <a:cs typeface="Segoe UI Symbol" panose="020B0502040204020203" charset="0"/>
            </a:endParaRPr>
          </a:p>
          <a:p>
            <a:r>
              <a:rPr lang="en-US" sz="3000">
                <a:solidFill>
                  <a:srgbClr val="004586"/>
                </a:solidFill>
                <a:latin typeface="Segoe UI Symbol" panose="020B0502040204020203" charset="0"/>
                <a:cs typeface="Segoe UI Symbol" panose="020B0502040204020203" charset="0"/>
              </a:rPr>
              <a:t>$ git push origin master</a:t>
            </a:r>
            <a:endParaRPr lang="en-US" sz="3000">
              <a:solidFill>
                <a:srgbClr val="004586"/>
              </a:solidFill>
              <a:latin typeface="Segoe UI Symbol" panose="020B0502040204020203" charset="0"/>
              <a:cs typeface="Segoe UI Symbol" panose="020B0502040204020203" charset="0"/>
            </a:endParaRPr>
          </a:p>
        </p:txBody>
      </p:sp>
      <p:sp>
        <p:nvSpPr>
          <p:cNvPr id="6" name="Text Box 5"/>
          <p:cNvSpPr txBox="1"/>
          <p:nvPr/>
        </p:nvSpPr>
        <p:spPr>
          <a:xfrm>
            <a:off x="2131695" y="3904615"/>
            <a:ext cx="6035040" cy="2861310"/>
          </a:xfrm>
          <a:prstGeom prst="rect">
            <a:avLst/>
          </a:prstGeom>
          <a:solidFill>
            <a:schemeClr val="bg1">
              <a:alpha val="90000"/>
            </a:schemeClr>
          </a:solidFill>
          <a:ln w="69850" cap="flat" cmpd="sng">
            <a:solidFill>
              <a:schemeClr val="bg2"/>
            </a:solidFill>
            <a:prstDash val="solid"/>
          </a:ln>
        </p:spPr>
        <p:txBody>
          <a:bodyPr wrap="square" rtlCol="0">
            <a:spAutoFit/>
          </a:bodyPr>
          <a:p>
            <a:r>
              <a:rPr lang="en-US" sz="3000">
                <a:latin typeface="Segoe UI Symbol" panose="020B0502040204020203" charset="0"/>
                <a:cs typeface="Segoe UI Symbol" panose="020B0502040204020203" charset="0"/>
                <a:sym typeface="+mn-ea"/>
              </a:rPr>
              <a:t>It’s time to push the fixes we have made.</a:t>
            </a:r>
            <a:endParaRPr lang="en-US" sz="3000">
              <a:latin typeface="Segoe UI Symbol" panose="020B0502040204020203" charset="0"/>
              <a:cs typeface="Segoe UI Symbol" panose="020B0502040204020203" charset="0"/>
            </a:endParaRPr>
          </a:p>
          <a:p>
            <a:r>
              <a:rPr lang="en-US" sz="3000">
                <a:latin typeface="Segoe UI Symbol" panose="020B0502040204020203" charset="0"/>
                <a:cs typeface="Segoe UI Symbol" panose="020B0502040204020203" charset="0"/>
                <a:sym typeface="+mn-ea"/>
              </a:rPr>
              <a:t>we merged the hot-fix branch with master then we pushed it into our remote tracking repository.</a:t>
            </a:r>
            <a:endParaRPr lang="en-US" sz="3000">
              <a:latin typeface="Segoe UI Symbol" panose="020B0502040204020203" charset="0"/>
              <a:cs typeface="Segoe UI Symbol" panose="020B0502040204020203" charset="0"/>
            </a:endParaRPr>
          </a:p>
          <a:p>
            <a:endParaRPr lang="en-US" sz="3000"/>
          </a:p>
        </p:txBody>
      </p:sp>
      <p:cxnSp>
        <p:nvCxnSpPr>
          <p:cNvPr id="7" name="Elbow Connector 6"/>
          <p:cNvCxnSpPr>
            <a:stCxn id="6" idx="2"/>
          </p:cNvCxnSpPr>
          <p:nvPr/>
        </p:nvCxnSpPr>
        <p:spPr>
          <a:xfrm rot="5400000" flipV="1">
            <a:off x="6306820" y="5607685"/>
            <a:ext cx="1577340" cy="3893185"/>
          </a:xfrm>
          <a:prstGeom prst="bentConnector2">
            <a:avLst/>
          </a:prstGeom>
          <a:ln w="82550">
            <a:solidFill>
              <a:schemeClr val="bg2"/>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8661400" y="4210050"/>
            <a:ext cx="12484100" cy="7557135"/>
          </a:xfrm>
          <a:prstGeom prst="rect">
            <a:avLst/>
          </a:prstGeom>
        </p:spPr>
      </p:pic>
      <p:sp>
        <p:nvSpPr>
          <p:cNvPr id="5" name="Text Box 4"/>
          <p:cNvSpPr txBox="1"/>
          <p:nvPr/>
        </p:nvSpPr>
        <p:spPr>
          <a:xfrm>
            <a:off x="3371850" y="4253865"/>
            <a:ext cx="4826000" cy="1476375"/>
          </a:xfrm>
          <a:prstGeom prst="rect">
            <a:avLst/>
          </a:prstGeom>
          <a:noFill/>
          <a:ln w="69850" cmpd="sng">
            <a:solidFill>
              <a:schemeClr val="accent1">
                <a:shade val="50000"/>
              </a:schemeClr>
            </a:solidFill>
            <a:prstDash val="solid"/>
          </a:ln>
        </p:spPr>
        <p:txBody>
          <a:bodyPr wrap="square" rtlCol="0">
            <a:spAutoFit/>
          </a:bodyPr>
          <a:p>
            <a:r>
              <a:rPr lang="en-US" sz="3000">
                <a:latin typeface="Segoe UI Symbol" panose="020B0502040204020203" charset="0"/>
                <a:cs typeface="Segoe UI Symbol" panose="020B0502040204020203" charset="0"/>
              </a:rPr>
              <a:t>We can see our remote repository got updated and commit is also updated</a:t>
            </a:r>
            <a:endParaRPr lang="en-US" sz="3000">
              <a:latin typeface="Segoe UI Symbol" panose="020B0502040204020203" charset="0"/>
              <a:cs typeface="Segoe UI Symbol" panose="020B0502040204020203" charset="0"/>
            </a:endParaRPr>
          </a:p>
        </p:txBody>
      </p: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4696460" y="4377055"/>
            <a:ext cx="14991080" cy="7057390"/>
          </a:xfrm>
          <a:prstGeom prst="rect">
            <a:avLst/>
          </a:prstGeom>
        </p:spPr>
      </p:pic>
      <p:sp>
        <p:nvSpPr>
          <p:cNvPr id="5" name="Text Box 4"/>
          <p:cNvSpPr txBox="1"/>
          <p:nvPr/>
        </p:nvSpPr>
        <p:spPr>
          <a:xfrm>
            <a:off x="4652010" y="3843020"/>
            <a:ext cx="14914880" cy="521970"/>
          </a:xfrm>
          <a:prstGeom prst="rect">
            <a:avLst/>
          </a:prstGeom>
          <a:noFill/>
        </p:spPr>
        <p:txBody>
          <a:bodyPr wrap="square" rtlCol="0">
            <a:spAutoFit/>
          </a:bodyPr>
          <a:p>
            <a:r>
              <a:rPr lang="en-US" sz="2800">
                <a:latin typeface="Segoe UI Symbol" panose="020B0502040204020203" charset="0"/>
                <a:cs typeface="Segoe UI Symbol" panose="020B0502040204020203" charset="0"/>
              </a:rPr>
              <a:t>Back to our previous working directory to continue our work on feature branch</a:t>
            </a:r>
            <a:endParaRPr lang="en-US" sz="2800">
              <a:latin typeface="Segoe UI Symbol" panose="020B0502040204020203" charset="0"/>
              <a:cs typeface="Segoe UI Symbol" panose="020B0502040204020203" charset="0"/>
            </a:endParaRPr>
          </a:p>
        </p:txBody>
      </p: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4900295" y="3859530"/>
            <a:ext cx="2456180" cy="645160"/>
          </a:xfrm>
          <a:prstGeom prst="rect">
            <a:avLst/>
          </a:prstGeom>
          <a:noFill/>
        </p:spPr>
        <p:txBody>
          <a:bodyPr wrap="square" rtlCol="0">
            <a:spAutoFit/>
          </a:bodyPr>
          <a:p>
            <a:pPr algn="l"/>
            <a:r>
              <a:rPr lang="en-US" sz="3600" b="1">
                <a:solidFill>
                  <a:srgbClr val="004586"/>
                </a:solidFill>
                <a:latin typeface="Segoe UI Symbol" panose="020B0502040204020203" charset="0"/>
                <a:cs typeface="Segoe UI Symbol" panose="020B0502040204020203" charset="0"/>
              </a:rPr>
              <a:t>Synopsis</a:t>
            </a:r>
            <a:endParaRPr lang="en-US" sz="36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4902200" y="4576445"/>
            <a:ext cx="15984220" cy="4009390"/>
          </a:xfrm>
          <a:prstGeom prst="rect">
            <a:avLst/>
          </a:prstGeom>
          <a:noFill/>
        </p:spPr>
        <p:txBody>
          <a:bodyPr wrap="square" rtlCol="0">
            <a:spAutoFit/>
          </a:bodyPr>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add </a:t>
            </a:r>
            <a:r>
              <a:rPr lang="en-US" sz="2800">
                <a:solidFill>
                  <a:srgbClr val="00B050"/>
                </a:solidFill>
                <a:latin typeface="Segoe UI Symbol" panose="020B0502040204020203" charset="0"/>
                <a:cs typeface="Segoe UI Symbol" panose="020B0502040204020203" charset="0"/>
              </a:rPr>
              <a:t>[-f] [--detach] [--checkout] [--lock] [-b </a:t>
            </a:r>
            <a:r>
              <a:rPr lang="en-US" sz="2800">
                <a:solidFill>
                  <a:srgbClr val="E76208"/>
                </a:solidFill>
                <a:latin typeface="Segoe UI Symbol" panose="020B0502040204020203" charset="0"/>
                <a:cs typeface="Segoe UI Symbol" panose="020B0502040204020203" charset="0"/>
              </a:rPr>
              <a:t>&lt;new-branch&gt;</a:t>
            </a:r>
            <a:r>
              <a:rPr lang="en-US" sz="2800">
                <a:solidFill>
                  <a:srgbClr val="00B050"/>
                </a:solidFill>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&lt;path&gt;</a:t>
            </a:r>
            <a:r>
              <a:rPr lang="en-US" sz="2800">
                <a:solidFill>
                  <a:srgbClr val="00B050"/>
                </a:solidFill>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&lt;commit-ish&gt;</a:t>
            </a:r>
            <a:r>
              <a:rPr lang="en-US" sz="2800">
                <a:solidFill>
                  <a:srgbClr val="00B050"/>
                </a:solidFill>
                <a:latin typeface="Segoe UI Symbol" panose="020B0502040204020203" charset="0"/>
                <a:cs typeface="Segoe UI Symbol" panose="020B0502040204020203" charset="0"/>
              </a:rPr>
              <a: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list </a:t>
            </a:r>
            <a:r>
              <a:rPr lang="en-US" sz="2800">
                <a:solidFill>
                  <a:srgbClr val="00B050"/>
                </a:solidFill>
                <a:latin typeface="Segoe UI Symbol" panose="020B0502040204020203" charset="0"/>
                <a:cs typeface="Segoe UI Symbol" panose="020B0502040204020203" charset="0"/>
              </a:rPr>
              <a:t>[--porcelain]</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lock </a:t>
            </a:r>
            <a:r>
              <a:rPr lang="en-US" sz="2800">
                <a:solidFill>
                  <a:srgbClr val="00B050"/>
                </a:solidFill>
                <a:latin typeface="Segoe UI Symbol" panose="020B0502040204020203" charset="0"/>
                <a:cs typeface="Segoe UI Symbol" panose="020B0502040204020203" charset="0"/>
              </a:rPr>
              <a:t>[--reason</a:t>
            </a:r>
            <a:r>
              <a:rPr lang="en-US" sz="2800">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&lt;string&gt;</a:t>
            </a:r>
            <a:r>
              <a:rPr lang="en-US" sz="2800">
                <a:solidFill>
                  <a:srgbClr val="00B050"/>
                </a:solidFill>
                <a:latin typeface="Segoe UI Symbol" panose="020B0502040204020203" charset="0"/>
                <a:cs typeface="Segoe UI Symbol" panose="020B0502040204020203" charset="0"/>
              </a:rPr>
              <a:t>]</a:t>
            </a:r>
            <a:r>
              <a:rPr lang="en-US" sz="2800">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&lt;worktree&gt;</a:t>
            </a:r>
            <a:endParaRPr lang="en-US" sz="2800">
              <a:solidFill>
                <a:srgbClr val="E76208"/>
              </a:solidFill>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move </a:t>
            </a:r>
            <a:r>
              <a:rPr lang="en-US" sz="2800">
                <a:solidFill>
                  <a:srgbClr val="E76208"/>
                </a:solidFill>
                <a:latin typeface="Segoe UI Symbol" panose="020B0502040204020203" charset="0"/>
                <a:cs typeface="Segoe UI Symbol" panose="020B0502040204020203" charset="0"/>
              </a:rPr>
              <a:t>&lt;worktree&gt; &lt;new-path&gt;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prune </a:t>
            </a:r>
            <a:r>
              <a:rPr lang="en-US" sz="2800">
                <a:solidFill>
                  <a:srgbClr val="00B050"/>
                </a:solidFill>
                <a:latin typeface="Segoe UI Symbol" panose="020B0502040204020203" charset="0"/>
                <a:cs typeface="Segoe UI Symbol" panose="020B0502040204020203" charset="0"/>
              </a:rPr>
              <a:t>[-n] [-v] [--expire </a:t>
            </a:r>
            <a:r>
              <a:rPr lang="en-US" sz="2800">
                <a:solidFill>
                  <a:srgbClr val="E76208"/>
                </a:solidFill>
                <a:latin typeface="Segoe UI Symbol" panose="020B0502040204020203" charset="0"/>
                <a:cs typeface="Segoe UI Symbol" panose="020B0502040204020203" charset="0"/>
              </a:rPr>
              <a:t>&lt;expire-time&gt;</a:t>
            </a:r>
            <a:r>
              <a:rPr lang="en-US" sz="2800">
                <a:solidFill>
                  <a:srgbClr val="00B050"/>
                </a:solidFill>
                <a:latin typeface="Segoe UI Symbol" panose="020B0502040204020203" charset="0"/>
                <a:cs typeface="Segoe UI Symbol" panose="020B0502040204020203" charset="0"/>
              </a:rPr>
              <a: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remove </a:t>
            </a:r>
            <a:r>
              <a:rPr lang="en-US" sz="2800">
                <a:solidFill>
                  <a:srgbClr val="00B050"/>
                </a:solidFill>
                <a:latin typeface="Segoe UI Symbol" panose="020B0502040204020203" charset="0"/>
                <a:cs typeface="Segoe UI Symbol" panose="020B0502040204020203" charset="0"/>
              </a:rPr>
              <a:t>[--force] </a:t>
            </a:r>
            <a:r>
              <a:rPr lang="en-US" sz="2800">
                <a:solidFill>
                  <a:srgbClr val="E76208"/>
                </a:solidFill>
                <a:latin typeface="Segoe UI Symbol" panose="020B0502040204020203" charset="0"/>
                <a:cs typeface="Segoe UI Symbol" panose="020B0502040204020203" charset="0"/>
              </a:rPr>
              <a:t>&lt;worktree&gt;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unlock </a:t>
            </a:r>
            <a:r>
              <a:rPr lang="en-US" sz="2800">
                <a:solidFill>
                  <a:srgbClr val="E76208"/>
                </a:solidFill>
                <a:latin typeface="Segoe UI Symbol" panose="020B0502040204020203" charset="0"/>
                <a:cs typeface="Segoe UI Symbol" panose="020B0502040204020203" charset="0"/>
              </a:rPr>
              <a:t>&lt;worktree&gt;</a:t>
            </a:r>
            <a:endParaRPr lang="en-US" sz="2800">
              <a:solidFill>
                <a:srgbClr val="E76208"/>
              </a:solidFill>
              <a:latin typeface="Segoe UI Symbol" panose="020B0502040204020203" charset="0"/>
              <a:cs typeface="Segoe UI Symbol" panose="020B0502040204020203" charset="0"/>
            </a:endParaRPr>
          </a:p>
        </p:txBody>
      </p:sp>
      <p:sp>
        <p:nvSpPr>
          <p:cNvPr id="4" name="Text Box 3"/>
          <p:cNvSpPr txBox="1"/>
          <p:nvPr/>
        </p:nvSpPr>
        <p:spPr>
          <a:xfrm>
            <a:off x="4839335" y="9749790"/>
            <a:ext cx="17088485" cy="953135"/>
          </a:xfrm>
          <a:prstGeom prst="rect">
            <a:avLst/>
          </a:prstGeom>
          <a:noFill/>
        </p:spPr>
        <p:txBody>
          <a:bodyPr wrap="square" rtlCol="0" anchor="ctr" anchorCtr="0">
            <a:spAutoFit/>
          </a:bodyPr>
          <a:p>
            <a:pPr marL="285750" indent="-285750">
              <a:buFont typeface="Arial" panose="020B0604020202020204" pitchFamily="34" charset="0"/>
              <a:buChar char="•"/>
            </a:pPr>
            <a:r>
              <a:rPr lang="en-US" sz="2800">
                <a:solidFill>
                  <a:srgbClr val="00B050"/>
                </a:solidFill>
              </a:rPr>
              <a:t>[-options]</a:t>
            </a:r>
            <a:r>
              <a:rPr lang="en-US" sz="2800"/>
              <a:t> :        These are optional commands only used for specific demands.</a:t>
            </a:r>
            <a:endParaRPr lang="en-US" sz="2800"/>
          </a:p>
          <a:p>
            <a:pPr marL="285750" indent="-285750">
              <a:buFont typeface="Arial" panose="020B0604020202020204" pitchFamily="34" charset="0"/>
              <a:buChar char="•"/>
            </a:pPr>
            <a:r>
              <a:rPr lang="en-US" sz="2800">
                <a:solidFill>
                  <a:srgbClr val="F34F29"/>
                </a:solidFill>
              </a:rPr>
              <a:t>&lt;arguement&gt;</a:t>
            </a:r>
            <a:r>
              <a:rPr lang="en-US" sz="2800"/>
              <a:t> : These are arguements passed in form of name of worktree or a branch or path-name.</a:t>
            </a:r>
            <a:endParaRPr lang="en-US" sz="2800"/>
          </a:p>
        </p:txBody>
      </p:sp>
      <p:sp>
        <p:nvSpPr>
          <p:cNvPr id="5" name="Text Box 4"/>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0" name="Rounded Rectangle 9"/>
          <p:cNvSpPr/>
          <p:nvPr/>
        </p:nvSpPr>
        <p:spPr>
          <a:xfrm>
            <a:off x="4496435" y="3662045"/>
            <a:ext cx="16783685" cy="5273040"/>
          </a:xfrm>
          <a:prstGeom prst="roundRect">
            <a:avLst>
              <a:gd name="adj" fmla="val 5528"/>
            </a:avLst>
          </a:prstGeom>
          <a:gradFill>
            <a:gsLst>
              <a:gs pos="0">
                <a:srgbClr val="004586">
                  <a:alpha val="15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bg1">
                    <a:lumMod val="9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add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2233295" y="59931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2232025" y="6460490"/>
            <a:ext cx="512762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&lt;path&gt;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2273300" y="7120890"/>
            <a:ext cx="6029325" cy="2330450"/>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For instance, git worktree add ../hotfix creates new branch hotfix and checks it out at path ../hotfix. </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1894205" y="5751830"/>
            <a:ext cx="5859780" cy="402717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14984095" y="35864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8" name="Text Box 7"/>
          <p:cNvSpPr txBox="1"/>
          <p:nvPr/>
        </p:nvSpPr>
        <p:spPr>
          <a:xfrm>
            <a:off x="15027275" y="4053840"/>
            <a:ext cx="666115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&lt;path&gt; &lt;branch&gt;</a:t>
            </a:r>
            <a:endParaRPr lang="en-US" sz="2800">
              <a:solidFill>
                <a:srgbClr val="F43308"/>
              </a:solidFill>
              <a:latin typeface="Segoe UI Symbol" panose="020B0502040204020203" charset="0"/>
              <a:cs typeface="Segoe UI Symbol" panose="020B0502040204020203" charset="0"/>
            </a:endParaRPr>
          </a:p>
        </p:txBody>
      </p:sp>
      <p:sp>
        <p:nvSpPr>
          <p:cNvPr id="9" name="Text Box 8"/>
          <p:cNvSpPr txBox="1"/>
          <p:nvPr/>
        </p:nvSpPr>
        <p:spPr>
          <a:xfrm>
            <a:off x="15024100" y="4847590"/>
            <a:ext cx="7720965" cy="151257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To instead work on an existing branch in a new working tree, use git worktree add &lt;path&gt; &lt;branch&gt;</a:t>
            </a:r>
            <a:endParaRPr lang="en-US" sz="2800">
              <a:solidFill>
                <a:schemeClr val="bg2"/>
              </a:solidFill>
              <a:latin typeface="Segoe UI Symbol" panose="020B0502040204020203" charset="0"/>
              <a:cs typeface="Segoe UI Symbol" panose="020B0502040204020203" charset="0"/>
            </a:endParaRPr>
          </a:p>
        </p:txBody>
      </p:sp>
      <p:sp>
        <p:nvSpPr>
          <p:cNvPr id="10" name="Rounded Rectangle 9"/>
          <p:cNvSpPr/>
          <p:nvPr/>
        </p:nvSpPr>
        <p:spPr>
          <a:xfrm>
            <a:off x="14645005" y="3389630"/>
            <a:ext cx="8100695" cy="364045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15022195" y="82029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12" name="Text Box 11"/>
          <p:cNvSpPr txBox="1"/>
          <p:nvPr/>
        </p:nvSpPr>
        <p:spPr>
          <a:xfrm>
            <a:off x="15065375" y="8670290"/>
            <a:ext cx="666115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-d &lt;path&gt;</a:t>
            </a:r>
            <a:endParaRPr lang="en-US" sz="2800">
              <a:solidFill>
                <a:srgbClr val="F43308"/>
              </a:solidFill>
              <a:latin typeface="Segoe UI Symbol" panose="020B0502040204020203" charset="0"/>
              <a:cs typeface="Segoe UI Symbol" panose="020B0502040204020203" charset="0"/>
            </a:endParaRPr>
          </a:p>
        </p:txBody>
      </p:sp>
      <p:sp>
        <p:nvSpPr>
          <p:cNvPr id="13" name="Text Box 12"/>
          <p:cNvSpPr txBox="1"/>
          <p:nvPr/>
        </p:nvSpPr>
        <p:spPr>
          <a:xfrm>
            <a:off x="15062200" y="9286240"/>
            <a:ext cx="7645400" cy="2460625"/>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If you just plan to make some experimental changes or do testing without disturbing existing development, it is often convenient to create a throwaway working tree not associated with any branch.</a:t>
            </a:r>
            <a:endParaRPr lang="en-US" sz="2800">
              <a:solidFill>
                <a:schemeClr val="bg2"/>
              </a:solidFill>
              <a:latin typeface="Segoe UI Symbol" panose="020B0502040204020203" charset="0"/>
              <a:cs typeface="Segoe UI Symbol" panose="020B0502040204020203" charset="0"/>
            </a:endParaRPr>
          </a:p>
        </p:txBody>
      </p:sp>
      <p:sp>
        <p:nvSpPr>
          <p:cNvPr id="14" name="Rounded Rectangle 13"/>
          <p:cNvSpPr/>
          <p:nvPr/>
        </p:nvSpPr>
        <p:spPr>
          <a:xfrm>
            <a:off x="14683105" y="8006080"/>
            <a:ext cx="8062595" cy="40284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Arc 14"/>
          <p:cNvSpPr/>
          <p:nvPr/>
        </p:nvSpPr>
        <p:spPr>
          <a:xfrm flipH="1">
            <a:off x="9558655" y="5377180"/>
            <a:ext cx="3751580" cy="4332605"/>
          </a:xfrm>
          <a:prstGeom prst="arc">
            <a:avLst>
              <a:gd name="adj1" fmla="val 16304336"/>
              <a:gd name="adj2" fmla="val 5350854"/>
            </a:avLst>
          </a:prstGeom>
          <a:ln w="50800" cmpd="sng">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cxnSp>
        <p:nvCxnSpPr>
          <p:cNvPr id="16" name="Straight Connector 15"/>
          <p:cNvCxnSpPr>
            <a:stCxn id="6" idx="3"/>
          </p:cNvCxnSpPr>
          <p:nvPr/>
        </p:nvCxnSpPr>
        <p:spPr>
          <a:xfrm>
            <a:off x="7753985" y="7765415"/>
            <a:ext cx="1802765" cy="0"/>
          </a:xfrm>
          <a:prstGeom prst="line">
            <a:avLst/>
          </a:prstGeom>
          <a:ln w="50800"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0"/>
          </p:cNvCxnSpPr>
          <p:nvPr/>
        </p:nvCxnSpPr>
        <p:spPr>
          <a:xfrm>
            <a:off x="11368405" y="5378450"/>
            <a:ext cx="2788920" cy="0"/>
          </a:xfrm>
          <a:prstGeom prst="straightConnector1">
            <a:avLst/>
          </a:prstGeom>
          <a:ln w="508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p:cNvCxnSpPr>
          <p:nvPr/>
        </p:nvCxnSpPr>
        <p:spPr>
          <a:xfrm flipV="1">
            <a:off x="11403330" y="9693910"/>
            <a:ext cx="2840355" cy="15875"/>
          </a:xfrm>
          <a:prstGeom prst="straightConnector1">
            <a:avLst/>
          </a:prstGeom>
          <a:ln w="508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add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5" name="Text Box 4"/>
          <p:cNvSpPr txBox="1"/>
          <p:nvPr/>
        </p:nvSpPr>
        <p:spPr>
          <a:xfrm>
            <a:off x="196659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1965325" y="5126990"/>
            <a:ext cx="697484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&lt;path&gt; [&lt;commit-ish&gt;]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1873250" y="5876290"/>
            <a:ext cx="7372985" cy="288988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Create &lt;path&gt; and checkout &lt;commit-ish&gt; into it. The new working directory is linked to the current repository, sharing everything except working directory specific files such as HEAD, index, etc.</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1681480" y="4418330"/>
            <a:ext cx="7564755" cy="520382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14847570" y="7807325"/>
            <a:ext cx="7644765" cy="121094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--track -b &lt;branch&gt; &lt;path&gt; &lt;remote&gt;/&lt;branch&gt;</a:t>
            </a:r>
            <a:endParaRPr lang="en-US" sz="2800">
              <a:solidFill>
                <a:srgbClr val="F43308"/>
              </a:solidFill>
              <a:latin typeface="Segoe UI Symbol" panose="020B0502040204020203" charset="0"/>
              <a:cs typeface="Segoe UI Symbol" panose="020B0502040204020203" charset="0"/>
            </a:endParaRPr>
          </a:p>
        </p:txBody>
      </p:sp>
      <p:sp>
        <p:nvSpPr>
          <p:cNvPr id="13" name="Text Box 12"/>
          <p:cNvSpPr txBox="1"/>
          <p:nvPr/>
        </p:nvSpPr>
        <p:spPr>
          <a:xfrm>
            <a:off x="14801850" y="4832985"/>
            <a:ext cx="7905750" cy="2934335"/>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If &lt;commit-ish&gt; is a branch name (call it &lt;branch&gt;) and is not found, and neither -b nor -B nor --detach are used, but there does exist a tracking branch in exactly one remote (call it &lt;remote&gt;) with a matching name, treat as equivalent to:</a:t>
            </a:r>
            <a:endParaRPr lang="en-US" sz="2800">
              <a:solidFill>
                <a:schemeClr val="bg2"/>
              </a:solidFill>
              <a:latin typeface="Segoe UI Symbol" panose="020B0502040204020203" charset="0"/>
              <a:cs typeface="Segoe UI Symbol" panose="020B0502040204020203" charset="0"/>
            </a:endParaRPr>
          </a:p>
        </p:txBody>
      </p:sp>
      <p:sp>
        <p:nvSpPr>
          <p:cNvPr id="14" name="Rounded Rectangle 13"/>
          <p:cNvSpPr/>
          <p:nvPr/>
        </p:nvSpPr>
        <p:spPr>
          <a:xfrm>
            <a:off x="14683105" y="4418330"/>
            <a:ext cx="8062595" cy="5204460"/>
          </a:xfrm>
          <a:prstGeom prst="roundRect">
            <a:avLst>
              <a:gd name="adj" fmla="val 5528"/>
            </a:avLst>
          </a:prstGeom>
          <a:gradFill>
            <a:gsLst>
              <a:gs pos="0">
                <a:schemeClr val="bg1">
                  <a:lumMod val="65000"/>
                  <a:alpha val="20000"/>
                </a:schemeClr>
              </a:gs>
              <a:gs pos="100000">
                <a:srgbClr val="A8CBD1">
                  <a:alpha val="11000"/>
                </a:srgbClr>
              </a:gs>
            </a:gsLst>
            <a:lin ang="5400000" scaled="0"/>
          </a:gradFill>
          <a:ln w="57150">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7" name="Straight Arrow Connector 16"/>
          <p:cNvCxnSpPr/>
          <p:nvPr/>
        </p:nvCxnSpPr>
        <p:spPr>
          <a:xfrm>
            <a:off x="9327515" y="6903085"/>
            <a:ext cx="5248275" cy="0"/>
          </a:xfrm>
          <a:prstGeom prst="straightConnector1">
            <a:avLst/>
          </a:prstGeom>
          <a:ln w="63500" cmpd="sng">
            <a:gradFill>
              <a:gsLst>
                <a:gs pos="2000">
                  <a:srgbClr val="00B0F0"/>
                </a:gs>
                <a:gs pos="84000">
                  <a:schemeClr val="bg2"/>
                </a:gs>
              </a:gsLst>
              <a:lin ang="0" scaled="1"/>
            </a:gra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2" name="Text Box 11"/>
          <p:cNvSpPr txBox="1"/>
          <p:nvPr/>
        </p:nvSpPr>
        <p:spPr>
          <a:xfrm>
            <a:off x="196659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List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1965325" y="5126990"/>
            <a:ext cx="681291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list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2006600" y="5920740"/>
            <a:ext cx="5770245" cy="344995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List details of each working tree. The main working tree is listed first, followed by each of the linked working trees. The output details include whether the working tree is bare.</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1681480" y="4418330"/>
            <a:ext cx="6212205" cy="520382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ext Box 1"/>
          <p:cNvSpPr txBox="1"/>
          <p:nvPr/>
        </p:nvSpPr>
        <p:spPr>
          <a:xfrm>
            <a:off x="9516745" y="46532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Prune command</a:t>
            </a:r>
            <a:endParaRPr lang="en-US" sz="3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9515475" y="5120640"/>
            <a:ext cx="411416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prune</a:t>
            </a:r>
            <a:endParaRPr lang="en-US" sz="2800">
              <a:solidFill>
                <a:srgbClr val="F43308"/>
              </a:solidFill>
              <a:latin typeface="Segoe UI Symbol" panose="020B0502040204020203" charset="0"/>
              <a:cs typeface="Segoe UI Symbol" panose="020B0502040204020203" charset="0"/>
            </a:endParaRPr>
          </a:p>
        </p:txBody>
      </p:sp>
      <p:sp>
        <p:nvSpPr>
          <p:cNvPr id="7" name="Text Box 6"/>
          <p:cNvSpPr txBox="1"/>
          <p:nvPr/>
        </p:nvSpPr>
        <p:spPr>
          <a:xfrm>
            <a:off x="9556750" y="5914390"/>
            <a:ext cx="6701790" cy="344995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git worktree prune removes information about (non-locked) worktrees which no longer exist. git worktree prune in the main or any linked working tree to clean up any stale administrative files.</a:t>
            </a:r>
            <a:endParaRPr lang="en-US" sz="2800">
              <a:solidFill>
                <a:schemeClr val="bg2"/>
              </a:solidFill>
              <a:latin typeface="Segoe UI Symbol" panose="020B0502040204020203" charset="0"/>
              <a:cs typeface="Segoe UI Symbol" panose="020B0502040204020203" charset="0"/>
            </a:endParaRPr>
          </a:p>
          <a:p>
            <a:pPr marL="0" indent="0">
              <a:lnSpc>
                <a:spcPct val="130000"/>
              </a:lnSpc>
              <a:buFont typeface="Arial" panose="020B0604020202020204" pitchFamily="34" charset="0"/>
              <a:buNone/>
            </a:pPr>
            <a:endParaRPr lang="en-US" sz="2800">
              <a:solidFill>
                <a:schemeClr val="bg2"/>
              </a:solidFill>
              <a:latin typeface="Segoe UI Symbol" panose="020B0502040204020203" charset="0"/>
              <a:cs typeface="Segoe UI Symbol" panose="020B0502040204020203" charset="0"/>
            </a:endParaRPr>
          </a:p>
        </p:txBody>
      </p:sp>
      <p:sp>
        <p:nvSpPr>
          <p:cNvPr id="8" name="Rounded Rectangle 7"/>
          <p:cNvSpPr/>
          <p:nvPr/>
        </p:nvSpPr>
        <p:spPr>
          <a:xfrm>
            <a:off x="9231630" y="4411980"/>
            <a:ext cx="7097395" cy="520382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17976850" y="3783330"/>
            <a:ext cx="5692775" cy="19583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18132425" y="3808730"/>
            <a:ext cx="501078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prune -n</a:t>
            </a:r>
            <a:endParaRPr lang="en-US" sz="2800">
              <a:solidFill>
                <a:srgbClr val="F43308"/>
              </a:solidFill>
              <a:latin typeface="Segoe UI Symbol" panose="020B0502040204020203" charset="0"/>
              <a:cs typeface="Segoe UI Symbol" panose="020B0502040204020203" charset="0"/>
            </a:endParaRPr>
          </a:p>
        </p:txBody>
      </p:sp>
      <p:sp>
        <p:nvSpPr>
          <p:cNvPr id="11" name="Text Box 10"/>
          <p:cNvSpPr txBox="1"/>
          <p:nvPr/>
        </p:nvSpPr>
        <p:spPr>
          <a:xfrm>
            <a:off x="18174970" y="4443095"/>
            <a:ext cx="5020945" cy="103886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Do not remove anything; just report what it would remove.</a:t>
            </a:r>
            <a:endParaRPr lang="en-US" sz="2800">
              <a:solidFill>
                <a:schemeClr val="bg2"/>
              </a:solidFill>
              <a:latin typeface="Segoe UI Symbol" panose="020B0502040204020203" charset="0"/>
              <a:cs typeface="Segoe UI Symbol" panose="020B0502040204020203" charset="0"/>
            </a:endParaRPr>
          </a:p>
        </p:txBody>
      </p:sp>
      <p:sp>
        <p:nvSpPr>
          <p:cNvPr id="15" name="Rounded Rectangle 14"/>
          <p:cNvSpPr/>
          <p:nvPr/>
        </p:nvSpPr>
        <p:spPr>
          <a:xfrm>
            <a:off x="17970500" y="6266180"/>
            <a:ext cx="5828030" cy="19583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Text Box 15"/>
          <p:cNvSpPr txBox="1"/>
          <p:nvPr/>
        </p:nvSpPr>
        <p:spPr>
          <a:xfrm>
            <a:off x="18126075" y="6291580"/>
            <a:ext cx="501078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prune -v</a:t>
            </a:r>
            <a:endParaRPr lang="en-US" sz="2800">
              <a:solidFill>
                <a:srgbClr val="F43308"/>
              </a:solidFill>
              <a:latin typeface="Segoe UI Symbol" panose="020B0502040204020203" charset="0"/>
              <a:cs typeface="Segoe UI Symbol" panose="020B0502040204020203" charset="0"/>
            </a:endParaRPr>
          </a:p>
        </p:txBody>
      </p:sp>
      <p:sp>
        <p:nvSpPr>
          <p:cNvPr id="18" name="Text Box 17"/>
          <p:cNvSpPr txBox="1"/>
          <p:nvPr/>
        </p:nvSpPr>
        <p:spPr>
          <a:xfrm>
            <a:off x="18124170" y="6748145"/>
            <a:ext cx="5590540" cy="151257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With prune, report all removals. With list, output additional information about worktrees.</a:t>
            </a:r>
            <a:endParaRPr lang="en-US" sz="2800">
              <a:solidFill>
                <a:schemeClr val="bg2"/>
              </a:solidFill>
              <a:latin typeface="Segoe UI Symbol" panose="020B0502040204020203" charset="0"/>
              <a:cs typeface="Segoe UI Symbol" panose="020B0502040204020203" charset="0"/>
            </a:endParaRPr>
          </a:p>
        </p:txBody>
      </p:sp>
      <p:sp>
        <p:nvSpPr>
          <p:cNvPr id="19" name="Rounded Rectangle 18"/>
          <p:cNvSpPr/>
          <p:nvPr/>
        </p:nvSpPr>
        <p:spPr>
          <a:xfrm>
            <a:off x="17970500" y="8799830"/>
            <a:ext cx="5926455" cy="19583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17992725" y="8825230"/>
            <a:ext cx="614870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$git worktree prune --expire &lt;time&gt;</a:t>
            </a:r>
            <a:endParaRPr lang="en-US" sz="2800">
              <a:solidFill>
                <a:srgbClr val="F43308"/>
              </a:solidFill>
              <a:latin typeface="Segoe UI Symbol" panose="020B0502040204020203" charset="0"/>
              <a:cs typeface="Segoe UI Symbol" panose="020B0502040204020203" charset="0"/>
            </a:endParaRPr>
          </a:p>
        </p:txBody>
      </p:sp>
      <p:sp>
        <p:nvSpPr>
          <p:cNvPr id="21" name="Text Box 20"/>
          <p:cNvSpPr txBox="1"/>
          <p:nvPr/>
        </p:nvSpPr>
        <p:spPr>
          <a:xfrm>
            <a:off x="18168620" y="9459595"/>
            <a:ext cx="5693410" cy="103886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With prune, only expire unused working trees older than &lt;time&gt;.</a:t>
            </a:r>
            <a:endParaRPr lang="en-US" sz="2800">
              <a:solidFill>
                <a:schemeClr val="bg2"/>
              </a:solidFill>
              <a:latin typeface="Segoe UI Symbol" panose="020B0502040204020203" charset="0"/>
              <a:cs typeface="Segoe UI Symbol" panose="020B0502040204020203" charset="0"/>
            </a:endParaRPr>
          </a:p>
        </p:txBody>
      </p:sp>
      <p:sp>
        <p:nvSpPr>
          <p:cNvPr id="23" name="Arc 22"/>
          <p:cNvSpPr/>
          <p:nvPr/>
        </p:nvSpPr>
        <p:spPr>
          <a:xfrm flipH="1">
            <a:off x="16786860" y="4743450"/>
            <a:ext cx="1837055" cy="4860290"/>
          </a:xfrm>
          <a:prstGeom prst="arc">
            <a:avLst>
              <a:gd name="adj1" fmla="val 16232765"/>
              <a:gd name="adj2" fmla="val 5393300"/>
            </a:avLst>
          </a:prstGeom>
          <a:ln w="50800" cmpd="sng">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cxnSp>
        <p:nvCxnSpPr>
          <p:cNvPr id="25" name="Straight Arrow Connector 24"/>
          <p:cNvCxnSpPr/>
          <p:nvPr/>
        </p:nvCxnSpPr>
        <p:spPr>
          <a:xfrm>
            <a:off x="17637125" y="4743450"/>
            <a:ext cx="297180" cy="6350"/>
          </a:xfrm>
          <a:prstGeom prst="straightConnector1">
            <a:avLst/>
          </a:prstGeom>
          <a:ln w="57150">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7681575" y="9603105"/>
            <a:ext cx="270510" cy="0"/>
          </a:xfrm>
          <a:prstGeom prst="straightConnector1">
            <a:avLst/>
          </a:prstGeom>
          <a:ln w="57150">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1"/>
          </p:cNvCxnSpPr>
          <p:nvPr/>
        </p:nvCxnSpPr>
        <p:spPr>
          <a:xfrm>
            <a:off x="16332200" y="7218045"/>
            <a:ext cx="1638300" cy="27305"/>
          </a:xfrm>
          <a:prstGeom prst="straightConnector1">
            <a:avLst/>
          </a:prstGeom>
          <a:ln w="57150">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1"/>
          <a:stretch>
            <a:fillRect/>
          </a:stretch>
        </p:blipFill>
        <p:spPr>
          <a:xfrm>
            <a:off x="1503680" y="10007600"/>
            <a:ext cx="6717030" cy="1268095"/>
          </a:xfrm>
          <a:prstGeom prst="rect">
            <a:avLst/>
          </a:prstGeom>
        </p:spPr>
      </p:pic>
      <p:sp>
        <p:nvSpPr>
          <p:cNvPr id="32" name="Text Box 3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9" name="Text Box 8"/>
          <p:cNvSpPr txBox="1"/>
          <p:nvPr/>
        </p:nvSpPr>
        <p:spPr>
          <a:xfrm>
            <a:off x="343344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Lock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3432175" y="5126990"/>
            <a:ext cx="681291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lock &lt;worktree&gt;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3429000" y="5965190"/>
            <a:ext cx="6976745" cy="3408045"/>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If a working tree is on a portable device or network share which is not always mounted, lock it to prevent its administrative files from being pruned automatically.</a:t>
            </a:r>
            <a:endParaRPr lang="en-US" sz="2800">
              <a:solidFill>
                <a:schemeClr val="bg2"/>
              </a:solidFill>
              <a:latin typeface="Segoe UI Symbol" panose="020B0502040204020203" charset="0"/>
              <a:cs typeface="Segoe UI Symbol" panose="020B0502040204020203" charset="0"/>
            </a:endParaRPr>
          </a:p>
          <a:p>
            <a:pPr marL="0" indent="0">
              <a:lnSpc>
                <a:spcPct val="110000"/>
              </a:lnSpc>
              <a:buFont typeface="Arial" panose="020B0604020202020204" pitchFamily="34" charset="0"/>
              <a:buNone/>
            </a:pPr>
            <a:endParaRPr lang="en-US" sz="2800">
              <a:solidFill>
                <a:schemeClr val="bg2"/>
              </a:solidFill>
              <a:latin typeface="Segoe UI Symbol" panose="020B0502040204020203" charset="0"/>
              <a:cs typeface="Segoe UI Symbol" panose="020B0502040204020203" charset="0"/>
            </a:endParaRPr>
          </a:p>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Specify a reason for the lock with </a:t>
            </a:r>
            <a:r>
              <a:rPr lang="en-US" sz="2800">
                <a:solidFill>
                  <a:srgbClr val="FF0000"/>
                </a:solidFill>
                <a:latin typeface="Segoe UI Symbol" panose="020B0502040204020203" charset="0"/>
                <a:cs typeface="Segoe UI Symbol" panose="020B0502040204020203" charset="0"/>
              </a:rPr>
              <a:t>--reason</a:t>
            </a:r>
            <a:r>
              <a:rPr lang="en-US" sz="2800">
                <a:solidFill>
                  <a:schemeClr val="bg2"/>
                </a:solidFill>
                <a:latin typeface="Segoe UI Symbol" panose="020B0502040204020203" charset="0"/>
                <a:cs typeface="Segoe UI Symbol" panose="020B0502040204020203" charset="0"/>
              </a:rPr>
              <a:t>.</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3148330" y="4418330"/>
            <a:ext cx="7297420" cy="5601335"/>
          </a:xfrm>
          <a:prstGeom prst="roundRect">
            <a:avLst>
              <a:gd name="adj" fmla="val 5528"/>
            </a:avLst>
          </a:prstGeom>
          <a:gradFill>
            <a:gsLst>
              <a:gs pos="0">
                <a:srgbClr val="0070C0">
                  <a:alpha val="16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ext Box 1"/>
          <p:cNvSpPr txBox="1"/>
          <p:nvPr/>
        </p:nvSpPr>
        <p:spPr>
          <a:xfrm>
            <a:off x="14139545" y="46532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Move command</a:t>
            </a:r>
            <a:endParaRPr lang="en-US" sz="3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14138275" y="5120640"/>
            <a:ext cx="757682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move &lt;worktree&gt; &lt;new-path&gt; </a:t>
            </a:r>
            <a:endParaRPr lang="en-US" sz="2800">
              <a:solidFill>
                <a:srgbClr val="F43308"/>
              </a:solidFill>
              <a:latin typeface="Segoe UI Symbol" panose="020B0502040204020203" charset="0"/>
              <a:cs typeface="Segoe UI Symbol" panose="020B0502040204020203" charset="0"/>
            </a:endParaRPr>
          </a:p>
        </p:txBody>
      </p:sp>
      <p:sp>
        <p:nvSpPr>
          <p:cNvPr id="7" name="Text Box 6"/>
          <p:cNvSpPr txBox="1"/>
          <p:nvPr/>
        </p:nvSpPr>
        <p:spPr>
          <a:xfrm>
            <a:off x="14179550" y="5914390"/>
            <a:ext cx="7529195" cy="4009390"/>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Move a working tree to a new location. Note that the main working tree or linked working trees containing submodules cannot be moved with this command. (The </a:t>
            </a:r>
            <a:r>
              <a:rPr lang="en-US" sz="2800">
                <a:solidFill>
                  <a:srgbClr val="FF0000"/>
                </a:solidFill>
                <a:latin typeface="Segoe UI Symbol" panose="020B0502040204020203" charset="0"/>
                <a:cs typeface="Segoe UI Symbol" panose="020B0502040204020203" charset="0"/>
              </a:rPr>
              <a:t>git worktree repair</a:t>
            </a:r>
            <a:r>
              <a:rPr lang="en-US" sz="2800">
                <a:solidFill>
                  <a:schemeClr val="bg2"/>
                </a:solidFill>
                <a:latin typeface="Segoe UI Symbol" panose="020B0502040204020203" charset="0"/>
                <a:cs typeface="Segoe UI Symbol" panose="020B0502040204020203" charset="0"/>
              </a:rPr>
              <a:t> command, however, can reestablish the connection with linked working trees if you move the main working tree manually.)</a:t>
            </a:r>
            <a:endParaRPr lang="en-US" sz="2800">
              <a:solidFill>
                <a:schemeClr val="bg2"/>
              </a:solidFill>
              <a:latin typeface="Segoe UI Symbol" panose="020B0502040204020203" charset="0"/>
              <a:cs typeface="Segoe UI Symbol" panose="020B0502040204020203" charset="0"/>
            </a:endParaRPr>
          </a:p>
        </p:txBody>
      </p:sp>
      <p:sp>
        <p:nvSpPr>
          <p:cNvPr id="8" name="Rounded Rectangle 7"/>
          <p:cNvSpPr/>
          <p:nvPr/>
        </p:nvSpPr>
        <p:spPr>
          <a:xfrm>
            <a:off x="13854430" y="4411980"/>
            <a:ext cx="7863840" cy="5607685"/>
          </a:xfrm>
          <a:prstGeom prst="roundRect">
            <a:avLst>
              <a:gd name="adj" fmla="val 5528"/>
            </a:avLst>
          </a:prstGeom>
          <a:gradFill>
            <a:gsLst>
              <a:gs pos="0">
                <a:srgbClr val="0070C0">
                  <a:alpha val="17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1" name="Text Box 10"/>
          <p:cNvSpPr txBox="1"/>
          <p:nvPr/>
        </p:nvSpPr>
        <p:spPr>
          <a:xfrm>
            <a:off x="343344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Unlock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3432175" y="5126990"/>
            <a:ext cx="681291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unlock &lt;worktree&gt;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3432175" y="6092825"/>
            <a:ext cx="6976745" cy="103886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Unlock a working tree, allowing it to be pruned, moved or deleted.</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3148330" y="4418330"/>
            <a:ext cx="7297420" cy="5601335"/>
          </a:xfrm>
          <a:prstGeom prst="roundRect">
            <a:avLst>
              <a:gd name="adj" fmla="val 5528"/>
            </a:avLst>
          </a:prstGeom>
          <a:gradFill>
            <a:gsLst>
              <a:gs pos="0">
                <a:srgbClr val="0070C0">
                  <a:alpha val="16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ext Box 1"/>
          <p:cNvSpPr txBox="1"/>
          <p:nvPr/>
        </p:nvSpPr>
        <p:spPr>
          <a:xfrm>
            <a:off x="13828395" y="46532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Remove command</a:t>
            </a:r>
            <a:endParaRPr lang="en-US" sz="3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13827125" y="5120640"/>
            <a:ext cx="757682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remove &lt;worktree&gt;</a:t>
            </a:r>
            <a:endParaRPr lang="en-US" sz="2800">
              <a:solidFill>
                <a:srgbClr val="F43308"/>
              </a:solidFill>
              <a:latin typeface="Segoe UI Symbol" panose="020B0502040204020203" charset="0"/>
              <a:cs typeface="Segoe UI Symbol" panose="020B0502040204020203" charset="0"/>
            </a:endParaRPr>
          </a:p>
        </p:txBody>
      </p:sp>
      <p:sp>
        <p:nvSpPr>
          <p:cNvPr id="7" name="Text Box 6"/>
          <p:cNvSpPr txBox="1"/>
          <p:nvPr/>
        </p:nvSpPr>
        <p:spPr>
          <a:xfrm>
            <a:off x="13868400" y="6269990"/>
            <a:ext cx="7529195" cy="3449955"/>
          </a:xfrm>
          <a:prstGeom prst="rect">
            <a:avLst/>
          </a:prstGeom>
          <a:noFill/>
        </p:spPr>
        <p:txBody>
          <a:bodyPr wrap="square" rtlCol="0">
            <a:spAutoFit/>
          </a:bodyPr>
          <a:p>
            <a:pPr marL="0" indent="0">
              <a:lnSpc>
                <a:spcPct val="130000"/>
              </a:lnSpc>
              <a:buFont typeface="Arial" panose="020B0604020202020204" pitchFamily="34" charset="0"/>
              <a:buNone/>
            </a:pPr>
            <a:r>
              <a:rPr lang="en-US" sz="2800">
                <a:latin typeface="Segoe UI Symbol" panose="020B0502040204020203" charset="0"/>
                <a:cs typeface="Segoe UI Symbol" panose="020B0502040204020203" charset="0"/>
              </a:rPr>
              <a:t>Remove a working tree. Only clean working trees (no untracked files and no modification in tracked files) can be removed. Unclean working trees or ones with submodules can be removed with </a:t>
            </a:r>
            <a:r>
              <a:rPr lang="en-US" sz="2800">
                <a:solidFill>
                  <a:srgbClr val="FF0000"/>
                </a:solidFill>
                <a:latin typeface="Segoe UI Symbol" panose="020B0502040204020203" charset="0"/>
                <a:cs typeface="Segoe UI Symbol" panose="020B0502040204020203" charset="0"/>
              </a:rPr>
              <a:t>--force</a:t>
            </a:r>
            <a:r>
              <a:rPr lang="en-US" sz="2800">
                <a:latin typeface="Segoe UI Symbol" panose="020B0502040204020203" charset="0"/>
                <a:cs typeface="Segoe UI Symbol" panose="020B0502040204020203" charset="0"/>
              </a:rPr>
              <a:t>. The main working tree cannot be removed.</a:t>
            </a:r>
            <a:endParaRPr lang="en-US" sz="2800">
              <a:latin typeface="Segoe UI Symbol" panose="020B0502040204020203" charset="0"/>
              <a:cs typeface="Segoe UI Symbol" panose="020B0502040204020203" charset="0"/>
            </a:endParaRPr>
          </a:p>
        </p:txBody>
      </p:sp>
      <p:sp>
        <p:nvSpPr>
          <p:cNvPr id="8" name="Rounded Rectangle 7"/>
          <p:cNvSpPr/>
          <p:nvPr/>
        </p:nvSpPr>
        <p:spPr>
          <a:xfrm>
            <a:off x="13543280" y="4411980"/>
            <a:ext cx="7863840" cy="560768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13820775" y="5647690"/>
            <a:ext cx="757682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remove [-f] &lt;worktree&gt;</a:t>
            </a:r>
            <a:endParaRPr lang="en-US" sz="2800">
              <a:solidFill>
                <a:srgbClr val="F43308"/>
              </a:solidFill>
              <a:latin typeface="Segoe UI Symbol" panose="020B0502040204020203" charset="0"/>
              <a:cs typeface="Segoe UI Symbol" panose="020B0502040204020203" charset="0"/>
            </a:endParaRPr>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115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Our Agenda</a:t>
            </a:r>
            <a:endParaRPr sz="115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34" name="Google Shape;134;p19"/>
          <p:cNvSpPr txBox="1"/>
          <p:nvPr>
            <p:ph type="body" idx="1"/>
          </p:nvPr>
        </p:nvSpPr>
        <p:spPr>
          <a:xfrm>
            <a:off x="1676400" y="2594998"/>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1"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command</a:t>
            </a:r>
            <a:endParaRPr lang="en-US" sz="2800" b="1"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5" name="Google Shape;135;p19"/>
          <p:cNvSpPr/>
          <p:nvPr/>
        </p:nvSpPr>
        <p:spPr>
          <a:xfrm>
            <a:off x="7577651" y="4194936"/>
            <a:ext cx="1199758" cy="119975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36" name="Google Shape;136;p19"/>
          <p:cNvCxnSpPr/>
          <p:nvPr/>
        </p:nvCxnSpPr>
        <p:spPr>
          <a:xfrm>
            <a:off x="5925061" y="4794814"/>
            <a:ext cx="1796100" cy="0"/>
          </a:xfrm>
          <a:prstGeom prst="straightConnector1">
            <a:avLst/>
          </a:prstGeom>
          <a:noFill/>
          <a:ln w="28575" cap="flat" cmpd="sng">
            <a:solidFill>
              <a:schemeClr val="accent1"/>
            </a:solidFill>
            <a:prstDash val="solid"/>
            <a:miter lim="800000"/>
            <a:headEnd type="none" w="sm" len="sm"/>
            <a:tailEnd type="none" w="sm" len="sm"/>
          </a:ln>
        </p:spPr>
      </p:cxnSp>
      <p:sp>
        <p:nvSpPr>
          <p:cNvPr id="137" name="Google Shape;137;p19"/>
          <p:cNvSpPr txBox="1"/>
          <p:nvPr/>
        </p:nvSpPr>
        <p:spPr>
          <a:xfrm>
            <a:off x="7707630" y="4382938"/>
            <a:ext cx="939800" cy="82375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01</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9" name="Google Shape;139;p19"/>
          <p:cNvSpPr txBox="1"/>
          <p:nvPr/>
        </p:nvSpPr>
        <p:spPr>
          <a:xfrm>
            <a:off x="9785257" y="4546877"/>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Introduction to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0" name="Google Shape;140;p19"/>
          <p:cNvSpPr/>
          <p:nvPr/>
        </p:nvSpPr>
        <p:spPr>
          <a:xfrm>
            <a:off x="7577651" y="5833637"/>
            <a:ext cx="1199758" cy="119975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41" name="Google Shape;141;p19"/>
          <p:cNvCxnSpPr/>
          <p:nvPr/>
        </p:nvCxnSpPr>
        <p:spPr>
          <a:xfrm>
            <a:off x="5925061" y="6433515"/>
            <a:ext cx="1796100" cy="0"/>
          </a:xfrm>
          <a:prstGeom prst="straightConnector1">
            <a:avLst/>
          </a:prstGeom>
          <a:noFill/>
          <a:ln w="28575" cap="flat" cmpd="sng">
            <a:solidFill>
              <a:schemeClr val="accent2"/>
            </a:solidFill>
            <a:prstDash val="solid"/>
            <a:miter lim="800000"/>
            <a:headEnd type="none" w="sm" len="sm"/>
            <a:tailEnd type="none" w="sm" len="sm"/>
          </a:ln>
        </p:spPr>
      </p:cxnSp>
      <p:sp>
        <p:nvSpPr>
          <p:cNvPr id="142" name="Google Shape;142;p19"/>
          <p:cNvSpPr txBox="1"/>
          <p:nvPr/>
        </p:nvSpPr>
        <p:spPr>
          <a:xfrm>
            <a:off x="7707630" y="6021639"/>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02</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4" name="Google Shape;144;p19"/>
          <p:cNvSpPr txBox="1"/>
          <p:nvPr/>
        </p:nvSpPr>
        <p:spPr>
          <a:xfrm>
            <a:off x="9785257" y="6185578"/>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Need of git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5" name="Google Shape;145;p19"/>
          <p:cNvSpPr/>
          <p:nvPr/>
        </p:nvSpPr>
        <p:spPr>
          <a:xfrm>
            <a:off x="7577651" y="7472338"/>
            <a:ext cx="1199758" cy="119975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46" name="Google Shape;146;p19"/>
          <p:cNvCxnSpPr/>
          <p:nvPr/>
        </p:nvCxnSpPr>
        <p:spPr>
          <a:xfrm>
            <a:off x="5925061" y="8072216"/>
            <a:ext cx="1796100" cy="0"/>
          </a:xfrm>
          <a:prstGeom prst="straightConnector1">
            <a:avLst/>
          </a:prstGeom>
          <a:noFill/>
          <a:ln w="28575" cap="flat" cmpd="sng">
            <a:solidFill>
              <a:schemeClr val="accent3"/>
            </a:solidFill>
            <a:prstDash val="solid"/>
            <a:miter lim="800000"/>
            <a:headEnd type="none" w="sm" len="sm"/>
            <a:tailEnd type="none" w="sm" len="sm"/>
          </a:ln>
        </p:spPr>
      </p:cxnSp>
      <p:sp>
        <p:nvSpPr>
          <p:cNvPr id="147" name="Google Shape;147;p19"/>
          <p:cNvSpPr txBox="1"/>
          <p:nvPr/>
        </p:nvSpPr>
        <p:spPr>
          <a:xfrm>
            <a:off x="7707630" y="7660340"/>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03</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9" name="Google Shape;149;p19"/>
          <p:cNvSpPr txBox="1"/>
          <p:nvPr/>
        </p:nvSpPr>
        <p:spPr>
          <a:xfrm>
            <a:off x="9785257" y="7824279"/>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Problem &amp; Solutions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19"/>
          <p:cNvSpPr/>
          <p:nvPr/>
        </p:nvSpPr>
        <p:spPr>
          <a:xfrm>
            <a:off x="7577651" y="9111039"/>
            <a:ext cx="1199758" cy="119975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51" name="Google Shape;151;p19"/>
          <p:cNvCxnSpPr/>
          <p:nvPr/>
        </p:nvCxnSpPr>
        <p:spPr>
          <a:xfrm>
            <a:off x="5925061" y="9710917"/>
            <a:ext cx="1796100" cy="0"/>
          </a:xfrm>
          <a:prstGeom prst="straightConnector1">
            <a:avLst/>
          </a:prstGeom>
          <a:noFill/>
          <a:ln w="28575" cap="flat" cmpd="sng">
            <a:solidFill>
              <a:schemeClr val="accent4"/>
            </a:solidFill>
            <a:prstDash val="solid"/>
            <a:miter lim="800000"/>
            <a:headEnd type="none" w="sm" len="sm"/>
            <a:tailEnd type="none" w="sm" len="sm"/>
          </a:ln>
        </p:spPr>
      </p:cxnSp>
      <p:sp>
        <p:nvSpPr>
          <p:cNvPr id="152" name="Google Shape;152;p19"/>
          <p:cNvSpPr txBox="1"/>
          <p:nvPr/>
        </p:nvSpPr>
        <p:spPr>
          <a:xfrm>
            <a:off x="7707630" y="9299041"/>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04</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54" name="Google Shape;154;p19"/>
          <p:cNvSpPr txBox="1"/>
          <p:nvPr/>
        </p:nvSpPr>
        <p:spPr>
          <a:xfrm>
            <a:off x="9785257" y="9462980"/>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into git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160" name="Google Shape;160;p19"/>
          <p:cNvPicPr preferRelativeResize="0"/>
          <p:nvPr/>
        </p:nvPicPr>
        <p:blipFill>
          <a:blip r:embed="rId1"/>
          <a:stretch>
            <a:fillRect/>
          </a:stretch>
        </p:blipFill>
        <p:spPr>
          <a:xfrm>
            <a:off x="20649750" y="416675"/>
            <a:ext cx="3240748" cy="765615"/>
          </a:xfrm>
          <a:prstGeom prst="rect">
            <a:avLst/>
          </a:prstGeom>
          <a:noFill/>
          <a:ln>
            <a:noFill/>
          </a:ln>
        </p:spPr>
      </p:pic>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 name="Google Shape;150;p19"/>
          <p:cNvSpPr/>
          <p:nvPr/>
        </p:nvSpPr>
        <p:spPr>
          <a:xfrm>
            <a:off x="7571301" y="10615989"/>
            <a:ext cx="1199758" cy="1199756"/>
          </a:xfrm>
          <a:prstGeom prst="ellipse">
            <a:avLst/>
          </a:prstGeom>
          <a:solidFill>
            <a:schemeClr val="accent4"/>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 name="Google Shape;151;p19"/>
          <p:cNvCxnSpPr/>
          <p:nvPr/>
        </p:nvCxnSpPr>
        <p:spPr>
          <a:xfrm>
            <a:off x="5918711" y="11215867"/>
            <a:ext cx="1796100" cy="0"/>
          </a:xfrm>
          <a:prstGeom prst="straightConnector1">
            <a:avLst/>
          </a:prstGeom>
          <a:noFill/>
          <a:ln w="28575" cap="flat" cmpd="sng">
            <a:solidFill>
              <a:schemeClr val="accent4"/>
            </a:solidFill>
            <a:prstDash val="solid"/>
            <a:miter lim="800000"/>
            <a:headEnd type="none" w="sm" len="sm"/>
            <a:tailEnd type="none" w="sm" len="sm"/>
          </a:ln>
        </p:spPr>
      </p:cxnSp>
      <p:sp>
        <p:nvSpPr>
          <p:cNvPr id="4" name="Google Shape;152;p19"/>
          <p:cNvSpPr txBox="1"/>
          <p:nvPr/>
        </p:nvSpPr>
        <p:spPr>
          <a:xfrm>
            <a:off x="7701280" y="10803991"/>
            <a:ext cx="939800" cy="886397"/>
          </a:xfrm>
          <a:prstGeom prst="rect">
            <a:avLst/>
          </a:prstGeom>
          <a:noFill/>
          <a:ln>
            <a:noFill/>
          </a:ln>
        </p:spPr>
        <p:txBody>
          <a:bodyPr spcFirstLastPara="1" wrap="square" lIns="0" tIns="0" rIns="0" bIns="0" anchor="t" anchorCtr="0">
            <a:noAutofit/>
          </a:bodyPr>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05</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5" name="Google Shape;154;p19"/>
          <p:cNvSpPr txBox="1"/>
          <p:nvPr/>
        </p:nvSpPr>
        <p:spPr>
          <a:xfrm>
            <a:off x="9823357" y="10967930"/>
            <a:ext cx="5749805" cy="584775"/>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refs in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Git Refs</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What are refs in git.</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67" name="Google Shape;167;p20"/>
          <p:cNvSpPr txBox="1"/>
          <p:nvPr/>
        </p:nvSpPr>
        <p:spPr>
          <a:xfrm>
            <a:off x="3648075" y="535686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A ref is an indirect way of referring to a commit. You can think of it as a user-friendly alias for a commit hash. This is Git’s internal mechanism of representing branches and tags.</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578853" y="450122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What is refs?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 name="Google Shape;167;p20"/>
          <p:cNvSpPr txBox="1"/>
          <p:nvPr/>
        </p:nvSpPr>
        <p:spPr>
          <a:xfrm>
            <a:off x="13687425" y="535051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In multiple working trees, some refs may be shared between all working trees and some refs are local. One example is </a:t>
            </a:r>
            <a:r>
              <a:rPr lang="en-US" sz="2600" b="0" i="0" u="none" strike="noStrike" cap="none">
                <a:solidFill>
                  <a:srgbClr val="FF0000"/>
                </a:solidFill>
                <a:latin typeface="Open Sans Light" panose="020B0606030504020204"/>
                <a:ea typeface="Open Sans Light" panose="020B0606030504020204"/>
                <a:cs typeface="Open Sans Light" panose="020B0606030504020204"/>
                <a:sym typeface="Open Sans Light" panose="020B0606030504020204"/>
              </a:rPr>
              <a:t>HEAD</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which is different for each working tree.</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2" name="Google Shape;168;p20"/>
          <p:cNvSpPr txBox="1"/>
          <p:nvPr/>
        </p:nvSpPr>
        <p:spPr>
          <a:xfrm>
            <a:off x="13618203" y="449487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Refs in worktree.</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Git Refs</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This section is about the sharing rules and how to access refs of one working tree from another.</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67" name="Google Shape;167;p20"/>
          <p:cNvSpPr txBox="1"/>
          <p:nvPr/>
        </p:nvSpPr>
        <p:spPr>
          <a:xfrm>
            <a:off x="3248025" y="5356860"/>
            <a:ext cx="7899400" cy="3479800"/>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In general, all pseudo refs are per working tree and all refs starting with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refs/</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are shared. Pseudo refs are ones like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HEAD</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which are directly under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$GIT_DIR</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instead of inside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$GIT_DIR/refs</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There are exceptions, however: refs inside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refs/bisect</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and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refs/worktree</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are not shared.</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178803" y="450122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Sharing of refs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 name="Google Shape;167;p20"/>
          <p:cNvSpPr txBox="1"/>
          <p:nvPr/>
        </p:nvSpPr>
        <p:spPr>
          <a:xfrm>
            <a:off x="13687425" y="535051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Refs that are per working tree can still be accessed from another working tree via two special paths,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main-worktree</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and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worktrees</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The former gives access to per-working tree refs of the main working tree, while the latter to all linked working trees.</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2" name="Google Shape;168;p20"/>
          <p:cNvSpPr txBox="1"/>
          <p:nvPr/>
        </p:nvSpPr>
        <p:spPr>
          <a:xfrm>
            <a:off x="13618203" y="449487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Accesing refs.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Rounded Rectangle 1"/>
          <p:cNvSpPr/>
          <p:nvPr/>
        </p:nvSpPr>
        <p:spPr>
          <a:xfrm>
            <a:off x="4227195" y="9516110"/>
            <a:ext cx="16920210" cy="2114550"/>
          </a:xfrm>
          <a:prstGeom prst="roundRect">
            <a:avLst/>
          </a:prstGeom>
          <a:gradFill>
            <a:gsLst>
              <a:gs pos="0">
                <a:srgbClr val="0070C0">
                  <a:alpha val="20000"/>
                </a:srgbClr>
              </a:gs>
              <a:gs pos="100000">
                <a:schemeClr val="accent1">
                  <a:lumMod val="30000"/>
                  <a:lumOff val="70000"/>
                  <a:alpha val="20000"/>
                </a:schemeClr>
              </a:gs>
            </a:gsLst>
            <a:lin ang="5400000" scaled="0"/>
          </a:gradFill>
          <a:ln w="41275">
            <a:gradFill>
              <a:gsLst>
                <a:gs pos="0">
                  <a:srgbClr val="004586"/>
                </a:gs>
                <a:gs pos="72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4431665" y="9636760"/>
            <a:ext cx="16793210" cy="1850390"/>
          </a:xfrm>
          <a:prstGeom prst="rect">
            <a:avLst/>
          </a:prstGeom>
          <a:noFill/>
        </p:spPr>
        <p:txBody>
          <a:bodyPr wrap="square" rtlCol="0">
            <a:spAutoFit/>
          </a:bodyPr>
          <a:p>
            <a:pPr>
              <a:lnSpc>
                <a:spcPct val="110000"/>
              </a:lnSpc>
            </a:pPr>
            <a:r>
              <a:rPr lang="en-US" sz="2600" b="1">
                <a:latin typeface="Segoe UI Symbol" panose="020B0502040204020203" charset="0"/>
                <a:cs typeface="Segoe UI Symbol" panose="020B0502040204020203" charset="0"/>
              </a:rPr>
              <a:t>For example</a:t>
            </a:r>
            <a:r>
              <a:rPr lang="en-US" sz="2600">
                <a:latin typeface="Segoe UI Symbol" panose="020B0502040204020203" charset="0"/>
                <a:cs typeface="Segoe UI Symbol" panose="020B0502040204020203" charset="0"/>
              </a:rPr>
              <a:t>, </a:t>
            </a:r>
            <a:r>
              <a:rPr lang="en-US" sz="2600">
                <a:solidFill>
                  <a:srgbClr val="F34F29"/>
                </a:solidFill>
                <a:latin typeface="Segoe UI Symbol" panose="020B0502040204020203" charset="0"/>
                <a:cs typeface="Segoe UI Symbol" panose="020B0502040204020203" charset="0"/>
              </a:rPr>
              <a:t>main-worktree/HEAD</a:t>
            </a:r>
            <a:r>
              <a:rPr lang="en-US" sz="2600">
                <a:latin typeface="Segoe UI Symbol" panose="020B0502040204020203" charset="0"/>
                <a:cs typeface="Segoe UI Symbol" panose="020B0502040204020203" charset="0"/>
              </a:rPr>
              <a:t> or </a:t>
            </a:r>
            <a:r>
              <a:rPr lang="en-US" sz="2600">
                <a:solidFill>
                  <a:srgbClr val="F34F29"/>
                </a:solidFill>
                <a:latin typeface="Segoe UI Symbol" panose="020B0502040204020203" charset="0"/>
                <a:cs typeface="Segoe UI Symbol" panose="020B0502040204020203" charset="0"/>
              </a:rPr>
              <a:t>main-worktree/refs/bisect/good</a:t>
            </a:r>
            <a:r>
              <a:rPr lang="en-US" sz="2600">
                <a:latin typeface="Segoe UI Symbol" panose="020B0502040204020203" charset="0"/>
                <a:cs typeface="Segoe UI Symbol" panose="020B0502040204020203" charset="0"/>
              </a:rPr>
              <a:t> resolve to the same value as the main working tree’s </a:t>
            </a:r>
            <a:r>
              <a:rPr lang="en-US" sz="2600">
                <a:solidFill>
                  <a:srgbClr val="F34F29"/>
                </a:solidFill>
                <a:latin typeface="Segoe UI Symbol" panose="020B0502040204020203" charset="0"/>
                <a:cs typeface="Segoe UI Symbol" panose="020B0502040204020203" charset="0"/>
              </a:rPr>
              <a:t>HEAD</a:t>
            </a:r>
            <a:r>
              <a:rPr lang="en-US" sz="2600">
                <a:latin typeface="Segoe UI Symbol" panose="020B0502040204020203" charset="0"/>
                <a:cs typeface="Segoe UI Symbol" panose="020B0502040204020203" charset="0"/>
              </a:rPr>
              <a:t> and </a:t>
            </a:r>
            <a:r>
              <a:rPr lang="en-US" sz="2600">
                <a:solidFill>
                  <a:srgbClr val="F34F29"/>
                </a:solidFill>
                <a:latin typeface="Segoe UI Symbol" panose="020B0502040204020203" charset="0"/>
                <a:cs typeface="Segoe UI Symbol" panose="020B0502040204020203" charset="0"/>
              </a:rPr>
              <a:t>refs/bisect/good</a:t>
            </a:r>
            <a:r>
              <a:rPr lang="en-US" sz="2600">
                <a:latin typeface="Segoe UI Symbol" panose="020B0502040204020203" charset="0"/>
                <a:cs typeface="Segoe UI Symbol" panose="020B0502040204020203" charset="0"/>
              </a:rPr>
              <a:t> respectively. </a:t>
            </a:r>
            <a:endParaRPr lang="en-US" sz="2600">
              <a:latin typeface="Segoe UI Symbol" panose="020B0502040204020203" charset="0"/>
              <a:cs typeface="Segoe UI Symbol" panose="020B0502040204020203" charset="0"/>
            </a:endParaRPr>
          </a:p>
          <a:p>
            <a:pPr>
              <a:lnSpc>
                <a:spcPct val="110000"/>
              </a:lnSpc>
            </a:pPr>
            <a:r>
              <a:rPr lang="en-US" sz="2600">
                <a:latin typeface="Segoe UI Symbol" panose="020B0502040204020203" charset="0"/>
                <a:cs typeface="Segoe UI Symbol" panose="020B0502040204020203" charset="0"/>
              </a:rPr>
              <a:t>Similarly, </a:t>
            </a:r>
            <a:r>
              <a:rPr lang="en-US" sz="2600">
                <a:solidFill>
                  <a:srgbClr val="F34F29"/>
                </a:solidFill>
                <a:latin typeface="Segoe UI Symbol" panose="020B0502040204020203" charset="0"/>
                <a:cs typeface="Segoe UI Symbol" panose="020B0502040204020203" charset="0"/>
              </a:rPr>
              <a:t>worktrees/foo/HEAD</a:t>
            </a:r>
            <a:r>
              <a:rPr lang="en-US" sz="2600">
                <a:latin typeface="Segoe UI Symbol" panose="020B0502040204020203" charset="0"/>
                <a:cs typeface="Segoe UI Symbol" panose="020B0502040204020203" charset="0"/>
              </a:rPr>
              <a:t> or </a:t>
            </a:r>
            <a:r>
              <a:rPr lang="en-US" sz="2600">
                <a:solidFill>
                  <a:srgbClr val="F34F29"/>
                </a:solidFill>
                <a:latin typeface="Segoe UI Symbol" panose="020B0502040204020203" charset="0"/>
                <a:cs typeface="Segoe UI Symbol" panose="020B0502040204020203" charset="0"/>
              </a:rPr>
              <a:t>worktrees/bar/refs/bisect/bad</a:t>
            </a:r>
            <a:r>
              <a:rPr lang="en-US" sz="2600">
                <a:latin typeface="Segoe UI Symbol" panose="020B0502040204020203" charset="0"/>
                <a:cs typeface="Segoe UI Symbol" panose="020B0502040204020203" charset="0"/>
              </a:rPr>
              <a:t> are the same as </a:t>
            </a:r>
            <a:r>
              <a:rPr lang="en-US" sz="2600">
                <a:solidFill>
                  <a:srgbClr val="F34F29"/>
                </a:solidFill>
                <a:latin typeface="Segoe UI Symbol" panose="020B0502040204020203" charset="0"/>
                <a:cs typeface="Segoe UI Symbol" panose="020B0502040204020203" charset="0"/>
              </a:rPr>
              <a:t>$GIT_COMMON_DIR/worktrees/foo/HEAD</a:t>
            </a:r>
            <a:r>
              <a:rPr lang="en-US" sz="2600">
                <a:latin typeface="Segoe UI Symbol" panose="020B0502040204020203" charset="0"/>
                <a:cs typeface="Segoe UI Symbol" panose="020B0502040204020203" charset="0"/>
              </a:rPr>
              <a:t> and</a:t>
            </a:r>
            <a:r>
              <a:rPr lang="en-US" sz="2600">
                <a:solidFill>
                  <a:srgbClr val="F34F29"/>
                </a:solidFill>
                <a:latin typeface="Segoe UI Symbol" panose="020B0502040204020203" charset="0"/>
                <a:cs typeface="Segoe UI Symbol" panose="020B0502040204020203" charset="0"/>
              </a:rPr>
              <a:t> $GIT_COMMON_DIR/worktrees/bar/refs/bisect/bad</a:t>
            </a:r>
            <a:r>
              <a:rPr lang="en-US" sz="2600">
                <a:latin typeface="Segoe UI Symbol" panose="020B0502040204020203" charset="0"/>
                <a:cs typeface="Segoe UI Symbol" panose="020B0502040204020203" charset="0"/>
              </a:rPr>
              <a:t>.</a:t>
            </a:r>
            <a:endParaRPr lang="en-US" sz="2600">
              <a:latin typeface="Segoe UI Symbol" panose="020B0502040204020203" charset="0"/>
              <a:cs typeface="Segoe UI Symbol"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62" name="Google Shape;362;p26"/>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Conclusion</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3" name="Google Shape;363;p26"/>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Why worktree is handy feature.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8" name="Text Box 7"/>
          <p:cNvSpPr txBox="1"/>
          <p:nvPr/>
        </p:nvSpPr>
        <p:spPr>
          <a:xfrm>
            <a:off x="5443855" y="4225290"/>
            <a:ext cx="3498850" cy="645160"/>
          </a:xfrm>
          <a:prstGeom prst="rect">
            <a:avLst/>
          </a:prstGeom>
          <a:noFill/>
        </p:spPr>
        <p:txBody>
          <a:bodyPr wrap="square" rtlCol="0">
            <a:spAutoFit/>
          </a:bodyPr>
          <a:p>
            <a:pPr algn="ctr"/>
            <a:r>
              <a:rPr lang="en-US" sz="3600" b="1">
                <a:solidFill>
                  <a:srgbClr val="004586"/>
                </a:solidFill>
                <a:latin typeface="Segoe UI Symbol" panose="020B0502040204020203" charset="0"/>
                <a:cs typeface="Segoe UI Symbol" panose="020B0502040204020203" charset="0"/>
              </a:rPr>
              <a:t>Handy feature</a:t>
            </a:r>
            <a:endParaRPr lang="en-US" sz="3600" b="1">
              <a:solidFill>
                <a:srgbClr val="004586"/>
              </a:solidFill>
              <a:latin typeface="Segoe UI Symbol" panose="020B0502040204020203" charset="0"/>
              <a:cs typeface="Segoe UI Symbol" panose="020B0502040204020203" charset="0"/>
            </a:endParaRPr>
          </a:p>
        </p:txBody>
      </p:sp>
      <p:sp>
        <p:nvSpPr>
          <p:cNvPr id="2" name="Text Box 1"/>
          <p:cNvSpPr txBox="1"/>
          <p:nvPr/>
        </p:nvSpPr>
        <p:spPr>
          <a:xfrm>
            <a:off x="14949805" y="4307840"/>
            <a:ext cx="4714875" cy="645160"/>
          </a:xfrm>
          <a:prstGeom prst="rect">
            <a:avLst/>
          </a:prstGeom>
          <a:noFill/>
        </p:spPr>
        <p:txBody>
          <a:bodyPr wrap="square" rtlCol="0">
            <a:spAutoFit/>
          </a:bodyPr>
          <a:p>
            <a:pPr algn="ctr"/>
            <a:r>
              <a:rPr lang="en-US" sz="3600" b="1">
                <a:solidFill>
                  <a:srgbClr val="004586"/>
                </a:solidFill>
                <a:latin typeface="Segoe UI Symbol" panose="020B0502040204020203" charset="0"/>
                <a:cs typeface="Segoe UI Symbol" panose="020B0502040204020203" charset="0"/>
              </a:rPr>
              <a:t>Parallel worktrees</a:t>
            </a:r>
            <a:endParaRPr lang="en-US" sz="36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4137025" y="5597525"/>
            <a:ext cx="6663055" cy="3105150"/>
          </a:xfrm>
          <a:prstGeom prst="rect">
            <a:avLst/>
          </a:prstGeom>
          <a:noFill/>
        </p:spPr>
        <p:txBody>
          <a:bodyPr wrap="square" rtlCol="0">
            <a:spAutoFit/>
          </a:bodyPr>
          <a:p>
            <a:pPr>
              <a:lnSpc>
                <a:spcPct val="140000"/>
              </a:lnSpc>
            </a:pPr>
            <a:r>
              <a:rPr lang="en-US" sz="2800">
                <a:solidFill>
                  <a:schemeClr val="bg2"/>
                </a:solidFill>
                <a:latin typeface="Segoe UI Symbol" panose="020B0502040204020203" charset="0"/>
                <a:cs typeface="Segoe UI Symbol" panose="020B0502040204020203" charset="0"/>
              </a:rPr>
              <a:t>A Git worktree is a linked copy of your Git repository, allowing you to have multiple branches checked out at a time. A worktree has a separate path from your main working copy</a:t>
            </a:r>
            <a:endParaRPr lang="en-US" sz="2800">
              <a:solidFill>
                <a:schemeClr val="bg2"/>
              </a:solidFill>
              <a:latin typeface="Segoe UI Symbol" panose="020B0502040204020203" charset="0"/>
              <a:cs typeface="Segoe UI Symbol" panose="020B0502040204020203" charset="0"/>
            </a:endParaRPr>
          </a:p>
        </p:txBody>
      </p:sp>
      <p:sp>
        <p:nvSpPr>
          <p:cNvPr id="4" name="Rounded Rectangle 3"/>
          <p:cNvSpPr/>
          <p:nvPr/>
        </p:nvSpPr>
        <p:spPr>
          <a:xfrm>
            <a:off x="3552190" y="4023360"/>
            <a:ext cx="7470140" cy="6145530"/>
          </a:xfrm>
          <a:prstGeom prst="roundRect">
            <a:avLst>
              <a:gd name="adj" fmla="val 12678"/>
            </a:avLst>
          </a:prstGeom>
          <a:gradFill>
            <a:gsLst>
              <a:gs pos="100000">
                <a:srgbClr val="0070C0">
                  <a:alpha val="19000"/>
                </a:srgbClr>
              </a:gs>
              <a:gs pos="2000">
                <a:schemeClr val="accent1">
                  <a:lumMod val="30000"/>
                  <a:lumOff val="70000"/>
                  <a:alpha val="16000"/>
                </a:schemeClr>
              </a:gs>
            </a:gsLst>
            <a:lin ang="8100000" scaled="0"/>
          </a:gradFill>
          <a:ln w="104775">
            <a:gradFill>
              <a:gsLst>
                <a:gs pos="0">
                  <a:srgbClr val="004586"/>
                </a:gs>
                <a:gs pos="83000">
                  <a:schemeClr val="accent1">
                    <a:lumMod val="45000"/>
                    <a:lumOff val="55000"/>
                  </a:schemeClr>
                </a:gs>
                <a:gs pos="83000">
                  <a:schemeClr val="accent1">
                    <a:lumMod val="45000"/>
                    <a:lumOff val="55000"/>
                  </a:scheme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13591540" y="4017010"/>
            <a:ext cx="7470140" cy="6145530"/>
          </a:xfrm>
          <a:prstGeom prst="roundRect">
            <a:avLst>
              <a:gd name="adj" fmla="val 10715"/>
            </a:avLst>
          </a:prstGeom>
          <a:gradFill>
            <a:gsLst>
              <a:gs pos="100000">
                <a:srgbClr val="0070C0">
                  <a:alpha val="19000"/>
                </a:srgbClr>
              </a:gs>
              <a:gs pos="2000">
                <a:schemeClr val="accent1">
                  <a:lumMod val="30000"/>
                  <a:lumOff val="70000"/>
                  <a:alpha val="16000"/>
                </a:schemeClr>
              </a:gs>
            </a:gsLst>
            <a:lin ang="5400000" scaled="0"/>
          </a:gradFill>
          <a:ln w="104775">
            <a:gradFill>
              <a:gsLst>
                <a:gs pos="0">
                  <a:srgbClr val="004586"/>
                </a:gs>
                <a:gs pos="83000">
                  <a:schemeClr val="accent1">
                    <a:lumMod val="45000"/>
                    <a:lumOff val="55000"/>
                  </a:schemeClr>
                </a:gs>
                <a:gs pos="83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3836650" y="5642610"/>
            <a:ext cx="6941820" cy="1899285"/>
          </a:xfrm>
          <a:prstGeom prst="rect">
            <a:avLst/>
          </a:prstGeom>
          <a:noFill/>
        </p:spPr>
        <p:txBody>
          <a:bodyPr wrap="square" rtlCol="0">
            <a:spAutoFit/>
          </a:bodyPr>
          <a:p>
            <a:pPr>
              <a:lnSpc>
                <a:spcPct val="140000"/>
              </a:lnSpc>
            </a:pPr>
            <a:r>
              <a:rPr lang="en-US" sz="2800">
                <a:solidFill>
                  <a:schemeClr val="bg2"/>
                </a:solidFill>
                <a:latin typeface="Segoe UI Symbol" panose="020B0502040204020203" charset="0"/>
                <a:cs typeface="Segoe UI Symbol" panose="020B0502040204020203" charset="0"/>
              </a:rPr>
              <a:t>You can make multiple worktree and checkout at same time without disturbing your main directory.</a:t>
            </a:r>
            <a:endParaRPr lang="en-US" sz="2800">
              <a:solidFill>
                <a:schemeClr val="bg2"/>
              </a:solidFill>
              <a:latin typeface="Segoe UI Symbol" panose="020B0502040204020203" charset="0"/>
              <a:cs typeface="Segoe UI Symbol" panose="020B0502040204020203" charset="0"/>
            </a:endParaRPr>
          </a:p>
        </p:txBody>
      </p:sp>
      <p:sp>
        <p:nvSpPr>
          <p:cNvPr id="7" name="Text Box 6"/>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References</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93" name="Google Shape;393;p27"/>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Links to the materials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a:hlinkClick r:id="rId1" action="ppaction://hlinkfile"/>
          </p:cNvPr>
          <p:cNvPicPr>
            <a:picLocks noChangeAspect="1"/>
          </p:cNvPicPr>
          <p:nvPr/>
        </p:nvPicPr>
        <p:blipFill>
          <a:blip r:embed="rId2"/>
          <a:stretch>
            <a:fillRect/>
          </a:stretch>
        </p:blipFill>
        <p:spPr>
          <a:xfrm>
            <a:off x="4043680" y="4838700"/>
            <a:ext cx="2647950" cy="1495425"/>
          </a:xfrm>
          <a:prstGeom prst="rect">
            <a:avLst/>
          </a:prstGeom>
        </p:spPr>
      </p:pic>
      <p:pic>
        <p:nvPicPr>
          <p:cNvPr id="4" name="Picture 3"/>
          <p:cNvPicPr>
            <a:picLocks noChangeAspect="1"/>
          </p:cNvPicPr>
          <p:nvPr/>
        </p:nvPicPr>
        <p:blipFill>
          <a:blip r:embed="rId3"/>
          <a:stretch>
            <a:fillRect/>
          </a:stretch>
        </p:blipFill>
        <p:spPr>
          <a:xfrm>
            <a:off x="10565130" y="4838700"/>
            <a:ext cx="3238500" cy="1485900"/>
          </a:xfrm>
          <a:prstGeom prst="rect">
            <a:avLst/>
          </a:prstGeom>
        </p:spPr>
      </p:pic>
      <p:pic>
        <p:nvPicPr>
          <p:cNvPr id="7" name="Picture 6"/>
          <p:cNvPicPr>
            <a:picLocks noChangeAspect="1"/>
          </p:cNvPicPr>
          <p:nvPr/>
        </p:nvPicPr>
        <p:blipFill>
          <a:blip r:embed="rId4"/>
          <a:stretch>
            <a:fillRect/>
          </a:stretch>
        </p:blipFill>
        <p:spPr>
          <a:xfrm>
            <a:off x="17766030" y="4206875"/>
            <a:ext cx="2287270" cy="2127250"/>
          </a:xfrm>
          <a:prstGeom prst="rect">
            <a:avLst/>
          </a:prstGeom>
        </p:spPr>
      </p:pic>
      <p:sp>
        <p:nvSpPr>
          <p:cNvPr id="10" name="Text Box 9"/>
          <p:cNvSpPr txBox="1"/>
          <p:nvPr/>
        </p:nvSpPr>
        <p:spPr>
          <a:xfrm>
            <a:off x="3514725" y="9476105"/>
            <a:ext cx="4088765" cy="521970"/>
          </a:xfrm>
          <a:prstGeom prst="rect">
            <a:avLst/>
          </a:prstGeom>
          <a:noFill/>
        </p:spPr>
        <p:txBody>
          <a:bodyPr wrap="square" rtlCol="0">
            <a:spAutoFit/>
          </a:bodyPr>
          <a:p>
            <a:r>
              <a:rPr lang="en-US" sz="2800">
                <a:latin typeface="Segoe UI Symbol" panose="020B0502040204020203" charset="0"/>
                <a:cs typeface="Segoe UI Symbol" panose="020B0502040204020203" charset="0"/>
                <a:hlinkClick r:id="rId1" action="ppaction://hlinkfile"/>
              </a:rPr>
              <a:t>For documentation - Git</a:t>
            </a:r>
            <a:endParaRPr lang="en-US" sz="2800">
              <a:latin typeface="Segoe UI Symbol" panose="020B0502040204020203" charset="0"/>
              <a:cs typeface="Segoe UI Symbol" panose="020B0502040204020203" charset="0"/>
            </a:endParaRPr>
          </a:p>
        </p:txBody>
      </p:sp>
      <p:sp>
        <p:nvSpPr>
          <p:cNvPr id="11" name="Text Box 10"/>
          <p:cNvSpPr txBox="1"/>
          <p:nvPr/>
        </p:nvSpPr>
        <p:spPr>
          <a:xfrm>
            <a:off x="10158095" y="9476105"/>
            <a:ext cx="4316095" cy="521970"/>
          </a:xfrm>
          <a:prstGeom prst="rect">
            <a:avLst/>
          </a:prstGeom>
          <a:noFill/>
        </p:spPr>
        <p:txBody>
          <a:bodyPr wrap="square" rtlCol="0">
            <a:spAutoFit/>
          </a:bodyPr>
          <a:p>
            <a:r>
              <a:rPr lang="en-US" sz="2800">
                <a:solidFill>
                  <a:schemeClr val="bg2"/>
                </a:solidFill>
                <a:latin typeface="Segoe UI Symbol" panose="020B0502040204020203" charset="0"/>
                <a:cs typeface="Segoe UI Symbol" panose="020B0502040204020203" charset="0"/>
                <a:hlinkClick r:id="rId5" action="ppaction://hlinkfile"/>
              </a:rPr>
              <a:t>My repository on github.</a:t>
            </a:r>
            <a:endParaRPr lang="en-US" sz="2800">
              <a:solidFill>
                <a:schemeClr val="bg2"/>
              </a:solidFill>
              <a:latin typeface="Segoe UI Symbol" panose="020B0502040204020203" charset="0"/>
              <a:cs typeface="Segoe UI Symbol" panose="020B0502040204020203" charset="0"/>
              <a:hlinkClick r:id="rId5" action="ppaction://hlinkfile"/>
            </a:endParaRPr>
          </a:p>
        </p:txBody>
      </p:sp>
      <p:sp>
        <p:nvSpPr>
          <p:cNvPr id="12" name="Text Box 11"/>
          <p:cNvSpPr txBox="1"/>
          <p:nvPr/>
        </p:nvSpPr>
        <p:spPr>
          <a:xfrm>
            <a:off x="17414875" y="9519920"/>
            <a:ext cx="3660775" cy="521970"/>
          </a:xfrm>
          <a:prstGeom prst="rect">
            <a:avLst/>
          </a:prstGeom>
          <a:noFill/>
        </p:spPr>
        <p:txBody>
          <a:bodyPr wrap="square" rtlCol="0">
            <a:spAutoFit/>
          </a:bodyPr>
          <a:p>
            <a:r>
              <a:rPr lang="en-US" sz="2800">
                <a:latin typeface="Segoe UI Symbol" panose="020B0502040204020203" charset="0"/>
                <a:cs typeface="Segoe UI Symbol" panose="020B0502040204020203" charset="0"/>
                <a:hlinkClick r:id="rId6" action="ppaction://hlinkfile"/>
              </a:rPr>
              <a:t>For unknown errors</a:t>
            </a:r>
            <a:endParaRPr lang="en-US" sz="2800">
              <a:latin typeface="Segoe UI Symbol" panose="020B0502040204020203" charset="0"/>
              <a:cs typeface="Segoe UI Symbol" panose="020B0502040204020203" charset="0"/>
            </a:endParaRPr>
          </a:p>
        </p:txBody>
      </p:sp>
      <p:cxnSp>
        <p:nvCxnSpPr>
          <p:cNvPr id="13" name="Straight Arrow Connector 12"/>
          <p:cNvCxnSpPr>
            <a:stCxn id="1" idx="0"/>
          </p:cNvCxnSpPr>
          <p:nvPr/>
        </p:nvCxnSpPr>
        <p:spPr>
          <a:xfrm flipH="1" flipV="1">
            <a:off x="5521960" y="6297930"/>
            <a:ext cx="32385" cy="3080385"/>
          </a:xfrm>
          <a:prstGeom prst="straightConnector1">
            <a:avLst/>
          </a:prstGeom>
          <a:ln w="76200" cmpd="sng">
            <a:solidFill>
              <a:srgbClr val="F34F29"/>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0"/>
          </p:cNvCxnSpPr>
          <p:nvPr/>
        </p:nvCxnSpPr>
        <p:spPr>
          <a:xfrm flipH="1" flipV="1">
            <a:off x="12192000" y="6342380"/>
            <a:ext cx="23495" cy="3029585"/>
          </a:xfrm>
          <a:prstGeom prst="straightConnector1">
            <a:avLst/>
          </a:prstGeom>
          <a:ln w="76200" cmpd="sng">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flipH="1" flipV="1">
            <a:off x="19031585" y="6371590"/>
            <a:ext cx="22860" cy="2994025"/>
          </a:xfrm>
          <a:prstGeom prst="straightConnector1">
            <a:avLst/>
          </a:prstGeom>
          <a:ln w="76200" cmpd="sng">
            <a:gradFill>
              <a:gsLst>
                <a:gs pos="100000">
                  <a:srgbClr val="ED7A1F"/>
                </a:gs>
                <a:gs pos="0">
                  <a:schemeClr val="bg1">
                    <a:lumMod val="50000"/>
                  </a:schemeClr>
                </a:gs>
              </a:gsLst>
              <a:lin ang="5400000" scaled="1"/>
            </a:gra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 name="Rounded Rectangle 0"/>
          <p:cNvSpPr/>
          <p:nvPr/>
        </p:nvSpPr>
        <p:spPr>
          <a:xfrm>
            <a:off x="3462655" y="9378315"/>
            <a:ext cx="4182745" cy="805180"/>
          </a:xfrm>
          <a:prstGeom prst="roundRect">
            <a:avLst/>
          </a:prstGeom>
          <a:noFill/>
          <a:ln w="63500">
            <a:solidFill>
              <a:srgbClr val="F34F2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ounded Rectangle 2"/>
          <p:cNvSpPr/>
          <p:nvPr/>
        </p:nvSpPr>
        <p:spPr>
          <a:xfrm>
            <a:off x="10123805" y="9371965"/>
            <a:ext cx="4182745" cy="805180"/>
          </a:xfrm>
          <a:prstGeom prst="roundRect">
            <a:avLst/>
          </a:prstGeom>
          <a:noFill/>
          <a:ln w="63500">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16962755" y="9365615"/>
            <a:ext cx="4182745" cy="805180"/>
          </a:xfrm>
          <a:prstGeom prst="roundRect">
            <a:avLst/>
          </a:prstGeom>
          <a:noFill/>
          <a:ln w="63500">
            <a:gradFill>
              <a:gsLst>
                <a:gs pos="2000">
                  <a:srgbClr val="EB7A29">
                    <a:alpha val="87000"/>
                  </a:srgbClr>
                </a:gs>
                <a:gs pos="100000">
                  <a:schemeClr val="bg1">
                    <a:lumMod val="50000"/>
                  </a:schemeClr>
                </a:gs>
              </a:gsLst>
              <a:lin ang="162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022" name="Shape 3022"/>
        <p:cNvGrpSpPr/>
        <p:nvPr/>
      </p:nvGrpSpPr>
      <p:grpSpPr>
        <a:xfrm>
          <a:off x="0" y="0"/>
          <a:ext cx="0" cy="0"/>
          <a:chOff x="0" y="0"/>
          <a:chExt cx="0" cy="0"/>
        </a:xfrm>
      </p:grpSpPr>
      <p:sp>
        <p:nvSpPr>
          <p:cNvPr id="3023" name="Google Shape;3023;p106"/>
          <p:cNvSpPr txBox="1"/>
          <p:nvPr/>
        </p:nvSpPr>
        <p:spPr>
          <a:xfrm>
            <a:off x="6493878" y="4080422"/>
            <a:ext cx="11396100" cy="33978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3800"/>
              <a:buFont typeface="Arial" panose="020B0604020202020204"/>
              <a:buNone/>
            </a:pPr>
            <a:r>
              <a:rPr lang="en-US" sz="138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rPr>
              <a:t>Thank You !</a:t>
            </a:r>
            <a:endParaRPr sz="2000" b="0" i="0" u="none" strike="noStrike" cap="none">
              <a:solidFill>
                <a:srgbClr val="000000"/>
              </a:solidFill>
              <a:latin typeface="Poppins Medium" panose="00000500000000000000"/>
              <a:ea typeface="Poppins Medium" panose="00000500000000000000"/>
              <a:cs typeface="Poppins Medium" panose="00000500000000000000"/>
              <a:sym typeface="Poppins Medium" panose="00000500000000000000"/>
            </a:endParaRPr>
          </a:p>
        </p:txBody>
      </p:sp>
      <p:sp>
        <p:nvSpPr>
          <p:cNvPr id="3024" name="Google Shape;3024;p106"/>
          <p:cNvSpPr txBox="1"/>
          <p:nvPr/>
        </p:nvSpPr>
        <p:spPr>
          <a:xfrm>
            <a:off x="6493878" y="6990748"/>
            <a:ext cx="11396245" cy="65210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3800"/>
              <a:buFont typeface="Arial" panose="020B0604020202020204"/>
              <a:buNone/>
            </a:pPr>
            <a:r>
              <a:rPr lang="en-US" sz="3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Get in touch with us: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 name="Text Box 9"/>
          <p:cNvSpPr txBox="1"/>
          <p:nvPr/>
        </p:nvSpPr>
        <p:spPr>
          <a:xfrm>
            <a:off x="762000" y="12933045"/>
            <a:ext cx="2358390" cy="737235"/>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r>
              <a:rPr lang="en-US" sz="4200">
                <a:solidFill>
                  <a:schemeClr val="bg1"/>
                </a:solidFill>
                <a:latin typeface="Segoe UI Symbol" panose="020B0502040204020203" charset="0"/>
                <a:cs typeface="Segoe UI Symbol" panose="020B0502040204020203" charset="0"/>
              </a:rPr>
              <a:t>kn</a:t>
            </a:r>
            <a:r>
              <a:rPr lang="en-US" sz="4200">
                <a:solidFill>
                  <a:srgbClr val="00B0F0"/>
                </a:solidFill>
                <a:latin typeface="Segoe UI Symbol" panose="020B0502040204020203" charset="0"/>
                <a:cs typeface="Segoe UI Symbol" panose="020B0502040204020203" charset="0"/>
              </a:rPr>
              <a:t>ó</a:t>
            </a:r>
            <a:r>
              <a:rPr lang="en-US" sz="4200">
                <a:solidFill>
                  <a:schemeClr val="bg1"/>
                </a:solidFill>
                <a:latin typeface="Segoe UI Symbol" panose="020B0502040204020203" charset="0"/>
                <a:cs typeface="Segoe UI Symbol" panose="020B0502040204020203" charset="0"/>
              </a:rPr>
              <a:t>lder</a:t>
            </a:r>
            <a:endParaRPr lang="en-US" sz="4200">
              <a:solidFill>
                <a:schemeClr val="bg1"/>
              </a:solidFill>
              <a:latin typeface="Segoe UI Symbol" panose="020B0502040204020203" charset="0"/>
              <a:cs typeface="Segoe UI Symbol" panose="020B0502040204020203" charset="0"/>
            </a:endParaRPr>
          </a:p>
        </p:txBody>
      </p:sp>
      <p:sp>
        <p:nvSpPr>
          <p:cNvPr id="2" name="Text Box 1"/>
          <p:cNvSpPr txBox="1"/>
          <p:nvPr/>
        </p:nvSpPr>
        <p:spPr>
          <a:xfrm>
            <a:off x="6690995" y="9177655"/>
            <a:ext cx="2640330" cy="645160"/>
          </a:xfrm>
          <a:prstGeom prst="rect">
            <a:avLst/>
          </a:prstGeom>
          <a:noFill/>
        </p:spPr>
        <p:txBody>
          <a:bodyPr wrap="square" rtlCol="0">
            <a:spAutoFit/>
          </a:bodyPr>
          <a:p>
            <a:r>
              <a:rPr lang="en-US" sz="3600">
                <a:solidFill>
                  <a:schemeClr val="bg1">
                    <a:lumMod val="95000"/>
                  </a:schemeClr>
                </a:solidFill>
                <a:latin typeface="Segoe UI Symbol" panose="020B0502040204020203" charset="0"/>
                <a:cs typeface="Segoe UI Symbol" panose="020B0502040204020203" charset="0"/>
              </a:rPr>
              <a:t>Rahul Soni  </a:t>
            </a:r>
            <a:endParaRPr lang="en-US" sz="3600">
              <a:solidFill>
                <a:schemeClr val="bg1">
                  <a:lumMod val="95000"/>
                </a:schemeClr>
              </a:solidFill>
              <a:latin typeface="Segoe UI Symbol" panose="020B0502040204020203" charset="0"/>
              <a:cs typeface="Segoe UI Symbol" panose="020B0502040204020203" charset="0"/>
            </a:endParaRPr>
          </a:p>
        </p:txBody>
      </p:sp>
      <p:pic>
        <p:nvPicPr>
          <p:cNvPr id="3" name="Picture 2"/>
          <p:cNvPicPr>
            <a:picLocks noChangeAspect="1"/>
          </p:cNvPicPr>
          <p:nvPr/>
        </p:nvPicPr>
        <p:blipFill>
          <a:blip r:embed="rId1"/>
          <a:stretch>
            <a:fillRect/>
          </a:stretch>
        </p:blipFill>
        <p:spPr>
          <a:xfrm>
            <a:off x="6891020" y="10096500"/>
            <a:ext cx="476885" cy="467360"/>
          </a:xfrm>
          <a:prstGeom prst="rect">
            <a:avLst/>
          </a:prstGeom>
        </p:spPr>
      </p:pic>
      <p:pic>
        <p:nvPicPr>
          <p:cNvPr id="4" name="Picture 3"/>
          <p:cNvPicPr>
            <a:picLocks noChangeAspect="1"/>
          </p:cNvPicPr>
          <p:nvPr/>
        </p:nvPicPr>
        <p:blipFill>
          <a:blip r:embed="rId2"/>
          <a:stretch>
            <a:fillRect/>
          </a:stretch>
        </p:blipFill>
        <p:spPr>
          <a:xfrm>
            <a:off x="6858000" y="10764520"/>
            <a:ext cx="518795" cy="537845"/>
          </a:xfrm>
          <a:prstGeom prst="rect">
            <a:avLst/>
          </a:prstGeom>
        </p:spPr>
      </p:pic>
      <p:pic>
        <p:nvPicPr>
          <p:cNvPr id="5" name="Picture 4"/>
          <p:cNvPicPr>
            <a:picLocks noChangeAspect="1"/>
          </p:cNvPicPr>
          <p:nvPr/>
        </p:nvPicPr>
        <p:blipFill>
          <a:blip r:embed="rId3"/>
          <a:stretch>
            <a:fillRect/>
          </a:stretch>
        </p:blipFill>
        <p:spPr>
          <a:xfrm>
            <a:off x="6870700" y="11539220"/>
            <a:ext cx="522605" cy="407035"/>
          </a:xfrm>
          <a:prstGeom prst="rect">
            <a:avLst/>
          </a:prstGeom>
        </p:spPr>
      </p:pic>
      <p:sp>
        <p:nvSpPr>
          <p:cNvPr id="6" name="Text Box 5"/>
          <p:cNvSpPr txBox="1"/>
          <p:nvPr/>
        </p:nvSpPr>
        <p:spPr>
          <a:xfrm>
            <a:off x="7454265" y="9883775"/>
            <a:ext cx="2526030" cy="2168525"/>
          </a:xfrm>
          <a:prstGeom prst="rect">
            <a:avLst/>
          </a:prstGeom>
          <a:noFill/>
        </p:spPr>
        <p:txBody>
          <a:bodyPr wrap="square" rtlCol="0">
            <a:spAutoFit/>
          </a:bodyPr>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4" action="ppaction://hlinkfile"/>
              </a:rPr>
              <a:t>LinkedIn</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5" action="ppaction://hlinkfile"/>
              </a:rPr>
              <a:t>Github</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6"/>
              </a:rPr>
              <a:t>Gmail</a:t>
            </a:r>
            <a:endParaRPr lang="en-US" sz="3000">
              <a:solidFill>
                <a:schemeClr val="bg1">
                  <a:lumMod val="95000"/>
                </a:schemeClr>
              </a:solidFill>
              <a:latin typeface="Segoe UI Symbol" panose="020B0502040204020203" charset="0"/>
              <a:cs typeface="Segoe UI Symbol" panose="020B0502040204020203" charset="0"/>
            </a:endParaRPr>
          </a:p>
        </p:txBody>
      </p:sp>
      <p:sp>
        <p:nvSpPr>
          <p:cNvPr id="7" name="Rounded Rectangle 6"/>
          <p:cNvSpPr/>
          <p:nvPr/>
        </p:nvSpPr>
        <p:spPr>
          <a:xfrm>
            <a:off x="6152515" y="8888095"/>
            <a:ext cx="3599815" cy="3599815"/>
          </a:xfrm>
          <a:prstGeom prst="roundRect">
            <a:avLst>
              <a:gd name="adj" fmla="val 3439"/>
            </a:avLst>
          </a:prstGeom>
          <a:noFill/>
          <a:ln>
            <a:solidFill>
              <a:schemeClr val="bg1">
                <a:lumMod val="9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5263495" y="9126855"/>
            <a:ext cx="2640330" cy="645160"/>
          </a:xfrm>
          <a:prstGeom prst="rect">
            <a:avLst/>
          </a:prstGeom>
          <a:noFill/>
        </p:spPr>
        <p:txBody>
          <a:bodyPr wrap="square" rtlCol="0">
            <a:spAutoFit/>
          </a:bodyPr>
          <a:p>
            <a:r>
              <a:rPr lang="en-US" sz="3600">
                <a:solidFill>
                  <a:schemeClr val="bg1">
                    <a:lumMod val="95000"/>
                  </a:schemeClr>
                </a:solidFill>
                <a:latin typeface="Segoe UI Symbol" panose="020B0502040204020203" charset="0"/>
                <a:cs typeface="Segoe UI Symbol" panose="020B0502040204020203" charset="0"/>
              </a:rPr>
              <a:t>knóldus</a:t>
            </a:r>
            <a:endParaRPr lang="en-US" sz="3600">
              <a:solidFill>
                <a:schemeClr val="bg1">
                  <a:lumMod val="95000"/>
                </a:schemeClr>
              </a:solidFill>
              <a:latin typeface="Segoe UI Symbol" panose="020B0502040204020203" charset="0"/>
              <a:cs typeface="Segoe UI Symbol" panose="020B0502040204020203" charset="0"/>
            </a:endParaRPr>
          </a:p>
        </p:txBody>
      </p:sp>
      <p:pic>
        <p:nvPicPr>
          <p:cNvPr id="9" name="Picture 8"/>
          <p:cNvPicPr>
            <a:picLocks noChangeAspect="1"/>
          </p:cNvPicPr>
          <p:nvPr/>
        </p:nvPicPr>
        <p:blipFill>
          <a:blip r:embed="rId1"/>
          <a:stretch>
            <a:fillRect/>
          </a:stretch>
        </p:blipFill>
        <p:spPr>
          <a:xfrm>
            <a:off x="15374620" y="10090150"/>
            <a:ext cx="476885" cy="467360"/>
          </a:xfrm>
          <a:prstGeom prst="rect">
            <a:avLst/>
          </a:prstGeom>
        </p:spPr>
      </p:pic>
      <p:pic>
        <p:nvPicPr>
          <p:cNvPr id="11" name="Picture 10"/>
          <p:cNvPicPr>
            <a:picLocks noChangeAspect="1"/>
          </p:cNvPicPr>
          <p:nvPr/>
        </p:nvPicPr>
        <p:blipFill>
          <a:blip r:embed="rId3"/>
          <a:stretch>
            <a:fillRect/>
          </a:stretch>
        </p:blipFill>
        <p:spPr>
          <a:xfrm>
            <a:off x="15398750" y="11532870"/>
            <a:ext cx="522605" cy="407035"/>
          </a:xfrm>
          <a:prstGeom prst="rect">
            <a:avLst/>
          </a:prstGeom>
        </p:spPr>
      </p:pic>
      <p:sp>
        <p:nvSpPr>
          <p:cNvPr id="12" name="Text Box 11"/>
          <p:cNvSpPr txBox="1"/>
          <p:nvPr/>
        </p:nvSpPr>
        <p:spPr>
          <a:xfrm>
            <a:off x="15982315" y="9877425"/>
            <a:ext cx="2526030" cy="2168525"/>
          </a:xfrm>
          <a:prstGeom prst="rect">
            <a:avLst/>
          </a:prstGeom>
          <a:noFill/>
        </p:spPr>
        <p:txBody>
          <a:bodyPr wrap="square" rtlCol="0">
            <a:spAutoFit/>
          </a:bodyPr>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7" action="ppaction://hlinkfile"/>
              </a:rPr>
              <a:t>LinkedIn</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8" action="ppaction://hlinkfile"/>
              </a:rPr>
              <a:t>visit website</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9"/>
              </a:rPr>
              <a:t>Gmail</a:t>
            </a:r>
            <a:endParaRPr lang="en-US" sz="3000">
              <a:solidFill>
                <a:schemeClr val="bg1">
                  <a:lumMod val="95000"/>
                </a:schemeClr>
              </a:solidFill>
              <a:latin typeface="Segoe UI Symbol" panose="020B0502040204020203" charset="0"/>
              <a:cs typeface="Segoe UI Symbol" panose="020B0502040204020203" charset="0"/>
            </a:endParaRPr>
          </a:p>
        </p:txBody>
      </p:sp>
      <p:sp>
        <p:nvSpPr>
          <p:cNvPr id="13" name="Rounded Rectangle 12"/>
          <p:cNvSpPr/>
          <p:nvPr/>
        </p:nvSpPr>
        <p:spPr>
          <a:xfrm>
            <a:off x="14769465" y="8881745"/>
            <a:ext cx="3599815" cy="3599815"/>
          </a:xfrm>
          <a:prstGeom prst="roundRect">
            <a:avLst>
              <a:gd name="adj" fmla="val 3439"/>
            </a:avLst>
          </a:prstGeom>
          <a:noFill/>
          <a:ln>
            <a:solidFill>
              <a:schemeClr val="bg1">
                <a:lumMod val="9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Picture 13"/>
          <p:cNvPicPr>
            <a:picLocks noChangeAspect="1"/>
          </p:cNvPicPr>
          <p:nvPr/>
        </p:nvPicPr>
        <p:blipFill>
          <a:blip r:embed="rId10"/>
          <a:stretch>
            <a:fillRect/>
          </a:stretch>
        </p:blipFill>
        <p:spPr>
          <a:xfrm>
            <a:off x="15380335" y="10820400"/>
            <a:ext cx="467360" cy="467360"/>
          </a:xfrm>
          <a:prstGeom prst="rect">
            <a:avLst/>
          </a:prstGeom>
        </p:spPr>
      </p:pic>
      <p:cxnSp>
        <p:nvCxnSpPr>
          <p:cNvPr id="15" name="Straight Connector 14"/>
          <p:cNvCxnSpPr/>
          <p:nvPr/>
        </p:nvCxnSpPr>
        <p:spPr>
          <a:xfrm>
            <a:off x="2809875" y="13350875"/>
            <a:ext cx="2154237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1115" y="13338175"/>
            <a:ext cx="730885" cy="127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Introduction to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66" name="Google Shape;166;p20"/>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Let’s meet git worktree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7" name="Google Shape;167;p20"/>
          <p:cNvSpPr txBox="1"/>
          <p:nvPr/>
        </p:nvSpPr>
        <p:spPr>
          <a:xfrm>
            <a:off x="3692525" y="5979160"/>
            <a:ext cx="7899400" cy="2882265"/>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A Git worktree is a linked copy of your Git repository, allowing you to have multiple branches checked out at a time. A worktree has a separate path from your main working copy, but it can be in a different state and on a different branch.</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623303" y="512352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What is Worktree?</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9" name="Google Shape;169;p20"/>
          <p:cNvSpPr txBox="1"/>
          <p:nvPr/>
        </p:nvSpPr>
        <p:spPr>
          <a:xfrm>
            <a:off x="14265910" y="5979160"/>
            <a:ext cx="8007985" cy="3512185"/>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A git repository can support multiple working trees, allowing you to check out more than one branch at a time. With </a:t>
            </a:r>
            <a:r>
              <a:rPr lang="en-US" sz="2600" b="0" i="0" u="none" strike="noStrike" cap="none">
                <a:solidFill>
                  <a:srgbClr val="E76208"/>
                </a:solidFill>
                <a:latin typeface="Open Sans Light" panose="020B0606030504020204"/>
                <a:ea typeface="Open Sans Light" panose="020B0606030504020204"/>
                <a:cs typeface="Open Sans Light" panose="020B0606030504020204"/>
                <a:sym typeface="Open Sans Light" panose="020B0606030504020204"/>
              </a:rPr>
              <a:t>git worktree add </a:t>
            </a:r>
            <a:r>
              <a:rPr lang="en-US" sz="2600" b="0" i="0" u="none" strike="noStrike" cap="none">
                <a:solidFill>
                  <a:schemeClr val="bg2"/>
                </a:solidFill>
                <a:latin typeface="Open Sans Light" panose="020B0606030504020204"/>
                <a:ea typeface="Open Sans Light" panose="020B0606030504020204"/>
                <a:cs typeface="Open Sans Light" panose="020B0606030504020204"/>
                <a:sym typeface="Open Sans Light" panose="020B0606030504020204"/>
              </a:rPr>
              <a:t>command</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 new working tree is associated with the repository. This new working tree is called a "linked working tree" as opposed to the "main working tree"</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70" name="Google Shape;170;p20"/>
          <p:cNvSpPr txBox="1"/>
          <p:nvPr/>
        </p:nvSpPr>
        <p:spPr>
          <a:xfrm>
            <a:off x="14269276" y="508796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How it works?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1"/>
          <p:cNvSpPr txBox="1"/>
          <p:nvPr>
            <p:ph type="title" idx="4294967295"/>
          </p:nvPr>
        </p:nvSpPr>
        <p:spPr>
          <a:xfrm>
            <a:off x="1722120" y="663575"/>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Introduction to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78" name="Google Shape;178;p21"/>
          <p:cNvSpPr txBox="1"/>
          <p:nvPr>
            <p:ph type="body" idx="4294967295"/>
          </p:nvPr>
        </p:nvSpPr>
        <p:spPr>
          <a:xfrm>
            <a:off x="1578610" y="185547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does it look like?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6" name="Oval 5"/>
          <p:cNvSpPr/>
          <p:nvPr/>
        </p:nvSpPr>
        <p:spPr>
          <a:xfrm>
            <a:off x="2543810"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bg2">
                  <a:lumMod val="90000"/>
                  <a:lumOff val="10000"/>
                </a:schemeClr>
              </a:solidFill>
            </a:endParaRPr>
          </a:p>
        </p:txBody>
      </p:sp>
      <p:sp>
        <p:nvSpPr>
          <p:cNvPr id="2" name="Oval 1"/>
          <p:cNvSpPr/>
          <p:nvPr/>
        </p:nvSpPr>
        <p:spPr>
          <a:xfrm>
            <a:off x="6933565"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Oval 2"/>
          <p:cNvSpPr/>
          <p:nvPr/>
        </p:nvSpPr>
        <p:spPr>
          <a:xfrm>
            <a:off x="11035030"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Oval 3"/>
          <p:cNvSpPr/>
          <p:nvPr/>
        </p:nvSpPr>
        <p:spPr>
          <a:xfrm>
            <a:off x="15061565"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18731865" y="4769485"/>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 name="Straight Arrow Connector 6"/>
          <p:cNvCxnSpPr>
            <a:stCxn id="1" idx="6"/>
          </p:cNvCxnSpPr>
          <p:nvPr/>
        </p:nvCxnSpPr>
        <p:spPr>
          <a:xfrm>
            <a:off x="3911600" y="5454015"/>
            <a:ext cx="2880360" cy="36195"/>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3" idx="2"/>
          </p:cNvCxnSpPr>
          <p:nvPr/>
        </p:nvCxnSpPr>
        <p:spPr>
          <a:xfrm>
            <a:off x="8376285" y="5436235"/>
            <a:ext cx="2658745" cy="17780"/>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2"/>
          </p:cNvCxnSpPr>
          <p:nvPr/>
        </p:nvCxnSpPr>
        <p:spPr>
          <a:xfrm>
            <a:off x="12480290" y="5417820"/>
            <a:ext cx="2581275" cy="36195"/>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2"/>
          </p:cNvCxnSpPr>
          <p:nvPr/>
        </p:nvCxnSpPr>
        <p:spPr>
          <a:xfrm>
            <a:off x="16511905" y="5417820"/>
            <a:ext cx="2219960" cy="35560"/>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2903855" y="5100955"/>
            <a:ext cx="739140" cy="706755"/>
          </a:xfrm>
          <a:prstGeom prst="rect">
            <a:avLst/>
          </a:prstGeom>
          <a:noFill/>
        </p:spPr>
        <p:txBody>
          <a:bodyPr wrap="square" rtlCol="0">
            <a:spAutoFit/>
          </a:bodyPr>
          <a:p>
            <a:pPr algn="ctr"/>
            <a:r>
              <a:rPr lang="en-US" sz="4000" b="1">
                <a:solidFill>
                  <a:srgbClr val="004586"/>
                </a:solidFill>
              </a:rPr>
              <a:t>A</a:t>
            </a:r>
            <a:endParaRPr lang="en-US" sz="4000" b="1">
              <a:solidFill>
                <a:srgbClr val="004586"/>
              </a:solidFill>
            </a:endParaRPr>
          </a:p>
        </p:txBody>
      </p:sp>
      <p:sp>
        <p:nvSpPr>
          <p:cNvPr id="12" name="Text Box 11"/>
          <p:cNvSpPr txBox="1"/>
          <p:nvPr/>
        </p:nvSpPr>
        <p:spPr>
          <a:xfrm>
            <a:off x="7296150" y="5118735"/>
            <a:ext cx="739140" cy="706755"/>
          </a:xfrm>
          <a:prstGeom prst="rect">
            <a:avLst/>
          </a:prstGeom>
          <a:noFill/>
        </p:spPr>
        <p:txBody>
          <a:bodyPr wrap="square" rtlCol="0">
            <a:spAutoFit/>
          </a:bodyPr>
          <a:p>
            <a:pPr algn="ctr"/>
            <a:r>
              <a:rPr lang="en-US" sz="4000" b="1">
                <a:solidFill>
                  <a:srgbClr val="004586"/>
                </a:solidFill>
              </a:rPr>
              <a:t>B</a:t>
            </a:r>
            <a:endParaRPr lang="en-US" sz="4000" b="1">
              <a:solidFill>
                <a:srgbClr val="004586"/>
              </a:solidFill>
            </a:endParaRPr>
          </a:p>
        </p:txBody>
      </p:sp>
      <p:sp>
        <p:nvSpPr>
          <p:cNvPr id="13" name="Text Box 12"/>
          <p:cNvSpPr txBox="1"/>
          <p:nvPr/>
        </p:nvSpPr>
        <p:spPr>
          <a:xfrm>
            <a:off x="11327765" y="5118735"/>
            <a:ext cx="739140" cy="706755"/>
          </a:xfrm>
          <a:prstGeom prst="rect">
            <a:avLst/>
          </a:prstGeom>
          <a:noFill/>
        </p:spPr>
        <p:txBody>
          <a:bodyPr wrap="square" rtlCol="0">
            <a:spAutoFit/>
          </a:bodyPr>
          <a:p>
            <a:pPr algn="ctr"/>
            <a:r>
              <a:rPr lang="en-US" sz="4000" b="1">
                <a:solidFill>
                  <a:srgbClr val="004586"/>
                </a:solidFill>
              </a:rPr>
              <a:t>C</a:t>
            </a:r>
            <a:endParaRPr lang="en-US" sz="4000" b="1">
              <a:solidFill>
                <a:srgbClr val="004586"/>
              </a:solidFill>
            </a:endParaRPr>
          </a:p>
        </p:txBody>
      </p:sp>
      <p:sp>
        <p:nvSpPr>
          <p:cNvPr id="14" name="Text Box 13"/>
          <p:cNvSpPr txBox="1"/>
          <p:nvPr/>
        </p:nvSpPr>
        <p:spPr>
          <a:xfrm>
            <a:off x="15360015" y="5100955"/>
            <a:ext cx="739140" cy="706755"/>
          </a:xfrm>
          <a:prstGeom prst="rect">
            <a:avLst/>
          </a:prstGeom>
          <a:noFill/>
        </p:spPr>
        <p:txBody>
          <a:bodyPr wrap="square" rtlCol="0">
            <a:spAutoFit/>
          </a:bodyPr>
          <a:p>
            <a:pPr algn="ctr"/>
            <a:r>
              <a:rPr lang="en-US" sz="4000" b="1">
                <a:solidFill>
                  <a:srgbClr val="004586"/>
                </a:solidFill>
              </a:rPr>
              <a:t>D</a:t>
            </a:r>
            <a:endParaRPr lang="en-US" sz="4000" b="1">
              <a:solidFill>
                <a:srgbClr val="004586"/>
              </a:solidFill>
            </a:endParaRPr>
          </a:p>
        </p:txBody>
      </p:sp>
      <p:sp>
        <p:nvSpPr>
          <p:cNvPr id="15" name="Text Box 14"/>
          <p:cNvSpPr txBox="1"/>
          <p:nvPr/>
        </p:nvSpPr>
        <p:spPr>
          <a:xfrm>
            <a:off x="19032220" y="5100955"/>
            <a:ext cx="739140" cy="706755"/>
          </a:xfrm>
          <a:prstGeom prst="rect">
            <a:avLst/>
          </a:prstGeom>
          <a:noFill/>
        </p:spPr>
        <p:txBody>
          <a:bodyPr wrap="square" rtlCol="0">
            <a:spAutoFit/>
          </a:bodyPr>
          <a:p>
            <a:pPr algn="ctr"/>
            <a:r>
              <a:rPr lang="en-US" sz="4000" b="1">
                <a:solidFill>
                  <a:srgbClr val="004586"/>
                </a:solidFill>
              </a:rPr>
              <a:t>E</a:t>
            </a:r>
            <a:endParaRPr lang="en-US" sz="4000" b="1">
              <a:solidFill>
                <a:srgbClr val="004586"/>
              </a:solidFill>
            </a:endParaRPr>
          </a:p>
        </p:txBody>
      </p:sp>
      <p:sp>
        <p:nvSpPr>
          <p:cNvPr id="17" name="Down Arrow Callout 16"/>
          <p:cNvSpPr/>
          <p:nvPr/>
        </p:nvSpPr>
        <p:spPr>
          <a:xfrm>
            <a:off x="10243185" y="3613150"/>
            <a:ext cx="2952115" cy="1156335"/>
          </a:xfrm>
          <a:prstGeom prst="downArrowCallout">
            <a:avLst>
              <a:gd name="adj1" fmla="val 34803"/>
              <a:gd name="adj2" fmla="val 17401"/>
              <a:gd name="adj3" fmla="val 26996"/>
              <a:gd name="adj4" fmla="val 729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Down Arrow Callout 17"/>
          <p:cNvSpPr/>
          <p:nvPr/>
        </p:nvSpPr>
        <p:spPr>
          <a:xfrm>
            <a:off x="10891520" y="2825115"/>
            <a:ext cx="1656080" cy="935990"/>
          </a:xfrm>
          <a:prstGeom prst="downArrowCallout">
            <a:avLst>
              <a:gd name="adj1" fmla="val 50000"/>
              <a:gd name="adj2" fmla="val 22930"/>
              <a:gd name="adj3" fmla="val 41248"/>
              <a:gd name="adj4" fmla="val 6497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10750550" y="3762375"/>
            <a:ext cx="1936750" cy="521970"/>
          </a:xfrm>
          <a:prstGeom prst="rect">
            <a:avLst/>
          </a:prstGeom>
          <a:noFill/>
        </p:spPr>
        <p:txBody>
          <a:bodyPr wrap="square" rtlCol="0">
            <a:spAutoFit/>
          </a:bodyPr>
          <a:p>
            <a:pPr algn="ctr"/>
            <a:r>
              <a:rPr lang="en-US" sz="2800">
                <a:solidFill>
                  <a:schemeClr val="tx1">
                    <a:lumMod val="50000"/>
                  </a:schemeClr>
                </a:solidFill>
                <a:latin typeface="Segoe UI Symbol" panose="020B0502040204020203" charset="0"/>
                <a:cs typeface="Segoe UI Symbol" panose="020B0502040204020203" charset="0"/>
              </a:rPr>
              <a:t>master</a:t>
            </a:r>
            <a:endParaRPr lang="en-US" sz="2800">
              <a:solidFill>
                <a:schemeClr val="tx1">
                  <a:lumMod val="50000"/>
                </a:schemeClr>
              </a:solidFill>
              <a:latin typeface="Segoe UI Symbol" panose="020B0502040204020203" charset="0"/>
              <a:cs typeface="Segoe UI Symbol" panose="020B0502040204020203" charset="0"/>
            </a:endParaRPr>
          </a:p>
        </p:txBody>
      </p:sp>
      <p:sp>
        <p:nvSpPr>
          <p:cNvPr id="20" name="Text Box 19"/>
          <p:cNvSpPr txBox="1"/>
          <p:nvPr/>
        </p:nvSpPr>
        <p:spPr>
          <a:xfrm>
            <a:off x="10728960" y="2896870"/>
            <a:ext cx="1936750" cy="429895"/>
          </a:xfrm>
          <a:prstGeom prst="rect">
            <a:avLst/>
          </a:prstGeom>
          <a:noFill/>
        </p:spPr>
        <p:txBody>
          <a:bodyPr wrap="square" rtlCol="0">
            <a:spAutoFit/>
          </a:bodyPr>
          <a:p>
            <a:pPr algn="ctr"/>
            <a:r>
              <a:rPr lang="en-US" sz="2200" b="1">
                <a:solidFill>
                  <a:schemeClr val="bg1">
                    <a:lumMod val="85000"/>
                  </a:schemeClr>
                </a:solidFill>
                <a:latin typeface="Segoe UI Symbol" panose="020B0502040204020203" charset="0"/>
                <a:cs typeface="Segoe UI Symbol" panose="020B0502040204020203" charset="0"/>
              </a:rPr>
              <a:t>HEAD</a:t>
            </a:r>
            <a:endParaRPr lang="en-US" sz="2200" b="1">
              <a:solidFill>
                <a:schemeClr val="bg1">
                  <a:lumMod val="85000"/>
                </a:schemeClr>
              </a:solidFill>
              <a:latin typeface="Segoe UI Symbol" panose="020B0502040204020203" charset="0"/>
              <a:cs typeface="Segoe UI Symbol" panose="020B0502040204020203" charset="0"/>
            </a:endParaRPr>
          </a:p>
        </p:txBody>
      </p:sp>
      <p:cxnSp>
        <p:nvCxnSpPr>
          <p:cNvPr id="22" name="Straight Arrow Connector 21"/>
          <p:cNvCxnSpPr/>
          <p:nvPr/>
        </p:nvCxnSpPr>
        <p:spPr>
          <a:xfrm>
            <a:off x="12010390" y="6118225"/>
            <a:ext cx="1837055" cy="2467610"/>
          </a:xfrm>
          <a:prstGeom prst="straightConnector1">
            <a:avLst/>
          </a:prstGeom>
          <a:ln w="101600">
            <a:solidFill>
              <a:srgbClr val="E76208"/>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s 22"/>
          <p:cNvSpPr/>
          <p:nvPr/>
        </p:nvSpPr>
        <p:spPr>
          <a:xfrm>
            <a:off x="13991590" y="8585835"/>
            <a:ext cx="2880360" cy="4319905"/>
          </a:xfrm>
          <a:prstGeom prst="rect">
            <a:avLst/>
          </a:prstGeom>
          <a:noFill/>
          <a:ln w="25400" cmpd="sng">
            <a:solidFill>
              <a:schemeClr val="bg2">
                <a:lumMod val="90000"/>
                <a:lumOff val="10000"/>
              </a:schemeClr>
            </a:solidFill>
            <a:prstDash val="solid"/>
          </a:ln>
          <a:extLst>
            <a:ext uri="{909E8E84-426E-40DD-AFC4-6F175D3DCCD1}">
              <a14:hiddenFill xmlns:a14="http://schemas.microsoft.com/office/drawing/2010/main">
                <a:solidFill>
                  <a:srgbClr val="FFEA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5" name="Picture Placeholder 24"/>
          <p:cNvPicPr>
            <a:picLocks noChangeAspect="1"/>
          </p:cNvPicPr>
          <p:nvPr>
            <p:ph type="pic" idx="2"/>
          </p:nvPr>
        </p:nvPicPr>
        <p:blipFill>
          <a:blip r:embed="rId1"/>
          <a:srcRect t="837" r="10656"/>
          <a:stretch>
            <a:fillRect/>
          </a:stretch>
        </p:blipFill>
        <p:spPr>
          <a:xfrm>
            <a:off x="13127990" y="8657590"/>
            <a:ext cx="1009650" cy="1369060"/>
          </a:xfrm>
          <a:prstGeom prst="rect">
            <a:avLst/>
          </a:prstGeom>
        </p:spPr>
      </p:pic>
      <p:sp>
        <p:nvSpPr>
          <p:cNvPr id="24" name="Text Box 23"/>
          <p:cNvSpPr txBox="1"/>
          <p:nvPr/>
        </p:nvSpPr>
        <p:spPr>
          <a:xfrm>
            <a:off x="13504545" y="8002270"/>
            <a:ext cx="3854450" cy="583565"/>
          </a:xfrm>
          <a:prstGeom prst="rect">
            <a:avLst/>
          </a:prstGeom>
          <a:noFill/>
        </p:spPr>
        <p:txBody>
          <a:bodyPr wrap="square" rtlCol="0">
            <a:spAutoFit/>
          </a:bodyPr>
          <a:p>
            <a:pPr algn="ctr"/>
            <a:r>
              <a:rPr lang="en-US" sz="3200" b="1">
                <a:solidFill>
                  <a:schemeClr val="bg2"/>
                </a:solidFill>
              </a:rPr>
              <a:t>Worktree</a:t>
            </a:r>
            <a:endParaRPr lang="en-US" sz="3200" b="1">
              <a:solidFill>
                <a:schemeClr val="bg2"/>
              </a:solidFill>
            </a:endParaRPr>
          </a:p>
        </p:txBody>
      </p:sp>
      <p:pic>
        <p:nvPicPr>
          <p:cNvPr id="28" name="Picture Placeholder 27"/>
          <p:cNvPicPr>
            <a:picLocks noChangeAspect="1"/>
          </p:cNvPicPr>
          <p:nvPr>
            <p:ph type="pic" idx="3"/>
          </p:nvPr>
        </p:nvPicPr>
        <p:blipFill>
          <a:blip r:embed="rId2"/>
          <a:stretch>
            <a:fillRect/>
          </a:stretch>
        </p:blipFill>
        <p:spPr>
          <a:xfrm>
            <a:off x="14352270" y="9457055"/>
            <a:ext cx="631825" cy="728345"/>
          </a:xfrm>
          <a:prstGeom prst="rect">
            <a:avLst/>
          </a:prstGeom>
        </p:spPr>
      </p:pic>
      <p:pic>
        <p:nvPicPr>
          <p:cNvPr id="31" name="Picture Placeholder 24"/>
          <p:cNvPicPr>
            <a:picLocks noChangeAspect="1"/>
          </p:cNvPicPr>
          <p:nvPr>
            <p:ph type="pic" idx="4"/>
          </p:nvPr>
        </p:nvPicPr>
        <p:blipFill>
          <a:blip r:embed="rId1"/>
          <a:srcRect t="837" r="10656"/>
          <a:stretch>
            <a:fillRect/>
          </a:stretch>
        </p:blipFill>
        <p:spPr>
          <a:xfrm>
            <a:off x="14352270" y="8801735"/>
            <a:ext cx="481965" cy="655320"/>
          </a:xfrm>
          <a:prstGeom prst="rect">
            <a:avLst/>
          </a:prstGeom>
          <a:solidFill>
            <a:srgbClr val="F2F2F2"/>
          </a:solidFill>
          <a:ln>
            <a:noFill/>
          </a:ln>
        </p:spPr>
      </p:pic>
      <p:sp>
        <p:nvSpPr>
          <p:cNvPr id="38" name="Text Box 37"/>
          <p:cNvSpPr txBox="1"/>
          <p:nvPr/>
        </p:nvSpPr>
        <p:spPr>
          <a:xfrm>
            <a:off x="12230735" y="9196705"/>
            <a:ext cx="1183005" cy="645160"/>
          </a:xfrm>
          <a:prstGeom prst="rect">
            <a:avLst/>
          </a:prstGeom>
          <a:noFill/>
        </p:spPr>
        <p:txBody>
          <a:bodyPr wrap="square" rtlCol="0">
            <a:spAutoFit/>
          </a:bodyPr>
          <a:p>
            <a:r>
              <a:rPr lang="en-US" sz="3600" b="1">
                <a:solidFill>
                  <a:schemeClr val="bg2"/>
                </a:solidFill>
                <a:latin typeface="Source Code Pro" panose="020B0509030403020204" charset="0"/>
                <a:cs typeface="Source Code Pro" panose="020B0509030403020204" charset="0"/>
              </a:rPr>
              <a:t>../</a:t>
            </a:r>
            <a:endParaRPr lang="en-US" sz="3600" b="1">
              <a:solidFill>
                <a:schemeClr val="bg2"/>
              </a:solidFill>
              <a:latin typeface="Source Code Pro" panose="020B0509030403020204" charset="0"/>
              <a:cs typeface="Source Code Pro" panose="020B0509030403020204" charset="0"/>
            </a:endParaRPr>
          </a:p>
        </p:txBody>
      </p:sp>
      <p:sp>
        <p:nvSpPr>
          <p:cNvPr id="21" name="Text Box 20"/>
          <p:cNvSpPr txBox="1"/>
          <p:nvPr/>
        </p:nvSpPr>
        <p:spPr>
          <a:xfrm>
            <a:off x="21463635" y="129762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cxnSp>
        <p:nvCxnSpPr>
          <p:cNvPr id="16" name="Straight Connector 15"/>
          <p:cNvCxnSpPr/>
          <p:nvPr/>
        </p:nvCxnSpPr>
        <p:spPr>
          <a:xfrm>
            <a:off x="-29845" y="13390880"/>
            <a:ext cx="21456015" cy="0"/>
          </a:xfrm>
          <a:prstGeom prst="line">
            <a:avLst/>
          </a:prstGeom>
          <a:ln w="98425">
            <a:gradFill>
              <a:gsLst>
                <a:gs pos="54000">
                  <a:srgbClr val="00B0F0"/>
                </a:gs>
                <a:gs pos="51000">
                  <a:srgbClr val="002060"/>
                </a:gs>
              </a:gsLst>
              <a:lin ang="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Need of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32" name="Google Shape;232;p22"/>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Problem Statement</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4" name="Text Box 3"/>
          <p:cNvSpPr txBox="1"/>
          <p:nvPr/>
        </p:nvSpPr>
        <p:spPr>
          <a:xfrm>
            <a:off x="2587625" y="5055870"/>
            <a:ext cx="9456420" cy="4276725"/>
          </a:xfrm>
          <a:prstGeom prst="rect">
            <a:avLst/>
          </a:prstGeom>
          <a:noFill/>
        </p:spPr>
        <p:txBody>
          <a:bodyPr wrap="square" rtlCol="0">
            <a:spAutoFit/>
          </a:bodyPr>
          <a:p>
            <a:r>
              <a:rPr lang="en-US" sz="3600">
                <a:latin typeface="Segoe UI Symbol" panose="020B0502040204020203" charset="0"/>
                <a:cs typeface="Segoe UI Symbol" panose="020B0502040204020203" charset="0"/>
              </a:rPr>
              <a:t>You are working on a feature where you have made bunch of changes to files that are not yet commited, and suddenly you need to work on a hot fix or a more priority feature.</a:t>
            </a:r>
            <a:endParaRPr lang="en-US" sz="3600">
              <a:latin typeface="Segoe UI Symbol" panose="020B0502040204020203" charset="0"/>
              <a:cs typeface="Segoe UI Symbol" panose="020B0502040204020203" charset="0"/>
            </a:endParaRPr>
          </a:p>
          <a:p>
            <a:endParaRPr lang="en-US" sz="2000">
              <a:latin typeface="Segoe UI Symbol" panose="020B0502040204020203" charset="0"/>
              <a:cs typeface="Segoe UI Symbol" panose="020B0502040204020203" charset="0"/>
            </a:endParaRPr>
          </a:p>
          <a:p>
            <a:r>
              <a:rPr lang="en-US" sz="3600">
                <a:solidFill>
                  <a:schemeClr val="bg1">
                    <a:lumMod val="50000"/>
                  </a:schemeClr>
                </a:solidFill>
                <a:latin typeface="Segoe UI Symbol" panose="020B0502040204020203" charset="0"/>
                <a:cs typeface="Segoe UI Symbol" panose="020B0502040204020203" charset="0"/>
              </a:rPr>
              <a:t>There are two ways you can tackle this:</a:t>
            </a:r>
            <a:endParaRPr lang="en-US" sz="3600">
              <a:solidFill>
                <a:schemeClr val="bg1">
                  <a:lumMod val="50000"/>
                </a:schemeClr>
              </a:solidFill>
              <a:latin typeface="Segoe UI Symbol" panose="020B0502040204020203" charset="0"/>
              <a:cs typeface="Segoe UI Symbol" panose="020B0502040204020203" charset="0"/>
            </a:endParaRPr>
          </a:p>
          <a:p>
            <a:pPr marL="742950" indent="-742950">
              <a:buAutoNum type="arabicPeriod"/>
            </a:pPr>
            <a:r>
              <a:rPr lang="en-US" sz="3600">
                <a:solidFill>
                  <a:srgbClr val="0070C0"/>
                </a:solidFill>
                <a:latin typeface="Segoe UI Symbol" panose="020B0502040204020203" charset="0"/>
                <a:cs typeface="Segoe UI Symbol" panose="020B0502040204020203" charset="0"/>
              </a:rPr>
              <a:t>Using git stash</a:t>
            </a:r>
            <a:endParaRPr lang="en-US" sz="3600">
              <a:solidFill>
                <a:srgbClr val="0070C0"/>
              </a:solidFill>
              <a:latin typeface="Segoe UI Symbol" panose="020B0502040204020203" charset="0"/>
              <a:cs typeface="Segoe UI Symbol" panose="020B0502040204020203" charset="0"/>
            </a:endParaRPr>
          </a:p>
          <a:p>
            <a:pPr marL="742950" indent="-742950">
              <a:buAutoNum type="arabicPeriod"/>
            </a:pPr>
            <a:r>
              <a:rPr lang="en-US" sz="3600">
                <a:solidFill>
                  <a:srgbClr val="0070C0"/>
                </a:solidFill>
                <a:latin typeface="Segoe UI Symbol" panose="020B0502040204020203" charset="0"/>
                <a:cs typeface="Segoe UI Symbol" panose="020B0502040204020203" charset="0"/>
              </a:rPr>
              <a:t>Using git worktree</a:t>
            </a:r>
            <a:endParaRPr lang="en-US" sz="3600">
              <a:solidFill>
                <a:srgbClr val="0070C0"/>
              </a:solidFill>
              <a:latin typeface="Segoe UI Symbol" panose="020B0502040204020203" charset="0"/>
              <a:cs typeface="Segoe UI Symbol" panose="020B0502040204020203" charset="0"/>
            </a:endParaRPr>
          </a:p>
        </p:txBody>
      </p:sp>
      <p:sp>
        <p:nvSpPr>
          <p:cNvPr id="2" name="Text Box 1"/>
          <p:cNvSpPr txBox="1"/>
          <p:nvPr/>
        </p:nvSpPr>
        <p:spPr>
          <a:xfrm>
            <a:off x="2546350" y="4318635"/>
            <a:ext cx="6950710" cy="737235"/>
          </a:xfrm>
          <a:prstGeom prst="rect">
            <a:avLst/>
          </a:prstGeom>
          <a:noFill/>
        </p:spPr>
        <p:txBody>
          <a:bodyPr wrap="square" rtlCol="0">
            <a:spAutoFit/>
          </a:bodyPr>
          <a:p>
            <a:r>
              <a:rPr lang="en-US" sz="4200" b="1">
                <a:solidFill>
                  <a:srgbClr val="004586"/>
                </a:solidFill>
                <a:latin typeface="Segoe UI Symbol" panose="020B0502040204020203" charset="0"/>
                <a:cs typeface="Segoe UI Symbol" panose="020B0502040204020203" charset="0"/>
              </a:rPr>
              <a:t>Suppose,</a:t>
            </a:r>
            <a:endParaRPr lang="en-US" sz="4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14642465" y="4318635"/>
            <a:ext cx="7433945" cy="737235"/>
          </a:xfrm>
          <a:prstGeom prst="rect">
            <a:avLst/>
          </a:prstGeom>
          <a:noFill/>
        </p:spPr>
        <p:txBody>
          <a:bodyPr wrap="square" rtlCol="0">
            <a:spAutoFit/>
          </a:bodyPr>
          <a:p>
            <a:r>
              <a:rPr lang="en-US" sz="4200" b="1">
                <a:solidFill>
                  <a:srgbClr val="004586"/>
                </a:solidFill>
                <a:latin typeface="Segoe UI Symbol" panose="020B0502040204020203" charset="0"/>
                <a:cs typeface="Segoe UI Symbol" panose="020B0502040204020203" charset="0"/>
              </a:rPr>
              <a:t>Problem with </a:t>
            </a:r>
            <a:r>
              <a:rPr lang="en-US" sz="4200" b="1">
                <a:solidFill>
                  <a:srgbClr val="E76208"/>
                </a:solidFill>
                <a:latin typeface="Segoe UI Symbol" panose="020B0502040204020203" charset="0"/>
                <a:cs typeface="Segoe UI Symbol" panose="020B0502040204020203" charset="0"/>
              </a:rPr>
              <a:t>git stash</a:t>
            </a:r>
            <a:endParaRPr lang="en-US" sz="4200" b="1">
              <a:solidFill>
                <a:srgbClr val="E76208"/>
              </a:solidFill>
              <a:latin typeface="Segoe UI Symbol" panose="020B0502040204020203" charset="0"/>
              <a:cs typeface="Segoe UI Symbol" panose="020B0502040204020203" charset="0"/>
            </a:endParaRPr>
          </a:p>
        </p:txBody>
      </p:sp>
      <p:sp>
        <p:nvSpPr>
          <p:cNvPr id="5" name="Text Box 4"/>
          <p:cNvSpPr txBox="1"/>
          <p:nvPr/>
        </p:nvSpPr>
        <p:spPr>
          <a:xfrm>
            <a:off x="14695170" y="5067300"/>
            <a:ext cx="7771130" cy="2306955"/>
          </a:xfrm>
          <a:prstGeom prst="rect">
            <a:avLst/>
          </a:prstGeom>
          <a:noFill/>
        </p:spPr>
        <p:txBody>
          <a:bodyPr wrap="square" rtlCol="0">
            <a:spAutoFit/>
          </a:bodyPr>
          <a:p>
            <a:r>
              <a:rPr lang="en-US" sz="3600">
                <a:solidFill>
                  <a:schemeClr val="bg2"/>
                </a:solidFill>
                <a:latin typeface="Segoe UI Symbol" panose="020B0502040204020203" charset="0"/>
                <a:cs typeface="Segoe UI Symbol" panose="020B0502040204020203" charset="0"/>
              </a:rPr>
              <a:t>Git stash may solve your this kind of situation but if you are juggling more than 2 branches at a time, git stash would be irritating.</a:t>
            </a:r>
            <a:endParaRPr lang="en-US" sz="3600">
              <a:solidFill>
                <a:schemeClr val="bg2"/>
              </a:solidFill>
              <a:latin typeface="Segoe UI Symbol" panose="020B0502040204020203" charset="0"/>
              <a:cs typeface="Segoe UI Symbol" panose="020B0502040204020203" charset="0"/>
            </a:endParaRPr>
          </a:p>
        </p:txBody>
      </p:sp>
      <p:sp>
        <p:nvSpPr>
          <p:cNvPr id="8" name="Rounded Rectangle 7"/>
          <p:cNvSpPr/>
          <p:nvPr/>
        </p:nvSpPr>
        <p:spPr>
          <a:xfrm>
            <a:off x="14217015" y="3977640"/>
            <a:ext cx="8542020" cy="5607685"/>
          </a:xfrm>
          <a:prstGeom prst="roundRect">
            <a:avLst>
              <a:gd name="adj" fmla="val 5528"/>
            </a:avLst>
          </a:prstGeom>
          <a:gradFill>
            <a:gsLst>
              <a:gs pos="0">
                <a:srgbClr val="FF0000">
                  <a:alpha val="17000"/>
                </a:srgbClr>
              </a:gs>
              <a:gs pos="91000">
                <a:srgbClr val="FFC000">
                  <a:alpha val="11000"/>
                </a:srgbClr>
              </a:gs>
            </a:gsLst>
            <a:lin ang="5400000" scaled="0"/>
          </a:gradFill>
          <a:ln w="57150">
            <a:gradFill>
              <a:gsLst>
                <a:gs pos="0">
                  <a:schemeClr val="tx1">
                    <a:lumMod val="50000"/>
                  </a:schemeClr>
                </a:gs>
                <a:gs pos="100000">
                  <a:srgbClr val="C0000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idx="4294967295"/>
          </p:nvPr>
        </p:nvSpPr>
        <p:spPr>
          <a:xfrm>
            <a:off x="1606550" y="692150"/>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Need of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4294967295"/>
          </p:nvPr>
        </p:nvSpPr>
        <p:spPr>
          <a:xfrm>
            <a:off x="1693545" y="185547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Worktree to the rescue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3597275" y="9843135"/>
            <a:ext cx="17272000" cy="1476375"/>
          </a:xfrm>
          <a:prstGeom prst="rect">
            <a:avLst/>
          </a:prstGeom>
          <a:noFill/>
        </p:spPr>
        <p:txBody>
          <a:bodyPr wrap="square" rtlCol="0">
            <a:spAutoFit/>
          </a:bodyPr>
          <a:p>
            <a:r>
              <a:rPr lang="en-US" sz="3000">
                <a:solidFill>
                  <a:srgbClr val="004586"/>
                </a:solidFill>
                <a:latin typeface="Segoe UI Symbol" panose="020B0502040204020203" charset="0"/>
                <a:cs typeface="Segoe UI Symbol" panose="020B0502040204020203" charset="0"/>
              </a:rPr>
              <a:t>Git worktree helps you manage multiple working trees attached to the same repository. you can check out multiple branches at the same time by maintaining multiple clones of the same repository.</a:t>
            </a:r>
            <a:endParaRPr lang="en-US" sz="3000">
              <a:solidFill>
                <a:srgbClr val="004586"/>
              </a:solidFill>
              <a:latin typeface="Segoe UI Symbol" panose="020B0502040204020203" charset="0"/>
              <a:cs typeface="Segoe UI Symbol" panose="020B0502040204020203" charset="0"/>
            </a:endParaRPr>
          </a:p>
          <a:p>
            <a:endParaRPr lang="en-US" sz="3000">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3330575" y="5184140"/>
            <a:ext cx="2966720" cy="737235"/>
          </a:xfrm>
          <a:prstGeom prst="rect">
            <a:avLst/>
          </a:prstGeom>
          <a:noFill/>
        </p:spPr>
        <p:txBody>
          <a:bodyPr wrap="square" rtlCol="0">
            <a:spAutoFit/>
          </a:bodyPr>
          <a:p>
            <a:r>
              <a:rPr lang="en-US" sz="4200" b="1">
                <a:solidFill>
                  <a:srgbClr val="004586"/>
                </a:solidFill>
                <a:latin typeface="Segoe UI Symbol" panose="020B0502040204020203" charset="0"/>
                <a:cs typeface="Segoe UI Symbol" panose="020B0502040204020203" charset="0"/>
              </a:rPr>
              <a:t>Workflow</a:t>
            </a:r>
            <a:endParaRPr lang="en-US" sz="4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3215640" y="6143625"/>
            <a:ext cx="10043795" cy="1986280"/>
          </a:xfrm>
          <a:prstGeom prst="rect">
            <a:avLst/>
          </a:prstGeom>
          <a:noFill/>
        </p:spPr>
        <p:txBody>
          <a:bodyPr wrap="square" rtlCol="0">
            <a:spAutoFit/>
          </a:bodyPr>
          <a:p>
            <a:pPr marL="457200" indent="-457200">
              <a:lnSpc>
                <a:spcPct val="110000"/>
              </a:lnSpc>
              <a:buAutoNum type="arabicPeriod"/>
            </a:pPr>
            <a:r>
              <a:rPr lang="en-US" sz="2800">
                <a:latin typeface="Segoe UI Symbol" panose="020B0502040204020203" charset="0"/>
                <a:cs typeface="Segoe UI Symbol" panose="020B0502040204020203" charset="0"/>
              </a:rPr>
              <a:t>create an replica of your project and switch to a new branch</a:t>
            </a:r>
            <a:endParaRPr lang="en-US" sz="2800">
              <a:latin typeface="Segoe UI Symbol" panose="020B0502040204020203" charset="0"/>
              <a:cs typeface="Segoe UI Symbol" panose="020B0502040204020203" charset="0"/>
            </a:endParaRPr>
          </a:p>
          <a:p>
            <a:pPr marL="457200" indent="-457200">
              <a:lnSpc>
                <a:spcPct val="110000"/>
              </a:lnSpc>
              <a:buAutoNum type="arabicPeriod"/>
            </a:pPr>
            <a:r>
              <a:rPr lang="en-US" sz="2800">
                <a:latin typeface="Segoe UI Symbol" panose="020B0502040204020203" charset="0"/>
                <a:cs typeface="Segoe UI Symbol" panose="020B0502040204020203" charset="0"/>
              </a:rPr>
              <a:t>create a new feature</a:t>
            </a:r>
            <a:endParaRPr lang="en-US" sz="2800">
              <a:latin typeface="Segoe UI Symbol" panose="020B0502040204020203" charset="0"/>
              <a:cs typeface="Segoe UI Symbol" panose="020B0502040204020203" charset="0"/>
            </a:endParaRPr>
          </a:p>
          <a:p>
            <a:pPr marL="457200" indent="-457200">
              <a:lnSpc>
                <a:spcPct val="110000"/>
              </a:lnSpc>
              <a:buAutoNum type="arabicPeriod"/>
            </a:pPr>
            <a:r>
              <a:rPr lang="en-US" sz="2800">
                <a:latin typeface="Segoe UI Symbol" panose="020B0502040204020203" charset="0"/>
                <a:cs typeface="Segoe UI Symbol" panose="020B0502040204020203" charset="0"/>
              </a:rPr>
              <a:t>push it</a:t>
            </a:r>
            <a:endParaRPr lang="en-US" sz="2800">
              <a:latin typeface="Segoe UI Symbol" panose="020B0502040204020203" charset="0"/>
              <a:cs typeface="Segoe UI Symbol" panose="020B0502040204020203" charset="0"/>
            </a:endParaRPr>
          </a:p>
          <a:p>
            <a:pPr marL="457200" indent="-457200">
              <a:lnSpc>
                <a:spcPct val="110000"/>
              </a:lnSpc>
              <a:buAutoNum type="arabicPeriod"/>
            </a:pPr>
            <a:r>
              <a:rPr lang="en-US" sz="2800">
                <a:latin typeface="Segoe UI Symbol" panose="020B0502040204020203" charset="0"/>
                <a:cs typeface="Segoe UI Symbol" panose="020B0502040204020203" charset="0"/>
              </a:rPr>
              <a:t>back to previous working directory</a:t>
            </a:r>
            <a:endParaRPr lang="en-US" sz="2800">
              <a:latin typeface="Segoe UI Symbol" panose="020B0502040204020203" charset="0"/>
              <a:cs typeface="Segoe UI Symbol" panose="020B0502040204020203" charset="0"/>
            </a:endParaRPr>
          </a:p>
        </p:txBody>
      </p:sp>
      <p:pic>
        <p:nvPicPr>
          <p:cNvPr id="6" name="Picture Placeholder 5" descr="Screenshot 2021-07-17 222943"/>
          <p:cNvPicPr>
            <a:picLocks noChangeAspect="1"/>
          </p:cNvPicPr>
          <p:nvPr>
            <p:ph type="pic" idx="2"/>
          </p:nvPr>
        </p:nvPicPr>
        <p:blipFill>
          <a:blip r:embed="rId1"/>
          <a:srcRect l="4950" r="9731"/>
          <a:stretch>
            <a:fillRect/>
          </a:stretch>
        </p:blipFill>
        <p:spPr>
          <a:xfrm>
            <a:off x="13521055" y="4397375"/>
            <a:ext cx="8986520" cy="5445760"/>
          </a:xfrm>
          <a:prstGeom prst="rect">
            <a:avLst/>
          </a:prstGeom>
        </p:spPr>
      </p:pic>
      <p:sp>
        <p:nvSpPr>
          <p:cNvPr id="4" name="Text Box 3"/>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0" name="Rounded Rectangle 9"/>
          <p:cNvSpPr/>
          <p:nvPr/>
        </p:nvSpPr>
        <p:spPr>
          <a:xfrm>
            <a:off x="3146425" y="4859655"/>
            <a:ext cx="10161270" cy="4112895"/>
          </a:xfrm>
          <a:prstGeom prst="roundRect">
            <a:avLst>
              <a:gd name="adj" fmla="val 5528"/>
            </a:avLst>
          </a:prstGeom>
          <a:no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rcRect b="42961"/>
          <a:stretch>
            <a:fillRect/>
          </a:stretch>
        </p:blipFill>
        <p:spPr>
          <a:xfrm>
            <a:off x="4258310" y="3168015"/>
            <a:ext cx="18298160" cy="5519420"/>
          </a:xfrm>
          <a:prstGeom prst="rect">
            <a:avLst/>
          </a:prstGeom>
        </p:spPr>
      </p:pic>
      <p:sp>
        <p:nvSpPr>
          <p:cNvPr id="4" name="Text Box 3"/>
          <p:cNvSpPr txBox="1"/>
          <p:nvPr/>
        </p:nvSpPr>
        <p:spPr>
          <a:xfrm>
            <a:off x="7017385" y="9152890"/>
            <a:ext cx="10322560" cy="2061210"/>
          </a:xfrm>
          <a:prstGeom prst="rect">
            <a:avLst/>
          </a:prstGeom>
          <a:noFill/>
        </p:spPr>
        <p:txBody>
          <a:bodyPr wrap="square" rtlCol="0">
            <a:spAutoFit/>
          </a:bodyPr>
          <a:p>
            <a:r>
              <a:rPr lang="en-US" sz="3200">
                <a:latin typeface="Segoe UI Symbol" panose="020B0502040204020203" charset="0"/>
                <a:cs typeface="Segoe UI Symbol" panose="020B0502040204020203" charset="0"/>
              </a:rPr>
              <a:t>So, you are working on a feature where you have made bunch </a:t>
            </a:r>
            <a:r>
              <a:rPr lang="en-US" sz="3200">
                <a:latin typeface="Source Sans Pro" panose="020B0503030403020204" charset="0"/>
                <a:cs typeface="Source Sans Pro" panose="020B0503030403020204" charset="0"/>
              </a:rPr>
              <a:t>of </a:t>
            </a:r>
            <a:r>
              <a:rPr lang="en-US" sz="3200">
                <a:latin typeface="Segoe UI Symbol" panose="020B0502040204020203" charset="0"/>
                <a:cs typeface="Segoe UI Symbol" panose="020B0502040204020203" charset="0"/>
              </a:rPr>
              <a:t>changes to files that are not yet commited, and suddenly you need to work on a hot fix or a more priority feature.</a:t>
            </a:r>
            <a:endParaRPr lang="en-US" sz="3200">
              <a:latin typeface="Segoe UI Symbol" panose="020B0502040204020203" charset="0"/>
              <a:cs typeface="Segoe UI Symbol" panose="020B0502040204020203" charset="0"/>
            </a:endParaRPr>
          </a:p>
        </p:txBody>
      </p:sp>
      <p:pic>
        <p:nvPicPr>
          <p:cNvPr id="5" name="Picture 4"/>
          <p:cNvPicPr>
            <a:picLocks noChangeAspect="1"/>
          </p:cNvPicPr>
          <p:nvPr/>
        </p:nvPicPr>
        <p:blipFill>
          <a:blip r:embed="rId2"/>
          <a:srcRect b="9895"/>
          <a:stretch>
            <a:fillRect/>
          </a:stretch>
        </p:blipFill>
        <p:spPr>
          <a:xfrm>
            <a:off x="1849120" y="3168015"/>
            <a:ext cx="2409190" cy="5521960"/>
          </a:xfrm>
          <a:prstGeom prst="rect">
            <a:avLst/>
          </a:prstGeom>
        </p:spPr>
      </p:pic>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1402080" y="3174365"/>
            <a:ext cx="13056870" cy="2021205"/>
          </a:xfrm>
          <a:prstGeom prst="rect">
            <a:avLst/>
          </a:prstGeom>
        </p:spPr>
      </p:pic>
      <p:sp>
        <p:nvSpPr>
          <p:cNvPr id="5" name="Text Box 4"/>
          <p:cNvSpPr txBox="1"/>
          <p:nvPr/>
        </p:nvSpPr>
        <p:spPr>
          <a:xfrm>
            <a:off x="1311910" y="2630805"/>
            <a:ext cx="5721350" cy="553085"/>
          </a:xfrm>
          <a:prstGeom prst="rect">
            <a:avLst/>
          </a:prstGeom>
          <a:noFill/>
        </p:spPr>
        <p:txBody>
          <a:bodyPr wrap="square" rtlCol="0">
            <a:spAutoFit/>
          </a:bodyPr>
          <a:p>
            <a:r>
              <a:rPr lang="en-US" sz="3000" b="1">
                <a:solidFill>
                  <a:srgbClr val="004586"/>
                </a:solidFill>
                <a:latin typeface="Segoe UI Symbol" panose="020B0502040204020203" charset="0"/>
                <a:cs typeface="Segoe UI Symbol" panose="020B0502040204020203" charset="0"/>
              </a:rPr>
              <a:t>$ git worktree add &lt;path&gt;</a:t>
            </a:r>
            <a:endParaRPr lang="en-US" sz="3000" b="1">
              <a:solidFill>
                <a:srgbClr val="004586"/>
              </a:solidFill>
              <a:latin typeface="Segoe UI Symbol" panose="020B0502040204020203" charset="0"/>
              <a:cs typeface="Segoe UI Symbol" panose="020B0502040204020203" charset="0"/>
            </a:endParaRPr>
          </a:p>
        </p:txBody>
      </p:sp>
      <p:cxnSp>
        <p:nvCxnSpPr>
          <p:cNvPr id="6" name="Elbow Connector 5"/>
          <p:cNvCxnSpPr/>
          <p:nvPr/>
        </p:nvCxnSpPr>
        <p:spPr>
          <a:xfrm>
            <a:off x="2292350" y="5194300"/>
            <a:ext cx="1664335" cy="1303655"/>
          </a:xfrm>
          <a:prstGeom prst="bentConnector3">
            <a:avLst>
              <a:gd name="adj1" fmla="val 1068"/>
            </a:avLst>
          </a:prstGeom>
          <a:ln w="762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3956685" y="6452870"/>
            <a:ext cx="2927985" cy="3065780"/>
          </a:xfrm>
          <a:prstGeom prst="rect">
            <a:avLst/>
          </a:prstGeom>
        </p:spPr>
      </p:pic>
      <p:sp>
        <p:nvSpPr>
          <p:cNvPr id="10" name="Text Box 9"/>
          <p:cNvSpPr txBox="1"/>
          <p:nvPr/>
        </p:nvSpPr>
        <p:spPr>
          <a:xfrm>
            <a:off x="3318510" y="5822950"/>
            <a:ext cx="4388485" cy="553085"/>
          </a:xfrm>
          <a:prstGeom prst="rect">
            <a:avLst/>
          </a:prstGeom>
          <a:noFill/>
        </p:spPr>
        <p:txBody>
          <a:bodyPr wrap="square" rtlCol="0">
            <a:spAutoFit/>
          </a:bodyPr>
          <a:p>
            <a:r>
              <a:rPr lang="en-US" sz="3000">
                <a:solidFill>
                  <a:schemeClr val="bg2"/>
                </a:solidFill>
                <a:latin typeface="Segoe UI Symbol" panose="020B0502040204020203" charset="0"/>
                <a:cs typeface="Segoe UI Symbol" panose="020B0502040204020203" charset="0"/>
              </a:rPr>
              <a:t>new worktree (hot-fix)</a:t>
            </a:r>
            <a:endParaRPr lang="en-US" sz="3000">
              <a:solidFill>
                <a:schemeClr val="bg2"/>
              </a:solidFill>
              <a:latin typeface="Segoe UI Symbol" panose="020B0502040204020203" charset="0"/>
              <a:cs typeface="Segoe UI Symbol" panose="020B0502040204020203" charset="0"/>
            </a:endParaRPr>
          </a:p>
        </p:txBody>
      </p:sp>
      <p:sp>
        <p:nvSpPr>
          <p:cNvPr id="11" name="Text Box 10"/>
          <p:cNvSpPr txBox="1"/>
          <p:nvPr/>
        </p:nvSpPr>
        <p:spPr>
          <a:xfrm>
            <a:off x="3416935" y="9923780"/>
            <a:ext cx="3726180" cy="1383665"/>
          </a:xfrm>
          <a:prstGeom prst="rect">
            <a:avLst/>
          </a:prstGeom>
          <a:noFill/>
        </p:spPr>
        <p:txBody>
          <a:bodyPr wrap="square" rtlCol="0">
            <a:spAutoFit/>
          </a:bodyPr>
          <a:p>
            <a:pPr algn="ctr"/>
            <a:r>
              <a:rPr lang="en-US" sz="2800">
                <a:solidFill>
                  <a:schemeClr val="bg2"/>
                </a:solidFill>
                <a:latin typeface="Segoe UI Symbol" panose="020B0502040204020203" charset="0"/>
                <a:cs typeface="Segoe UI Symbol" panose="020B0502040204020203" charset="0"/>
              </a:rPr>
              <a:t>we can see a new worktree is created with name hot-fix</a:t>
            </a:r>
            <a:endParaRPr lang="en-US" sz="2800">
              <a:solidFill>
                <a:schemeClr val="bg2"/>
              </a:solidFill>
              <a:latin typeface="Segoe UI Symbol" panose="020B0502040204020203" charset="0"/>
              <a:cs typeface="Segoe UI Symbol" panose="020B0502040204020203" charset="0"/>
            </a:endParaRPr>
          </a:p>
        </p:txBody>
      </p:sp>
      <p:pic>
        <p:nvPicPr>
          <p:cNvPr id="12" name="Picture 11"/>
          <p:cNvPicPr>
            <a:picLocks noChangeAspect="1"/>
          </p:cNvPicPr>
          <p:nvPr/>
        </p:nvPicPr>
        <p:blipFill>
          <a:blip r:embed="rId3"/>
          <a:srcRect b="48206"/>
          <a:stretch>
            <a:fillRect/>
          </a:stretch>
        </p:blipFill>
        <p:spPr>
          <a:xfrm>
            <a:off x="10579100" y="6443345"/>
            <a:ext cx="10504805" cy="3084830"/>
          </a:xfrm>
          <a:prstGeom prst="rect">
            <a:avLst/>
          </a:prstGeom>
        </p:spPr>
      </p:pic>
      <p:sp>
        <p:nvSpPr>
          <p:cNvPr id="15" name="Text Box 14"/>
          <p:cNvSpPr txBox="1"/>
          <p:nvPr/>
        </p:nvSpPr>
        <p:spPr>
          <a:xfrm>
            <a:off x="10551795" y="5866765"/>
            <a:ext cx="3590925" cy="553085"/>
          </a:xfrm>
          <a:prstGeom prst="rect">
            <a:avLst/>
          </a:prstGeom>
          <a:noFill/>
        </p:spPr>
        <p:txBody>
          <a:bodyPr wrap="square" rtlCol="0">
            <a:spAutoFit/>
          </a:bodyPr>
          <a:p>
            <a:r>
              <a:rPr lang="en-US" sz="3000" b="1">
                <a:solidFill>
                  <a:srgbClr val="004586"/>
                </a:solidFill>
                <a:latin typeface="Segoe UI Symbol" panose="020B0502040204020203" charset="0"/>
                <a:cs typeface="Segoe UI Symbol" panose="020B0502040204020203" charset="0"/>
              </a:rPr>
              <a:t>$ git worktree list</a:t>
            </a:r>
            <a:endParaRPr lang="en-US" sz="3000" b="1">
              <a:solidFill>
                <a:srgbClr val="004586"/>
              </a:solidFill>
              <a:latin typeface="Segoe UI Symbol" panose="020B0502040204020203" charset="0"/>
              <a:cs typeface="Segoe UI Symbol" panose="020B0502040204020203" charset="0"/>
            </a:endParaRPr>
          </a:p>
        </p:txBody>
      </p:sp>
      <p:sp>
        <p:nvSpPr>
          <p:cNvPr id="17" name="Text Box 16"/>
          <p:cNvSpPr txBox="1"/>
          <p:nvPr/>
        </p:nvSpPr>
        <p:spPr>
          <a:xfrm>
            <a:off x="10579100" y="9782810"/>
            <a:ext cx="9065260" cy="953135"/>
          </a:xfrm>
          <a:prstGeom prst="rect">
            <a:avLst/>
          </a:prstGeom>
          <a:noFill/>
        </p:spPr>
        <p:txBody>
          <a:bodyPr wrap="square" rtlCol="0">
            <a:spAutoFit/>
          </a:bodyPr>
          <a:p>
            <a:r>
              <a:rPr lang="en-US" sz="2800">
                <a:solidFill>
                  <a:schemeClr val="bg2"/>
                </a:solidFill>
                <a:latin typeface="Segoe UI Symbol" panose="020B0502040204020203" charset="0"/>
                <a:cs typeface="Segoe UI Symbol" panose="020B0502040204020203" charset="0"/>
              </a:rPr>
              <a:t>git worktree list command lists all working trees.</a:t>
            </a:r>
            <a:endParaRPr lang="en-US" sz="2800">
              <a:solidFill>
                <a:schemeClr val="bg2"/>
              </a:solidFill>
              <a:latin typeface="Segoe UI Symbol" panose="020B0502040204020203" charset="0"/>
              <a:cs typeface="Segoe UI Symbol" panose="020B0502040204020203" charset="0"/>
            </a:endParaRPr>
          </a:p>
          <a:p>
            <a:r>
              <a:rPr lang="en-US" sz="2800">
                <a:solidFill>
                  <a:schemeClr val="bg2"/>
                </a:solidFill>
                <a:latin typeface="Segoe UI Symbol" panose="020B0502040204020203" charset="0"/>
                <a:cs typeface="Segoe UI Symbol" panose="020B0502040204020203" charset="0"/>
              </a:rPr>
              <a:t>Here we can see our newly created worktree.</a:t>
            </a:r>
            <a:endParaRPr lang="en-US" sz="2800">
              <a:solidFill>
                <a:schemeClr val="bg2"/>
              </a:solidFill>
              <a:latin typeface="Segoe UI Symbol" panose="020B0502040204020203" charset="0"/>
              <a:cs typeface="Segoe UI Symbol" panose="020B0502040204020203" charset="0"/>
            </a:endParaRPr>
          </a:p>
        </p:txBody>
      </p:sp>
      <p:sp>
        <p:nvSpPr>
          <p:cNvPr id="4" name="Text Box 3"/>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3" name="Up Arrow Callout 2"/>
          <p:cNvSpPr/>
          <p:nvPr/>
        </p:nvSpPr>
        <p:spPr>
          <a:xfrm>
            <a:off x="3371850" y="9128125"/>
            <a:ext cx="3767455" cy="2323465"/>
          </a:xfrm>
          <a:prstGeom prst="upArrowCallout">
            <a:avLst>
              <a:gd name="adj1" fmla="val 49988"/>
              <a:gd name="adj2" fmla="val 25000"/>
              <a:gd name="adj3" fmla="val 35777"/>
              <a:gd name="adj4" fmla="val 73568"/>
            </a:avLst>
          </a:prstGeom>
          <a:gradFill>
            <a:gsLst>
              <a:gs pos="27000">
                <a:srgbClr val="0070C0">
                  <a:alpha val="35000"/>
                </a:srgbClr>
              </a:gs>
              <a:gs pos="100000">
                <a:schemeClr val="accent5">
                  <a:lumMod val="60000"/>
                  <a:lumOff val="40000"/>
                  <a:alpha val="17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4912995" y="5372735"/>
            <a:ext cx="14558010" cy="5521325"/>
          </a:xfrm>
          <a:prstGeom prst="rect">
            <a:avLst/>
          </a:prstGeom>
        </p:spPr>
      </p:pic>
      <p:sp>
        <p:nvSpPr>
          <p:cNvPr id="8" name="Text Box 7"/>
          <p:cNvSpPr txBox="1"/>
          <p:nvPr/>
        </p:nvSpPr>
        <p:spPr>
          <a:xfrm>
            <a:off x="4824095" y="4519295"/>
            <a:ext cx="14646275" cy="553085"/>
          </a:xfrm>
          <a:prstGeom prst="rect">
            <a:avLst/>
          </a:prstGeom>
          <a:noFill/>
        </p:spPr>
        <p:txBody>
          <a:bodyPr wrap="square" rtlCol="0">
            <a:spAutoFit/>
          </a:bodyPr>
          <a:p>
            <a:r>
              <a:rPr lang="en-US" sz="3000">
                <a:latin typeface="Segoe UI Symbol" panose="020B0502040204020203" charset="0"/>
                <a:cs typeface="Segoe UI Symbol" panose="020B0502040204020203" charset="0"/>
              </a:rPr>
              <a:t>In hot-fix worktree we made our changes and fixes. And commit it with a message.</a:t>
            </a:r>
            <a:endParaRPr lang="en-US" sz="3000">
              <a:latin typeface="Segoe UI Symbol" panose="020B0502040204020203" charset="0"/>
              <a:cs typeface="Segoe UI Symbol" panose="020B0502040204020203" charset="0"/>
            </a:endParaRPr>
          </a:p>
        </p:txBody>
      </p: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8621</Words>
  <Application>WPS Presentation</Application>
  <PresentationFormat/>
  <Paragraphs>379</Paragraphs>
  <Slides>24</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24</vt:i4>
      </vt:variant>
    </vt:vector>
  </HeadingPairs>
  <TitlesOfParts>
    <vt:vector size="43" baseType="lpstr">
      <vt:lpstr>Arial</vt:lpstr>
      <vt:lpstr>SimSun</vt:lpstr>
      <vt:lpstr>Wingdings</vt:lpstr>
      <vt:lpstr>Arial</vt:lpstr>
      <vt:lpstr>Open Sans Light</vt:lpstr>
      <vt:lpstr>Roboto</vt:lpstr>
      <vt:lpstr>Verdana</vt:lpstr>
      <vt:lpstr>Calibri</vt:lpstr>
      <vt:lpstr>Source Sans Pro</vt:lpstr>
      <vt:lpstr>Poppins</vt:lpstr>
      <vt:lpstr>Poppins Medium</vt:lpstr>
      <vt:lpstr>Open Sans</vt:lpstr>
      <vt:lpstr>Segoe UI Symbol</vt:lpstr>
      <vt:lpstr>Source Code Pro</vt:lpstr>
      <vt:lpstr>Source Sans Pro</vt:lpstr>
      <vt:lpstr>Microsoft YaHei</vt:lpstr>
      <vt:lpstr>Arial Unicode MS</vt:lpstr>
      <vt:lpstr>Bahnschrift</vt:lpstr>
      <vt:lpstr>Office Theme</vt:lpstr>
      <vt:lpstr>PowerPoint 演示文稿</vt:lpstr>
      <vt:lpstr>Our Agenda</vt:lpstr>
      <vt:lpstr>Introduction to Worktree</vt:lpstr>
      <vt:lpstr>Introduction to Worktree</vt:lpstr>
      <vt:lpstr>Need of git worktree</vt:lpstr>
      <vt:lpstr>Need of git worktree</vt:lpstr>
      <vt:lpstr>Actual git worktree</vt:lpstr>
      <vt:lpstr>Actual git worktree</vt:lpstr>
      <vt:lpstr>Actual git worktree</vt:lpstr>
      <vt:lpstr>Actual git worktree</vt:lpstr>
      <vt:lpstr>Actual git worktree</vt:lpstr>
      <vt:lpstr>Actual git worktree</vt:lpstr>
      <vt:lpstr>Actual git worktree</vt:lpstr>
      <vt:lpstr>More into git worktree</vt:lpstr>
      <vt:lpstr>More into git worktree</vt:lpstr>
      <vt:lpstr>More into git worktree</vt:lpstr>
      <vt:lpstr>More into git worktree</vt:lpstr>
      <vt:lpstr>More into git worktree</vt:lpstr>
      <vt:lpstr>More into git worktree</vt:lpstr>
      <vt:lpstr>More into git worktree</vt:lpstr>
      <vt:lpstr>Git Refs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Rahul PC</cp:lastModifiedBy>
  <cp:revision>50</cp:revision>
  <dcterms:created xsi:type="dcterms:W3CDTF">2021-07-17T11:06:00Z</dcterms:created>
  <dcterms:modified xsi:type="dcterms:W3CDTF">2021-07-18T19:34:00Z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