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3">
  <p:sldMasterIdLst>
    <p:sldMasterId id="2147483648" r:id="rId4"/>
  </p:sldMasterIdLst>
  <p:notesMasterIdLst>
    <p:notesMasterId r:id="rId13"/>
  </p:notesMasterIdLst>
  <p:sldIdLst>
    <p:sldId id="555" r:id="rId5"/>
    <p:sldId id="550" r:id="rId6"/>
    <p:sldId id="546" r:id="rId7"/>
    <p:sldId id="552" r:id="rId8"/>
    <p:sldId id="548" r:id="rId9"/>
    <p:sldId id="554" r:id="rId10"/>
    <p:sldId id="553" r:id="rId11"/>
    <p:sldId id="5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422"/>
  </p:normalViewPr>
  <p:slideViewPr>
    <p:cSldViewPr snapToGrid="0">
      <p:cViewPr varScale="1">
        <p:scale>
          <a:sx n="92" d="100"/>
          <a:sy n="92" d="100"/>
        </p:scale>
        <p:origin x="3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73E3-F9E7-48D2-AA83-1E8D618B93A4}"/>
              </a:ext>
            </a:extLst>
          </p:cNvPr>
          <p:cNvSpPr>
            <a:spLocks noGrp="1"/>
          </p:cNvSpPr>
          <p:nvPr>
            <p:ph type="title"/>
          </p:nvPr>
        </p:nvSpPr>
        <p:spPr>
          <a:xfrm>
            <a:off x="872835" y="0"/>
            <a:ext cx="10931237" cy="6858000"/>
          </a:xfrm>
        </p:spPr>
        <p:txBody>
          <a:bodyPr/>
          <a:lstStyle/>
          <a:p>
            <a:pPr algn="ctr"/>
            <a:r>
              <a:rPr lang="en-US" sz="1800" dirty="0">
                <a:latin typeface="Arial Black" panose="020B0A04020102020204" pitchFamily="34" charset="0"/>
              </a:rPr>
              <a:t>A PRESENTATION</a:t>
            </a: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on</a:t>
            </a: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STUDENT INDUSTRIAL WORK EXPERIENCE SCHEME(siwes)</a:t>
            </a: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AT</a:t>
            </a: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LADOKE AKINTOLA UNIVERSITY OF TECHNOLOGY(LAUTECH)</a:t>
            </a:r>
            <a:br>
              <a:rPr lang="en-US" sz="1800" dirty="0">
                <a:latin typeface="Arial Black" panose="020B0A04020102020204" pitchFamily="34" charset="0"/>
              </a:rPr>
            </a:b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BY</a:t>
            </a: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OGUNDIRAN, Victor Isreal</a:t>
            </a:r>
            <a:br>
              <a:rPr lang="en-US" sz="1800" dirty="0">
                <a:latin typeface="Arial Black" panose="020B0A04020102020204" pitchFamily="34" charset="0"/>
              </a:rPr>
            </a:br>
            <a:r>
              <a:rPr lang="en-US" sz="1800" dirty="0">
                <a:latin typeface="Arial Black" panose="020B0A04020102020204" pitchFamily="34" charset="0"/>
              </a:rPr>
              <a:t>220143</a:t>
            </a:r>
            <a:br>
              <a:rPr lang="en-US" sz="1800" dirty="0">
                <a:latin typeface="Arial Black" panose="020B0A04020102020204" pitchFamily="34" charset="0"/>
              </a:rPr>
            </a:b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DEPARTMENT OF COMPUTER SOFTWARE ENGINEERING</a:t>
            </a:r>
            <a:br>
              <a:rPr lang="en-US" sz="1800" dirty="0">
                <a:latin typeface="Arial Black" panose="020B0A04020102020204" pitchFamily="34" charset="0"/>
              </a:rPr>
            </a:br>
            <a:r>
              <a:rPr lang="en-US" sz="1800" dirty="0">
                <a:latin typeface="Arial Black" panose="020B0A04020102020204" pitchFamily="34" charset="0"/>
              </a:rPr>
              <a:t>WEB DEVELOPMENT</a:t>
            </a:r>
            <a:br>
              <a:rPr lang="en-US" sz="1800" dirty="0">
                <a:latin typeface="Arial Black" panose="020B0A04020102020204" pitchFamily="34" charset="0"/>
              </a:rPr>
            </a:br>
            <a:br>
              <a:rPr lang="en-US" sz="1800" dirty="0">
                <a:latin typeface="Arial Black" panose="020B0A04020102020204" pitchFamily="34" charset="0"/>
              </a:rPr>
            </a:br>
            <a:br>
              <a:rPr lang="en-US" sz="1800" dirty="0">
                <a:latin typeface="Arial Black" panose="020B0A04020102020204" pitchFamily="34" charset="0"/>
              </a:rPr>
            </a:br>
            <a:br>
              <a:rPr lang="en-US" sz="1800" dirty="0">
                <a:latin typeface="Arial Black" panose="020B0A04020102020204" pitchFamily="34" charset="0"/>
              </a:rPr>
            </a:br>
            <a:r>
              <a:rPr lang="en-US" sz="1800" dirty="0">
                <a:latin typeface="Arial Black" panose="020B0A04020102020204" pitchFamily="34" charset="0"/>
              </a:rPr>
              <a:t>SEPTEMBER, 2023</a:t>
            </a:r>
          </a:p>
        </p:txBody>
      </p:sp>
      <p:sp>
        <p:nvSpPr>
          <p:cNvPr id="7" name="Slide Number Placeholder 6">
            <a:extLst>
              <a:ext uri="{FF2B5EF4-FFF2-40B4-BE49-F238E27FC236}">
                <a16:creationId xmlns:a16="http://schemas.microsoft.com/office/drawing/2014/main" id="{F293A7A7-38E3-438B-B5D0-90EA97D3119B}"/>
              </a:ext>
            </a:extLst>
          </p:cNvPr>
          <p:cNvSpPr>
            <a:spLocks noGrp="1"/>
          </p:cNvSpPr>
          <p:nvPr>
            <p:ph type="sldNum" sz="quarter" idx="12"/>
          </p:nvPr>
        </p:nvSpPr>
        <p:spPr/>
        <p:txBody>
          <a:bodyPr/>
          <a:lstStyle/>
          <a:p>
            <a:fld id="{294A09A9-5501-47C1-A89A-A340965A2BE2}" type="slidenum">
              <a:rPr lang="en-US" smtClean="0"/>
              <a:t>1</a:t>
            </a:fld>
            <a:endParaRPr lang="en-US" dirty="0"/>
          </a:p>
        </p:txBody>
      </p:sp>
    </p:spTree>
    <p:extLst>
      <p:ext uri="{BB962C8B-B14F-4D97-AF65-F5344CB8AC3E}">
        <p14:creationId xmlns:p14="http://schemas.microsoft.com/office/powerpoint/2010/main" val="3436566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0DE1-B4FB-48B6-BC2F-58ACAA2002CA}"/>
              </a:ext>
            </a:extLst>
          </p:cNvPr>
          <p:cNvSpPr>
            <a:spLocks noGrp="1"/>
          </p:cNvSpPr>
          <p:nvPr>
            <p:ph type="ctrTitle"/>
          </p:nvPr>
        </p:nvSpPr>
        <p:spPr>
          <a:xfrm>
            <a:off x="2234046" y="883230"/>
            <a:ext cx="7763256" cy="623453"/>
          </a:xfrm>
        </p:spPr>
        <p:txBody>
          <a:bodyPr/>
          <a:lstStyle/>
          <a:p>
            <a:r>
              <a:rPr lang="en-US" dirty="0">
                <a:solidFill>
                  <a:schemeClr val="accent6">
                    <a:lumMod val="90000"/>
                  </a:schemeClr>
                </a:solidFill>
              </a:rPr>
              <a:t>INTRODUCTION to siwes</a:t>
            </a:r>
          </a:p>
        </p:txBody>
      </p:sp>
      <p:sp>
        <p:nvSpPr>
          <p:cNvPr id="4" name="TextBox 3">
            <a:extLst>
              <a:ext uri="{FF2B5EF4-FFF2-40B4-BE49-F238E27FC236}">
                <a16:creationId xmlns:a16="http://schemas.microsoft.com/office/drawing/2014/main" id="{7C602112-A012-4CEE-ADEF-870ACCF9AD31}"/>
              </a:ext>
            </a:extLst>
          </p:cNvPr>
          <p:cNvSpPr txBox="1"/>
          <p:nvPr/>
        </p:nvSpPr>
        <p:spPr>
          <a:xfrm>
            <a:off x="862446" y="1849581"/>
            <a:ext cx="9923318" cy="3737818"/>
          </a:xfrm>
          <a:prstGeom prst="rect">
            <a:avLst/>
          </a:prstGeom>
          <a:noFill/>
        </p:spPr>
        <p:txBody>
          <a:bodyPr wrap="square" rtlCol="0">
            <a:spAutoFit/>
          </a:bodyPr>
          <a:lstStyle/>
          <a:p>
            <a:pPr algn="just">
              <a:lnSpc>
                <a:spcPct val="150000"/>
              </a:lnSpc>
            </a:pPr>
            <a:r>
              <a:rPr lang="en-US" sz="2000" b="0" i="0" dirty="0">
                <a:solidFill>
                  <a:srgbClr val="D1D5DB"/>
                </a:solidFill>
                <a:effectLst/>
                <a:latin typeface="Arial Black" panose="020B0A04020102020204" pitchFamily="34" charset="0"/>
                <a:cs typeface="Times New Roman" panose="02020603050405020304" pitchFamily="18" charset="0"/>
              </a:rPr>
              <a:t>	The Students Industrial Work Experience Scheme (SIWES) is a training program facilitated by the Ministry of Education and the Industrial Training Fund (ITF). It's designed to prepare university and tertiary institution students for real-world work experiences in fields like science, agriculture, medicine, engineering, and technology.</a:t>
            </a:r>
          </a:p>
          <a:p>
            <a:pPr algn="just">
              <a:lnSpc>
                <a:spcPct val="150000"/>
              </a:lnSpc>
            </a:pPr>
            <a:r>
              <a:rPr lang="en-US" sz="2000" dirty="0">
                <a:solidFill>
                  <a:srgbClr val="D1D5DB"/>
                </a:solidFill>
                <a:latin typeface="Arial Black" panose="020B0A04020102020204" pitchFamily="34" charset="0"/>
                <a:cs typeface="Times New Roman" panose="02020603050405020304" pitchFamily="18" charset="0"/>
              </a:rPr>
              <a:t>	</a:t>
            </a:r>
            <a:r>
              <a:rPr lang="en-US" sz="2000" b="0" i="0" dirty="0">
                <a:solidFill>
                  <a:srgbClr val="D1D5DB"/>
                </a:solidFill>
                <a:effectLst/>
                <a:latin typeface="Arial Black" panose="020B0A04020102020204" pitchFamily="34" charset="0"/>
                <a:cs typeface="Times New Roman" panose="02020603050405020304" pitchFamily="18" charset="0"/>
              </a:rPr>
              <a:t> SIWES bridges the gap between classroom theory and practical industry knowledge, providing students exposure to machinery, professional methods, and workplace safety.</a:t>
            </a:r>
            <a:endParaRPr lang="en-US" sz="2000" dirty="0">
              <a:solidFill>
                <a:schemeClr val="bg1"/>
              </a:solidFill>
              <a:latin typeface="Arial Black" panose="020B0A0402010202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0A6638AD-4BA5-4AC5-8F2E-16AA3E45B1D2}"/>
              </a:ext>
            </a:extLst>
          </p:cNvPr>
          <p:cNvCxnSpPr>
            <a:cxnSpLocks/>
          </p:cNvCxnSpPr>
          <p:nvPr/>
        </p:nvCxnSpPr>
        <p:spPr>
          <a:xfrm>
            <a:off x="4727863" y="1527464"/>
            <a:ext cx="24938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434119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E054-D34A-4429-9EF3-24EFA10DD378}"/>
              </a:ext>
            </a:extLst>
          </p:cNvPr>
          <p:cNvSpPr>
            <a:spLocks noGrp="1"/>
          </p:cNvSpPr>
          <p:nvPr>
            <p:ph type="title"/>
          </p:nvPr>
        </p:nvSpPr>
        <p:spPr>
          <a:xfrm>
            <a:off x="788047" y="281386"/>
            <a:ext cx="10881360" cy="809659"/>
          </a:xfrm>
        </p:spPr>
        <p:txBody>
          <a:bodyPr/>
          <a:lstStyle/>
          <a:p>
            <a:pPr algn="ctr"/>
            <a:r>
              <a:rPr lang="en-US" dirty="0">
                <a:solidFill>
                  <a:schemeClr val="accent6">
                    <a:lumMod val="90000"/>
                  </a:schemeClr>
                </a:solidFill>
              </a:rPr>
              <a:t>Company Background</a:t>
            </a:r>
          </a:p>
        </p:txBody>
      </p:sp>
      <p:sp>
        <p:nvSpPr>
          <p:cNvPr id="4" name="Slide Number Placeholder 3">
            <a:extLst>
              <a:ext uri="{FF2B5EF4-FFF2-40B4-BE49-F238E27FC236}">
                <a16:creationId xmlns:a16="http://schemas.microsoft.com/office/drawing/2014/main" id="{AC6169F3-1BFA-481A-A3FE-B495D47E476C}"/>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5" name="TextBox 4">
            <a:extLst>
              <a:ext uri="{FF2B5EF4-FFF2-40B4-BE49-F238E27FC236}">
                <a16:creationId xmlns:a16="http://schemas.microsoft.com/office/drawing/2014/main" id="{041C8244-823E-4D61-882E-2A1A03900D47}"/>
              </a:ext>
            </a:extLst>
          </p:cNvPr>
          <p:cNvSpPr txBox="1"/>
          <p:nvPr/>
        </p:nvSpPr>
        <p:spPr>
          <a:xfrm>
            <a:off x="696191" y="633846"/>
            <a:ext cx="10920845" cy="6024726"/>
          </a:xfrm>
          <a:prstGeom prst="rect">
            <a:avLst/>
          </a:prstGeom>
          <a:noFill/>
        </p:spPr>
        <p:txBody>
          <a:bodyPr wrap="square" rtlCol="0">
            <a:spAutoFit/>
          </a:bodyPr>
          <a:lstStyle/>
          <a:p>
            <a:pPr algn="just">
              <a:lnSpc>
                <a:spcPct val="150000"/>
              </a:lnSpc>
            </a:pPr>
            <a:r>
              <a:rPr lang="en-US" sz="1500" b="0" i="0" dirty="0">
                <a:solidFill>
                  <a:schemeClr val="bg1"/>
                </a:solidFill>
                <a:effectLst/>
                <a:latin typeface="Arial Black" panose="020B0A04020102020204" pitchFamily="34" charset="0"/>
              </a:rPr>
              <a:t>	</a:t>
            </a:r>
            <a:br>
              <a:rPr lang="en-US" sz="1600" dirty="0"/>
            </a:br>
            <a:r>
              <a:rPr lang="en-US" sz="1600" dirty="0"/>
              <a:t>	</a:t>
            </a:r>
            <a:r>
              <a:rPr lang="en-US" sz="2000" b="0" i="0" dirty="0">
                <a:solidFill>
                  <a:srgbClr val="D1D5DB"/>
                </a:solidFill>
                <a:effectLst/>
                <a:latin typeface="Arial Black" panose="020B0A04020102020204" pitchFamily="34" charset="0"/>
              </a:rPr>
              <a:t>Ladoke Akintola University of Technology (LAUTECH) is a top-tier Nigerian institution founded on April 23, 1990, initially known as Oyo State University of Technology, Ogbomoso (OSUTECH). Following the division of Oyo State into Osun State in 1991, it was renamed Ladoke Akintola University of Technology, Ogbomoso (LAUTECH). LAUTECH's primary mission is to provide high-quality education and conduct research.</a:t>
            </a:r>
          </a:p>
          <a:p>
            <a:pPr algn="just">
              <a:lnSpc>
                <a:spcPct val="150000"/>
              </a:lnSpc>
            </a:pPr>
            <a:endParaRPr lang="en-US" sz="1000" b="0" i="0" dirty="0">
              <a:solidFill>
                <a:schemeClr val="bg1"/>
              </a:solidFill>
              <a:effectLst/>
              <a:latin typeface="Arial Black" panose="020B0A04020102020204" pitchFamily="34" charset="0"/>
            </a:endParaRPr>
          </a:p>
          <a:p>
            <a:pPr algn="just">
              <a:lnSpc>
                <a:spcPct val="150000"/>
              </a:lnSpc>
            </a:pPr>
            <a:r>
              <a:rPr lang="en-US" sz="1500" b="0" i="0" dirty="0">
                <a:solidFill>
                  <a:schemeClr val="bg1"/>
                </a:solidFill>
                <a:effectLst/>
                <a:latin typeface="Arial Black" panose="020B0A04020102020204" pitchFamily="34" charset="0"/>
              </a:rPr>
              <a:t>LAUTECH as a university and its staff has won many awards and accolades among which are:</a:t>
            </a:r>
          </a:p>
          <a:p>
            <a:pPr marL="285750" indent="-285750" algn="just">
              <a:lnSpc>
                <a:spcPct val="150000"/>
              </a:lnSpc>
              <a:buFont typeface="Arial" panose="020B0604020202020204" pitchFamily="34" charset="0"/>
              <a:buChar char="•"/>
            </a:pPr>
            <a:r>
              <a:rPr lang="en-US" sz="1500" b="0" i="0" dirty="0">
                <a:solidFill>
                  <a:schemeClr val="bg1"/>
                </a:solidFill>
                <a:effectLst/>
                <a:latin typeface="Arial Black" panose="020B0A04020102020204" pitchFamily="34" charset="0"/>
              </a:rPr>
              <a:t>Best State University in Nigeria.</a:t>
            </a:r>
          </a:p>
          <a:p>
            <a:pPr marL="285750" indent="-285750" algn="just">
              <a:lnSpc>
                <a:spcPct val="150000"/>
              </a:lnSpc>
              <a:buFont typeface="Arial" panose="020B0604020202020204" pitchFamily="34" charset="0"/>
              <a:buChar char="•"/>
            </a:pPr>
            <a:r>
              <a:rPr lang="en-US" sz="1500" b="0" i="0" dirty="0">
                <a:solidFill>
                  <a:schemeClr val="bg1"/>
                </a:solidFill>
                <a:effectLst/>
                <a:latin typeface="Arial Black" panose="020B0A04020102020204" pitchFamily="34" charset="0"/>
              </a:rPr>
              <a:t>Best University of Technology in Nigeria</a:t>
            </a:r>
          </a:p>
          <a:p>
            <a:pPr marL="285750" indent="-285750" algn="just">
              <a:lnSpc>
                <a:spcPct val="150000"/>
              </a:lnSpc>
              <a:buFont typeface="Arial" panose="020B0604020202020204" pitchFamily="34" charset="0"/>
              <a:buChar char="•"/>
            </a:pPr>
            <a:r>
              <a:rPr lang="en-US" sz="1500" b="0" i="0" dirty="0">
                <a:solidFill>
                  <a:schemeClr val="bg1"/>
                </a:solidFill>
                <a:effectLst/>
                <a:latin typeface="Arial Black" panose="020B0A04020102020204" pitchFamily="34" charset="0"/>
              </a:rPr>
              <a:t>11th best University in Nigeria in terms of research</a:t>
            </a:r>
          </a:p>
          <a:p>
            <a:pPr marL="285750" indent="-285750" algn="just">
              <a:lnSpc>
                <a:spcPct val="150000"/>
              </a:lnSpc>
              <a:buFont typeface="Arial" panose="020B0604020202020204" pitchFamily="34" charset="0"/>
              <a:buChar char="•"/>
            </a:pPr>
            <a:r>
              <a:rPr lang="en-US" sz="1500" b="0" i="0" dirty="0">
                <a:solidFill>
                  <a:schemeClr val="bg1"/>
                </a:solidFill>
                <a:effectLst/>
                <a:latin typeface="Arial Black" panose="020B0A04020102020204" pitchFamily="34" charset="0"/>
              </a:rPr>
              <a:t>74th best University in Africa in terms of research.</a:t>
            </a:r>
          </a:p>
          <a:p>
            <a:pPr marL="285750" indent="-285750" algn="just">
              <a:lnSpc>
                <a:spcPct val="150000"/>
              </a:lnSpc>
              <a:buFont typeface="Arial" panose="020B0604020202020204" pitchFamily="34" charset="0"/>
              <a:buChar char="•"/>
            </a:pPr>
            <a:r>
              <a:rPr lang="en-US" sz="1500" b="0" i="0" dirty="0">
                <a:solidFill>
                  <a:schemeClr val="bg1"/>
                </a:solidFill>
                <a:effectLst/>
                <a:latin typeface="Arial Black" panose="020B0A04020102020204" pitchFamily="34" charset="0"/>
              </a:rPr>
              <a:t>4th best university in Nigeria.</a:t>
            </a:r>
          </a:p>
          <a:p>
            <a:endParaRPr lang="en-US" dirty="0"/>
          </a:p>
        </p:txBody>
      </p:sp>
      <p:cxnSp>
        <p:nvCxnSpPr>
          <p:cNvPr id="6" name="Straight Connector 5">
            <a:extLst>
              <a:ext uri="{FF2B5EF4-FFF2-40B4-BE49-F238E27FC236}">
                <a16:creationId xmlns:a16="http://schemas.microsoft.com/office/drawing/2014/main" id="{456A6ADF-2E3E-4400-AE42-5C1BDC42D43D}"/>
              </a:ext>
            </a:extLst>
          </p:cNvPr>
          <p:cNvCxnSpPr>
            <a:cxnSpLocks/>
          </p:cNvCxnSpPr>
          <p:nvPr/>
        </p:nvCxnSpPr>
        <p:spPr>
          <a:xfrm>
            <a:off x="4852554" y="935182"/>
            <a:ext cx="24938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27212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0B8D-92E9-40D3-B88E-A6395981B6B4}"/>
              </a:ext>
            </a:extLst>
          </p:cNvPr>
          <p:cNvSpPr>
            <a:spLocks noGrp="1"/>
          </p:cNvSpPr>
          <p:nvPr>
            <p:ph type="title"/>
          </p:nvPr>
        </p:nvSpPr>
        <p:spPr>
          <a:xfrm>
            <a:off x="1503773" y="384463"/>
            <a:ext cx="8878824" cy="666681"/>
          </a:xfrm>
        </p:spPr>
        <p:txBody>
          <a:bodyPr/>
          <a:lstStyle/>
          <a:p>
            <a:pPr algn="ctr"/>
            <a:r>
              <a:rPr lang="en-US" dirty="0"/>
              <a:t> </a:t>
            </a:r>
            <a:r>
              <a:rPr lang="en-US" dirty="0">
                <a:solidFill>
                  <a:schemeClr val="accent6">
                    <a:lumMod val="90000"/>
                  </a:schemeClr>
                </a:solidFill>
              </a:rPr>
              <a:t>industrial Experience</a:t>
            </a:r>
          </a:p>
        </p:txBody>
      </p:sp>
      <p:sp>
        <p:nvSpPr>
          <p:cNvPr id="7" name="Slide Number Placeholder 6">
            <a:extLst>
              <a:ext uri="{FF2B5EF4-FFF2-40B4-BE49-F238E27FC236}">
                <a16:creationId xmlns:a16="http://schemas.microsoft.com/office/drawing/2014/main" id="{FA3A9ABA-4EE7-48BF-98D9-A3F2004AEDAD}"/>
              </a:ext>
            </a:extLst>
          </p:cNvPr>
          <p:cNvSpPr>
            <a:spLocks noGrp="1"/>
          </p:cNvSpPr>
          <p:nvPr>
            <p:ph type="sldNum" sz="quarter" idx="12"/>
          </p:nvPr>
        </p:nvSpPr>
        <p:spPr/>
        <p:txBody>
          <a:bodyPr/>
          <a:lstStyle/>
          <a:p>
            <a:fld id="{294A09A9-5501-47C1-A89A-A340965A2BE2}" type="slidenum">
              <a:rPr lang="en-US" smtClean="0"/>
              <a:t>4</a:t>
            </a:fld>
            <a:endParaRPr lang="en-US" dirty="0"/>
          </a:p>
        </p:txBody>
      </p:sp>
      <p:cxnSp>
        <p:nvCxnSpPr>
          <p:cNvPr id="11" name="Straight Connector 10">
            <a:extLst>
              <a:ext uri="{FF2B5EF4-FFF2-40B4-BE49-F238E27FC236}">
                <a16:creationId xmlns:a16="http://schemas.microsoft.com/office/drawing/2014/main" id="{A249F842-0211-40E9-A666-CAAB28D99F10}"/>
              </a:ext>
            </a:extLst>
          </p:cNvPr>
          <p:cNvCxnSpPr>
            <a:cxnSpLocks/>
          </p:cNvCxnSpPr>
          <p:nvPr/>
        </p:nvCxnSpPr>
        <p:spPr>
          <a:xfrm>
            <a:off x="4925290" y="955962"/>
            <a:ext cx="2493818"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69252EDC-4643-4783-B940-8B3A6F206CA7}"/>
              </a:ext>
            </a:extLst>
          </p:cNvPr>
          <p:cNvSpPr txBox="1"/>
          <p:nvPr/>
        </p:nvSpPr>
        <p:spPr>
          <a:xfrm>
            <a:off x="779318" y="1059872"/>
            <a:ext cx="11118273" cy="5096267"/>
          </a:xfrm>
          <a:prstGeom prst="rect">
            <a:avLst/>
          </a:prstGeom>
          <a:noFill/>
        </p:spPr>
        <p:txBody>
          <a:bodyPr wrap="square" rtlCol="0">
            <a:spAutoFit/>
          </a:bodyPr>
          <a:lstStyle/>
          <a:p>
            <a:pPr marL="0" marR="0" indent="457200" algn="just">
              <a:lnSpc>
                <a:spcPct val="150000"/>
              </a:lnSpc>
              <a:spcBef>
                <a:spcPts val="0"/>
              </a:spcBef>
              <a:spcAft>
                <a:spcPts val="800"/>
              </a:spcAft>
            </a:pPr>
            <a:r>
              <a:rPr lang="en-US" sz="20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 acquired a large range of skills during the process of my industrial training. I was introduced to networking generally which was something I had no experience on. I also got to work with other students from other universities and made friends with a couple of them. The major things I learnt from the training includes:</a:t>
            </a:r>
          </a:p>
          <a:p>
            <a:pPr marL="342900" marR="0" lvl="0" indent="-342900" algn="just">
              <a:lnSpc>
                <a:spcPct val="150000"/>
              </a:lnSpc>
              <a:spcBef>
                <a:spcPts val="0"/>
              </a:spcBef>
              <a:spcAft>
                <a:spcPts val="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How to troubleshoot LAN network. </a:t>
            </a:r>
          </a:p>
          <a:p>
            <a:pPr marL="342900" marR="0" lvl="0" indent="-342900" algn="just">
              <a:lnSpc>
                <a:spcPct val="150000"/>
              </a:lnSpc>
              <a:spcBef>
                <a:spcPts val="0"/>
              </a:spcBef>
              <a:spcAft>
                <a:spcPts val="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How to terminate ethernet network cables. </a:t>
            </a:r>
          </a:p>
          <a:p>
            <a:pPr marL="342900" marR="0" lvl="0" indent="-342900" algn="just">
              <a:lnSpc>
                <a:spcPct val="150000"/>
              </a:lnSpc>
              <a:spcBef>
                <a:spcPts val="0"/>
              </a:spcBef>
              <a:spcAft>
                <a:spcPts val="80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How to configure LAN network.</a:t>
            </a:r>
          </a:p>
          <a:p>
            <a:pPr marL="0" marR="0" indent="457200" algn="just">
              <a:lnSpc>
                <a:spcPct val="150000"/>
              </a:lnSpc>
              <a:spcBef>
                <a:spcPts val="0"/>
              </a:spcBef>
              <a:spcAft>
                <a:spcPts val="800"/>
              </a:spcAft>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 I also acquired social and functional skills which includes:</a:t>
            </a:r>
          </a:p>
          <a:p>
            <a:pPr marL="342900" marR="0" lvl="0" indent="-342900" algn="just">
              <a:lnSpc>
                <a:spcPct val="150000"/>
              </a:lnSpc>
              <a:spcBef>
                <a:spcPts val="0"/>
              </a:spcBef>
              <a:spcAft>
                <a:spcPts val="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Ability to work with a team. </a:t>
            </a:r>
          </a:p>
          <a:p>
            <a:pPr marL="342900" marR="0" lvl="0" indent="-342900" algn="just">
              <a:lnSpc>
                <a:spcPct val="150000"/>
              </a:lnSpc>
              <a:spcBef>
                <a:spcPts val="0"/>
              </a:spcBef>
              <a:spcAft>
                <a:spcPts val="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Ability to identify and solve problems. </a:t>
            </a:r>
          </a:p>
          <a:p>
            <a:pPr marL="342900" marR="0" lvl="0" indent="-342900" algn="just">
              <a:lnSpc>
                <a:spcPct val="150000"/>
              </a:lnSpc>
              <a:spcBef>
                <a:spcPts val="0"/>
              </a:spcBef>
              <a:spcAft>
                <a:spcPts val="800"/>
              </a:spcAft>
              <a:buFont typeface="Symbol" panose="05050102010706020507" pitchFamily="18" charset="2"/>
              <a:buChar char=""/>
            </a:pPr>
            <a:r>
              <a:rPr lang="en-US" sz="15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Enhanced communication skills.</a:t>
            </a:r>
          </a:p>
        </p:txBody>
      </p:sp>
    </p:spTree>
    <p:extLst>
      <p:ext uri="{BB962C8B-B14F-4D97-AF65-F5344CB8AC3E}">
        <p14:creationId xmlns:p14="http://schemas.microsoft.com/office/powerpoint/2010/main" val="3035860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6C04-9688-4927-9E94-65AAF8C188A4}"/>
              </a:ext>
            </a:extLst>
          </p:cNvPr>
          <p:cNvSpPr>
            <a:spLocks noGrp="1"/>
          </p:cNvSpPr>
          <p:nvPr>
            <p:ph type="title"/>
          </p:nvPr>
        </p:nvSpPr>
        <p:spPr>
          <a:xfrm>
            <a:off x="767265" y="530768"/>
            <a:ext cx="10881360" cy="1069848"/>
          </a:xfrm>
        </p:spPr>
        <p:txBody>
          <a:bodyPr/>
          <a:lstStyle/>
          <a:p>
            <a:pPr algn="ctr"/>
            <a:r>
              <a:rPr lang="en-US" dirty="0">
                <a:solidFill>
                  <a:schemeClr val="accent6">
                    <a:lumMod val="90000"/>
                  </a:schemeClr>
                </a:solidFill>
              </a:rPr>
              <a:t>Challenges and Solutions</a:t>
            </a:r>
          </a:p>
        </p:txBody>
      </p:sp>
      <p:sp>
        <p:nvSpPr>
          <p:cNvPr id="4" name="Slide Number Placeholder 3">
            <a:extLst>
              <a:ext uri="{FF2B5EF4-FFF2-40B4-BE49-F238E27FC236}">
                <a16:creationId xmlns:a16="http://schemas.microsoft.com/office/drawing/2014/main" id="{3BFEE51B-6446-4BF1-9C41-2997339EB80A}"/>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TextBox 4">
            <a:extLst>
              <a:ext uri="{FF2B5EF4-FFF2-40B4-BE49-F238E27FC236}">
                <a16:creationId xmlns:a16="http://schemas.microsoft.com/office/drawing/2014/main" id="{2F4E5283-1B88-4D8C-A4C2-3605B1AC0E0D}"/>
              </a:ext>
            </a:extLst>
          </p:cNvPr>
          <p:cNvSpPr txBox="1"/>
          <p:nvPr/>
        </p:nvSpPr>
        <p:spPr>
          <a:xfrm>
            <a:off x="779317" y="1641764"/>
            <a:ext cx="10733809" cy="4429611"/>
          </a:xfrm>
          <a:prstGeom prst="rect">
            <a:avLst/>
          </a:prstGeom>
          <a:noFill/>
        </p:spPr>
        <p:txBody>
          <a:bodyPr wrap="square" rtlCol="0">
            <a:spAutoFit/>
          </a:bodyPr>
          <a:lstStyle/>
          <a:p>
            <a:pPr marL="0" marR="0">
              <a:lnSpc>
                <a:spcPct val="150000"/>
              </a:lnSpc>
              <a:spcBef>
                <a:spcPts val="200"/>
              </a:spcBef>
              <a:spcAft>
                <a:spcPts val="0"/>
              </a:spcAft>
            </a:pPr>
            <a:r>
              <a:rPr lang="en-US" sz="2000" b="1" dirty="0">
                <a:solidFill>
                  <a:schemeClr val="accent6">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000" b="1" dirty="0">
                <a:solidFill>
                  <a:schemeClr val="accent6">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HALLENGES</a:t>
            </a:r>
            <a:r>
              <a:rPr lang="en-US" sz="2000" b="1" dirty="0">
                <a:solidFill>
                  <a:schemeClr val="accent6">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ENCOUNTERED</a:t>
            </a:r>
            <a:endParaRPr lang="en-US" sz="2000" b="1" dirty="0">
              <a:solidFill>
                <a:schemeClr val="accent6">
                  <a:lumMod val="9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It was so difficult for me a while to understand the networking process as it was not something I was not thought at school.</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Adapting to the work environment and the fast-paced nature of tasks posed initial difficulties.</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 deal with technical issues, communication gaps, and time constraints.</a:t>
            </a:r>
          </a:p>
          <a:p>
            <a:pPr marL="0" marR="0">
              <a:lnSpc>
                <a:spcPct val="150000"/>
              </a:lnSpc>
              <a:spcBef>
                <a:spcPts val="200"/>
              </a:spcBef>
              <a:spcAft>
                <a:spcPts val="0"/>
              </a:spcAft>
            </a:pPr>
            <a:r>
              <a:rPr lang="en-US" sz="2000" b="1" dirty="0">
                <a:solidFill>
                  <a:schemeClr val="accent6">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SOLUTION TO THE CHALLENGES</a:t>
            </a:r>
            <a:endParaRPr lang="en-US" sz="2000" b="1" dirty="0">
              <a:solidFill>
                <a:schemeClr val="accent6">
                  <a:lumMod val="9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 actively engaged with my colleagues and supervisors to seek guidance and solutions.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Time management strategies were developed to meet project deadlines effectively.</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Technical challenges were overcome through research and seeking assistance from experienced team members.</a:t>
            </a:r>
          </a:p>
        </p:txBody>
      </p:sp>
      <p:cxnSp>
        <p:nvCxnSpPr>
          <p:cNvPr id="6" name="Straight Connector 5">
            <a:extLst>
              <a:ext uri="{FF2B5EF4-FFF2-40B4-BE49-F238E27FC236}">
                <a16:creationId xmlns:a16="http://schemas.microsoft.com/office/drawing/2014/main" id="{F7CC3B82-2646-4CA2-87FB-60DF1C9BA546}"/>
              </a:ext>
            </a:extLst>
          </p:cNvPr>
          <p:cNvCxnSpPr>
            <a:cxnSpLocks/>
          </p:cNvCxnSpPr>
          <p:nvPr/>
        </p:nvCxnSpPr>
        <p:spPr>
          <a:xfrm>
            <a:off x="4821381" y="1350818"/>
            <a:ext cx="24938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8151082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95EB1-3246-452C-88E4-624BCCE0885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6" name="Title 1">
            <a:extLst>
              <a:ext uri="{FF2B5EF4-FFF2-40B4-BE49-F238E27FC236}">
                <a16:creationId xmlns:a16="http://schemas.microsoft.com/office/drawing/2014/main" id="{6F6230A4-C7C8-4368-A6C7-F2FB95A39245}"/>
              </a:ext>
            </a:extLst>
          </p:cNvPr>
          <p:cNvSpPr txBox="1">
            <a:spLocks/>
          </p:cNvSpPr>
          <p:nvPr/>
        </p:nvSpPr>
        <p:spPr>
          <a:xfrm>
            <a:off x="2134572" y="654628"/>
            <a:ext cx="7735824" cy="7547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ln w="28575">
                  <a:noFill/>
                  <a:prstDash val="solid"/>
                </a:ln>
                <a:solidFill>
                  <a:schemeClr val="accent6">
                    <a:lumMod val="90000"/>
                  </a:schemeClr>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solidFill>
                <a:schemeClr val="accent6">
                  <a:lumMod val="90000"/>
                </a:schemeClr>
              </a:solidFill>
            </a:endParaRPr>
          </a:p>
        </p:txBody>
      </p:sp>
      <p:cxnSp>
        <p:nvCxnSpPr>
          <p:cNvPr id="7" name="Straight Connector 6">
            <a:extLst>
              <a:ext uri="{FF2B5EF4-FFF2-40B4-BE49-F238E27FC236}">
                <a16:creationId xmlns:a16="http://schemas.microsoft.com/office/drawing/2014/main" id="{EA21B65D-668C-42D2-947A-CB37947563F3}"/>
              </a:ext>
            </a:extLst>
          </p:cNvPr>
          <p:cNvCxnSpPr>
            <a:cxnSpLocks/>
          </p:cNvCxnSpPr>
          <p:nvPr/>
        </p:nvCxnSpPr>
        <p:spPr>
          <a:xfrm>
            <a:off x="4821381" y="1350818"/>
            <a:ext cx="24938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Subtitle 2">
            <a:extLst>
              <a:ext uri="{FF2B5EF4-FFF2-40B4-BE49-F238E27FC236}">
                <a16:creationId xmlns:a16="http://schemas.microsoft.com/office/drawing/2014/main" id="{96790C6C-2D09-4FA4-AAC0-A8BC3EE57E60}"/>
              </a:ext>
            </a:extLst>
          </p:cNvPr>
          <p:cNvSpPr txBox="1">
            <a:spLocks/>
          </p:cNvSpPr>
          <p:nvPr/>
        </p:nvSpPr>
        <p:spPr>
          <a:xfrm>
            <a:off x="1132610" y="2282259"/>
            <a:ext cx="9871363" cy="3017105"/>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spcBef>
                <a:spcPts val="0"/>
              </a:spcBef>
              <a:spcAft>
                <a:spcPts val="800"/>
              </a:spcAft>
              <a:buFont typeface="Arial" panose="020B0604020202020204" pitchFamily="34" charset="0"/>
              <a:buChar char="•"/>
            </a:pPr>
            <a:r>
              <a:rPr lang="en-US" sz="1800" dirty="0">
                <a:latin typeface="Arial Black" panose="020B0A04020102020204" pitchFamily="34" charset="0"/>
                <a:ea typeface="Calibri" panose="020F0502020204030204" pitchFamily="34" charset="0"/>
                <a:cs typeface="Times New Roman" panose="02020603050405020304" pitchFamily="18" charset="0"/>
              </a:rPr>
              <a:t>SIWES at LAUTECH was a transformative experience.</a:t>
            </a:r>
          </a:p>
          <a:p>
            <a:pPr marL="285750" indent="-285750" algn="just">
              <a:spcBef>
                <a:spcPts val="0"/>
              </a:spcBef>
              <a:spcAft>
                <a:spcPts val="800"/>
              </a:spcAft>
              <a:buFont typeface="Arial" panose="020B0604020202020204" pitchFamily="34" charset="0"/>
              <a:buChar char="•"/>
            </a:pPr>
            <a:r>
              <a:rPr lang="en-US" sz="1800" dirty="0">
                <a:latin typeface="Arial Black" panose="020B0A04020102020204" pitchFamily="34" charset="0"/>
                <a:ea typeface="Calibri" panose="020F0502020204030204" pitchFamily="34" charset="0"/>
                <a:cs typeface="Times New Roman" panose="02020603050405020304" pitchFamily="18" charset="0"/>
              </a:rPr>
              <a:t>Practical skills gained will be invaluable in my career.</a:t>
            </a:r>
          </a:p>
          <a:p>
            <a:pPr marL="285750" indent="-285750" algn="just">
              <a:spcBef>
                <a:spcPts val="0"/>
              </a:spcBef>
              <a:spcAft>
                <a:spcPts val="800"/>
              </a:spcAft>
              <a:buFont typeface="Arial" panose="020B0604020202020204" pitchFamily="34" charset="0"/>
              <a:buChar char="•"/>
            </a:pPr>
            <a:r>
              <a:rPr lang="en-US" sz="1800" dirty="0">
                <a:latin typeface="Arial Black" panose="020B0A04020102020204" pitchFamily="34" charset="0"/>
                <a:ea typeface="Calibri" panose="020F0502020204030204" pitchFamily="34" charset="0"/>
                <a:cs typeface="Times New Roman" panose="02020603050405020304" pitchFamily="18" charset="0"/>
              </a:rPr>
              <a:t>Grateful to mentors, family, and the institution.</a:t>
            </a:r>
          </a:p>
          <a:p>
            <a:pPr marL="285750" indent="-285750" algn="just">
              <a:spcBef>
                <a:spcPts val="0"/>
              </a:spcBef>
              <a:spcAft>
                <a:spcPts val="800"/>
              </a:spcAft>
              <a:buFont typeface="Arial" panose="020B0604020202020204" pitchFamily="34" charset="0"/>
              <a:buChar char="•"/>
            </a:pPr>
            <a:r>
              <a:rPr lang="en-US" sz="1800" dirty="0">
                <a:latin typeface="Arial Black" panose="020B0A04020102020204" pitchFamily="34" charset="0"/>
                <a:ea typeface="Calibri" panose="020F0502020204030204" pitchFamily="34" charset="0"/>
                <a:cs typeface="Times New Roman" panose="02020603050405020304" pitchFamily="18" charset="0"/>
              </a:rPr>
              <a:t>Excited and prepared for future challenges.</a:t>
            </a:r>
            <a:endParaRPr lang="en-US" dirty="0"/>
          </a:p>
        </p:txBody>
      </p:sp>
    </p:spTree>
    <p:extLst>
      <p:ext uri="{BB962C8B-B14F-4D97-AF65-F5344CB8AC3E}">
        <p14:creationId xmlns:p14="http://schemas.microsoft.com/office/powerpoint/2010/main" val="31715196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FDDB-9DFB-4FC3-93B6-F3895E41ED87}"/>
              </a:ext>
            </a:extLst>
          </p:cNvPr>
          <p:cNvSpPr>
            <a:spLocks noGrp="1"/>
          </p:cNvSpPr>
          <p:nvPr>
            <p:ph type="title"/>
          </p:nvPr>
        </p:nvSpPr>
        <p:spPr>
          <a:xfrm>
            <a:off x="1566118" y="737755"/>
            <a:ext cx="8878824" cy="708244"/>
          </a:xfrm>
        </p:spPr>
        <p:txBody>
          <a:bodyPr/>
          <a:lstStyle/>
          <a:p>
            <a:pPr algn="ctr"/>
            <a:r>
              <a:rPr lang="en-US" dirty="0">
                <a:solidFill>
                  <a:schemeClr val="accent6">
                    <a:lumMod val="90000"/>
                  </a:schemeClr>
                </a:solidFill>
              </a:rPr>
              <a:t>RECOMMENDATION</a:t>
            </a:r>
          </a:p>
        </p:txBody>
      </p:sp>
      <p:sp>
        <p:nvSpPr>
          <p:cNvPr id="7" name="Slide Number Placeholder 6">
            <a:extLst>
              <a:ext uri="{FF2B5EF4-FFF2-40B4-BE49-F238E27FC236}">
                <a16:creationId xmlns:a16="http://schemas.microsoft.com/office/drawing/2014/main" id="{CF541B99-E6E4-4301-A6EA-9BD05BAA8873}"/>
              </a:ext>
            </a:extLst>
          </p:cNvPr>
          <p:cNvSpPr>
            <a:spLocks noGrp="1"/>
          </p:cNvSpPr>
          <p:nvPr>
            <p:ph type="sldNum" sz="quarter" idx="12"/>
          </p:nvPr>
        </p:nvSpPr>
        <p:spPr/>
        <p:txBody>
          <a:bodyPr/>
          <a:lstStyle/>
          <a:p>
            <a:fld id="{294A09A9-5501-47C1-A89A-A340965A2BE2}" type="slidenum">
              <a:rPr lang="en-US" smtClean="0"/>
              <a:t>7</a:t>
            </a:fld>
            <a:endParaRPr lang="en-US" dirty="0"/>
          </a:p>
        </p:txBody>
      </p:sp>
      <p:cxnSp>
        <p:nvCxnSpPr>
          <p:cNvPr id="11" name="Straight Connector 10">
            <a:extLst>
              <a:ext uri="{FF2B5EF4-FFF2-40B4-BE49-F238E27FC236}">
                <a16:creationId xmlns:a16="http://schemas.microsoft.com/office/drawing/2014/main" id="{1FDCFD5D-26EC-4136-8BDF-D9BF21A0FF39}"/>
              </a:ext>
            </a:extLst>
          </p:cNvPr>
          <p:cNvCxnSpPr>
            <a:cxnSpLocks/>
          </p:cNvCxnSpPr>
          <p:nvPr/>
        </p:nvCxnSpPr>
        <p:spPr>
          <a:xfrm>
            <a:off x="4800600" y="1361209"/>
            <a:ext cx="2493818"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447C1976-71C5-4E3B-B55A-EE520FBC72B8}"/>
              </a:ext>
            </a:extLst>
          </p:cNvPr>
          <p:cNvSpPr txBox="1"/>
          <p:nvPr/>
        </p:nvSpPr>
        <p:spPr>
          <a:xfrm>
            <a:off x="862446" y="1859972"/>
            <a:ext cx="10806546" cy="3780202"/>
          </a:xfrm>
          <a:prstGeom prst="rect">
            <a:avLst/>
          </a:prstGeom>
          <a:noFill/>
        </p:spPr>
        <p:txBody>
          <a:bodyPr wrap="square" rtlCol="0">
            <a:spAutoFit/>
          </a:bodyPr>
          <a:lstStyle/>
          <a:p>
            <a:pPr algn="l">
              <a:lnSpc>
                <a:spcPct val="150000"/>
              </a:lnSpc>
            </a:pPr>
            <a:r>
              <a:rPr lang="en-US" sz="1800" dirty="0">
                <a:solidFill>
                  <a:srgbClr val="C5C5D2"/>
                </a:solidFill>
                <a:latin typeface="Söhne"/>
              </a:rPr>
              <a:t>	</a:t>
            </a:r>
            <a:r>
              <a:rPr lang="en-US" sz="1800" b="0" i="0" dirty="0">
                <a:solidFill>
                  <a:srgbClr val="C5C5D2"/>
                </a:solidFill>
                <a:effectLst/>
                <a:latin typeface="Arial Black" panose="020B0A04020102020204" pitchFamily="34" charset="0"/>
              </a:rPr>
              <a:t>The experience and knowledge acquired at LAUTECH and the entire scheme itself has been a success so far. But nevertheless, I recommend that:</a:t>
            </a:r>
          </a:p>
          <a:p>
            <a:pPr algn="l">
              <a:lnSpc>
                <a:spcPct val="150000"/>
              </a:lnSpc>
            </a:pPr>
            <a:endParaRPr lang="en-US" sz="1800" dirty="0">
              <a:solidFill>
                <a:srgbClr val="C5C5D2"/>
              </a:solidFill>
              <a:latin typeface="Arial Black" panose="020B0A04020102020204" pitchFamily="34" charset="0"/>
            </a:endParaRPr>
          </a:p>
          <a:p>
            <a:pPr marL="285750" indent="-285750">
              <a:lnSpc>
                <a:spcPct val="150000"/>
              </a:lnSpc>
              <a:buFont typeface="Arial" panose="020B0604020202020204" pitchFamily="34" charset="0"/>
              <a:buChar char="•"/>
            </a:pPr>
            <a:r>
              <a:rPr lang="en-US" sz="1800" b="0" i="0" dirty="0">
                <a:solidFill>
                  <a:srgbClr val="D1D5DB"/>
                </a:solidFill>
                <a:effectLst/>
                <a:latin typeface="Arial Black" panose="020B0A04020102020204" pitchFamily="34" charset="0"/>
              </a:rPr>
              <a:t>Establish a structured mentorship program for SIWES to connect students with professionals for guidance.</a:t>
            </a:r>
          </a:p>
          <a:p>
            <a:pPr marL="285750" indent="-285750">
              <a:lnSpc>
                <a:spcPct val="150000"/>
              </a:lnSpc>
              <a:buFont typeface="Arial" panose="020B0604020202020204" pitchFamily="34" charset="0"/>
              <a:buChar char="•"/>
            </a:pPr>
            <a:r>
              <a:rPr lang="en-US" sz="1800" b="0" i="0" dirty="0">
                <a:solidFill>
                  <a:srgbClr val="D1D5DB"/>
                </a:solidFill>
                <a:effectLst/>
                <a:latin typeface="Arial Black" panose="020B0A04020102020204" pitchFamily="34" charset="0"/>
              </a:rPr>
              <a:t>Diversify SIWES projects to broaden students' skills.</a:t>
            </a:r>
          </a:p>
          <a:p>
            <a:pPr marL="285750" indent="-285750">
              <a:lnSpc>
                <a:spcPct val="150000"/>
              </a:lnSpc>
              <a:buFont typeface="Arial" panose="020B0604020202020204" pitchFamily="34" charset="0"/>
              <a:buChar char="•"/>
            </a:pPr>
            <a:r>
              <a:rPr lang="en-US" sz="1800" b="0" i="0" dirty="0">
                <a:solidFill>
                  <a:srgbClr val="D1D5DB"/>
                </a:solidFill>
                <a:effectLst/>
                <a:latin typeface="Arial Black" panose="020B0A04020102020204" pitchFamily="34" charset="0"/>
              </a:rPr>
              <a:t>Provide allowances to assist students financially during training.</a:t>
            </a:r>
          </a:p>
          <a:p>
            <a:pPr algn="l">
              <a:lnSpc>
                <a:spcPct val="150000"/>
              </a:lnSpc>
            </a:pPr>
            <a:br>
              <a:rPr lang="en-US" dirty="0">
                <a:solidFill>
                  <a:srgbClr val="C5C5D2"/>
                </a:solidFill>
                <a:latin typeface="Söhne"/>
              </a:rPr>
            </a:br>
            <a:endParaRPr lang="en-US" dirty="0"/>
          </a:p>
        </p:txBody>
      </p:sp>
    </p:spTree>
    <p:extLst>
      <p:ext uri="{BB962C8B-B14F-4D97-AF65-F5344CB8AC3E}">
        <p14:creationId xmlns:p14="http://schemas.microsoft.com/office/powerpoint/2010/main" val="9367667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943600" y="1856232"/>
            <a:ext cx="5735782" cy="1069848"/>
          </a:xfrm>
        </p:spPr>
        <p:txBody>
          <a:bodyPr/>
          <a:lstStyle/>
          <a:p>
            <a:r>
              <a:rPr lang="en-US" sz="5000" b="1" spc="600" dirty="0">
                <a:ln w="28575">
                  <a:noFill/>
                  <a:prstDash val="solid"/>
                </a:ln>
                <a:solidFill>
                  <a:schemeClr val="bg1"/>
                </a:solidFill>
                <a:latin typeface="Arial Black" panose="020B0A04020102020204" pitchFamily="34" charset="0"/>
              </a:rPr>
              <a:t>THANK YOU!</a:t>
            </a:r>
            <a:endParaRPr lang="en-US" sz="5000" dirty="0">
              <a:latin typeface="Arial Black" panose="020B0A040201020202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591</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Black</vt:lpstr>
      <vt:lpstr>Calibri</vt:lpstr>
      <vt:lpstr>Calibri Light</vt:lpstr>
      <vt:lpstr>Courier New</vt:lpstr>
      <vt:lpstr>Segoe UI Light</vt:lpstr>
      <vt:lpstr>Söhne</vt:lpstr>
      <vt:lpstr>Symbol</vt:lpstr>
      <vt:lpstr>Times New Roman</vt:lpstr>
      <vt:lpstr>Tw Cen MT</vt:lpstr>
      <vt:lpstr>Office Theme</vt:lpstr>
      <vt:lpstr>A PRESENTATION  on  STUDENT INDUSTRIAL WORK EXPERIENCE SCHEME(siwes)  AT  LADOKE AKINTOLA UNIVERSITY OF TECHNOLOGY(LAUTECH)   BY  OGUNDIRAN, Victor Isreal 220143   DEPARTMENT OF COMPUTER SOFTWARE ENGINEERING WEB DEVELOPMENT    SEPTEMBER, 2023</vt:lpstr>
      <vt:lpstr>INTRODUCTION to siwes</vt:lpstr>
      <vt:lpstr>Company Background</vt:lpstr>
      <vt:lpstr> industrial Experience</vt:lpstr>
      <vt:lpstr>Challenges and Solutions</vt:lpstr>
      <vt:lpstr>PowerPoint Presentation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2023-09-26T14:21:13Z</dcterms:created>
  <dcterms:modified xsi:type="dcterms:W3CDTF">2023-09-28T13:27:25Z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