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9" r:id="rId11"/>
    <p:sldId id="270" r:id="rId12"/>
    <p:sldId id="271" r:id="rId13"/>
    <p:sldId id="272" r:id="rId14"/>
    <p:sldId id="274" r:id="rId15"/>
    <p:sldId id="275" r:id="rId16"/>
    <p:sldId id="288" r:id="rId17"/>
    <p:sldId id="264" r:id="rId18"/>
    <p:sldId id="284" r:id="rId19"/>
    <p:sldId id="265" r:id="rId20"/>
    <p:sldId id="267" r:id="rId21"/>
    <p:sldId id="276" r:id="rId22"/>
    <p:sldId id="277" r:id="rId23"/>
    <p:sldId id="278" r:id="rId24"/>
    <p:sldId id="280" r:id="rId25"/>
    <p:sldId id="279" r:id="rId26"/>
    <p:sldId id="281" r:id="rId27"/>
    <p:sldId id="282" r:id="rId28"/>
    <p:sldId id="283" r:id="rId29"/>
    <p:sldId id="287" r:id="rId30"/>
    <p:sldId id="285" r:id="rId31"/>
    <p:sldId id="286" r:id="rId32"/>
    <p:sldId id="268" r:id="rId3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6C1AC6A-1184-49D6-B378-8400883ACD9E}">
          <p14:sldIdLst>
            <p14:sldId id="256"/>
            <p14:sldId id="257"/>
            <p14:sldId id="258"/>
            <p14:sldId id="259"/>
            <p14:sldId id="260"/>
            <p14:sldId id="261"/>
            <p14:sldId id="262"/>
            <p14:sldId id="263"/>
            <p14:sldId id="266"/>
            <p14:sldId id="269"/>
            <p14:sldId id="270"/>
            <p14:sldId id="271"/>
            <p14:sldId id="272"/>
            <p14:sldId id="274"/>
            <p14:sldId id="275"/>
            <p14:sldId id="288"/>
            <p14:sldId id="264"/>
            <p14:sldId id="284"/>
            <p14:sldId id="265"/>
            <p14:sldId id="267"/>
            <p14:sldId id="276"/>
            <p14:sldId id="277"/>
            <p14:sldId id="278"/>
            <p14:sldId id="280"/>
            <p14:sldId id="279"/>
            <p14:sldId id="281"/>
            <p14:sldId id="282"/>
            <p14:sldId id="283"/>
            <p14:sldId id="287"/>
            <p14:sldId id="285"/>
            <p14:sldId id="28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BDA5E260-FD12-42F3-ABB2-8DB5FECD7F72}" type="datetimeFigureOut">
              <a:rPr lang="es-AR" smtClean="0"/>
              <a:t>23/2/2021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4858242-FDD3-417F-82A1-55A7FF90ED2B}" type="slidenum">
              <a:rPr lang="es-AR" smtClean="0"/>
              <a:t>‹Nº›</a:t>
            </a:fld>
            <a:endParaRPr lang="es-AR"/>
          </a:p>
        </p:txBody>
      </p:sp>
    </p:spTree>
    <p:extLst>
      <p:ext uri="{BB962C8B-B14F-4D97-AF65-F5344CB8AC3E}">
        <p14:creationId xmlns:p14="http://schemas.microsoft.com/office/powerpoint/2010/main" val="316926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BDA5E260-FD12-42F3-ABB2-8DB5FECD7F72}" type="datetimeFigureOut">
              <a:rPr lang="es-AR" smtClean="0"/>
              <a:t>23/2/2021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4858242-FDD3-417F-82A1-55A7FF90ED2B}" type="slidenum">
              <a:rPr lang="es-AR" smtClean="0"/>
              <a:t>‹Nº›</a:t>
            </a:fld>
            <a:endParaRPr lang="es-AR"/>
          </a:p>
        </p:txBody>
      </p:sp>
    </p:spTree>
    <p:extLst>
      <p:ext uri="{BB962C8B-B14F-4D97-AF65-F5344CB8AC3E}">
        <p14:creationId xmlns:p14="http://schemas.microsoft.com/office/powerpoint/2010/main" val="173734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BDA5E260-FD12-42F3-ABB2-8DB5FECD7F72}" type="datetimeFigureOut">
              <a:rPr lang="es-AR" smtClean="0"/>
              <a:t>23/2/2021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4858242-FDD3-417F-82A1-55A7FF90ED2B}" type="slidenum">
              <a:rPr lang="es-AR" smtClean="0"/>
              <a:t>‹Nº›</a:t>
            </a:fld>
            <a:endParaRPr lang="es-AR"/>
          </a:p>
        </p:txBody>
      </p:sp>
    </p:spTree>
    <p:extLst>
      <p:ext uri="{BB962C8B-B14F-4D97-AF65-F5344CB8AC3E}">
        <p14:creationId xmlns:p14="http://schemas.microsoft.com/office/powerpoint/2010/main" val="345049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BDA5E260-FD12-42F3-ABB2-8DB5FECD7F72}" type="datetimeFigureOut">
              <a:rPr lang="es-AR" smtClean="0"/>
              <a:t>23/2/2021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4858242-FDD3-417F-82A1-55A7FF90ED2B}" type="slidenum">
              <a:rPr lang="es-AR" smtClean="0"/>
              <a:t>‹Nº›</a:t>
            </a:fld>
            <a:endParaRPr lang="es-AR"/>
          </a:p>
        </p:txBody>
      </p:sp>
    </p:spTree>
    <p:extLst>
      <p:ext uri="{BB962C8B-B14F-4D97-AF65-F5344CB8AC3E}">
        <p14:creationId xmlns:p14="http://schemas.microsoft.com/office/powerpoint/2010/main" val="295456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DA5E260-FD12-42F3-ABB2-8DB5FECD7F72}" type="datetimeFigureOut">
              <a:rPr lang="es-AR" smtClean="0"/>
              <a:t>23/2/2021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4858242-FDD3-417F-82A1-55A7FF90ED2B}" type="slidenum">
              <a:rPr lang="es-AR" smtClean="0"/>
              <a:t>‹Nº›</a:t>
            </a:fld>
            <a:endParaRPr lang="es-AR"/>
          </a:p>
        </p:txBody>
      </p:sp>
    </p:spTree>
    <p:extLst>
      <p:ext uri="{BB962C8B-B14F-4D97-AF65-F5344CB8AC3E}">
        <p14:creationId xmlns:p14="http://schemas.microsoft.com/office/powerpoint/2010/main" val="132224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BDA5E260-FD12-42F3-ABB2-8DB5FECD7F72}" type="datetimeFigureOut">
              <a:rPr lang="es-AR" smtClean="0"/>
              <a:t>23/2/2021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4858242-FDD3-417F-82A1-55A7FF90ED2B}" type="slidenum">
              <a:rPr lang="es-AR" smtClean="0"/>
              <a:t>‹Nº›</a:t>
            </a:fld>
            <a:endParaRPr lang="es-AR"/>
          </a:p>
        </p:txBody>
      </p:sp>
    </p:spTree>
    <p:extLst>
      <p:ext uri="{BB962C8B-B14F-4D97-AF65-F5344CB8AC3E}">
        <p14:creationId xmlns:p14="http://schemas.microsoft.com/office/powerpoint/2010/main" val="232824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BDA5E260-FD12-42F3-ABB2-8DB5FECD7F72}" type="datetimeFigureOut">
              <a:rPr lang="es-AR" smtClean="0"/>
              <a:t>23/2/2021</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64858242-FDD3-417F-82A1-55A7FF90ED2B}" type="slidenum">
              <a:rPr lang="es-AR" smtClean="0"/>
              <a:t>‹Nº›</a:t>
            </a:fld>
            <a:endParaRPr lang="es-AR"/>
          </a:p>
        </p:txBody>
      </p:sp>
    </p:spTree>
    <p:extLst>
      <p:ext uri="{BB962C8B-B14F-4D97-AF65-F5344CB8AC3E}">
        <p14:creationId xmlns:p14="http://schemas.microsoft.com/office/powerpoint/2010/main" val="4233655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BDA5E260-FD12-42F3-ABB2-8DB5FECD7F72}" type="datetimeFigureOut">
              <a:rPr lang="es-AR" smtClean="0"/>
              <a:t>23/2/2021</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64858242-FDD3-417F-82A1-55A7FF90ED2B}" type="slidenum">
              <a:rPr lang="es-AR" smtClean="0"/>
              <a:t>‹Nº›</a:t>
            </a:fld>
            <a:endParaRPr lang="es-AR"/>
          </a:p>
        </p:txBody>
      </p:sp>
    </p:spTree>
    <p:extLst>
      <p:ext uri="{BB962C8B-B14F-4D97-AF65-F5344CB8AC3E}">
        <p14:creationId xmlns:p14="http://schemas.microsoft.com/office/powerpoint/2010/main" val="32151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DA5E260-FD12-42F3-ABB2-8DB5FECD7F72}" type="datetimeFigureOut">
              <a:rPr lang="es-AR" smtClean="0"/>
              <a:t>23/2/2021</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64858242-FDD3-417F-82A1-55A7FF90ED2B}" type="slidenum">
              <a:rPr lang="es-AR" smtClean="0"/>
              <a:t>‹Nº›</a:t>
            </a:fld>
            <a:endParaRPr lang="es-AR"/>
          </a:p>
        </p:txBody>
      </p:sp>
    </p:spTree>
    <p:extLst>
      <p:ext uri="{BB962C8B-B14F-4D97-AF65-F5344CB8AC3E}">
        <p14:creationId xmlns:p14="http://schemas.microsoft.com/office/powerpoint/2010/main" val="18015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DA5E260-FD12-42F3-ABB2-8DB5FECD7F72}" type="datetimeFigureOut">
              <a:rPr lang="es-AR" smtClean="0"/>
              <a:t>23/2/2021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4858242-FDD3-417F-82A1-55A7FF90ED2B}" type="slidenum">
              <a:rPr lang="es-AR" smtClean="0"/>
              <a:t>‹Nº›</a:t>
            </a:fld>
            <a:endParaRPr lang="es-AR"/>
          </a:p>
        </p:txBody>
      </p:sp>
    </p:spTree>
    <p:extLst>
      <p:ext uri="{BB962C8B-B14F-4D97-AF65-F5344CB8AC3E}">
        <p14:creationId xmlns:p14="http://schemas.microsoft.com/office/powerpoint/2010/main" val="361779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DA5E260-FD12-42F3-ABB2-8DB5FECD7F72}" type="datetimeFigureOut">
              <a:rPr lang="es-AR" smtClean="0"/>
              <a:t>23/2/2021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4858242-FDD3-417F-82A1-55A7FF90ED2B}" type="slidenum">
              <a:rPr lang="es-AR" smtClean="0"/>
              <a:t>‹Nº›</a:t>
            </a:fld>
            <a:endParaRPr lang="es-AR"/>
          </a:p>
        </p:txBody>
      </p:sp>
    </p:spTree>
    <p:extLst>
      <p:ext uri="{BB962C8B-B14F-4D97-AF65-F5344CB8AC3E}">
        <p14:creationId xmlns:p14="http://schemas.microsoft.com/office/powerpoint/2010/main" val="3161912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5E260-FD12-42F3-ABB2-8DB5FECD7F72}" type="datetimeFigureOut">
              <a:rPr lang="es-AR" smtClean="0"/>
              <a:t>23/2/2021</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58242-FDD3-417F-82A1-55A7FF90ED2B}" type="slidenum">
              <a:rPr lang="es-AR" smtClean="0"/>
              <a:t>‹Nº›</a:t>
            </a:fld>
            <a:endParaRPr lang="es-AR"/>
          </a:p>
        </p:txBody>
      </p:sp>
    </p:spTree>
    <p:extLst>
      <p:ext uri="{BB962C8B-B14F-4D97-AF65-F5344CB8AC3E}">
        <p14:creationId xmlns:p14="http://schemas.microsoft.com/office/powerpoint/2010/main" val="1613521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INSTITUCIONAL</a:t>
            </a:r>
            <a:endParaRPr lang="es-AR" dirty="0"/>
          </a:p>
        </p:txBody>
      </p:sp>
      <p:sp>
        <p:nvSpPr>
          <p:cNvPr id="3" name="Subtítulo 2"/>
          <p:cNvSpPr>
            <a:spLocks noGrp="1"/>
          </p:cNvSpPr>
          <p:nvPr>
            <p:ph type="subTitle" idx="1"/>
          </p:nvPr>
        </p:nvSpPr>
        <p:spPr/>
        <p:txBody>
          <a:bodyPr/>
          <a:lstStyle/>
          <a:p>
            <a:r>
              <a:rPr lang="es-AR" dirty="0" smtClean="0"/>
              <a:t>Memoria de CAME - 2020</a:t>
            </a:r>
            <a:endParaRPr lang="es-AR" dirty="0"/>
          </a:p>
        </p:txBody>
      </p:sp>
      <p:pic>
        <p:nvPicPr>
          <p:cNvPr id="4" name="Imagen 3"/>
          <p:cNvPicPr>
            <a:picLocks noChangeAspect="1"/>
          </p:cNvPicPr>
          <p:nvPr/>
        </p:nvPicPr>
        <p:blipFill>
          <a:blip r:embed="rId2"/>
          <a:stretch>
            <a:fillRect/>
          </a:stretch>
        </p:blipFill>
        <p:spPr>
          <a:xfrm>
            <a:off x="7974140" y="5764189"/>
            <a:ext cx="4041998" cy="902286"/>
          </a:xfrm>
          <a:prstGeom prst="rect">
            <a:avLst/>
          </a:prstGeom>
        </p:spPr>
      </p:pic>
    </p:spTree>
    <p:extLst>
      <p:ext uri="{BB962C8B-B14F-4D97-AF65-F5344CB8AC3E}">
        <p14:creationId xmlns:p14="http://schemas.microsoft.com/office/powerpoint/2010/main" val="103911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Gestiones - BCRA</a:t>
            </a:r>
            <a:endParaRPr lang="es-AR" b="1" dirty="0"/>
          </a:p>
        </p:txBody>
      </p:sp>
      <p:sp>
        <p:nvSpPr>
          <p:cNvPr id="3" name="Marcador de contenido 2"/>
          <p:cNvSpPr>
            <a:spLocks noGrp="1"/>
          </p:cNvSpPr>
          <p:nvPr>
            <p:ph idx="1"/>
          </p:nvPr>
        </p:nvSpPr>
        <p:spPr/>
        <p:txBody>
          <a:bodyPr>
            <a:normAutofit fontScale="92500" lnSpcReduction="20000"/>
          </a:bodyPr>
          <a:lstStyle/>
          <a:p>
            <a:pPr marL="0" indent="0" algn="just">
              <a:buNone/>
            </a:pPr>
            <a:r>
              <a:rPr lang="es-AR" dirty="0" smtClean="0"/>
              <a:t>Continuando con la problemática de la fluidez de la cadena de pagos CAME envió una carta al BCRA, solicitando regular la apertura del </a:t>
            </a:r>
            <a:r>
              <a:rPr lang="es-AR" dirty="0" err="1" smtClean="0"/>
              <a:t>clearing</a:t>
            </a:r>
            <a:r>
              <a:rPr lang="es-AR" dirty="0" smtClean="0"/>
              <a:t> bancario.</a:t>
            </a:r>
          </a:p>
          <a:p>
            <a:pPr marL="0" indent="0" algn="just">
              <a:buNone/>
            </a:pPr>
            <a:r>
              <a:rPr lang="es-AR" dirty="0" smtClean="0"/>
              <a:t>Cheques rechazados. Solicitamos la apertura regular de las sucursales bancarias de todo el país y así poder acceder a la completa nómina de servicios que normalmente ofrecen, sobre todo el retiro de efectivo para pago de salarios y jornales no bancarizados, y que se emita la normativa correspondiente para que no se publiquen en la Central de Cheques Rechazados, aquellos que fueron rechazados durante el aislamiento obligatorio.</a:t>
            </a:r>
          </a:p>
          <a:p>
            <a:pPr marL="0" indent="0" algn="just">
              <a:buNone/>
            </a:pPr>
            <a:r>
              <a:rPr lang="es-AR" dirty="0" smtClean="0"/>
              <a:t>Solicitamos al BCRA el acompañamiento de los bancos para el pago de salarios de abril.</a:t>
            </a:r>
          </a:p>
          <a:p>
            <a:pPr marL="0" indent="0" algn="just">
              <a:buNone/>
            </a:pPr>
            <a:r>
              <a:rPr lang="es-AR" dirty="0" smtClean="0"/>
              <a:t>Solicitamos </a:t>
            </a:r>
            <a:r>
              <a:rPr lang="es-AR" dirty="0"/>
              <a:t>al BCRA que no publique los </a:t>
            </a:r>
            <a:r>
              <a:rPr lang="es-AR" b="1" dirty="0"/>
              <a:t>cheques</a:t>
            </a:r>
            <a:r>
              <a:rPr lang="es-AR" dirty="0"/>
              <a:t> rechazados durante el aislamiento.</a:t>
            </a:r>
          </a:p>
          <a:p>
            <a:pPr marL="0" indent="0">
              <a:buNone/>
            </a:pPr>
            <a:endParaRPr lang="es-AR" dirty="0"/>
          </a:p>
        </p:txBody>
      </p:sp>
    </p:spTree>
    <p:extLst>
      <p:ext uri="{BB962C8B-B14F-4D97-AF65-F5344CB8AC3E}">
        <p14:creationId xmlns:p14="http://schemas.microsoft.com/office/powerpoint/2010/main" val="913991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Gestiones - BCRA</a:t>
            </a:r>
            <a:endParaRPr lang="es-AR" b="1" dirty="0"/>
          </a:p>
        </p:txBody>
      </p:sp>
      <p:sp>
        <p:nvSpPr>
          <p:cNvPr id="3" name="Marcador de contenido 2"/>
          <p:cNvSpPr>
            <a:spLocks noGrp="1"/>
          </p:cNvSpPr>
          <p:nvPr>
            <p:ph idx="1"/>
          </p:nvPr>
        </p:nvSpPr>
        <p:spPr/>
        <p:txBody>
          <a:bodyPr>
            <a:normAutofit fontScale="55000" lnSpcReduction="20000"/>
          </a:bodyPr>
          <a:lstStyle/>
          <a:p>
            <a:pPr marL="0" indent="0">
              <a:buNone/>
            </a:pPr>
            <a:r>
              <a:rPr lang="es-AR" dirty="0" smtClean="0"/>
              <a:t>Postulamos que la falta de colaboración de los bancos está matando a las pymes. Frente a esa realidad, CAME exigió:  </a:t>
            </a:r>
          </a:p>
          <a:p>
            <a:endParaRPr lang="es-AR" dirty="0" smtClean="0"/>
          </a:p>
          <a:p>
            <a:r>
              <a:rPr lang="es-AR" dirty="0" smtClean="0"/>
              <a:t>1) Que las entidades financieras autoricen descubiertos automáticos en cuenta corriente para cubrir los cheques de sus clientes, especialmente de aquellos que siempre han cumplido. </a:t>
            </a:r>
          </a:p>
          <a:p>
            <a:endParaRPr lang="es-AR" dirty="0" smtClean="0"/>
          </a:p>
          <a:p>
            <a:r>
              <a:rPr lang="es-AR" dirty="0" smtClean="0"/>
              <a:t>2) Que las tasas por esos descubiertos no superen el 20 % anual, que es la tasa de referencia que ofrece el Gobierno. </a:t>
            </a:r>
          </a:p>
          <a:p>
            <a:endParaRPr lang="es-AR" dirty="0" smtClean="0"/>
          </a:p>
          <a:p>
            <a:r>
              <a:rPr lang="es-AR" dirty="0" smtClean="0"/>
              <a:t>3) Que el Banco Central adecúe las normativas para posibilitar esa operatoria. </a:t>
            </a:r>
          </a:p>
          <a:p>
            <a:endParaRPr lang="es-AR" dirty="0" smtClean="0"/>
          </a:p>
          <a:p>
            <a:r>
              <a:rPr lang="es-AR" dirty="0" smtClean="0"/>
              <a:t>4) Que, si es necesario, sea el mismo Banco Central quien garantice los fondos para que pueda sostenerse la cobertura de cheques. </a:t>
            </a:r>
          </a:p>
          <a:p>
            <a:endParaRPr lang="es-AR" dirty="0" smtClean="0"/>
          </a:p>
          <a:p>
            <a:r>
              <a:rPr lang="es-AR" dirty="0" smtClean="0"/>
              <a:t>5) Que los bancos garanticen rapidez para dar los créditos que autorizó el Gobierno en el paquete de medidas reciente.</a:t>
            </a:r>
          </a:p>
          <a:p>
            <a:endParaRPr lang="es-AR" dirty="0"/>
          </a:p>
        </p:txBody>
      </p:sp>
    </p:spTree>
    <p:extLst>
      <p:ext uri="{BB962C8B-B14F-4D97-AF65-F5344CB8AC3E}">
        <p14:creationId xmlns:p14="http://schemas.microsoft.com/office/powerpoint/2010/main" val="3653993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Gestiones - AFIP</a:t>
            </a:r>
            <a:endParaRPr lang="es-AR" b="1" dirty="0"/>
          </a:p>
        </p:txBody>
      </p:sp>
      <p:sp>
        <p:nvSpPr>
          <p:cNvPr id="3" name="Marcador de contenido 2"/>
          <p:cNvSpPr>
            <a:spLocks noGrp="1"/>
          </p:cNvSpPr>
          <p:nvPr>
            <p:ph idx="1"/>
          </p:nvPr>
        </p:nvSpPr>
        <p:spPr/>
        <p:txBody>
          <a:bodyPr/>
          <a:lstStyle/>
          <a:p>
            <a:pPr marL="0" indent="0" algn="just">
              <a:buNone/>
            </a:pPr>
            <a:r>
              <a:rPr lang="es-AR" dirty="0" smtClean="0"/>
              <a:t>En línea con el pedido de CAME por la emergencia pyme que, entre sus solicitudes, incluía una moratoria para todas las empresas en riesgo, golpeadas por la sostenida caída de ventas y de la producción industrial, </a:t>
            </a:r>
            <a:r>
              <a:rPr lang="es-AR" b="1" dirty="0" smtClean="0"/>
              <a:t>celebramos la moratoria para pymes y </a:t>
            </a:r>
            <a:r>
              <a:rPr lang="es-AR" b="1" dirty="0" err="1" smtClean="0"/>
              <a:t>monotributistas</a:t>
            </a:r>
            <a:r>
              <a:rPr lang="es-AR" dirty="0" smtClean="0"/>
              <a:t> lanzada por la Administración Federal de Ingresos Públicos (AFIP) que contempla una quita de 42 % de los intereses, condonación total de multas y planes de pago de hasta diez años.</a:t>
            </a:r>
          </a:p>
          <a:p>
            <a:pPr marL="0" indent="0" algn="just">
              <a:buNone/>
            </a:pPr>
            <a:r>
              <a:rPr lang="es-AR" dirty="0" smtClean="0"/>
              <a:t>Tras </a:t>
            </a:r>
            <a:r>
              <a:rPr lang="es-AR" dirty="0"/>
              <a:t>la gestión de CAME, AFIP implementó un </a:t>
            </a:r>
            <a:r>
              <a:rPr lang="es-AR" b="1" dirty="0"/>
              <a:t>nuevo régimen de facilidades de pago</a:t>
            </a:r>
            <a:r>
              <a:rPr lang="es-AR" dirty="0"/>
              <a:t>, que permite financiar las obligaciones impositivas incluidas en planes que finalizaron el 30 de abril último.</a:t>
            </a:r>
          </a:p>
          <a:p>
            <a:pPr marL="0" indent="0" algn="just">
              <a:buNone/>
            </a:pPr>
            <a:endParaRPr lang="es-AR" dirty="0"/>
          </a:p>
        </p:txBody>
      </p:sp>
    </p:spTree>
    <p:extLst>
      <p:ext uri="{BB962C8B-B14F-4D97-AF65-F5344CB8AC3E}">
        <p14:creationId xmlns:p14="http://schemas.microsoft.com/office/powerpoint/2010/main" val="3561718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Gestiones - AFIP</a:t>
            </a:r>
            <a:endParaRPr lang="es-AR" b="1" dirty="0"/>
          </a:p>
        </p:txBody>
      </p:sp>
      <p:sp>
        <p:nvSpPr>
          <p:cNvPr id="3" name="Marcador de contenido 2"/>
          <p:cNvSpPr>
            <a:spLocks noGrp="1"/>
          </p:cNvSpPr>
          <p:nvPr>
            <p:ph idx="1"/>
          </p:nvPr>
        </p:nvSpPr>
        <p:spPr/>
        <p:txBody>
          <a:bodyPr>
            <a:normAutofit/>
          </a:bodyPr>
          <a:lstStyle/>
          <a:p>
            <a:pPr marL="0" indent="0" algn="just">
              <a:buNone/>
            </a:pPr>
            <a:r>
              <a:rPr lang="es-AR" dirty="0" smtClean="0"/>
              <a:t>Desde </a:t>
            </a:r>
            <a:r>
              <a:rPr lang="es-AR" dirty="0"/>
              <a:t>la </a:t>
            </a:r>
            <a:r>
              <a:rPr lang="es-AR" dirty="0" smtClean="0"/>
              <a:t>CAME </a:t>
            </a:r>
            <a:r>
              <a:rPr lang="es-AR" dirty="0"/>
              <a:t>le enviamos a la titular de la Administración Federal de Ingresos Públicos (AFIP), Mercedes Marcó del Pont, una </a:t>
            </a:r>
            <a:r>
              <a:rPr lang="es-AR" dirty="0" smtClean="0"/>
              <a:t>solicitud de </a:t>
            </a:r>
            <a:r>
              <a:rPr lang="es-AR" b="1" dirty="0"/>
              <a:t>prórroga del recambio obligatorio de los controladores fiscales</a:t>
            </a:r>
            <a:r>
              <a:rPr lang="es-AR" dirty="0"/>
              <a:t> para el sector comercial que tiene previsto su inicio el próximo 1° de abril de 2021.</a:t>
            </a:r>
          </a:p>
          <a:p>
            <a:pPr marL="0" indent="0" algn="just">
              <a:buNone/>
            </a:pPr>
            <a:r>
              <a:rPr lang="es-AR" dirty="0"/>
              <a:t>El pedido radica en la situación tan difícil que atraviesa el sector y, también, por la gran incertidumbre del escenario comercial para el 2021.</a:t>
            </a:r>
          </a:p>
          <a:p>
            <a:pPr marL="0" indent="0" algn="just">
              <a:buNone/>
            </a:pPr>
            <a:r>
              <a:rPr lang="es-AR" dirty="0"/>
              <a:t>Consideramos que la postergación de esta normativa impuesta por el organismo contribuirá a aliviar la presión sobre las pymes comerciales</a:t>
            </a:r>
            <a:r>
              <a:rPr lang="es-AR" dirty="0" smtClean="0"/>
              <a:t>.</a:t>
            </a:r>
            <a:endParaRPr lang="es-AR" dirty="0"/>
          </a:p>
        </p:txBody>
      </p:sp>
    </p:spTree>
    <p:extLst>
      <p:ext uri="{BB962C8B-B14F-4D97-AF65-F5344CB8AC3E}">
        <p14:creationId xmlns:p14="http://schemas.microsoft.com/office/powerpoint/2010/main" val="1861524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b="1" dirty="0" smtClean="0"/>
              <a:t>Gestiones - Proyecto de Ley de Acreditación Inmediata</a:t>
            </a:r>
            <a:endParaRPr lang="es-AR" b="1" dirty="0"/>
          </a:p>
        </p:txBody>
      </p:sp>
      <p:sp>
        <p:nvSpPr>
          <p:cNvPr id="3" name="Marcador de contenido 2"/>
          <p:cNvSpPr>
            <a:spLocks noGrp="1"/>
          </p:cNvSpPr>
          <p:nvPr>
            <p:ph idx="1"/>
          </p:nvPr>
        </p:nvSpPr>
        <p:spPr/>
        <p:txBody>
          <a:bodyPr>
            <a:normAutofit fontScale="92500" lnSpcReduction="20000"/>
          </a:bodyPr>
          <a:lstStyle/>
          <a:p>
            <a:pPr marL="0" indent="0" algn="just">
              <a:buNone/>
            </a:pPr>
            <a:r>
              <a:rPr lang="es-AR" dirty="0" smtClean="0"/>
              <a:t>Brindamos nuestro apoyo al proyecto de Ley de Acreditación Inmediata, de autoría del diputado nacional Carlos Ponce, que incentiva a la utilización de tarjetas de débito y la acreditación inmediata en las cuentas de los comerciantes, de los fondos que se debitan a los consumidores en compras realizadas.</a:t>
            </a:r>
          </a:p>
          <a:p>
            <a:pPr marL="0" indent="0" algn="just">
              <a:buNone/>
            </a:pPr>
            <a:r>
              <a:rPr lang="es-AR" dirty="0" smtClean="0"/>
              <a:t>También solicitamos </a:t>
            </a:r>
            <a:r>
              <a:rPr lang="es-AR" dirty="0"/>
              <a:t>a nuestras entidades asociadas la urgente adhesión al pedido de tratamiento del </a:t>
            </a:r>
            <a:r>
              <a:rPr lang="es-AR" b="1" dirty="0" smtClean="0"/>
              <a:t>proyecto</a:t>
            </a:r>
            <a:r>
              <a:rPr lang="es-AR" dirty="0" smtClean="0"/>
              <a:t>.</a:t>
            </a:r>
          </a:p>
          <a:p>
            <a:pPr marL="0" indent="0" algn="just">
              <a:buNone/>
            </a:pPr>
            <a:r>
              <a:rPr lang="es-AR" dirty="0" smtClean="0"/>
              <a:t>Con </a:t>
            </a:r>
            <a:r>
              <a:rPr lang="es-AR" dirty="0"/>
              <a:t>el apoyo de 157 entidades asociadas, </a:t>
            </a:r>
            <a:r>
              <a:rPr lang="es-AR" dirty="0" smtClean="0"/>
              <a:t>reiteramos el </a:t>
            </a:r>
            <a:r>
              <a:rPr lang="es-AR" dirty="0"/>
              <a:t>pedido de tratamiento del </a:t>
            </a:r>
            <a:r>
              <a:rPr lang="es-AR" b="1" dirty="0"/>
              <a:t>proyecto de </a:t>
            </a:r>
            <a:r>
              <a:rPr lang="es-AR" b="1" dirty="0" smtClean="0"/>
              <a:t>Ley</a:t>
            </a:r>
            <a:r>
              <a:rPr lang="es-AR" dirty="0" smtClean="0"/>
              <a:t>.</a:t>
            </a:r>
          </a:p>
          <a:p>
            <a:pPr marL="0" indent="0" algn="just">
              <a:buNone/>
            </a:pPr>
            <a:r>
              <a:rPr lang="es-AR" dirty="0"/>
              <a:t>Le enviamos una carta a </a:t>
            </a:r>
            <a:r>
              <a:rPr lang="es-AR" dirty="0" smtClean="0"/>
              <a:t>Sergio Massa </a:t>
            </a:r>
            <a:r>
              <a:rPr lang="es-AR" dirty="0"/>
              <a:t>para solicitarle su apoyo en el proyecto de </a:t>
            </a:r>
            <a:r>
              <a:rPr lang="es-AR" dirty="0" smtClean="0"/>
              <a:t>Ley.</a:t>
            </a:r>
            <a:endParaRPr lang="es-AR" dirty="0"/>
          </a:p>
          <a:p>
            <a:pPr marL="0" indent="0" algn="just">
              <a:buNone/>
            </a:pPr>
            <a:r>
              <a:rPr lang="es-AR" dirty="0"/>
              <a:t>La Cámara de Diputados dio media sanción al proyecto de Ley de Acreditación Inmediata de pagos con tarjetas de débito en los comercios.</a:t>
            </a:r>
          </a:p>
          <a:p>
            <a:pPr marL="0" indent="0">
              <a:buNone/>
            </a:pPr>
            <a:endParaRPr lang="es-AR" dirty="0"/>
          </a:p>
          <a:p>
            <a:pPr marL="0" indent="0">
              <a:buNone/>
            </a:pPr>
            <a:endParaRPr lang="es-AR" dirty="0" smtClean="0"/>
          </a:p>
          <a:p>
            <a:endParaRPr lang="es-AR" dirty="0"/>
          </a:p>
        </p:txBody>
      </p:sp>
    </p:spTree>
    <p:extLst>
      <p:ext uri="{BB962C8B-B14F-4D97-AF65-F5344CB8AC3E}">
        <p14:creationId xmlns:p14="http://schemas.microsoft.com/office/powerpoint/2010/main" val="530870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Gestiones – Ley de Góndolas</a:t>
            </a:r>
            <a:endParaRPr lang="es-AR" b="1" dirty="0"/>
          </a:p>
        </p:txBody>
      </p:sp>
      <p:sp>
        <p:nvSpPr>
          <p:cNvPr id="3" name="Marcador de contenido 2"/>
          <p:cNvSpPr>
            <a:spLocks noGrp="1"/>
          </p:cNvSpPr>
          <p:nvPr>
            <p:ph idx="1"/>
          </p:nvPr>
        </p:nvSpPr>
        <p:spPr>
          <a:xfrm>
            <a:off x="838200" y="1834251"/>
            <a:ext cx="10515600" cy="4351338"/>
          </a:xfrm>
        </p:spPr>
        <p:txBody>
          <a:bodyPr>
            <a:normAutofit fontScale="47500" lnSpcReduction="20000"/>
          </a:bodyPr>
          <a:lstStyle/>
          <a:p>
            <a:pPr marL="0" indent="0" algn="just">
              <a:buNone/>
            </a:pPr>
            <a:r>
              <a:rPr lang="es-AR" dirty="0" smtClean="0"/>
              <a:t>* Apoyamos la Ley de Góndolas. Esta es un instrumento decisivo no solo para el consumidor, sino también para las pymes, porque además del espacio en la góndola se busca evitar aquellas prácticas abusivas que por muchos años tuvieron lugar.</a:t>
            </a:r>
          </a:p>
          <a:p>
            <a:pPr marL="0" indent="0" algn="just">
              <a:buNone/>
            </a:pPr>
            <a:r>
              <a:rPr lang="es-AR" dirty="0" smtClean="0"/>
              <a:t>* La Ley de Góndolas obtuvo media sanción el pasado 20 de noviembre, y el debate continuará ahora en el Senado. Expresamos el apoyo al proyecto y señalamos los puntos a incluir en la futura reglamentación para acentuar la proyección de las pymes proveedoras de los supermercados:</a:t>
            </a:r>
          </a:p>
          <a:p>
            <a:pPr marL="0" indent="0" algn="just">
              <a:buNone/>
            </a:pPr>
            <a:r>
              <a:rPr lang="es-AR" dirty="0" smtClean="0"/>
              <a:t>1) “Espacio </a:t>
            </a:r>
            <a:r>
              <a:rPr lang="es-AR" dirty="0" err="1" smtClean="0"/>
              <a:t>MiPyme</a:t>
            </a:r>
            <a:r>
              <a:rPr lang="es-AR" dirty="0" smtClean="0"/>
              <a:t>”: del 25 % previsto en la ley, CAME solicita establecer un mínimo de 3 empresas proveedoras por categoría.</a:t>
            </a:r>
          </a:p>
          <a:p>
            <a:pPr marL="0" indent="0" algn="just">
              <a:buNone/>
            </a:pPr>
            <a:r>
              <a:rPr lang="es-AR" dirty="0" smtClean="0"/>
              <a:t>2) Marcas blancas: se propone explicitar que las marcas fabricadas “por cuenta y orden” de los supermercados (marcas blancas), no computen para la ocupación del espacio reservado para </a:t>
            </a:r>
            <a:r>
              <a:rPr lang="es-AR" dirty="0" err="1" smtClean="0"/>
              <a:t>MiPymes</a:t>
            </a:r>
            <a:r>
              <a:rPr lang="es-AR" dirty="0" smtClean="0"/>
              <a:t>, aunque la fabricación la haya realizado una pequeña o mediana empresa.</a:t>
            </a:r>
          </a:p>
          <a:p>
            <a:pPr marL="0" indent="0" algn="just">
              <a:buNone/>
            </a:pPr>
            <a:r>
              <a:rPr lang="es-AR" dirty="0" smtClean="0"/>
              <a:t>3) Plazos: se solicita que el plazo de 60 días previsto para el pago a Pymes implique la acreditación efectiva de los valores en ese momento y no la entrega de un instrumento de pago diferido que aplace dicho período.</a:t>
            </a:r>
          </a:p>
          <a:p>
            <a:pPr marL="0" indent="0" algn="just">
              <a:buNone/>
            </a:pPr>
            <a:r>
              <a:rPr lang="es-AR" dirty="0" smtClean="0"/>
              <a:t>4) Esquemas logísticos flexibles y adecuados para las Pymes a fin de evitar condicionamientos por parte de los supermercados.</a:t>
            </a:r>
          </a:p>
          <a:p>
            <a:pPr marL="0" indent="0" algn="just">
              <a:buNone/>
            </a:pPr>
            <a:r>
              <a:rPr lang="es-AR" dirty="0" smtClean="0"/>
              <a:t>* Sanción de la Ley. “Se trata de una medida reparadora, que busca fomentar la competencia y generar nuevas oportunidades para las industrias y productores pymes, terminando, además, con las prácticas abusivas de las grandes cadenas que imponían sus condiciones de compra”, señaló el presidente de la CAME, Gerardo Díaz Beltrán, quien destacó que esta ley beneficiará también al consumidor, dándole más opciones para elegir.</a:t>
            </a:r>
          </a:p>
          <a:p>
            <a:pPr marL="0" indent="0" algn="just">
              <a:buNone/>
            </a:pPr>
            <a:r>
              <a:rPr lang="es-AR" dirty="0" smtClean="0"/>
              <a:t>* Con el apoyo de CAME, el Gobierno promulgó la Ley de Góndolas. Cabe destacar que CAME impulso dicha ley desde sus inicios comprendiendo que la misma resultaba una herramienta fundamental para el desarrollo de la productividad de las pymes. De esta manera, la Ley de Góndolas quedó decretada en la Ley 27.545.</a:t>
            </a:r>
          </a:p>
          <a:p>
            <a:pPr marL="0" indent="0" algn="just">
              <a:buNone/>
            </a:pPr>
            <a:r>
              <a:rPr lang="es-AR" dirty="0" smtClean="0"/>
              <a:t>* Se </a:t>
            </a:r>
            <a:r>
              <a:rPr lang="es-AR" dirty="0"/>
              <a:t>reglamentó la </a:t>
            </a:r>
            <a:r>
              <a:rPr lang="es-AR" b="1" dirty="0"/>
              <a:t>Ley de Góndolas (Ley 27.545)</a:t>
            </a:r>
            <a:r>
              <a:rPr lang="es-AR" dirty="0"/>
              <a:t> que apunta a promover una mayor oferta de productos en las grandes cadenas de supermercados, tanto física como virtualmente, posibilitando que las pymes, cooperativas y emprendimientos de la agricultura familiar tengan un trato equitativo en el espacio que ocupan.</a:t>
            </a:r>
            <a:endParaRPr lang="es-AR" dirty="0" smtClean="0"/>
          </a:p>
          <a:p>
            <a:endParaRPr lang="es-AR" dirty="0"/>
          </a:p>
        </p:txBody>
      </p:sp>
    </p:spTree>
    <p:extLst>
      <p:ext uri="{BB962C8B-B14F-4D97-AF65-F5344CB8AC3E}">
        <p14:creationId xmlns:p14="http://schemas.microsoft.com/office/powerpoint/2010/main" val="725047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Gestiones</a:t>
            </a:r>
            <a:endParaRPr lang="es-AR" b="1" dirty="0"/>
          </a:p>
        </p:txBody>
      </p:sp>
      <p:sp>
        <p:nvSpPr>
          <p:cNvPr id="3" name="Marcador de contenido 2"/>
          <p:cNvSpPr>
            <a:spLocks noGrp="1"/>
          </p:cNvSpPr>
          <p:nvPr>
            <p:ph idx="1"/>
          </p:nvPr>
        </p:nvSpPr>
        <p:spPr/>
        <p:txBody>
          <a:bodyPr/>
          <a:lstStyle/>
          <a:p>
            <a:pPr marL="0" indent="0">
              <a:buNone/>
            </a:pPr>
            <a:r>
              <a:rPr lang="es-AR" dirty="0" smtClean="0"/>
              <a:t>Suscribimos el acuerdo de la paritaria mercantil 2020 junto a la Federación Argentina de Empleados de Comercio y Servicios (FAECYS) y al resto de las entidades gremiales empresarias firmantes: Cámara Argentina de Comercio y Servicios (CAC) y Unión de Entidades Comerciales Argentinas (UDECA).</a:t>
            </a:r>
            <a:endParaRPr lang="es-AR" dirty="0"/>
          </a:p>
        </p:txBody>
      </p:sp>
    </p:spTree>
    <p:extLst>
      <p:ext uri="{BB962C8B-B14F-4D97-AF65-F5344CB8AC3E}">
        <p14:creationId xmlns:p14="http://schemas.microsoft.com/office/powerpoint/2010/main" val="699125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CAME Pagos – </a:t>
            </a:r>
            <a:r>
              <a:rPr lang="es-AR" b="1" dirty="0" smtClean="0"/>
              <a:t>Lanzamiento</a:t>
            </a:r>
            <a:endParaRPr lang="es-AR" b="1" dirty="0"/>
          </a:p>
        </p:txBody>
      </p:sp>
      <p:sp>
        <p:nvSpPr>
          <p:cNvPr id="3" name="Marcador de contenido 2"/>
          <p:cNvSpPr>
            <a:spLocks noGrp="1"/>
          </p:cNvSpPr>
          <p:nvPr>
            <p:ph idx="1"/>
          </p:nvPr>
        </p:nvSpPr>
        <p:spPr/>
        <p:txBody>
          <a:bodyPr>
            <a:normAutofit fontScale="77500" lnSpcReduction="20000"/>
          </a:bodyPr>
          <a:lstStyle/>
          <a:p>
            <a:pPr marL="0" indent="0" algn="just">
              <a:buNone/>
            </a:pPr>
            <a:r>
              <a:rPr lang="es-AR" dirty="0" smtClean="0"/>
              <a:t>Por las altas tasas y costos financieros, CAME lanzamos nuestra propia FINTECH: CAME Pagos, una plataforma transaccional y financiera pensada para las pymes.</a:t>
            </a:r>
          </a:p>
          <a:p>
            <a:pPr marL="0" indent="0" algn="just">
              <a:buNone/>
            </a:pPr>
            <a:r>
              <a:rPr lang="es-AR" dirty="0" smtClean="0"/>
              <a:t>Continuamos avanzando en línea con el plan de expansión. En el marco de la reunión de Consejo Directivo se realizó, en forma satisfactoria, la prueba de venta en comercio físico cobrando con tarjeta de crédito, la cual consistió en establecer la conexión inalámbrica entre un dispositivo MPOS CAME PAGOS, con un teléfono celular que tenía instalada la APP CAME PAGOS. </a:t>
            </a:r>
          </a:p>
          <a:p>
            <a:pPr marL="0" indent="0" algn="just">
              <a:buNone/>
            </a:pPr>
            <a:r>
              <a:rPr lang="es-AR" dirty="0" smtClean="0"/>
              <a:t>Este hito posibilita el comienzo de la apertura de los Centros de Servicios CAME PAGOS, los cuales funcionarán en cámaras empresarias, sumando servicios que potenciarán la actividad de comercios y pymes, transformándose a las mismas en verdaderos centros de negocios.</a:t>
            </a:r>
          </a:p>
          <a:p>
            <a:pPr marL="0" indent="0" algn="just">
              <a:buNone/>
            </a:pPr>
            <a:r>
              <a:rPr lang="es-AR" dirty="0" smtClean="0"/>
              <a:t>CAME </a:t>
            </a:r>
            <a:r>
              <a:rPr lang="es-AR" dirty="0"/>
              <a:t>propone la implementación de la </a:t>
            </a:r>
            <a:r>
              <a:rPr lang="es-AR" b="1" dirty="0"/>
              <a:t>Billetera Virtual </a:t>
            </a:r>
            <a:r>
              <a:rPr lang="es-AR" b="1" dirty="0" smtClean="0"/>
              <a:t>CAME Pagos </a:t>
            </a:r>
            <a:r>
              <a:rPr lang="es-AR" dirty="0" smtClean="0"/>
              <a:t>en </a:t>
            </a:r>
            <a:r>
              <a:rPr lang="es-AR" dirty="0"/>
              <a:t>todos los comercios del país para cuidar la salud y canalizar créditos a </a:t>
            </a:r>
            <a:r>
              <a:rPr lang="es-AR" dirty="0" smtClean="0"/>
              <a:t>Pymes.</a:t>
            </a:r>
          </a:p>
          <a:p>
            <a:pPr marL="0" indent="0" algn="just">
              <a:buNone/>
            </a:pPr>
            <a:r>
              <a:rPr lang="es-AR" dirty="0" smtClean="0"/>
              <a:t>Desde CAME, junto a Visa Corp., invitamos a todas nuestras entidades y a sus empresas asociadas a participar del lanzamiento de la nueva tarjeta prepaga VISA – CAME Pagos. </a:t>
            </a:r>
            <a:endParaRPr lang="es-AR" dirty="0"/>
          </a:p>
        </p:txBody>
      </p:sp>
    </p:spTree>
    <p:extLst>
      <p:ext uri="{BB962C8B-B14F-4D97-AF65-F5344CB8AC3E}">
        <p14:creationId xmlns:p14="http://schemas.microsoft.com/office/powerpoint/2010/main" val="2503897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Lanzamiento</a:t>
            </a:r>
            <a:endParaRPr lang="es-AR" b="1" dirty="0"/>
          </a:p>
        </p:txBody>
      </p:sp>
      <p:sp>
        <p:nvSpPr>
          <p:cNvPr id="3" name="Marcador de contenido 2"/>
          <p:cNvSpPr>
            <a:spLocks noGrp="1"/>
          </p:cNvSpPr>
          <p:nvPr>
            <p:ph idx="1"/>
          </p:nvPr>
        </p:nvSpPr>
        <p:spPr/>
        <p:txBody>
          <a:bodyPr>
            <a:normAutofit/>
          </a:bodyPr>
          <a:lstStyle/>
          <a:p>
            <a:pPr marL="0" indent="0" algn="just">
              <a:buNone/>
            </a:pPr>
            <a:r>
              <a:rPr lang="es-AR" sz="4000" dirty="0" smtClean="0"/>
              <a:t>Presentamos </a:t>
            </a:r>
            <a:r>
              <a:rPr lang="es-AR" sz="4000" dirty="0"/>
              <a:t>el </a:t>
            </a:r>
            <a:r>
              <a:rPr lang="es-AR" sz="4000" b="1" dirty="0"/>
              <a:t>nuevo sitio web institucional de CAME</a:t>
            </a:r>
            <a:r>
              <a:rPr lang="es-AR" sz="4000" dirty="0"/>
              <a:t>, reestructurado, con un diseño atractivo e innovador y una dinámica sencilla que agiliza la navegación del usuario, para sentirnos cada vez más cerca de nuestras entidades asociadas, el sector pyme y público de interés.</a:t>
            </a:r>
          </a:p>
          <a:p>
            <a:endParaRPr lang="es-AR" sz="4000" dirty="0"/>
          </a:p>
        </p:txBody>
      </p:sp>
    </p:spTree>
    <p:extLst>
      <p:ext uri="{BB962C8B-B14F-4D97-AF65-F5344CB8AC3E}">
        <p14:creationId xmlns:p14="http://schemas.microsoft.com/office/powerpoint/2010/main" val="3476813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solidFill>
                  <a:srgbClr val="FF0000"/>
                </a:solidFill>
              </a:rPr>
              <a:t>Convenios</a:t>
            </a:r>
            <a:endParaRPr lang="es-AR" b="1" dirty="0">
              <a:solidFill>
                <a:srgbClr val="FF0000"/>
              </a:solidFill>
            </a:endParaRPr>
          </a:p>
        </p:txBody>
      </p:sp>
      <p:sp>
        <p:nvSpPr>
          <p:cNvPr id="3" name="Marcador de contenido 2"/>
          <p:cNvSpPr>
            <a:spLocks noGrp="1"/>
          </p:cNvSpPr>
          <p:nvPr>
            <p:ph idx="1"/>
          </p:nvPr>
        </p:nvSpPr>
        <p:spPr/>
        <p:txBody>
          <a:bodyPr/>
          <a:lstStyle/>
          <a:p>
            <a:pPr marL="0" indent="0" algn="just">
              <a:buNone/>
            </a:pPr>
            <a:r>
              <a:rPr lang="es-AR" dirty="0" smtClean="0">
                <a:solidFill>
                  <a:srgbClr val="FF0000"/>
                </a:solidFill>
              </a:rPr>
              <a:t>Firmamos un convenio marco de cooperación, colaboración institucional, asistencia técnica y complementación con </a:t>
            </a:r>
            <a:r>
              <a:rPr lang="es-AR" b="1" dirty="0" smtClean="0">
                <a:solidFill>
                  <a:srgbClr val="FF0000"/>
                </a:solidFill>
              </a:rPr>
              <a:t>FAEVYT</a:t>
            </a:r>
            <a:r>
              <a:rPr lang="es-AR" dirty="0" smtClean="0">
                <a:solidFill>
                  <a:srgbClr val="FF0000"/>
                </a:solidFill>
              </a:rPr>
              <a:t>.</a:t>
            </a:r>
          </a:p>
          <a:p>
            <a:pPr marL="0" indent="0" algn="just">
              <a:buNone/>
            </a:pPr>
            <a:r>
              <a:rPr lang="es-AR" dirty="0" smtClean="0">
                <a:solidFill>
                  <a:srgbClr val="FF0000"/>
                </a:solidFill>
              </a:rPr>
              <a:t>También, con el </a:t>
            </a:r>
            <a:r>
              <a:rPr lang="es-AR" b="1" dirty="0" smtClean="0">
                <a:solidFill>
                  <a:srgbClr val="FF0000"/>
                </a:solidFill>
              </a:rPr>
              <a:t>gobernador de San Juan </a:t>
            </a:r>
            <a:r>
              <a:rPr lang="es-AR" dirty="0" smtClean="0">
                <a:solidFill>
                  <a:srgbClr val="FF0000"/>
                </a:solidFill>
              </a:rPr>
              <a:t>para lanzar “Tienda San Juan”.</a:t>
            </a:r>
          </a:p>
          <a:p>
            <a:pPr marL="0" indent="0" algn="just">
              <a:buNone/>
            </a:pPr>
            <a:r>
              <a:rPr lang="es-AR" dirty="0" smtClean="0">
                <a:solidFill>
                  <a:srgbClr val="FF0000"/>
                </a:solidFill>
              </a:rPr>
              <a:t> Suscribimos el convenio de emergencia para el sostenimiento de los puestos de trabajo y la actividad productiva.</a:t>
            </a:r>
          </a:p>
          <a:p>
            <a:pPr marL="0" indent="0" algn="just">
              <a:buNone/>
            </a:pPr>
            <a:r>
              <a:rPr lang="es-AR" dirty="0" smtClean="0">
                <a:solidFill>
                  <a:srgbClr val="FF0000"/>
                </a:solidFill>
              </a:rPr>
              <a:t>Junto con </a:t>
            </a:r>
            <a:r>
              <a:rPr lang="es-AR" b="1" dirty="0" smtClean="0">
                <a:solidFill>
                  <a:srgbClr val="FF0000"/>
                </a:solidFill>
              </a:rPr>
              <a:t>COVIAR</a:t>
            </a:r>
            <a:r>
              <a:rPr lang="es-AR" dirty="0" smtClean="0">
                <a:solidFill>
                  <a:srgbClr val="FF0000"/>
                </a:solidFill>
              </a:rPr>
              <a:t> firmamos un convenio de sistema de pagos y billetera virtual para productores y pymes.</a:t>
            </a:r>
            <a:endParaRPr lang="es-AR" dirty="0">
              <a:solidFill>
                <a:srgbClr val="FF0000"/>
              </a:solidFill>
            </a:endParaRPr>
          </a:p>
        </p:txBody>
      </p:sp>
    </p:spTree>
    <p:extLst>
      <p:ext uri="{BB962C8B-B14F-4D97-AF65-F5344CB8AC3E}">
        <p14:creationId xmlns:p14="http://schemas.microsoft.com/office/powerpoint/2010/main" val="3156956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Actividades principales</a:t>
            </a:r>
            <a:endParaRPr lang="es-AR" b="1" dirty="0"/>
          </a:p>
        </p:txBody>
      </p:sp>
      <p:sp>
        <p:nvSpPr>
          <p:cNvPr id="3" name="Marcador de contenido 2"/>
          <p:cNvSpPr>
            <a:spLocks noGrp="1"/>
          </p:cNvSpPr>
          <p:nvPr>
            <p:ph idx="1"/>
          </p:nvPr>
        </p:nvSpPr>
        <p:spPr/>
        <p:txBody>
          <a:bodyPr>
            <a:normAutofit lnSpcReduction="10000"/>
          </a:bodyPr>
          <a:lstStyle/>
          <a:p>
            <a:pPr marL="0" indent="0" algn="just">
              <a:buNone/>
            </a:pPr>
            <a:r>
              <a:rPr lang="es-AR" dirty="0" smtClean="0"/>
              <a:t>CAME se reunió con el presidente de Confederaciones Rurales Argentinas (CRA), Jorge </a:t>
            </a:r>
            <a:r>
              <a:rPr lang="es-AR" dirty="0" err="1" smtClean="0"/>
              <a:t>Chemes</a:t>
            </a:r>
            <a:r>
              <a:rPr lang="es-AR" dirty="0" smtClean="0"/>
              <a:t>, quien visitó la sede de la Confederación Argentina de la Mediana Empresa con el objetivo de generar una mayor transparencia comercial, en pos de alcanzar el llamado </a:t>
            </a:r>
            <a:r>
              <a:rPr lang="es-AR" b="1" dirty="0" smtClean="0"/>
              <a:t>“Comercio Justo”</a:t>
            </a:r>
            <a:r>
              <a:rPr lang="es-AR" dirty="0" smtClean="0"/>
              <a:t> que beneficia tanto al productor como al consumidor. Desde CAME, entonces, presentamos el </a:t>
            </a:r>
            <a:r>
              <a:rPr lang="es-AR" b="1" dirty="0" smtClean="0"/>
              <a:t>Sello CAME Sustentable</a:t>
            </a:r>
            <a:r>
              <a:rPr lang="es-AR" dirty="0" smtClean="0"/>
              <a:t>, certificación de triple impacto que promoverá la adecuación a estándares nacionales y/o internacionales de los productos de las pequeñas y medianas empresas rurales, para que tengan una mayor rentabilidad y competitividad. </a:t>
            </a:r>
          </a:p>
          <a:p>
            <a:pPr marL="0" indent="0" algn="just">
              <a:buNone/>
            </a:pPr>
            <a:r>
              <a:rPr lang="es-AR" dirty="0">
                <a:solidFill>
                  <a:srgbClr val="FF0000"/>
                </a:solidFill>
              </a:rPr>
              <a:t>E</a:t>
            </a:r>
            <a:r>
              <a:rPr lang="es-AR" dirty="0" smtClean="0">
                <a:solidFill>
                  <a:srgbClr val="FF0000"/>
                </a:solidFill>
              </a:rPr>
              <a:t>n la sede del Ministerio de Obras Públicas de la Nación, el </a:t>
            </a:r>
            <a:r>
              <a:rPr lang="es-AR" b="1" dirty="0" smtClean="0">
                <a:solidFill>
                  <a:srgbClr val="FF0000"/>
                </a:solidFill>
              </a:rPr>
              <a:t>Ministro Gabriel </a:t>
            </a:r>
            <a:r>
              <a:rPr lang="es-AR" b="1" dirty="0" err="1" smtClean="0">
                <a:solidFill>
                  <a:srgbClr val="FF0000"/>
                </a:solidFill>
              </a:rPr>
              <a:t>Katopodis</a:t>
            </a:r>
            <a:r>
              <a:rPr lang="es-AR" b="1" dirty="0" smtClean="0">
                <a:solidFill>
                  <a:srgbClr val="FF0000"/>
                </a:solidFill>
              </a:rPr>
              <a:t> </a:t>
            </a:r>
            <a:r>
              <a:rPr lang="es-AR" dirty="0" smtClean="0">
                <a:solidFill>
                  <a:srgbClr val="FF0000"/>
                </a:solidFill>
              </a:rPr>
              <a:t>recibió a la delegación de la CAME</a:t>
            </a:r>
            <a:r>
              <a:rPr lang="es-AR" dirty="0" smtClean="0"/>
              <a:t>.</a:t>
            </a:r>
          </a:p>
          <a:p>
            <a:pPr marL="0" indent="0">
              <a:buNone/>
            </a:pPr>
            <a:endParaRPr lang="es-AR" dirty="0"/>
          </a:p>
        </p:txBody>
      </p:sp>
    </p:spTree>
    <p:extLst>
      <p:ext uri="{BB962C8B-B14F-4D97-AF65-F5344CB8AC3E}">
        <p14:creationId xmlns:p14="http://schemas.microsoft.com/office/powerpoint/2010/main" val="2739257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Propuestas</a:t>
            </a:r>
            <a:endParaRPr lang="es-AR" b="1" dirty="0"/>
          </a:p>
        </p:txBody>
      </p:sp>
      <p:sp>
        <p:nvSpPr>
          <p:cNvPr id="3" name="Marcador de contenido 2"/>
          <p:cNvSpPr>
            <a:spLocks noGrp="1"/>
          </p:cNvSpPr>
          <p:nvPr>
            <p:ph idx="1"/>
          </p:nvPr>
        </p:nvSpPr>
        <p:spPr>
          <a:xfrm>
            <a:off x="838200" y="1868757"/>
            <a:ext cx="10515600" cy="4351338"/>
          </a:xfrm>
        </p:spPr>
        <p:txBody>
          <a:bodyPr>
            <a:normAutofit fontScale="92500" lnSpcReduction="10000"/>
          </a:bodyPr>
          <a:lstStyle/>
          <a:p>
            <a:pPr marL="0" indent="0" algn="just">
              <a:buNone/>
            </a:pPr>
            <a:r>
              <a:rPr lang="es-AR" dirty="0" smtClean="0"/>
              <a:t>En el marco de la emergencia declarada producto de la pandemia del COVID-19, desde CAME enviamos propuestas a los ministros de Desarrollo Productivo y de Economía, Matías </a:t>
            </a:r>
            <a:r>
              <a:rPr lang="es-AR" dirty="0" err="1" smtClean="0"/>
              <a:t>Kulfas</a:t>
            </a:r>
            <a:r>
              <a:rPr lang="es-AR" dirty="0" smtClean="0"/>
              <a:t> y Martín Guzmán, respectivamente, y a los gobernadores de todas las provincias argentinas, con 24 medidas que ayuden a mitigar el impacto económico provocado por el brote en las pequeñas y medianas empresas, teniendo en cuenta la velocidad de los acontecimientos, la paralización de infinidad de actividades, y la importancia de este sector en materia de generación de empleo.</a:t>
            </a:r>
          </a:p>
          <a:p>
            <a:pPr algn="just"/>
            <a:endParaRPr lang="es-AR" dirty="0" smtClean="0"/>
          </a:p>
          <a:p>
            <a:pPr marL="0" indent="0" algn="just">
              <a:buNone/>
            </a:pPr>
            <a:r>
              <a:rPr lang="es-AR" dirty="0" smtClean="0"/>
              <a:t>Planteamos iniciativas sobre costos laborales, financiamiento, impuestos, servicios, entre otros aspectos que preocupan al sector pyme, que está en cuarentena en estos momentos de incertidumbre.</a:t>
            </a:r>
          </a:p>
          <a:p>
            <a:endParaRPr lang="es-AR" dirty="0"/>
          </a:p>
        </p:txBody>
      </p:sp>
    </p:spTree>
    <p:extLst>
      <p:ext uri="{BB962C8B-B14F-4D97-AF65-F5344CB8AC3E}">
        <p14:creationId xmlns:p14="http://schemas.microsoft.com/office/powerpoint/2010/main" val="2172005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Propuestas</a:t>
            </a:r>
            <a:endParaRPr lang="es-AR" b="1" dirty="0"/>
          </a:p>
        </p:txBody>
      </p:sp>
      <p:sp>
        <p:nvSpPr>
          <p:cNvPr id="3" name="Marcador de contenido 2"/>
          <p:cNvSpPr>
            <a:spLocks noGrp="1"/>
          </p:cNvSpPr>
          <p:nvPr>
            <p:ph idx="1"/>
          </p:nvPr>
        </p:nvSpPr>
        <p:spPr/>
        <p:txBody>
          <a:bodyPr>
            <a:normAutofit fontScale="47500" lnSpcReduction="20000"/>
          </a:bodyPr>
          <a:lstStyle/>
          <a:p>
            <a:r>
              <a:rPr lang="es-AR" dirty="0" smtClean="0"/>
              <a:t>Pymes en cuarentena. Ante la emergencia decretada por la pandemia del coronavirus, desde la CAME destacamos las medidas que adoptó el Gobierno nacional en línea con los puntos que enviamos.</a:t>
            </a:r>
          </a:p>
          <a:p>
            <a:r>
              <a:rPr lang="es-AR" dirty="0" smtClean="0"/>
              <a:t>Dada la velocidad de los acontecimientos y la paralización de infinidad de actividades, y teniendo en cuenta la importancia de las pymes en materia de generación de empleo, solicitamos la urgente implementación de la siguiente batería de medidas complementarias: </a:t>
            </a:r>
          </a:p>
          <a:p>
            <a:r>
              <a:rPr lang="es-AR" dirty="0" smtClean="0"/>
              <a:t>Medidas para mitigar el costo laboral </a:t>
            </a:r>
          </a:p>
          <a:p>
            <a:r>
              <a:rPr lang="es-AR" dirty="0" smtClean="0"/>
              <a:t>1) Ampliar la eximición sobre contribuciones patronales a todas las micro y pequeñas empresas y permitir el cómputo del total del Mínimo No Imponible (MNI) a todas las medianas tramo I.</a:t>
            </a:r>
          </a:p>
          <a:p>
            <a:r>
              <a:rPr lang="es-AR" dirty="0" smtClean="0"/>
              <a:t>2) Flexibilizar los efectos del contrato de trabajo para quienes no puedan trabajar desde su casa.</a:t>
            </a:r>
          </a:p>
          <a:p>
            <a:r>
              <a:rPr lang="es-AR" dirty="0" smtClean="0"/>
              <a:t>3) Eximir del pago de las cuotas del </a:t>
            </a:r>
            <a:r>
              <a:rPr lang="es-AR" dirty="0" err="1" smtClean="0"/>
              <a:t>monotributo</a:t>
            </a:r>
            <a:r>
              <a:rPr lang="es-AR" dirty="0" smtClean="0"/>
              <a:t> y autónomos durante los meses de abril, mayo y junio.</a:t>
            </a:r>
          </a:p>
          <a:p>
            <a:r>
              <a:rPr lang="es-AR" dirty="0" smtClean="0"/>
              <a:t>4) Excluir a las pymes del Decreto que determina la doble indemnización. Preservación del empleo facilitando un rápido acceso al sistema REPRO. Contemplar el sostenimiento financiero para contener a la masa salarial.</a:t>
            </a:r>
          </a:p>
          <a:p>
            <a:r>
              <a:rPr lang="es-AR" dirty="0" smtClean="0"/>
              <a:t>5) Gestionar, mediante la Superintendencia de Riesgos del Trabajo, que la ART asuma tanto las licencias de los trabajadores determinadas por Resolución 207/2020 del Ministerio de Trabajo, como así también la de los trabajadores que deban cumplir la cuarentena ante el cierre de la pyme por la posible situación de un caso portador de COVID-19. Si esto no fuera posible, solicitamos se asuma dicha licencia en el mismo sentido que la otorgada por Maternidad, es decir, a cargo de ANSES. </a:t>
            </a:r>
          </a:p>
          <a:p>
            <a:r>
              <a:rPr lang="es-AR" dirty="0" smtClean="0"/>
              <a:t>Medidas financieras </a:t>
            </a:r>
          </a:p>
          <a:p>
            <a:r>
              <a:rPr lang="es-AR" dirty="0" smtClean="0"/>
              <a:t>6) Postergarle por 90 días a las pymes el pago de todas las deudas con entidades financieras. 7) Congelar durante 90 días los intereses financieros de los atrasos que tienen las empresas.</a:t>
            </a:r>
          </a:p>
          <a:p>
            <a:r>
              <a:rPr lang="es-AR" dirty="0" smtClean="0"/>
              <a:t>8) Generar líneas de créditos de interés nulo y de otorgamiento automático para empresas o comercios que deban cerrar por cuarentena forzosa, para así hacer frente al pago de salarios. </a:t>
            </a:r>
          </a:p>
          <a:p>
            <a:endParaRPr lang="es-AR" dirty="0"/>
          </a:p>
        </p:txBody>
      </p:sp>
    </p:spTree>
    <p:extLst>
      <p:ext uri="{BB962C8B-B14F-4D97-AF65-F5344CB8AC3E}">
        <p14:creationId xmlns:p14="http://schemas.microsoft.com/office/powerpoint/2010/main" val="782981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Propuestas</a:t>
            </a:r>
            <a:endParaRPr lang="es-AR" b="1" dirty="0"/>
          </a:p>
        </p:txBody>
      </p:sp>
      <p:sp>
        <p:nvSpPr>
          <p:cNvPr id="3" name="Marcador de contenido 2"/>
          <p:cNvSpPr>
            <a:spLocks noGrp="1"/>
          </p:cNvSpPr>
          <p:nvPr>
            <p:ph idx="1"/>
          </p:nvPr>
        </p:nvSpPr>
        <p:spPr/>
        <p:txBody>
          <a:bodyPr>
            <a:normAutofit fontScale="62500" lnSpcReduction="20000"/>
          </a:bodyPr>
          <a:lstStyle/>
          <a:p>
            <a:r>
              <a:rPr lang="es-AR" dirty="0" smtClean="0"/>
              <a:t>Medidas impositivas </a:t>
            </a:r>
          </a:p>
          <a:p>
            <a:r>
              <a:rPr lang="es-AR" dirty="0" smtClean="0"/>
              <a:t>9) Postergar por 90 días el pago de las cuotas de moratorias con AFIP que las pymes tengan vigentes.</a:t>
            </a:r>
          </a:p>
          <a:p>
            <a:r>
              <a:rPr lang="es-AR" dirty="0" smtClean="0"/>
              <a:t>10) Suspender el impuesto a los créditos y débitos bancarios para favorecer las transacciones sin contacto.</a:t>
            </a:r>
          </a:p>
          <a:p>
            <a:r>
              <a:rPr lang="es-AR" dirty="0" smtClean="0"/>
              <a:t>11) Ampliar plazos de IVA a 90 días de manera automática para las MIPYMES.</a:t>
            </a:r>
          </a:p>
          <a:p>
            <a:r>
              <a:rPr lang="es-AR" dirty="0" smtClean="0"/>
              <a:t>12) Eximir a las empresas en crisis del pago de ganancias, IVA y contribuciones patronales durante el período que rija la medida de emergencia.</a:t>
            </a:r>
          </a:p>
          <a:p>
            <a:r>
              <a:rPr lang="es-AR" dirty="0" smtClean="0"/>
              <a:t>13) Extender los impuestos a ser incluidos en la moratoria a todos aquellos que venzan hasta el 31/3/2020.</a:t>
            </a:r>
          </a:p>
          <a:p>
            <a:r>
              <a:rPr lang="es-AR" dirty="0" smtClean="0"/>
              <a:t>14) Postergar los plazos para adherir a la moratoria para empresas pyme (Ley 27.541 y Decretos 99 y 116/2020). </a:t>
            </a:r>
          </a:p>
          <a:p>
            <a:r>
              <a:rPr lang="es-AR" dirty="0" smtClean="0"/>
              <a:t>15) Suspender toda medida cautelar que afecte la liquidez y el capital de trabajo. </a:t>
            </a:r>
          </a:p>
          <a:p>
            <a:r>
              <a:rPr lang="es-AR" dirty="0" smtClean="0"/>
              <a:t>16) Aplicar lo dispuesto para los rubros Hotelería y Gastronomía al resto de las pymes. </a:t>
            </a:r>
          </a:p>
          <a:p>
            <a:r>
              <a:rPr lang="es-AR" dirty="0" smtClean="0"/>
              <a:t>17) Liquidar los saldos disponibles por Impuesto a las Ganancias para hacer frente a los diferentes costos (como haberes) en el tiempo que dure la emergencia sanitaria.</a:t>
            </a:r>
          </a:p>
          <a:p>
            <a:r>
              <a:rPr lang="es-AR" dirty="0" smtClean="0"/>
              <a:t>18) Amortización fiscal para herramientas adquiridas para home office o teletrabajo en pymes. </a:t>
            </a:r>
          </a:p>
        </p:txBody>
      </p:sp>
    </p:spTree>
    <p:extLst>
      <p:ext uri="{BB962C8B-B14F-4D97-AF65-F5344CB8AC3E}">
        <p14:creationId xmlns:p14="http://schemas.microsoft.com/office/powerpoint/2010/main" val="583830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Propuestas</a:t>
            </a:r>
            <a:endParaRPr lang="es-AR" b="1" dirty="0"/>
          </a:p>
        </p:txBody>
      </p:sp>
      <p:sp>
        <p:nvSpPr>
          <p:cNvPr id="3" name="Marcador de contenido 2"/>
          <p:cNvSpPr>
            <a:spLocks noGrp="1"/>
          </p:cNvSpPr>
          <p:nvPr>
            <p:ph idx="1"/>
          </p:nvPr>
        </p:nvSpPr>
        <p:spPr/>
        <p:txBody>
          <a:bodyPr>
            <a:normAutofit fontScale="62500" lnSpcReduction="20000"/>
          </a:bodyPr>
          <a:lstStyle/>
          <a:p>
            <a:r>
              <a:rPr lang="es-AR" dirty="0" smtClean="0"/>
              <a:t>Medidas complementarias </a:t>
            </a:r>
          </a:p>
          <a:p>
            <a:r>
              <a:rPr lang="es-AR" dirty="0" smtClean="0"/>
              <a:t>19) Congelar los alquileres comerciales a enero 2020 y prorrogar el vencimiento contractual en forma automática a pedido del locatario. Campaña de comunicación instando a los propietarios a rebajar alquileres durante la crisis.</a:t>
            </a:r>
          </a:p>
          <a:p>
            <a:r>
              <a:rPr lang="es-AR" dirty="0" smtClean="0"/>
              <a:t>20) Eximir por 60 días del pago de luz, gas y agua a las empresas afectadas. </a:t>
            </a:r>
          </a:p>
          <a:p>
            <a:r>
              <a:rPr lang="es-AR" dirty="0" smtClean="0"/>
              <a:t>21) Eximir las penalidades establecidas por el BCRA de la reglamentación para cuenta corriente bancaria. Establecer como rechazos no computables –punto 8.3.1 de la sección 8 de las normas de referencia–, los cheques rechazados por falta de fondos o a la registración no se computen, para su inclusión en la base de datos de cuentacorrentistas inhabilitados, a los comerciantes y microempresas afectados. </a:t>
            </a:r>
          </a:p>
          <a:p>
            <a:r>
              <a:rPr lang="es-AR" dirty="0" smtClean="0"/>
              <a:t>22) Instruir a todas las empresas y reparticiones estatales el pago inmediato de facturas vencidas de los proveedores pymes, e instruir que se acepten dentro de los 10 días dichas facturas para que las pymes puedan eventualmente obtener el descuento de las mismas en el mercado de capitales o bancario, a fin de dotarlas de liquidez. </a:t>
            </a:r>
          </a:p>
          <a:p>
            <a:r>
              <a:rPr lang="es-AR" dirty="0" smtClean="0"/>
              <a:t>23) Solicitar a los gobiernos provinciales y municipales el apoyo a estas medidas y el acompañamiento mediante la flexibilización de vencimientos de impuestos </a:t>
            </a:r>
            <a:r>
              <a:rPr lang="es-AR" dirty="0" err="1" smtClean="0"/>
              <a:t>subnacionales</a:t>
            </a:r>
            <a:r>
              <a:rPr lang="es-AR" dirty="0" smtClean="0"/>
              <a:t>. Suspender las retenciones SICREB y todas las originadas por convenios multilaterales. Reintegrar los saldos disponibles para hacer frente a pagos salariales.</a:t>
            </a:r>
          </a:p>
          <a:p>
            <a:r>
              <a:rPr lang="es-AR" dirty="0" smtClean="0"/>
              <a:t>24) Prorrogar estas medidas mientras la pandemia se extienda en el tiempo.</a:t>
            </a:r>
          </a:p>
        </p:txBody>
      </p:sp>
    </p:spTree>
    <p:extLst>
      <p:ext uri="{BB962C8B-B14F-4D97-AF65-F5344CB8AC3E}">
        <p14:creationId xmlns:p14="http://schemas.microsoft.com/office/powerpoint/2010/main" val="3203051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Propuestas</a:t>
            </a:r>
            <a:endParaRPr lang="es-AR" b="1" dirty="0"/>
          </a:p>
        </p:txBody>
      </p:sp>
      <p:sp>
        <p:nvSpPr>
          <p:cNvPr id="3" name="Marcador de contenido 2"/>
          <p:cNvSpPr>
            <a:spLocks noGrp="1"/>
          </p:cNvSpPr>
          <p:nvPr>
            <p:ph idx="1"/>
          </p:nvPr>
        </p:nvSpPr>
        <p:spPr/>
        <p:txBody>
          <a:bodyPr>
            <a:normAutofit fontScale="62500" lnSpcReduction="20000"/>
          </a:bodyPr>
          <a:lstStyle/>
          <a:p>
            <a:pPr marL="0" indent="0" algn="just">
              <a:buNone/>
            </a:pPr>
            <a:r>
              <a:rPr lang="es-AR" dirty="0" smtClean="0"/>
              <a:t>CAME presenta su plan integral para la recuperación de las pymes y el cuidado del empleo.</a:t>
            </a:r>
          </a:p>
          <a:p>
            <a:pPr marL="0" indent="0" algn="just">
              <a:buNone/>
            </a:pPr>
            <a:r>
              <a:rPr lang="es-AR" dirty="0" smtClean="0"/>
              <a:t>Se trata de una serie de propuestas concretas para la recuperación de las pymes y el cuidado del empleo, tras un estudio de la coyuntura actual realizado por el Departamento de Estudios Económicos de la entidad.</a:t>
            </a:r>
          </a:p>
          <a:p>
            <a:pPr algn="just"/>
            <a:endParaRPr lang="es-AR" dirty="0" smtClean="0"/>
          </a:p>
          <a:p>
            <a:pPr marL="0" indent="0" algn="just">
              <a:buNone/>
            </a:pPr>
            <a:r>
              <a:rPr lang="es-AR" dirty="0" smtClean="0"/>
              <a:t>La presentación se elaboró a partir de un análisis sobre el contexto económico del país donde se registra una merma del PBI en comparación con el 2019, la caída de la recaudación del IVA y la proyección del FMI negativa sobre los países de la región en un 5 %, entre otros aspectos.</a:t>
            </a:r>
          </a:p>
          <a:p>
            <a:pPr algn="just"/>
            <a:endParaRPr lang="es-AR" dirty="0" smtClean="0"/>
          </a:p>
          <a:p>
            <a:pPr marL="0" indent="0" algn="just">
              <a:buNone/>
            </a:pPr>
            <a:r>
              <a:rPr lang="es-AR" dirty="0" smtClean="0"/>
              <a:t>Además, se estableció cómo las diferentes ramas de la economía pyme cayeron durante la cuarentena reportando grandes disminuciones en las ventas de los comercios minoristas (48.7 % en marzo, 57.6 % en abril y 50.8 % en mayo), el estrepitoso descenso de la producción industrial (28.8 % en marzo, 53.1 % en abril y 34.9 % en mayo) y cuán afectado está el Turismo, que perdió más de $ 70.600 millones desde que comenzaron las restricciones.</a:t>
            </a:r>
          </a:p>
          <a:p>
            <a:pPr algn="just"/>
            <a:endParaRPr lang="es-AR" dirty="0" smtClean="0"/>
          </a:p>
          <a:p>
            <a:pPr marL="0" indent="0" algn="just">
              <a:buNone/>
            </a:pPr>
            <a:r>
              <a:rPr lang="es-AR" dirty="0" smtClean="0"/>
              <a:t>Ante este difícil contexto, desarrollamos una serie de medidas para  impulsar a las pymes, en materia laboral, financiera, tributaria, y de emergencia productiva para deudores.</a:t>
            </a:r>
          </a:p>
        </p:txBody>
      </p:sp>
    </p:spTree>
    <p:extLst>
      <p:ext uri="{BB962C8B-B14F-4D97-AF65-F5344CB8AC3E}">
        <p14:creationId xmlns:p14="http://schemas.microsoft.com/office/powerpoint/2010/main" val="2085334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Propuestas</a:t>
            </a:r>
            <a:endParaRPr lang="es-AR" b="1" dirty="0"/>
          </a:p>
        </p:txBody>
      </p:sp>
      <p:sp>
        <p:nvSpPr>
          <p:cNvPr id="3" name="Marcador de contenido 2"/>
          <p:cNvSpPr>
            <a:spLocks noGrp="1"/>
          </p:cNvSpPr>
          <p:nvPr>
            <p:ph idx="1"/>
          </p:nvPr>
        </p:nvSpPr>
        <p:spPr/>
        <p:txBody>
          <a:bodyPr>
            <a:normAutofit fontScale="77500" lnSpcReduction="20000"/>
          </a:bodyPr>
          <a:lstStyle/>
          <a:p>
            <a:pPr marL="0" indent="0" algn="just">
              <a:buNone/>
            </a:pPr>
            <a:r>
              <a:rPr lang="es-AR" b="1" dirty="0" smtClean="0"/>
              <a:t>Nuevas propuestas de CAME para atenuar el impacto económico de la pandemia en las pymes.</a:t>
            </a:r>
          </a:p>
          <a:p>
            <a:pPr marL="0" indent="0" algn="just">
              <a:buNone/>
            </a:pPr>
            <a:r>
              <a:rPr lang="es-AR" dirty="0" smtClean="0"/>
              <a:t>Por un lado, se plantearon propuestas orientadas a mitigar el costo laboral, relacionadas a la reglamentación urgente del Programa de Asistencia de Emergencia al Trabajo y la Producción"; la reducción de contribuciones patronales automática para pymes con certificado; y la prórroga de vencimientos de las declaraciones juradas de los recursos de la Seguridad Social de marzo y abril.  </a:t>
            </a:r>
          </a:p>
          <a:p>
            <a:pPr algn="just"/>
            <a:endParaRPr lang="es-AR" dirty="0" smtClean="0"/>
          </a:p>
          <a:p>
            <a:pPr marL="0" indent="0" algn="just">
              <a:buNone/>
            </a:pPr>
            <a:r>
              <a:rPr lang="es-AR" dirty="0" smtClean="0"/>
              <a:t>Asimismo, se trazaron puntos a tener en cuenta para realizar una salida gradual del aislamiento según actividad y región, como, por ejemplo, de qué manera sería conveniente habilitar la normalización de la actividad productiva y propuestas puntuales para el Comercio, los Servicios, la Industria, la Construcción y las compras públicas.  En cuanto a medidas financieras, se afirmó la necesidad de otorgar préstamos con tasas progresivas del 0 % al 10 % según tamaño y rubro de empresa, así como también que los bancos autoricen descubiertos automáticos en cuentas corrientes para cubrir cheques, y ampliar plazos de pagos para pymes. </a:t>
            </a:r>
            <a:endParaRPr lang="es-AR" dirty="0"/>
          </a:p>
        </p:txBody>
      </p:sp>
    </p:spTree>
    <p:extLst>
      <p:ext uri="{BB962C8B-B14F-4D97-AF65-F5344CB8AC3E}">
        <p14:creationId xmlns:p14="http://schemas.microsoft.com/office/powerpoint/2010/main" val="2318756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Propuestas</a:t>
            </a:r>
            <a:endParaRPr lang="es-AR" b="1" dirty="0"/>
          </a:p>
        </p:txBody>
      </p:sp>
      <p:sp>
        <p:nvSpPr>
          <p:cNvPr id="3" name="Marcador de contenido 2"/>
          <p:cNvSpPr>
            <a:spLocks noGrp="1"/>
          </p:cNvSpPr>
          <p:nvPr>
            <p:ph idx="1"/>
          </p:nvPr>
        </p:nvSpPr>
        <p:spPr/>
        <p:txBody>
          <a:bodyPr>
            <a:normAutofit fontScale="62500" lnSpcReduction="20000"/>
          </a:bodyPr>
          <a:lstStyle/>
          <a:p>
            <a:r>
              <a:rPr lang="es-AR" dirty="0" smtClean="0"/>
              <a:t>Ampliamos nuestra propuesta integral para la recuperación de las pymes.</a:t>
            </a:r>
          </a:p>
          <a:p>
            <a:r>
              <a:rPr lang="es-AR" dirty="0" smtClean="0"/>
              <a:t>•	Medidas laborales:</a:t>
            </a:r>
          </a:p>
          <a:p>
            <a:r>
              <a:rPr lang="es-AR" dirty="0" smtClean="0"/>
              <a:t>1.	Ampliación del salario complementario.</a:t>
            </a:r>
          </a:p>
          <a:p>
            <a:r>
              <a:rPr lang="es-AR" dirty="0" smtClean="0"/>
              <a:t>2.	Reducción de contribuciones patronales.</a:t>
            </a:r>
          </a:p>
          <a:p>
            <a:r>
              <a:rPr lang="es-AR" dirty="0" smtClean="0"/>
              <a:t>•	Medidas de Financiamiento:</a:t>
            </a:r>
          </a:p>
          <a:p>
            <a:r>
              <a:rPr lang="es-AR" dirty="0" smtClean="0"/>
              <a:t>1.	Salvataje financiero.</a:t>
            </a:r>
          </a:p>
          <a:p>
            <a:r>
              <a:rPr lang="es-AR" dirty="0" smtClean="0"/>
              <a:t>2.	Incentivos sobre el </a:t>
            </a:r>
            <a:r>
              <a:rPr lang="es-AR" dirty="0" err="1" smtClean="0"/>
              <a:t>Echeq</a:t>
            </a:r>
            <a:r>
              <a:rPr lang="es-AR" dirty="0" smtClean="0"/>
              <a:t> y factura electrónica.</a:t>
            </a:r>
          </a:p>
          <a:p>
            <a:r>
              <a:rPr lang="es-AR" dirty="0" smtClean="0"/>
              <a:t>3.	Promoción e incentivos de Warrants.</a:t>
            </a:r>
          </a:p>
          <a:p>
            <a:r>
              <a:rPr lang="es-AR" dirty="0" smtClean="0"/>
              <a:t>•	Medidas Tributarias:</a:t>
            </a:r>
          </a:p>
          <a:p>
            <a:r>
              <a:rPr lang="es-AR" dirty="0" smtClean="0"/>
              <a:t>1.	Ampliación de plazos de la moratoria impositiva.</a:t>
            </a:r>
          </a:p>
          <a:p>
            <a:r>
              <a:rPr lang="es-AR" dirty="0" smtClean="0"/>
              <a:t>2.	Reducción de IVA.</a:t>
            </a:r>
          </a:p>
          <a:p>
            <a:r>
              <a:rPr lang="es-AR" dirty="0" smtClean="0"/>
              <a:t>3.	Cuenta única tributaria pyme.</a:t>
            </a:r>
          </a:p>
          <a:p>
            <a:r>
              <a:rPr lang="es-AR" dirty="0" smtClean="0"/>
              <a:t>4.	Redefinición de los beneficios regionales.</a:t>
            </a:r>
          </a:p>
          <a:p>
            <a:pPr marL="0" indent="0">
              <a:buNone/>
            </a:pPr>
            <a:endParaRPr lang="es-AR" dirty="0"/>
          </a:p>
        </p:txBody>
      </p:sp>
    </p:spTree>
    <p:extLst>
      <p:ext uri="{BB962C8B-B14F-4D97-AF65-F5344CB8AC3E}">
        <p14:creationId xmlns:p14="http://schemas.microsoft.com/office/powerpoint/2010/main" val="409117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Propuestas</a:t>
            </a:r>
            <a:endParaRPr lang="es-AR" b="1" dirty="0"/>
          </a:p>
        </p:txBody>
      </p:sp>
      <p:sp>
        <p:nvSpPr>
          <p:cNvPr id="3" name="Marcador de contenido 2"/>
          <p:cNvSpPr>
            <a:spLocks noGrp="1"/>
          </p:cNvSpPr>
          <p:nvPr>
            <p:ph idx="1"/>
          </p:nvPr>
        </p:nvSpPr>
        <p:spPr/>
        <p:txBody>
          <a:bodyPr>
            <a:normAutofit fontScale="92500" lnSpcReduction="10000"/>
          </a:bodyPr>
          <a:lstStyle/>
          <a:p>
            <a:r>
              <a:rPr lang="es-AR" dirty="0" smtClean="0"/>
              <a:t>Medidas de emergencia productiva para deudores:</a:t>
            </a:r>
          </a:p>
          <a:p>
            <a:r>
              <a:rPr lang="es-AR" dirty="0" smtClean="0"/>
              <a:t>1.	Proyecto de Ley de emergencia productiva y crediticia para deudores concursados, durante el período en que dure la cuarentena.</a:t>
            </a:r>
          </a:p>
          <a:p>
            <a:r>
              <a:rPr lang="es-AR" dirty="0" smtClean="0"/>
              <a:t>•	Medidas de promoción de las exportaciones:</a:t>
            </a:r>
          </a:p>
          <a:p>
            <a:r>
              <a:rPr lang="es-AR" dirty="0" smtClean="0"/>
              <a:t>1.	Derechos de exportación.</a:t>
            </a:r>
          </a:p>
          <a:p>
            <a:r>
              <a:rPr lang="es-AR" dirty="0" smtClean="0"/>
              <a:t>2.	</a:t>
            </a:r>
            <a:r>
              <a:rPr lang="es-AR" dirty="0" err="1" smtClean="0"/>
              <a:t>Prefinanciamiento</a:t>
            </a:r>
            <a:r>
              <a:rPr lang="es-AR" dirty="0" smtClean="0"/>
              <a:t> de exportaciones.</a:t>
            </a:r>
          </a:p>
          <a:p>
            <a:r>
              <a:rPr lang="es-AR" dirty="0" smtClean="0"/>
              <a:t>•	Medidas de reducción de costos logísticos y de transporte:</a:t>
            </a:r>
          </a:p>
          <a:p>
            <a:r>
              <a:rPr lang="es-AR" dirty="0" smtClean="0"/>
              <a:t>1.	Costos logísticos y aduaneros.</a:t>
            </a:r>
          </a:p>
          <a:p>
            <a:r>
              <a:rPr lang="es-AR" dirty="0" smtClean="0"/>
              <a:t>Una vez que sean trabajadas de forma federal, las propuestas serán presentadas al Ejecutivo Nacional.</a:t>
            </a:r>
          </a:p>
          <a:p>
            <a:endParaRPr lang="es-AR" dirty="0"/>
          </a:p>
        </p:txBody>
      </p:sp>
    </p:spTree>
    <p:extLst>
      <p:ext uri="{BB962C8B-B14F-4D97-AF65-F5344CB8AC3E}">
        <p14:creationId xmlns:p14="http://schemas.microsoft.com/office/powerpoint/2010/main" val="1719829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Propuestas</a:t>
            </a:r>
            <a:endParaRPr lang="es-AR" b="1" dirty="0"/>
          </a:p>
        </p:txBody>
      </p:sp>
      <p:sp>
        <p:nvSpPr>
          <p:cNvPr id="3" name="Marcador de contenido 2"/>
          <p:cNvSpPr>
            <a:spLocks noGrp="1"/>
          </p:cNvSpPr>
          <p:nvPr>
            <p:ph idx="1"/>
          </p:nvPr>
        </p:nvSpPr>
        <p:spPr/>
        <p:txBody>
          <a:bodyPr>
            <a:normAutofit fontScale="55000" lnSpcReduction="20000"/>
          </a:bodyPr>
          <a:lstStyle/>
          <a:p>
            <a:pPr marL="0" indent="0">
              <a:buNone/>
            </a:pPr>
            <a:r>
              <a:rPr lang="es-AR" dirty="0" smtClean="0"/>
              <a:t>* Enviamos propuestas a Cafiero y Massa para la reducción de la judicialización post-pandemia.</a:t>
            </a:r>
          </a:p>
          <a:p>
            <a:pPr marL="0" indent="0">
              <a:buNone/>
            </a:pPr>
            <a:endParaRPr lang="es-AR" dirty="0" smtClean="0"/>
          </a:p>
          <a:p>
            <a:pPr marL="0" indent="0">
              <a:buNone/>
            </a:pPr>
            <a:r>
              <a:rPr lang="es-AR" dirty="0" smtClean="0"/>
              <a:t>* Presentamos iniciativas para ampliar el Proyecto de Ley de ampliación de la moratoria.</a:t>
            </a:r>
          </a:p>
          <a:p>
            <a:pPr marL="0" indent="0">
              <a:buNone/>
            </a:pPr>
            <a:r>
              <a:rPr lang="es-AR" dirty="0" smtClean="0"/>
              <a:t>Enviamos a todos los integrantes de la comisión de Presupuesto y Hacienda de la Cámara de Diputados de la Nación apoyo al Proyecto de Ley de ampliación de la moratoria, pero incluyendo nuevas propuestas que deben ser tomadas en cuenta y discutidas ya que forman parte de la defensa de las pymes de todo el país:</a:t>
            </a:r>
          </a:p>
          <a:p>
            <a:pPr marL="0" indent="0">
              <a:buNone/>
            </a:pPr>
            <a:r>
              <a:rPr lang="es-AR" dirty="0" smtClean="0"/>
              <a:t>•	Consideramos que la inclusión de deudas al 30 de junio de 2020 no resulta suficiente para cumplir con los objetivos expresados ya que, luego de esa fecha, ha continuado profundizándose el aislamiento. Su finalización, además, no implicará en lo inmediato en la recuperación de la capacidad de tributación, por lo que sostenemos que las moratorias deben ponerse en vigencia a la salida de los procesos recesivos.</a:t>
            </a:r>
          </a:p>
          <a:p>
            <a:pPr marL="0" indent="0">
              <a:buNone/>
            </a:pPr>
            <a:r>
              <a:rPr lang="es-AR" dirty="0" smtClean="0"/>
              <a:t>•	Solicitamos que el plan de pagos debería ser sin intereses, o bien con un interés fijo por todo el plan de pagos, menor al propuesto.</a:t>
            </a:r>
          </a:p>
          <a:p>
            <a:pPr marL="0" indent="0">
              <a:buNone/>
            </a:pPr>
            <a:r>
              <a:rPr lang="es-AR" dirty="0" smtClean="0"/>
              <a:t>•	Es necesaria la inclusión de los anticipos caídos y, sumado a ello, deberían poder incluirse los saldos de DDJJ de Bienes Personales y Ganancias de Personas Humanas, ya que han sido igualmente afectadas y no forman parte de un compartimiento estanco. En el caso de Bienes Personales, el stock de bienes gravados no implica posibilidad de pagar el tributo.</a:t>
            </a:r>
          </a:p>
          <a:p>
            <a:pPr marL="0" indent="0">
              <a:buNone/>
            </a:pPr>
            <a:r>
              <a:rPr lang="es-AR" dirty="0" smtClean="0"/>
              <a:t>•	Por último, dada la complejidad que constituyen las vigas productivas y comerciales de la región del AMBA, consideramos necesario un tratamiento diferencial para la región que implique una condonación de las deudas de las pymes afectadas.</a:t>
            </a:r>
          </a:p>
          <a:p>
            <a:pPr marL="0" indent="0">
              <a:buNone/>
            </a:pPr>
            <a:r>
              <a:rPr lang="es-AR" dirty="0" smtClean="0"/>
              <a:t>Desde CAME seguiremos impulsando todas las medidas, propuestas y herramientas necesarias para apoyar el entramado productivo nacional y cuidar a cada una de las pequeñas y medianas empresas del país.</a:t>
            </a:r>
          </a:p>
          <a:p>
            <a:pPr marL="0" indent="0">
              <a:buNone/>
            </a:pPr>
            <a:endParaRPr lang="es-AR" dirty="0"/>
          </a:p>
          <a:p>
            <a:pPr marL="0" indent="0">
              <a:buNone/>
            </a:pPr>
            <a:endParaRPr lang="es-AR" dirty="0"/>
          </a:p>
        </p:txBody>
      </p:sp>
    </p:spTree>
    <p:extLst>
      <p:ext uri="{BB962C8B-B14F-4D97-AF65-F5344CB8AC3E}">
        <p14:creationId xmlns:p14="http://schemas.microsoft.com/office/powerpoint/2010/main" val="3127228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Propuestas</a:t>
            </a:r>
            <a:endParaRPr lang="es-AR" b="1" dirty="0"/>
          </a:p>
        </p:txBody>
      </p:sp>
      <p:sp>
        <p:nvSpPr>
          <p:cNvPr id="3" name="Marcador de contenido 2"/>
          <p:cNvSpPr>
            <a:spLocks noGrp="1"/>
          </p:cNvSpPr>
          <p:nvPr>
            <p:ph idx="1"/>
          </p:nvPr>
        </p:nvSpPr>
        <p:spPr/>
        <p:txBody>
          <a:bodyPr>
            <a:normAutofit fontScale="92500" lnSpcReduction="10000"/>
          </a:bodyPr>
          <a:lstStyle/>
          <a:p>
            <a:pPr marL="0" indent="0" algn="just">
              <a:buNone/>
            </a:pPr>
            <a:r>
              <a:rPr lang="es-AR" dirty="0" smtClean="0"/>
              <a:t>Enviamos al Presidente de la Nación reflexiones y propuestas para apoyar la </a:t>
            </a:r>
            <a:r>
              <a:rPr lang="es-AR" b="1" dirty="0" smtClean="0"/>
              <a:t>recuperación del turismo</a:t>
            </a:r>
            <a:r>
              <a:rPr lang="es-AR" dirty="0" smtClean="0"/>
              <a:t> en el marco de la pandemia. Este documento es el resultado de los aportes, complementados con otros del equipo de asesores y dirigentes del sector de CAME Turismo, y de: Maurice </a:t>
            </a:r>
            <a:r>
              <a:rPr lang="es-AR" dirty="0" err="1" smtClean="0"/>
              <a:t>Closs</a:t>
            </a:r>
            <a:r>
              <a:rPr lang="es-AR" dirty="0" smtClean="0"/>
              <a:t>, senador nacional y exgobernador de la provincia de Misiones; Hernán Lombardi, exministro de Turismo de la Nación; Marco Palacios, expresidente de la Cámara Argentina de Turismo (CAT); Gabriela Testa, senadora provincial de Mendoza y expresidenta del Ente Mendoza Turismo; Bernardo Alejandro </a:t>
            </a:r>
            <a:r>
              <a:rPr lang="es-AR" dirty="0" err="1" smtClean="0"/>
              <a:t>Racedo</a:t>
            </a:r>
            <a:r>
              <a:rPr lang="es-AR" dirty="0" smtClean="0"/>
              <a:t> Aragón, exsecretario de Turismo de Salta y Tucumán; Fabián Lombardo, director comercial de Planeamiento y Gestión de Rutas (CCO </a:t>
            </a:r>
            <a:r>
              <a:rPr lang="es-AR" dirty="0" err="1" smtClean="0"/>
              <a:t>Chief</a:t>
            </a:r>
            <a:r>
              <a:rPr lang="es-AR" dirty="0" smtClean="0"/>
              <a:t> </a:t>
            </a:r>
            <a:r>
              <a:rPr lang="es-AR" dirty="0" err="1" smtClean="0"/>
              <a:t>Commercial</a:t>
            </a:r>
            <a:r>
              <a:rPr lang="es-AR" dirty="0" smtClean="0"/>
              <a:t> </a:t>
            </a:r>
            <a:r>
              <a:rPr lang="es-AR" dirty="0" err="1" smtClean="0"/>
              <a:t>Officer</a:t>
            </a:r>
            <a:r>
              <a:rPr lang="es-AR" dirty="0" smtClean="0"/>
              <a:t>) en Aerolíneas Argentinas; y Aldo Elías, actual presidente de la Cámara Argentina de Turismo (CAT).</a:t>
            </a:r>
            <a:endParaRPr lang="es-AR" dirty="0"/>
          </a:p>
        </p:txBody>
      </p:sp>
    </p:spTree>
    <p:extLst>
      <p:ext uri="{BB962C8B-B14F-4D97-AF65-F5344CB8AC3E}">
        <p14:creationId xmlns:p14="http://schemas.microsoft.com/office/powerpoint/2010/main" val="4013730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Actividades principales</a:t>
            </a:r>
            <a:endParaRPr lang="es-AR" b="1" dirty="0"/>
          </a:p>
        </p:txBody>
      </p:sp>
      <p:sp>
        <p:nvSpPr>
          <p:cNvPr id="3" name="Marcador de contenido 2"/>
          <p:cNvSpPr>
            <a:spLocks noGrp="1"/>
          </p:cNvSpPr>
          <p:nvPr>
            <p:ph idx="1"/>
          </p:nvPr>
        </p:nvSpPr>
        <p:spPr/>
        <p:txBody>
          <a:bodyPr>
            <a:normAutofit fontScale="77500" lnSpcReduction="20000"/>
          </a:bodyPr>
          <a:lstStyle/>
          <a:p>
            <a:pPr marL="0" indent="0" algn="just">
              <a:buNone/>
            </a:pPr>
            <a:r>
              <a:rPr lang="es-AR" dirty="0" smtClean="0"/>
              <a:t>Nos reunimos con el nuevo </a:t>
            </a:r>
            <a:r>
              <a:rPr lang="es-AR" b="1" dirty="0" smtClean="0"/>
              <a:t>secretario de Articulación Federal de Seguridad</a:t>
            </a:r>
            <a:r>
              <a:rPr lang="es-AR" dirty="0" smtClean="0"/>
              <a:t>, </a:t>
            </a:r>
            <a:r>
              <a:rPr lang="es-AR" dirty="0"/>
              <a:t>Gabriel Marcelo </a:t>
            </a:r>
            <a:r>
              <a:rPr lang="es-AR" dirty="0" err="1" smtClean="0"/>
              <a:t>Fuks</a:t>
            </a:r>
            <a:r>
              <a:rPr lang="es-AR" dirty="0" smtClean="0"/>
              <a:t>, para seguir trabajando en contra del comercio ilegal.</a:t>
            </a:r>
          </a:p>
          <a:p>
            <a:pPr algn="just"/>
            <a:endParaRPr lang="es-AR" dirty="0" smtClean="0"/>
          </a:p>
          <a:p>
            <a:pPr marL="0" indent="0" algn="just">
              <a:buNone/>
            </a:pPr>
            <a:r>
              <a:rPr lang="es-AR" b="1" dirty="0" smtClean="0"/>
              <a:t>Visita a CAME de la comitiva del Banco Mundial</a:t>
            </a:r>
            <a:r>
              <a:rPr lang="es-AR" dirty="0" smtClean="0"/>
              <a:t>. Las autoridades presentes del Banco Mundial fueron </a:t>
            </a:r>
            <a:r>
              <a:rPr lang="es-AR" dirty="0" err="1" smtClean="0"/>
              <a:t>Zafer</a:t>
            </a:r>
            <a:r>
              <a:rPr lang="es-AR" dirty="0" smtClean="0"/>
              <a:t> </a:t>
            </a:r>
            <a:r>
              <a:rPr lang="es-AR" dirty="0" err="1" smtClean="0"/>
              <a:t>Mustafaoglu</a:t>
            </a:r>
            <a:r>
              <a:rPr lang="es-AR" dirty="0" smtClean="0"/>
              <a:t>, gerente de Práctica de Finanzas, Competitividad e Innovación para la Región de América Latina y el Caribe, y </a:t>
            </a:r>
            <a:r>
              <a:rPr lang="es-AR" dirty="0" err="1" smtClean="0"/>
              <a:t>Bujana</a:t>
            </a:r>
            <a:r>
              <a:rPr lang="es-AR" dirty="0" smtClean="0"/>
              <a:t> </a:t>
            </a:r>
            <a:r>
              <a:rPr lang="es-AR" dirty="0" err="1" smtClean="0"/>
              <a:t>Perolli</a:t>
            </a:r>
            <a:r>
              <a:rPr lang="es-AR" dirty="0" smtClean="0"/>
              <a:t>, especialista Senior del Sector Financiero y gerente de Proyecto.</a:t>
            </a:r>
          </a:p>
          <a:p>
            <a:pPr algn="just"/>
            <a:endParaRPr lang="es-AR" dirty="0" smtClean="0"/>
          </a:p>
          <a:p>
            <a:pPr marL="0" indent="0" algn="just">
              <a:buNone/>
            </a:pPr>
            <a:r>
              <a:rPr lang="es-AR" dirty="0" smtClean="0"/>
              <a:t>Una comitiva de Economías Regionales de la Confederación Argentina de la Mediana Empresa (CAME), encabezada por el presidente de la entidad, Gerardo Díaz Beltrán, se reunió con el </a:t>
            </a:r>
            <a:r>
              <a:rPr lang="es-AR" b="1" dirty="0" smtClean="0"/>
              <a:t>ministro de Agricultura, Ganadería y Pesca de la Nación</a:t>
            </a:r>
            <a:r>
              <a:rPr lang="es-AR" dirty="0" smtClean="0"/>
              <a:t>, Luis </a:t>
            </a:r>
            <a:r>
              <a:rPr lang="es-AR" dirty="0" err="1" smtClean="0"/>
              <a:t>Basterra</a:t>
            </a:r>
            <a:r>
              <a:rPr lang="es-AR" dirty="0" smtClean="0"/>
              <a:t>; y reclamó políticas diferenciales para que el sector pueda desarrollar todo su potencial. El nuevo esquema de retenciones, el alto costo energético, la prefinanciación de exportaciones, y la participación en el Consejo Federal Argentina Contra el Hambre fueron los temas abordados durante el encuentro.</a:t>
            </a:r>
          </a:p>
          <a:p>
            <a:pPr marL="0" indent="0">
              <a:buNone/>
            </a:pPr>
            <a:endParaRPr lang="es-AR" dirty="0"/>
          </a:p>
        </p:txBody>
      </p:sp>
    </p:spTree>
    <p:extLst>
      <p:ext uri="{BB962C8B-B14F-4D97-AF65-F5344CB8AC3E}">
        <p14:creationId xmlns:p14="http://schemas.microsoft.com/office/powerpoint/2010/main" val="3294444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Propuestas</a:t>
            </a:r>
            <a:endParaRPr lang="es-AR" b="1" dirty="0"/>
          </a:p>
        </p:txBody>
      </p:sp>
      <p:sp>
        <p:nvSpPr>
          <p:cNvPr id="3" name="Marcador de contenido 2"/>
          <p:cNvSpPr>
            <a:spLocks noGrp="1"/>
          </p:cNvSpPr>
          <p:nvPr>
            <p:ph idx="1"/>
          </p:nvPr>
        </p:nvSpPr>
        <p:spPr/>
        <p:txBody>
          <a:bodyPr>
            <a:normAutofit fontScale="55000" lnSpcReduction="20000"/>
          </a:bodyPr>
          <a:lstStyle/>
          <a:p>
            <a:r>
              <a:rPr lang="es-AR" dirty="0" smtClean="0"/>
              <a:t>·      La creación de una Mesa de enlace Público y Privado, con un cuerpo consultivo ad honorem amplio.</a:t>
            </a:r>
          </a:p>
          <a:p>
            <a:r>
              <a:rPr lang="es-AR" dirty="0" smtClean="0"/>
              <a:t>·      Elaborar un plan de acción en tres etapas: lo inmediato, la temporada estival próxima y pos Semana Santa, tratando de dar previsibilidades a cada etapa.</a:t>
            </a:r>
          </a:p>
          <a:p>
            <a:r>
              <a:rPr lang="es-AR" dirty="0" smtClean="0"/>
              <a:t>·        Estimular y facilitar la conectividad como uno de los ejes de desarrollo turístico.</a:t>
            </a:r>
          </a:p>
          <a:p>
            <a:r>
              <a:rPr lang="es-AR" dirty="0" smtClean="0"/>
              <a:t>·       Elaborar un plan para sostener la economía que generaba la industria, pensando en mantener la participación en el PBI y el empleo de cada lugar.</a:t>
            </a:r>
          </a:p>
          <a:p>
            <a:r>
              <a:rPr lang="es-AR" dirty="0" smtClean="0"/>
              <a:t>·     Prolongación del ATP, tomando como base la facturación 2019 actualizada hasta el año 2023 para todos los actores de la cadena que mantengan una baja facturación.</a:t>
            </a:r>
          </a:p>
          <a:p>
            <a:r>
              <a:rPr lang="es-AR" dirty="0" smtClean="0"/>
              <a:t>·      Apoyo económico para los pequeños y medianos prestadores de servicios turísticos, inscriptos como pymes.</a:t>
            </a:r>
          </a:p>
          <a:p>
            <a:r>
              <a:rPr lang="es-AR" dirty="0" smtClean="0"/>
              <a:t>·      Moratorias impositivas y de servicios de largo plazo a abonar de forma gradual desde 2022 en adelante con el pago mayor de capital sobre el final de estas.</a:t>
            </a:r>
          </a:p>
          <a:p>
            <a:r>
              <a:rPr lang="es-AR" dirty="0" smtClean="0"/>
              <a:t>·      Evaluar la reducción del 50 % de los alquileres a espacios que se alquilan específicamente a la actividad, generando un bono para el pago de impuesto a las ganancias para el propietario del inmueble por el mismo monto por los años 2020 y 2021.</a:t>
            </a:r>
          </a:p>
          <a:p>
            <a:r>
              <a:rPr lang="es-AR" dirty="0" smtClean="0"/>
              <a:t>·       Generar una nueva relación de abastecimiento para los años 2020 y 2021 de los servicios de agua, luz y gas.</a:t>
            </a:r>
          </a:p>
          <a:p>
            <a:r>
              <a:rPr lang="es-AR" dirty="0" smtClean="0"/>
              <a:t>·       Reducción en los plazos de acreditación de tarjetas de crédito durante el 2020 y 2021, sin quitas.</a:t>
            </a:r>
          </a:p>
        </p:txBody>
      </p:sp>
    </p:spTree>
    <p:extLst>
      <p:ext uri="{BB962C8B-B14F-4D97-AF65-F5344CB8AC3E}">
        <p14:creationId xmlns:p14="http://schemas.microsoft.com/office/powerpoint/2010/main" val="63681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Propuestas</a:t>
            </a:r>
            <a:endParaRPr lang="es-AR" b="1" dirty="0"/>
          </a:p>
        </p:txBody>
      </p:sp>
      <p:sp>
        <p:nvSpPr>
          <p:cNvPr id="3" name="Marcador de contenido 2"/>
          <p:cNvSpPr>
            <a:spLocks noGrp="1"/>
          </p:cNvSpPr>
          <p:nvPr>
            <p:ph idx="1"/>
          </p:nvPr>
        </p:nvSpPr>
        <p:spPr/>
        <p:txBody>
          <a:bodyPr>
            <a:normAutofit fontScale="55000" lnSpcReduction="20000"/>
          </a:bodyPr>
          <a:lstStyle/>
          <a:p>
            <a:r>
              <a:rPr lang="es-AR" dirty="0"/>
              <a:t>·     Consensuar en la mesa de enlace los protocolos a implementar en turismo nacional e internacional, visados por el Consejo Federal de Turismo y estos, a la vez, por los consejos municipales, a los efectos de tener protocolos homologados en todo el país.</a:t>
            </a:r>
          </a:p>
          <a:p>
            <a:r>
              <a:rPr lang="es-AR" dirty="0"/>
              <a:t>·        Estimular con las estructuras organizativas argentinas, como ANSES y PAMI, al consumo del turismo interno.</a:t>
            </a:r>
          </a:p>
          <a:p>
            <a:r>
              <a:rPr lang="es-AR" dirty="0"/>
              <a:t>·      Acordar con los Bancos internacionales, que tienen sede en Argentina, un programa similar al "Ahora 12" en el exterior para estimular los pasajes en cuotas desde diferentes puntos del mundo a Argentina, preferentemente con Aerolíneas Argentinas.</a:t>
            </a:r>
          </a:p>
          <a:p>
            <a:r>
              <a:rPr lang="es-AR" dirty="0"/>
              <a:t>·     Deducción especial durante el 2021 y 2022 de los gastos de turismo y gastronomía del Impuesto a las Ganancias, a los efectos de estimular la demanda.</a:t>
            </a:r>
          </a:p>
          <a:p>
            <a:r>
              <a:rPr lang="es-AR" dirty="0"/>
              <a:t>·     Generación de un fondo nacional transitorio de incentivo al turismo distribuido según la cantidad de camas declaradas por ciudad, surgido de un 40 % de los fondos del IMPROTUR del año 2021.</a:t>
            </a:r>
          </a:p>
          <a:p>
            <a:r>
              <a:rPr lang="es-AR" dirty="0"/>
              <a:t>·      Sostener el "Ahora 12" con 3 meses de gracia para el sector turístico para el año 2021.</a:t>
            </a:r>
          </a:p>
          <a:p>
            <a:r>
              <a:rPr lang="es-AR" dirty="0"/>
              <a:t>·       El paso hacia la formalidad. La informalidad en el sector nos coloca un límite al desarrollo, a la capacidad de negociación, al peso político de la actividad, nos debilita en la calidad de servicios de un destino, pone en riesgo la responsabilidad fiscal y es tan o más nociva que la presión tributaria.</a:t>
            </a:r>
          </a:p>
          <a:p>
            <a:r>
              <a:rPr lang="es-AR" dirty="0"/>
              <a:t>·       Creación de un fondo fiduciario con garantías reales empresarias, para la suspensión de trabajadores con resguardo de su lugar de trabajo por un máximo de 24 meses.</a:t>
            </a:r>
          </a:p>
          <a:p>
            <a:r>
              <a:rPr lang="es-AR" dirty="0"/>
              <a:t>·      Planes de Crédito para el 2021 para la adecuación de la estructura no utilizada y deteriorada por haber estado cerrada, con tasas subsidiadas y de 60 cuotas</a:t>
            </a:r>
            <a:r>
              <a:rPr lang="es-AR" dirty="0" smtClean="0"/>
              <a:t>.</a:t>
            </a:r>
            <a:endParaRPr lang="es-AR" dirty="0"/>
          </a:p>
        </p:txBody>
      </p:sp>
    </p:spTree>
    <p:extLst>
      <p:ext uri="{BB962C8B-B14F-4D97-AF65-F5344CB8AC3E}">
        <p14:creationId xmlns:p14="http://schemas.microsoft.com/office/powerpoint/2010/main" val="15994722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Eventos virtuales</a:t>
            </a:r>
            <a:endParaRPr lang="es-AR" b="1" dirty="0"/>
          </a:p>
        </p:txBody>
      </p:sp>
      <p:sp>
        <p:nvSpPr>
          <p:cNvPr id="3" name="Marcador de contenido 2"/>
          <p:cNvSpPr>
            <a:spLocks noGrp="1"/>
          </p:cNvSpPr>
          <p:nvPr>
            <p:ph idx="1"/>
          </p:nvPr>
        </p:nvSpPr>
        <p:spPr/>
        <p:txBody>
          <a:bodyPr>
            <a:normAutofit fontScale="70000" lnSpcReduction="20000"/>
          </a:bodyPr>
          <a:lstStyle/>
          <a:p>
            <a:pPr marL="0" indent="0">
              <a:buNone/>
            </a:pPr>
            <a:r>
              <a:rPr lang="es-AR" b="1" dirty="0" smtClean="0"/>
              <a:t>XIX Foro Internacional de Ciudad, Comercio y Turismo “Turismo y Comercio ante la pandemia”</a:t>
            </a:r>
            <a:r>
              <a:rPr lang="es-AR" dirty="0" smtClean="0"/>
              <a:t> Estrategias para afrontarla y los desafíos que se vienen. Participaron más 2700 dirigentes.</a:t>
            </a:r>
          </a:p>
          <a:p>
            <a:endParaRPr lang="es-AR" dirty="0" smtClean="0"/>
          </a:p>
          <a:p>
            <a:pPr marL="0" indent="0">
              <a:buNone/>
            </a:pPr>
            <a:r>
              <a:rPr lang="es-AR" b="1" dirty="0" smtClean="0"/>
              <a:t>II Encuentro Iberoamericano de Convergencia Empresarial “Pandemia: crisis y desafíos”</a:t>
            </a:r>
            <a:r>
              <a:rPr lang="es-AR" dirty="0" smtClean="0"/>
              <a:t>, que llevaremos a cabo junto a la Asociación de Dirigentes de Marketing del Uruguay (ADM). Con la participación de más de 300 dirigentes, empresarios, emprendedores y autoridades de Argentina, Brasil, España, Estados Unidos, Paraguay y Uruguay, la Confederación Argentina de la Mediana Empresa (CAME) y la Asociación de Dirigentes de Marketing de Uruguay (ADM) llevaron a cabo el II Encuentro Iberoamericano de Convergencia Empresarial, un evento reconocido nacional e internacionalmente por su nivel de excelencia que busca generar un ámbito de debate y análisis sobre los temas más relevantes para el desarrollo de los países de la región. </a:t>
            </a:r>
          </a:p>
          <a:p>
            <a:pPr marL="0" indent="0">
              <a:buNone/>
            </a:pPr>
            <a:r>
              <a:rPr lang="es-AR" dirty="0" smtClean="0"/>
              <a:t>Bajo el eje “Pandemia: crisis y desafíos”, destacadas personalidades de la economía de Iberoamérica disertaron en tres paneles haciendo foco en los principales retos y caminos de acción que potencien el desarrollo de los países en los escenarios que presenta la pandemia y el rol protagónico que tendrán las pequeñas y medianas empresas en la recuperación económica.</a:t>
            </a:r>
          </a:p>
          <a:p>
            <a:endParaRPr lang="es-AR" dirty="0"/>
          </a:p>
        </p:txBody>
      </p:sp>
    </p:spTree>
    <p:extLst>
      <p:ext uri="{BB962C8B-B14F-4D97-AF65-F5344CB8AC3E}">
        <p14:creationId xmlns:p14="http://schemas.microsoft.com/office/powerpoint/2010/main" val="3884624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Actividades principales</a:t>
            </a:r>
            <a:endParaRPr lang="es-AR" b="1" dirty="0"/>
          </a:p>
        </p:txBody>
      </p:sp>
      <p:sp>
        <p:nvSpPr>
          <p:cNvPr id="3" name="Marcador de contenido 2"/>
          <p:cNvSpPr>
            <a:spLocks noGrp="1"/>
          </p:cNvSpPr>
          <p:nvPr>
            <p:ph idx="1"/>
          </p:nvPr>
        </p:nvSpPr>
        <p:spPr/>
        <p:txBody>
          <a:bodyPr>
            <a:normAutofit fontScale="92500" lnSpcReduction="20000"/>
          </a:bodyPr>
          <a:lstStyle/>
          <a:p>
            <a:pPr marL="0" indent="0" algn="just">
              <a:buNone/>
            </a:pPr>
            <a:r>
              <a:rPr lang="es-AR" dirty="0">
                <a:solidFill>
                  <a:srgbClr val="FF0000"/>
                </a:solidFill>
              </a:rPr>
              <a:t>Participamos de la reunión de trabajo “La Cancillería como promotora de las exportaciones argentinas”.</a:t>
            </a:r>
          </a:p>
          <a:p>
            <a:pPr marL="0" indent="0" algn="just">
              <a:buNone/>
            </a:pPr>
            <a:r>
              <a:rPr lang="es-AR" dirty="0">
                <a:solidFill>
                  <a:srgbClr val="FF0000"/>
                </a:solidFill>
              </a:rPr>
              <a:t>El Consejo Agroindustrial Argentino se reunió con CAME. En la reunión el Sr. José </a:t>
            </a:r>
            <a:r>
              <a:rPr lang="es-AR" dirty="0" err="1">
                <a:solidFill>
                  <a:srgbClr val="FF0000"/>
                </a:solidFill>
              </a:rPr>
              <a:t>Martins</a:t>
            </a:r>
            <a:r>
              <a:rPr lang="es-AR" dirty="0">
                <a:solidFill>
                  <a:srgbClr val="FF0000"/>
                </a:solidFill>
              </a:rPr>
              <a:t>, Pte. Bolsa de Cereales, como vocero de las entidades que integran el Consejo Agroindustrial Argentino (CAA), presentó el documento “Estrategia de Reactivación Agroindustrial Exportadora Inclusiva, Sustentable y Federal”.</a:t>
            </a:r>
          </a:p>
          <a:p>
            <a:pPr algn="just"/>
            <a:endParaRPr lang="es-AR" dirty="0" smtClean="0"/>
          </a:p>
          <a:p>
            <a:pPr marL="0" indent="0" algn="just">
              <a:buNone/>
            </a:pPr>
            <a:r>
              <a:rPr lang="es-AR" b="1" dirty="0" smtClean="0"/>
              <a:t>Mesa sectorial de Movilidad y Transporte</a:t>
            </a:r>
            <a:r>
              <a:rPr lang="es-AR" dirty="0" smtClean="0"/>
              <a:t> La Confederación Argentina de la Mediana Empresa (CAME) organizó una reunión virtual con entidades empresarias vinculadas al sector de la Movilidad y Transporte en el marco del trabajo que la entidad comenzó a desarrollar con entidades sectoriales.</a:t>
            </a:r>
          </a:p>
          <a:p>
            <a:pPr marL="0" indent="0" algn="just">
              <a:buNone/>
            </a:pPr>
            <a:r>
              <a:rPr lang="es-AR" dirty="0" smtClean="0"/>
              <a:t>En la misma línea, CAME participó de la </a:t>
            </a:r>
            <a:r>
              <a:rPr lang="es-AR" b="1" dirty="0" smtClean="0"/>
              <a:t>Mesa Sectorial Binacional</a:t>
            </a:r>
            <a:r>
              <a:rPr lang="es-AR" dirty="0" smtClean="0"/>
              <a:t>.</a:t>
            </a:r>
          </a:p>
        </p:txBody>
      </p:sp>
    </p:spTree>
    <p:extLst>
      <p:ext uri="{BB962C8B-B14F-4D97-AF65-F5344CB8AC3E}">
        <p14:creationId xmlns:p14="http://schemas.microsoft.com/office/powerpoint/2010/main" val="1151036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Actividades principales </a:t>
            </a:r>
            <a:endParaRPr lang="es-AR" b="1" dirty="0"/>
          </a:p>
        </p:txBody>
      </p:sp>
      <p:sp>
        <p:nvSpPr>
          <p:cNvPr id="3" name="Marcador de contenido 2"/>
          <p:cNvSpPr>
            <a:spLocks noGrp="1"/>
          </p:cNvSpPr>
          <p:nvPr>
            <p:ph idx="1"/>
          </p:nvPr>
        </p:nvSpPr>
        <p:spPr/>
        <p:txBody>
          <a:bodyPr>
            <a:normAutofit fontScale="77500" lnSpcReduction="20000"/>
          </a:bodyPr>
          <a:lstStyle/>
          <a:p>
            <a:pPr marL="0" indent="0" algn="just">
              <a:buNone/>
            </a:pPr>
            <a:r>
              <a:rPr lang="es-AR" dirty="0" smtClean="0"/>
              <a:t>Se llevó a cabo la reunión de la </a:t>
            </a:r>
            <a:r>
              <a:rPr lang="es-AR" b="1" dirty="0" smtClean="0"/>
              <a:t>Mesa Sectorial de Movilidad y Transporte </a:t>
            </a:r>
            <a:r>
              <a:rPr lang="es-AR" dirty="0" smtClean="0"/>
              <a:t>en el marco del trabajo que la Confederación Argentina de la Mediana Empresa (CAME) viene llevando a cabo con el sector. La misma contó con la participación del presidente de CAME, Gerardo Díaz Beltrán, y del </a:t>
            </a:r>
            <a:r>
              <a:rPr lang="es-AR" b="1" dirty="0" smtClean="0"/>
              <a:t>ministro de Transporte de la Nación</a:t>
            </a:r>
            <a:r>
              <a:rPr lang="es-AR" dirty="0" smtClean="0"/>
              <a:t>, Mario </a:t>
            </a:r>
            <a:r>
              <a:rPr lang="es-AR" dirty="0" err="1" smtClean="0"/>
              <a:t>Meoni</a:t>
            </a:r>
            <a:r>
              <a:rPr lang="es-AR" dirty="0" smtClean="0"/>
              <a:t>, quienes dieron la bienvenida a las entidades presentes.</a:t>
            </a:r>
          </a:p>
          <a:p>
            <a:pPr marL="0" indent="0" algn="just">
              <a:buNone/>
            </a:pPr>
            <a:r>
              <a:rPr lang="es-AR" dirty="0" smtClean="0"/>
              <a:t>La Confederación Argentina de la Mediana Empresa (CAME) se reunió con el </a:t>
            </a:r>
            <a:r>
              <a:rPr lang="es-AR" b="1" dirty="0" smtClean="0"/>
              <a:t>ministro de Educación de la Nación</a:t>
            </a:r>
            <a:r>
              <a:rPr lang="es-AR" dirty="0" smtClean="0"/>
              <a:t>, Nicolás </a:t>
            </a:r>
            <a:r>
              <a:rPr lang="es-AR" dirty="0" err="1" smtClean="0"/>
              <a:t>Trotta</a:t>
            </a:r>
            <a:r>
              <a:rPr lang="es-AR" dirty="0" smtClean="0"/>
              <a:t>, en el marco de la participación de la entidad como miembro del Consejo Nacional de Calidad de la Educación. En el encuentro, participó el presidente de la entidad, Gerardo Díaz Beltrán. La Mesa Sectorial integrada por entidades de la educación tiene alcance federal y está compuesta por 38 miembros de instituciones privadas del país.</a:t>
            </a:r>
          </a:p>
          <a:p>
            <a:pPr marL="0" indent="0" algn="just">
              <a:buNone/>
            </a:pPr>
            <a:r>
              <a:rPr lang="es-AR" dirty="0" smtClean="0"/>
              <a:t>Una comitiva de dirigentes de la CAME, encabezados por el presidente, Gerardo Díaz Beltrán, se reunió virtualmente con autoridades de la </a:t>
            </a:r>
            <a:r>
              <a:rPr lang="es-AR" b="1" dirty="0" smtClean="0"/>
              <a:t>Comisión Nacional de Valores (CNV)</a:t>
            </a:r>
            <a:r>
              <a:rPr lang="es-AR" dirty="0" smtClean="0"/>
              <a:t> a fin de conocer la operatoria y el procedimiento técnico de nuevos instrumentos del Mercado de Capitales que están en consulta pública hasta el próximo 10 de noviembre, para el financiamiento de la cadena de valor de sectores agrícolas, ganaderos, agroexportadores, agroindustriales, entre otros.</a:t>
            </a:r>
          </a:p>
        </p:txBody>
      </p:sp>
    </p:spTree>
    <p:extLst>
      <p:ext uri="{BB962C8B-B14F-4D97-AF65-F5344CB8AC3E}">
        <p14:creationId xmlns:p14="http://schemas.microsoft.com/office/powerpoint/2010/main" val="2392790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Actividades principales </a:t>
            </a:r>
            <a:endParaRPr lang="es-AR" b="1" dirty="0"/>
          </a:p>
        </p:txBody>
      </p:sp>
      <p:sp>
        <p:nvSpPr>
          <p:cNvPr id="3" name="Marcador de contenido 2"/>
          <p:cNvSpPr>
            <a:spLocks noGrp="1"/>
          </p:cNvSpPr>
          <p:nvPr>
            <p:ph idx="1"/>
          </p:nvPr>
        </p:nvSpPr>
        <p:spPr/>
        <p:txBody>
          <a:bodyPr>
            <a:normAutofit/>
          </a:bodyPr>
          <a:lstStyle/>
          <a:p>
            <a:pPr algn="just"/>
            <a:r>
              <a:rPr lang="es-AR" dirty="0" smtClean="0"/>
              <a:t>CAME llevó adelante el encuentro virtual </a:t>
            </a:r>
            <a:r>
              <a:rPr lang="es-AR" b="1" dirty="0" smtClean="0"/>
              <a:t>“Anticipando 2021: interpretando el idioma de los mercados” </a:t>
            </a:r>
            <a:r>
              <a:rPr lang="es-AR" dirty="0" smtClean="0"/>
              <a:t>que contó con la disertación del reconocido economista Claudio </a:t>
            </a:r>
            <a:r>
              <a:rPr lang="es-AR" dirty="0" err="1" smtClean="0"/>
              <a:t>Zuchovicki</a:t>
            </a:r>
            <a:r>
              <a:rPr lang="es-AR" dirty="0" smtClean="0"/>
              <a:t> ante dirigentes de todo el país.</a:t>
            </a:r>
          </a:p>
          <a:p>
            <a:pPr algn="just"/>
            <a:r>
              <a:rPr lang="es-AR" dirty="0" smtClean="0"/>
              <a:t>Dirigentes de la CAME se reunieron con una </a:t>
            </a:r>
            <a:r>
              <a:rPr lang="es-AR" b="1" dirty="0" smtClean="0"/>
              <a:t>comitiva del Fondo Monetario Internacional (FMI)</a:t>
            </a:r>
            <a:r>
              <a:rPr lang="es-AR" dirty="0" smtClean="0"/>
              <a:t> tras haber sido convocados para plantear las principales problemáticas que aquejan en la actualidad a las pequeñas y medianas empresas y solicitar la inclusión protagónica del sector en la agenda de negociación que tiene el organismo con el Gobierno nacional.</a:t>
            </a:r>
          </a:p>
          <a:p>
            <a:endParaRPr lang="es-AR" dirty="0"/>
          </a:p>
        </p:txBody>
      </p:sp>
    </p:spTree>
    <p:extLst>
      <p:ext uri="{BB962C8B-B14F-4D97-AF65-F5344CB8AC3E}">
        <p14:creationId xmlns:p14="http://schemas.microsoft.com/office/powerpoint/2010/main" val="3623463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Actividades principales</a:t>
            </a:r>
            <a:endParaRPr lang="es-AR" b="1" dirty="0"/>
          </a:p>
        </p:txBody>
      </p:sp>
      <p:sp>
        <p:nvSpPr>
          <p:cNvPr id="3" name="Marcador de contenido 2"/>
          <p:cNvSpPr>
            <a:spLocks noGrp="1"/>
          </p:cNvSpPr>
          <p:nvPr>
            <p:ph idx="1"/>
          </p:nvPr>
        </p:nvSpPr>
        <p:spPr/>
        <p:txBody>
          <a:bodyPr>
            <a:normAutofit fontScale="92500" lnSpcReduction="10000"/>
          </a:bodyPr>
          <a:lstStyle/>
          <a:p>
            <a:pPr marL="0" indent="0" algn="just">
              <a:buNone/>
            </a:pPr>
            <a:r>
              <a:rPr lang="es-AR" dirty="0" smtClean="0"/>
              <a:t>El equipo de dirigentes que integra la comisión de Cámaras Sectoriales de la Confederación Argentina de la Mediana Empresa (CAME) se reunió con asesores técnicos de la </a:t>
            </a:r>
            <a:r>
              <a:rPr lang="es-AR" b="1" dirty="0" smtClean="0"/>
              <a:t>Secretaria de Planificación del Ministerio de Transporte de la Nación </a:t>
            </a:r>
            <a:r>
              <a:rPr lang="es-AR" dirty="0" smtClean="0"/>
              <a:t>con el objetivo de trabajar en la agenda de temas propuestos por el sector de la Movilidad y el Transporte. </a:t>
            </a:r>
          </a:p>
          <a:p>
            <a:pPr marL="0" indent="0" algn="just">
              <a:buNone/>
            </a:pPr>
            <a:r>
              <a:rPr lang="es-AR" dirty="0" smtClean="0"/>
              <a:t>CAME por el impulso de las </a:t>
            </a:r>
            <a:r>
              <a:rPr lang="es-AR" b="1" dirty="0" smtClean="0"/>
              <a:t>pymes del Norte Grande</a:t>
            </a:r>
            <a:r>
              <a:rPr lang="es-AR" dirty="0" smtClean="0"/>
              <a:t>. Dirigentes empresarios representantes de las cámaras del norte argentino, adheridas a la Confederación Argentina de la Mediana Empresa, junto al presidente de la entidad, Gerardo Díaz Beltrán, se reunieron con el presidente </a:t>
            </a:r>
            <a:r>
              <a:rPr lang="es-AR" i="1" dirty="0" smtClean="0"/>
              <a:t>pro tempore </a:t>
            </a:r>
            <a:r>
              <a:rPr lang="es-AR" dirty="0" smtClean="0"/>
              <a:t>del Consejo Regional del Norte Grande y gobernador del Chaco, Jorge </a:t>
            </a:r>
            <a:r>
              <a:rPr lang="es-AR" dirty="0" err="1" smtClean="0"/>
              <a:t>Capitanich</a:t>
            </a:r>
            <a:r>
              <a:rPr lang="es-AR" dirty="0" smtClean="0"/>
              <a:t>, a fin de intercambiar propuestas vinculadas al sector pyme regional.</a:t>
            </a:r>
          </a:p>
          <a:p>
            <a:endParaRPr lang="es-AR" dirty="0"/>
          </a:p>
        </p:txBody>
      </p:sp>
    </p:spTree>
    <p:extLst>
      <p:ext uri="{BB962C8B-B14F-4D97-AF65-F5344CB8AC3E}">
        <p14:creationId xmlns:p14="http://schemas.microsoft.com/office/powerpoint/2010/main" val="1408563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Gestiones- Ahora 12</a:t>
            </a:r>
            <a:endParaRPr lang="es-AR" b="1" dirty="0"/>
          </a:p>
        </p:txBody>
      </p:sp>
      <p:sp>
        <p:nvSpPr>
          <p:cNvPr id="3" name="Marcador de contenido 2"/>
          <p:cNvSpPr>
            <a:spLocks noGrp="1"/>
          </p:cNvSpPr>
          <p:nvPr>
            <p:ph idx="1"/>
          </p:nvPr>
        </p:nvSpPr>
        <p:spPr/>
        <p:txBody>
          <a:bodyPr>
            <a:normAutofit fontScale="92500" lnSpcReduction="20000"/>
          </a:bodyPr>
          <a:lstStyle/>
          <a:p>
            <a:pPr algn="just"/>
            <a:r>
              <a:rPr lang="es-AR" dirty="0" smtClean="0"/>
              <a:t>Diciembre 2019: Logramos la extensión desde el 31 de diciembre hasta el 31 de marzo del 2020.</a:t>
            </a:r>
          </a:p>
          <a:p>
            <a:pPr algn="just"/>
            <a:r>
              <a:rPr lang="es-AR" dirty="0" smtClean="0"/>
              <a:t>Junio: Solicitamos </a:t>
            </a:r>
            <a:r>
              <a:rPr lang="es-AR" dirty="0"/>
              <a:t>la </a:t>
            </a:r>
            <a:r>
              <a:rPr lang="es-AR" b="1" dirty="0"/>
              <a:t>prórroga del Ahora 12</a:t>
            </a:r>
            <a:r>
              <a:rPr lang="es-AR" dirty="0"/>
              <a:t> en todo el país hasta fin de año</a:t>
            </a:r>
            <a:r>
              <a:rPr lang="es-AR" dirty="0" smtClean="0"/>
              <a:t>.</a:t>
            </a:r>
          </a:p>
          <a:p>
            <a:pPr algn="just"/>
            <a:r>
              <a:rPr lang="es-AR" dirty="0" smtClean="0"/>
              <a:t>Agosto: Se elevaron pedidos de incorporación de la enseñanza privada al Programa "Ahora 12" y "Ahora 18", se designó un delegado suplente de la Junta Nacional de Educación Privada (JUNEP) al CNCE y se mantuvo una audiencia virtual con el Ministro de Educación de la Nación, Nicolás </a:t>
            </a:r>
            <a:r>
              <a:rPr lang="es-AR" dirty="0" err="1" smtClean="0"/>
              <a:t>Trotta</a:t>
            </a:r>
            <a:r>
              <a:rPr lang="es-AR" dirty="0" smtClean="0"/>
              <a:t>.</a:t>
            </a:r>
            <a:endParaRPr lang="es-AR" dirty="0"/>
          </a:p>
          <a:p>
            <a:pPr algn="just"/>
            <a:r>
              <a:rPr lang="es-AR" dirty="0"/>
              <a:t>Septiembre: Relanzamiento del Ahora 12 con tres meses de gracia y nuevos rubros. </a:t>
            </a:r>
          </a:p>
          <a:p>
            <a:pPr algn="just"/>
            <a:r>
              <a:rPr lang="es-AR" dirty="0"/>
              <a:t>Se elevaron notas de pedido de incorporación del rubro ortopedia al Programa "Ahora 12" y "Ahora 18</a:t>
            </a:r>
            <a:r>
              <a:rPr lang="es-AR" dirty="0" smtClean="0"/>
              <a:t>".</a:t>
            </a:r>
            <a:endParaRPr lang="es-AR" dirty="0"/>
          </a:p>
        </p:txBody>
      </p:sp>
    </p:spTree>
    <p:extLst>
      <p:ext uri="{BB962C8B-B14F-4D97-AF65-F5344CB8AC3E}">
        <p14:creationId xmlns:p14="http://schemas.microsoft.com/office/powerpoint/2010/main" val="2452570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Gestiones - BCRA</a:t>
            </a:r>
            <a:endParaRPr lang="es-AR" b="1" dirty="0"/>
          </a:p>
        </p:txBody>
      </p:sp>
      <p:sp>
        <p:nvSpPr>
          <p:cNvPr id="3" name="Marcador de contenido 2"/>
          <p:cNvSpPr>
            <a:spLocks noGrp="1"/>
          </p:cNvSpPr>
          <p:nvPr>
            <p:ph idx="1"/>
          </p:nvPr>
        </p:nvSpPr>
        <p:spPr/>
        <p:txBody>
          <a:bodyPr>
            <a:normAutofit fontScale="92500" lnSpcReduction="10000"/>
          </a:bodyPr>
          <a:lstStyle/>
          <a:p>
            <a:pPr marL="0" indent="0" algn="just">
              <a:buNone/>
            </a:pPr>
            <a:r>
              <a:rPr lang="es-AR" dirty="0" smtClean="0"/>
              <a:t>CAME pide al BCRA </a:t>
            </a:r>
            <a:r>
              <a:rPr lang="es-AR" dirty="0" err="1" smtClean="0"/>
              <a:t>reperfilar</a:t>
            </a:r>
            <a:r>
              <a:rPr lang="es-AR" dirty="0" smtClean="0"/>
              <a:t> deudas de las </a:t>
            </a:r>
            <a:r>
              <a:rPr lang="es-AR" dirty="0" err="1" smtClean="0"/>
              <a:t>PyMES</a:t>
            </a:r>
            <a:r>
              <a:rPr lang="es-AR" dirty="0" smtClean="0"/>
              <a:t> con los bancos.</a:t>
            </a:r>
          </a:p>
          <a:p>
            <a:pPr marL="0" indent="0" algn="just">
              <a:buNone/>
            </a:pPr>
            <a:r>
              <a:rPr lang="es-AR" dirty="0" smtClean="0"/>
              <a:t>Reflejando el pedido de CAME y sus entidades, el BCRA anunció créditos y flexibilización para deudores. </a:t>
            </a:r>
            <a:r>
              <a:rPr lang="es-AR" dirty="0"/>
              <a:t>T</a:t>
            </a:r>
            <a:r>
              <a:rPr lang="es-AR" dirty="0" smtClean="0"/>
              <a:t>odas las entidades financieras del sistema deberán ofrecer una línea especial de crédito para micro, pequeñas y medianas empresas a una tasa de interés anual máxima del 24 %. </a:t>
            </a:r>
          </a:p>
          <a:p>
            <a:pPr marL="0" indent="0" algn="just">
              <a:buNone/>
            </a:pPr>
            <a:r>
              <a:rPr lang="es-AR" dirty="0" smtClean="0"/>
              <a:t>Solicitamos al BCRA que disponga que los empresarios pymes libradores de cheques tengan la potestad de seleccionar las cuentas a cancelar, priorizando a los proveedores de artículos de primera necesidad.</a:t>
            </a:r>
          </a:p>
          <a:p>
            <a:pPr marL="0" indent="0" algn="just">
              <a:buNone/>
            </a:pPr>
            <a:r>
              <a:rPr lang="es-AR" dirty="0" smtClean="0"/>
              <a:t>Esta propuesta de CAME tiene como objetivo contribuir a la continuidad de la cadena de pagos favoreciendo el abastecimiento de productos de necesarios en la coyuntura actual y beneficiar a miles de pymes en todo el territorio.</a:t>
            </a:r>
          </a:p>
        </p:txBody>
      </p:sp>
    </p:spTree>
    <p:extLst>
      <p:ext uri="{BB962C8B-B14F-4D97-AF65-F5344CB8AC3E}">
        <p14:creationId xmlns:p14="http://schemas.microsoft.com/office/powerpoint/2010/main" val="2777536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5009</Words>
  <Application>Microsoft Office PowerPoint</Application>
  <PresentationFormat>Panorámica</PresentationFormat>
  <Paragraphs>205</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INSTITUCIONAL</vt:lpstr>
      <vt:lpstr>Actividades principales</vt:lpstr>
      <vt:lpstr>Actividades principales</vt:lpstr>
      <vt:lpstr>Actividades principales</vt:lpstr>
      <vt:lpstr>Actividades principales </vt:lpstr>
      <vt:lpstr>Actividades principales </vt:lpstr>
      <vt:lpstr>Actividades principales</vt:lpstr>
      <vt:lpstr>Gestiones- Ahora 12</vt:lpstr>
      <vt:lpstr>Gestiones - BCRA</vt:lpstr>
      <vt:lpstr>Gestiones - BCRA</vt:lpstr>
      <vt:lpstr>Gestiones - BCRA</vt:lpstr>
      <vt:lpstr>Gestiones - AFIP</vt:lpstr>
      <vt:lpstr>Gestiones - AFIP</vt:lpstr>
      <vt:lpstr>Gestiones - Proyecto de Ley de Acreditación Inmediata</vt:lpstr>
      <vt:lpstr>Gestiones – Ley de Góndolas</vt:lpstr>
      <vt:lpstr>Gestiones</vt:lpstr>
      <vt:lpstr>CAME Pagos – Lanzamiento</vt:lpstr>
      <vt:lpstr>Lanzamiento</vt:lpstr>
      <vt:lpstr>Convenios</vt:lpstr>
      <vt:lpstr>Propuestas</vt:lpstr>
      <vt:lpstr>Propuestas</vt:lpstr>
      <vt:lpstr>Propuestas</vt:lpstr>
      <vt:lpstr>Propuestas</vt:lpstr>
      <vt:lpstr>Propuestas</vt:lpstr>
      <vt:lpstr>Propuestas</vt:lpstr>
      <vt:lpstr>Propuestas</vt:lpstr>
      <vt:lpstr>Propuestas</vt:lpstr>
      <vt:lpstr>Propuestas</vt:lpstr>
      <vt:lpstr>Propuestas</vt:lpstr>
      <vt:lpstr>Propuestas</vt:lpstr>
      <vt:lpstr>Propuestas</vt:lpstr>
      <vt:lpstr>Eventos virtuales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INSTITUCIONAL</dc:title>
  <dc:creator>Déborah Behar</dc:creator>
  <cp:lastModifiedBy>Diego Moreira</cp:lastModifiedBy>
  <cp:revision>43</cp:revision>
  <dcterms:created xsi:type="dcterms:W3CDTF">2021-02-18T14:16:49Z</dcterms:created>
  <dcterms:modified xsi:type="dcterms:W3CDTF">2021-02-23T19:22:52Z</dcterms:modified>
</cp:coreProperties>
</file>