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25"/>
  </p:notesMasterIdLst>
  <p:handoutMasterIdLst>
    <p:handoutMasterId r:id="rId26"/>
  </p:handoutMasterIdLst>
  <p:sldIdLst>
    <p:sldId id="1473" r:id="rId6"/>
    <p:sldId id="1444" r:id="rId7"/>
    <p:sldId id="1367" r:id="rId8"/>
    <p:sldId id="1475" r:id="rId9"/>
    <p:sldId id="1480" r:id="rId10"/>
    <p:sldId id="1491" r:id="rId11"/>
    <p:sldId id="1493" r:id="rId12"/>
    <p:sldId id="1488" r:id="rId13"/>
    <p:sldId id="1486" r:id="rId14"/>
    <p:sldId id="1487" r:id="rId15"/>
    <p:sldId id="1478" r:id="rId16"/>
    <p:sldId id="1494" r:id="rId17"/>
    <p:sldId id="1495" r:id="rId18"/>
    <p:sldId id="1461" r:id="rId19"/>
    <p:sldId id="1485" r:id="rId20"/>
    <p:sldId id="1490" r:id="rId21"/>
    <p:sldId id="1489" r:id="rId22"/>
    <p:sldId id="1416" r:id="rId23"/>
    <p:sldId id="1326" r:id="rId2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ight Build 2016 Template" id="{D3E95C9D-3DD4-45B7-BFD9-4AE9F68B7B97}">
          <p14:sldIdLst>
            <p14:sldId id="1473"/>
            <p14:sldId id="1444"/>
            <p14:sldId id="1367"/>
            <p14:sldId id="1475"/>
            <p14:sldId id="1480"/>
            <p14:sldId id="1491"/>
            <p14:sldId id="1493"/>
            <p14:sldId id="1488"/>
            <p14:sldId id="1486"/>
            <p14:sldId id="1487"/>
            <p14:sldId id="1478"/>
            <p14:sldId id="1494"/>
            <p14:sldId id="1495"/>
            <p14:sldId id="1461"/>
            <p14:sldId id="1485"/>
            <p14:sldId id="1490"/>
            <p14:sldId id="1489"/>
            <p14:sldId id="1416"/>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78D7"/>
    <a:srgbClr val="D63F27"/>
    <a:srgbClr val="FFFFFF"/>
    <a:srgbClr val="505050"/>
    <a:srgbClr val="107C10"/>
    <a:srgbClr val="000000"/>
    <a:srgbClr val="323232"/>
    <a:srgbClr val="5C2D91"/>
    <a:srgbClr val="3214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47" autoAdjust="0"/>
    <p:restoredTop sz="69059" autoAdjust="0"/>
  </p:normalViewPr>
  <p:slideViewPr>
    <p:cSldViewPr>
      <p:cViewPr varScale="1">
        <p:scale>
          <a:sx n="88" d="100"/>
          <a:sy n="88" d="100"/>
        </p:scale>
        <p:origin x="852" y="90"/>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3/28/2016 1:32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3/28/2016 1:32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3/28/2016 1:32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3/28/2016 1:32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48275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3/28/2016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720277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0206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865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Share Your Story for Challenge Points Speaker Notes:</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Given that the next speaker will typically need access to your room right after your talk we recommend you encourage everyone to form up around the flash voting sign for the 3 minute feedback activity, and to then stick around to chat with you right after.  This approach will benefit participants who want to speak with you after the talk but who are also interested in participating in the feedback activity.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Emphasize that the attendees who participate in flash voting about their work, in depth feedback sessions, or registering for</a:t>
            </a:r>
            <a:r>
              <a:rPr lang="en-US" sz="900" kern="1200" baseline="0" dirty="0">
                <a:solidFill>
                  <a:schemeClr val="tx1"/>
                </a:solidFill>
                <a:effectLst/>
                <a:latin typeface="Segoe UI Light" pitchFamily="34" charset="0"/>
                <a:ea typeface="+mn-ea"/>
                <a:cs typeface="+mn-cs"/>
              </a:rPr>
              <a:t> future opportunities </a:t>
            </a:r>
            <a:r>
              <a:rPr lang="en-US" sz="900" kern="1200" dirty="0">
                <a:solidFill>
                  <a:schemeClr val="tx1"/>
                </a:solidFill>
                <a:effectLst/>
                <a:latin typeface="Segoe UI Light" pitchFamily="34" charset="0"/>
                <a:ea typeface="+mn-ea"/>
                <a:cs typeface="+mn-cs"/>
              </a:rPr>
              <a:t>will get //build Challenge</a:t>
            </a:r>
            <a:r>
              <a:rPr lang="en-US" sz="900" kern="1200" baseline="0" dirty="0">
                <a:solidFill>
                  <a:schemeClr val="tx1"/>
                </a:solidFill>
                <a:effectLst/>
                <a:latin typeface="Segoe UI Light" pitchFamily="34" charset="0"/>
                <a:ea typeface="+mn-ea"/>
                <a:cs typeface="+mn-cs"/>
              </a:rPr>
              <a:t> P</a:t>
            </a:r>
            <a:r>
              <a:rPr lang="en-US" sz="900" kern="1200" dirty="0">
                <a:solidFill>
                  <a:schemeClr val="tx1"/>
                </a:solidFill>
                <a:effectLst/>
                <a:latin typeface="Segoe UI Light" pitchFamily="34" charset="0"/>
                <a:ea typeface="+mn-ea"/>
                <a:cs typeface="+mn-cs"/>
              </a:rPr>
              <a:t>oints for doing these activities.  Encourage them to swing by </a:t>
            </a:r>
            <a:r>
              <a:rPr lang="en-US" sz="900" strike="noStrike" kern="1200" dirty="0">
                <a:solidFill>
                  <a:schemeClr val="tx1"/>
                </a:solidFill>
                <a:effectLst/>
                <a:latin typeface="Segoe UI Light" pitchFamily="34" charset="0"/>
                <a:ea typeface="+mn-ea"/>
                <a:cs typeface="+mn-cs"/>
              </a:rPr>
              <a:t>the </a:t>
            </a:r>
            <a:r>
              <a:rPr lang="en-US" sz="900" strike="noStrike" dirty="0">
                <a:cs typeface="Segoe UI Semibold" panose="020B0702040204020203" pitchFamily="34" charset="0"/>
              </a:rPr>
              <a:t>Visual Studio: Share Your Story </a:t>
            </a:r>
            <a:r>
              <a:rPr lang="en-US" sz="900" strike="noStrike" dirty="0"/>
              <a:t>booth to get more</a:t>
            </a:r>
            <a:r>
              <a:rPr lang="en-US" sz="900" strike="noStrike" baseline="0" dirty="0"/>
              <a:t> details about additional Challenge Point opportunities</a:t>
            </a:r>
            <a:r>
              <a:rPr lang="en-US" sz="900"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3/28/2016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829344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Share Your Story for Challenge Points Speaker Notes:</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Given that the next speaker will typically need access to your room right after your talk we recommend you encourage everyone to form up around the flash voting sign for the 3 minute feedback activity, and to then stick around to chat with you right after.  This approach will benefit participants who want to speak with you after the talk but who are also interested in participating in the feedback activity.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Emphasize that the attendees who participate in flash voting about their work, in depth feedback sessions, or registering for</a:t>
            </a:r>
            <a:r>
              <a:rPr lang="en-US" sz="900" kern="1200" baseline="0" dirty="0">
                <a:solidFill>
                  <a:schemeClr val="tx1"/>
                </a:solidFill>
                <a:effectLst/>
                <a:latin typeface="Segoe UI Light" pitchFamily="34" charset="0"/>
                <a:ea typeface="+mn-ea"/>
                <a:cs typeface="+mn-cs"/>
              </a:rPr>
              <a:t> future opportunities </a:t>
            </a:r>
            <a:r>
              <a:rPr lang="en-US" sz="900" kern="1200" dirty="0">
                <a:solidFill>
                  <a:schemeClr val="tx1"/>
                </a:solidFill>
                <a:effectLst/>
                <a:latin typeface="Segoe UI Light" pitchFamily="34" charset="0"/>
                <a:ea typeface="+mn-ea"/>
                <a:cs typeface="+mn-cs"/>
              </a:rPr>
              <a:t>will get //build Challenge</a:t>
            </a:r>
            <a:r>
              <a:rPr lang="en-US" sz="900" kern="1200" baseline="0" dirty="0">
                <a:solidFill>
                  <a:schemeClr val="tx1"/>
                </a:solidFill>
                <a:effectLst/>
                <a:latin typeface="Segoe UI Light" pitchFamily="34" charset="0"/>
                <a:ea typeface="+mn-ea"/>
                <a:cs typeface="+mn-cs"/>
              </a:rPr>
              <a:t> P</a:t>
            </a:r>
            <a:r>
              <a:rPr lang="en-US" sz="900" kern="1200" dirty="0">
                <a:solidFill>
                  <a:schemeClr val="tx1"/>
                </a:solidFill>
                <a:effectLst/>
                <a:latin typeface="Segoe UI Light" pitchFamily="34" charset="0"/>
                <a:ea typeface="+mn-ea"/>
                <a:cs typeface="+mn-cs"/>
              </a:rPr>
              <a:t>oints for doing these activities.  Encourage them to swing by </a:t>
            </a:r>
            <a:r>
              <a:rPr lang="en-US" sz="900" strike="noStrike" kern="1200" dirty="0">
                <a:solidFill>
                  <a:schemeClr val="tx1"/>
                </a:solidFill>
                <a:effectLst/>
                <a:latin typeface="Segoe UI Light" pitchFamily="34" charset="0"/>
                <a:ea typeface="+mn-ea"/>
                <a:cs typeface="+mn-cs"/>
              </a:rPr>
              <a:t>the </a:t>
            </a:r>
            <a:r>
              <a:rPr lang="en-US" sz="900" strike="noStrike" dirty="0">
                <a:cs typeface="Segoe UI Semibold" panose="020B0702040204020203" pitchFamily="34" charset="0"/>
              </a:rPr>
              <a:t>Visual Studio: Share Your Story </a:t>
            </a:r>
            <a:r>
              <a:rPr lang="en-US" sz="900" strike="noStrike" dirty="0"/>
              <a:t>booth to get more</a:t>
            </a:r>
            <a:r>
              <a:rPr lang="en-US" sz="900" strike="noStrike" baseline="0" dirty="0"/>
              <a:t> details about additional Challenge Point opportunities</a:t>
            </a:r>
            <a:r>
              <a:rPr lang="en-US" sz="900" kern="1200" dirty="0">
                <a:solidFill>
                  <a:schemeClr val="tx1"/>
                </a:solidFill>
                <a:effectLst/>
                <a:latin typeface="Segoe UI Light" pitchFamily="34" charset="0"/>
                <a:ea typeface="+mn-ea"/>
                <a:cs typeface="+mn-cs"/>
              </a:rPr>
              <a:t>.  </a:t>
            </a:r>
          </a:p>
          <a:p>
            <a:endParaRPr lang="en-US" sz="900" kern="1200" dirty="0">
              <a:solidFill>
                <a:schemeClr val="tx1"/>
              </a:solidFill>
              <a:effectLst/>
              <a:latin typeface="Segoe UI Light" pitchFamily="34" charset="0"/>
              <a:ea typeface="+mn-ea"/>
              <a:cs typeface="+mn-cs"/>
            </a:endParaRPr>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3/28/2016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327386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3/28/2016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355178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3/28/2016 1:32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3/28/2016 1:32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03572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391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a:t>Native technologies – </a:t>
            </a:r>
            <a:r>
              <a:rPr lang="en-IN" baseline="0" dirty="0" err="1"/>
              <a:t>Xcode</a:t>
            </a:r>
            <a:r>
              <a:rPr lang="en-IN" baseline="0" dirty="0"/>
              <a:t>, Android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7160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Say “</a:t>
            </a:r>
            <a:r>
              <a:rPr kumimoji="0" lang="en-US" sz="12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Fully-featured, extensible IDE for building mobile apps for </a:t>
            </a:r>
            <a:r>
              <a:rPr kumimoji="0" lang="en-US" sz="1200" b="1"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any target platform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and </a:t>
            </a:r>
            <a:r>
              <a:rPr kumimoji="0" lang="en-US" sz="1200" b="1"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Multi-channel</a:t>
            </a:r>
            <a:r>
              <a:rPr kumimoji="0" lang="en-US" sz="12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 (Web, mobile, APIs) and any architectural approach</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Points to hit:</a:t>
            </a:r>
          </a:p>
          <a:p>
            <a:r>
              <a:rPr lang="en-US" sz="1200" kern="1200" dirty="0">
                <a:solidFill>
                  <a:schemeClr val="tx1"/>
                </a:solidFill>
                <a:effectLst/>
                <a:latin typeface="+mn-lt"/>
                <a:ea typeface="+mn-ea"/>
                <a:cs typeface="+mn-cs"/>
              </a:rPr>
              <a:t>Visual Studio provides </a:t>
            </a:r>
            <a:r>
              <a:rPr lang="en-US" sz="1200" kern="1200" dirty="0" err="1">
                <a:solidFill>
                  <a:schemeClr val="tx1"/>
                </a:solidFill>
                <a:effectLst/>
                <a:latin typeface="+mn-lt"/>
                <a:ea typeface="+mn-ea"/>
                <a:cs typeface="+mn-cs"/>
              </a:rPr>
              <a:t>devs</a:t>
            </a:r>
            <a:r>
              <a:rPr lang="en-US" sz="1200" kern="1200" dirty="0">
                <a:solidFill>
                  <a:schemeClr val="tx1"/>
                </a:solidFill>
                <a:effectLst/>
                <a:latin typeface="+mn-lt"/>
                <a:ea typeface="+mn-ea"/>
                <a:cs typeface="+mn-cs"/>
              </a:rPr>
              <a:t> with:</a:t>
            </a:r>
          </a:p>
          <a:p>
            <a:pPr marL="0" indent="0">
              <a:buNone/>
            </a:pPr>
            <a:r>
              <a:rPr lang="en-US" sz="1200" dirty="0">
                <a:latin typeface="Segoe UI Light" panose="020B0502040204020203" pitchFamily="34" charset="0"/>
                <a:cs typeface="Segoe UI Light" panose="020B0502040204020203" pitchFamily="34" charset="0"/>
              </a:rPr>
              <a:t>1. Smooth, simple acquisition process</a:t>
            </a:r>
          </a:p>
          <a:p>
            <a:pPr marL="0" lvl="0" indent="0">
              <a:buFont typeface="Arial" panose="020B0604020202020204" pitchFamily="34" charset="0"/>
              <a:buNone/>
            </a:pPr>
            <a:r>
              <a:rPr lang="en-US" sz="1200" kern="1200" dirty="0">
                <a:solidFill>
                  <a:schemeClr val="tx1"/>
                </a:solidFill>
                <a:effectLst/>
                <a:latin typeface="+mn-lt"/>
                <a:ea typeface="+mn-ea"/>
                <a:cs typeface="+mn-cs"/>
              </a:rPr>
              <a:t>2. VS is a platform that accelerates the ability for developers to build apps</a:t>
            </a:r>
          </a:p>
          <a:p>
            <a:pPr marL="411388" lvl="0" indent="-171450">
              <a:buFont typeface="Arial" panose="020B0604020202020204" pitchFamily="34" charset="0"/>
              <a:buChar char="•"/>
            </a:pPr>
            <a:r>
              <a:rPr lang="en-US" sz="1200" kern="1200" dirty="0">
                <a:solidFill>
                  <a:schemeClr val="tx1"/>
                </a:solidFill>
                <a:effectLst/>
                <a:latin typeface="+mn-lt"/>
                <a:ea typeface="+mn-ea"/>
                <a:cs typeface="+mn-cs"/>
              </a:rPr>
              <a:t>Web </a:t>
            </a:r>
          </a:p>
          <a:p>
            <a:pPr marL="411388" lvl="0" indent="-171450">
              <a:buFont typeface="Arial" panose="020B0604020202020204" pitchFamily="34" charset="0"/>
              <a:buChar char="•"/>
            </a:pPr>
            <a:r>
              <a:rPr lang="en-US" sz="1200" kern="1200" dirty="0">
                <a:solidFill>
                  <a:schemeClr val="tx1"/>
                </a:solidFill>
                <a:effectLst/>
                <a:latin typeface="+mn-lt"/>
                <a:ea typeface="+mn-ea"/>
                <a:cs typeface="+mn-cs"/>
              </a:rPr>
              <a:t>Hybrid capabilities</a:t>
            </a:r>
          </a:p>
          <a:p>
            <a:pPr marL="411388" lvl="0" indent="-171450">
              <a:buFont typeface="Arial" panose="020B0604020202020204" pitchFamily="34" charset="0"/>
              <a:buChar char="•"/>
            </a:pPr>
            <a:r>
              <a:rPr lang="en-US" sz="1200" kern="1200" dirty="0">
                <a:solidFill>
                  <a:schemeClr val="tx1"/>
                </a:solidFill>
                <a:effectLst/>
                <a:latin typeface="+mn-lt"/>
                <a:ea typeface="+mn-ea"/>
                <a:cs typeface="+mn-cs"/>
              </a:rPr>
              <a:t>Native and close-to-native capabilities through Xamarin, C++ (shared libraries) </a:t>
            </a:r>
          </a:p>
          <a:p>
            <a:pPr marL="411388" lvl="0" indent="-171450">
              <a:buFont typeface="Arial" panose="020B0604020202020204" pitchFamily="34" charset="0"/>
              <a:buChar char="•"/>
            </a:pPr>
            <a:r>
              <a:rPr lang="en-US" sz="1200" kern="1200" dirty="0">
                <a:solidFill>
                  <a:schemeClr val="tx1"/>
                </a:solidFill>
                <a:effectLst/>
                <a:latin typeface="+mn-lt"/>
                <a:ea typeface="+mn-ea"/>
                <a:cs typeface="+mn-cs"/>
              </a:rPr>
              <a:t>Games with Unity</a:t>
            </a:r>
          </a:p>
          <a:p>
            <a:pPr marL="457200" lvl="1" indent="0">
              <a:buFont typeface="Arial" panose="020B0604020202020204" pitchFamily="34" charset="0"/>
              <a:buNone/>
            </a:pPr>
            <a:endParaRPr lang="en-US" sz="1200" kern="1200" dirty="0">
              <a:solidFill>
                <a:schemeClr val="tx1"/>
              </a:solidFill>
              <a:effectLst/>
              <a:latin typeface="+mn-lt"/>
              <a:ea typeface="+mn-ea"/>
              <a:cs typeface="+mn-cs"/>
            </a:endParaRP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3. VS provides</a:t>
            </a:r>
            <a:r>
              <a:rPr lang="en-US" sz="1200" kern="1200" baseline="0" dirty="0">
                <a:solidFill>
                  <a:schemeClr val="tx1"/>
                </a:solidFill>
                <a:effectLst/>
                <a:latin typeface="+mn-lt"/>
                <a:ea typeface="+mn-ea"/>
                <a:cs typeface="+mn-cs"/>
              </a:rPr>
              <a:t> you with a</a:t>
            </a:r>
            <a:r>
              <a:rPr lang="en-US" sz="1200" kern="1200" dirty="0">
                <a:solidFill>
                  <a:schemeClr val="tx1"/>
                </a:solidFill>
                <a:effectLst/>
                <a:latin typeface="+mn-lt"/>
                <a:ea typeface="+mn-ea"/>
                <a:cs typeface="+mn-cs"/>
              </a:rPr>
              <a:t> fully-featured extensible IDE for any platform allowing you to </a:t>
            </a:r>
            <a:r>
              <a:rPr lang="en-US" sz="1200" dirty="0">
                <a:latin typeface="Segoe UI Light" panose="020B0502040204020203" pitchFamily="34" charset="0"/>
                <a:cs typeface="Segoe UI Light" panose="020B0502040204020203" pitchFamily="34" charset="0"/>
              </a:rPr>
              <a:t>author, debug, build &amp; test all from VS to all platforms</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sz="1200" dirty="0">
                <a:latin typeface="Segoe UI Light" panose="020B0502040204020203" pitchFamily="34" charset="0"/>
                <a:cs typeface="Segoe UI Light" panose="020B0502040204020203" pitchFamily="34" charset="0"/>
              </a:rPr>
              <a:t>4. Re-use your skills and even assets when building apps</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Together this all means a great development environment that maintains a tight, iterative loop with author, debug and test all from within Visual Studio, to all platforms.</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47CD1BD-E820-4D98-AC54-2A0C2058996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03677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Say “</a:t>
            </a:r>
            <a:r>
              <a:rPr kumimoji="0" lang="en-US" sz="12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Fully-featured, extensible IDE for building mobile apps for </a:t>
            </a:r>
            <a:r>
              <a:rPr kumimoji="0" lang="en-US" sz="1200" b="1"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any target platform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and </a:t>
            </a:r>
            <a:r>
              <a:rPr kumimoji="0" lang="en-US" sz="1200" b="1"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Multi-channel</a:t>
            </a:r>
            <a:r>
              <a:rPr kumimoji="0" lang="en-US" sz="12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 (Web, mobile, APIs) and any architectural approach</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Points to hit:</a:t>
            </a:r>
          </a:p>
          <a:p>
            <a:r>
              <a:rPr lang="en-US" sz="1200" kern="1200" dirty="0">
                <a:solidFill>
                  <a:schemeClr val="tx1"/>
                </a:solidFill>
                <a:effectLst/>
                <a:latin typeface="+mn-lt"/>
                <a:ea typeface="+mn-ea"/>
                <a:cs typeface="+mn-cs"/>
              </a:rPr>
              <a:t>Visual Studio provides </a:t>
            </a:r>
            <a:r>
              <a:rPr lang="en-US" sz="1200" kern="1200" dirty="0" err="1">
                <a:solidFill>
                  <a:schemeClr val="tx1"/>
                </a:solidFill>
                <a:effectLst/>
                <a:latin typeface="+mn-lt"/>
                <a:ea typeface="+mn-ea"/>
                <a:cs typeface="+mn-cs"/>
              </a:rPr>
              <a:t>devs</a:t>
            </a:r>
            <a:r>
              <a:rPr lang="en-US" sz="1200" kern="1200" dirty="0">
                <a:solidFill>
                  <a:schemeClr val="tx1"/>
                </a:solidFill>
                <a:effectLst/>
                <a:latin typeface="+mn-lt"/>
                <a:ea typeface="+mn-ea"/>
                <a:cs typeface="+mn-cs"/>
              </a:rPr>
              <a:t> with:</a:t>
            </a:r>
          </a:p>
          <a:p>
            <a:pPr marL="0" indent="0">
              <a:buNone/>
            </a:pPr>
            <a:r>
              <a:rPr lang="en-US" sz="1200" dirty="0">
                <a:latin typeface="Segoe UI Light" panose="020B0502040204020203" pitchFamily="34" charset="0"/>
                <a:cs typeface="Segoe UI Light" panose="020B0502040204020203" pitchFamily="34" charset="0"/>
              </a:rPr>
              <a:t>1. Smooth, simple acquisition process</a:t>
            </a:r>
          </a:p>
          <a:p>
            <a:pPr marL="0" lvl="0" indent="0">
              <a:buFont typeface="Arial" panose="020B0604020202020204" pitchFamily="34" charset="0"/>
              <a:buNone/>
            </a:pPr>
            <a:r>
              <a:rPr lang="en-US" sz="1200" kern="1200" dirty="0">
                <a:solidFill>
                  <a:schemeClr val="tx1"/>
                </a:solidFill>
                <a:effectLst/>
                <a:latin typeface="+mn-lt"/>
                <a:ea typeface="+mn-ea"/>
                <a:cs typeface="+mn-cs"/>
              </a:rPr>
              <a:t>2. VS is a platform that accelerates the ability for developers to build apps</a:t>
            </a:r>
          </a:p>
          <a:p>
            <a:pPr marL="411388" lvl="0" indent="-171450">
              <a:buFont typeface="Arial" panose="020B0604020202020204" pitchFamily="34" charset="0"/>
              <a:buChar char="•"/>
            </a:pPr>
            <a:r>
              <a:rPr lang="en-US" sz="1200" kern="1200" dirty="0">
                <a:solidFill>
                  <a:schemeClr val="tx1"/>
                </a:solidFill>
                <a:effectLst/>
                <a:latin typeface="+mn-lt"/>
                <a:ea typeface="+mn-ea"/>
                <a:cs typeface="+mn-cs"/>
              </a:rPr>
              <a:t>Web </a:t>
            </a:r>
          </a:p>
          <a:p>
            <a:pPr marL="411388" lvl="0" indent="-171450">
              <a:buFont typeface="Arial" panose="020B0604020202020204" pitchFamily="34" charset="0"/>
              <a:buChar char="•"/>
            </a:pPr>
            <a:r>
              <a:rPr lang="en-US" sz="1200" kern="1200" dirty="0">
                <a:solidFill>
                  <a:schemeClr val="tx1"/>
                </a:solidFill>
                <a:effectLst/>
                <a:latin typeface="+mn-lt"/>
                <a:ea typeface="+mn-ea"/>
                <a:cs typeface="+mn-cs"/>
              </a:rPr>
              <a:t>Hybrid capabilities</a:t>
            </a:r>
          </a:p>
          <a:p>
            <a:pPr marL="411388" lvl="0" indent="-171450">
              <a:buFont typeface="Arial" panose="020B0604020202020204" pitchFamily="34" charset="0"/>
              <a:buChar char="•"/>
            </a:pPr>
            <a:r>
              <a:rPr lang="en-US" sz="1200" kern="1200" dirty="0">
                <a:solidFill>
                  <a:schemeClr val="tx1"/>
                </a:solidFill>
                <a:effectLst/>
                <a:latin typeface="+mn-lt"/>
                <a:ea typeface="+mn-ea"/>
                <a:cs typeface="+mn-cs"/>
              </a:rPr>
              <a:t>Native and close-to-native capabilities through Xamarin, C++ (shared libraries) </a:t>
            </a:r>
          </a:p>
          <a:p>
            <a:pPr marL="411388" lvl="0" indent="-171450">
              <a:buFont typeface="Arial" panose="020B0604020202020204" pitchFamily="34" charset="0"/>
              <a:buChar char="•"/>
            </a:pPr>
            <a:r>
              <a:rPr lang="en-US" sz="1200" kern="1200" dirty="0">
                <a:solidFill>
                  <a:schemeClr val="tx1"/>
                </a:solidFill>
                <a:effectLst/>
                <a:latin typeface="+mn-lt"/>
                <a:ea typeface="+mn-ea"/>
                <a:cs typeface="+mn-cs"/>
              </a:rPr>
              <a:t>Games with Unity</a:t>
            </a:r>
          </a:p>
          <a:p>
            <a:pPr marL="457200" lvl="1" indent="0">
              <a:buFont typeface="Arial" panose="020B0604020202020204" pitchFamily="34" charset="0"/>
              <a:buNone/>
            </a:pPr>
            <a:endParaRPr lang="en-US" sz="1200" kern="1200" dirty="0">
              <a:solidFill>
                <a:schemeClr val="tx1"/>
              </a:solidFill>
              <a:effectLst/>
              <a:latin typeface="+mn-lt"/>
              <a:ea typeface="+mn-ea"/>
              <a:cs typeface="+mn-cs"/>
            </a:endParaRP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3. VS provides</a:t>
            </a:r>
            <a:r>
              <a:rPr lang="en-US" sz="1200" kern="1200" baseline="0" dirty="0">
                <a:solidFill>
                  <a:schemeClr val="tx1"/>
                </a:solidFill>
                <a:effectLst/>
                <a:latin typeface="+mn-lt"/>
                <a:ea typeface="+mn-ea"/>
                <a:cs typeface="+mn-cs"/>
              </a:rPr>
              <a:t> you with a</a:t>
            </a:r>
            <a:r>
              <a:rPr lang="en-US" sz="1200" kern="1200" dirty="0">
                <a:solidFill>
                  <a:schemeClr val="tx1"/>
                </a:solidFill>
                <a:effectLst/>
                <a:latin typeface="+mn-lt"/>
                <a:ea typeface="+mn-ea"/>
                <a:cs typeface="+mn-cs"/>
              </a:rPr>
              <a:t> fully-featured extensible IDE for any platform allowing you to </a:t>
            </a:r>
            <a:r>
              <a:rPr lang="en-US" sz="1200" dirty="0">
                <a:latin typeface="Segoe UI Light" panose="020B0502040204020203" pitchFamily="34" charset="0"/>
                <a:cs typeface="Segoe UI Light" panose="020B0502040204020203" pitchFamily="34" charset="0"/>
              </a:rPr>
              <a:t>author, debug, build &amp; test all from VS to all platforms</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sz="1200" dirty="0">
                <a:latin typeface="Segoe UI Light" panose="020B0502040204020203" pitchFamily="34" charset="0"/>
                <a:cs typeface="Segoe UI Light" panose="020B0502040204020203" pitchFamily="34" charset="0"/>
              </a:rPr>
              <a:t>4. Re-use your skills and even assets when building apps</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Together this all means a great development environment that maintains a tight, iterative loop with author, debug and test all from within Visual Studio, to all platforms.</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47CD1BD-E820-4D98-AC54-2A0C2058996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846559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a:t>With C# (.NET + </a:t>
            </a:r>
            <a:r>
              <a:rPr lang="en-US" dirty="0" err="1"/>
              <a:t>Xamarin</a:t>
            </a:r>
            <a:r>
              <a:rPr lang="en-US" dirty="0"/>
              <a:t>) you can build native and cross-platform apps targeting iOS, Android and Windows.</a:t>
            </a:r>
          </a:p>
          <a:p>
            <a:endParaRPr lang="en-US" b="1" dirty="0"/>
          </a:p>
          <a:p>
            <a:r>
              <a:rPr lang="en-US" b="1" dirty="0"/>
              <a:t>Points to hit:</a:t>
            </a:r>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a:t>-   You can leverage existing C# skills</a:t>
            </a:r>
            <a:endParaRPr lang="en-US" b="1" dirty="0"/>
          </a:p>
          <a:p>
            <a:pPr marL="171450" indent="-171450">
              <a:buFontTx/>
              <a:buChar char="-"/>
            </a:pPr>
            <a:r>
              <a:rPr lang="en-US" dirty="0"/>
              <a:t>You can share</a:t>
            </a:r>
            <a:r>
              <a:rPr lang="en-US" baseline="0" dirty="0"/>
              <a:t> code across platforms</a:t>
            </a:r>
          </a:p>
          <a:p>
            <a:pPr marL="171450" indent="-171450">
              <a:buFontTx/>
              <a:buChar char="-"/>
            </a:pPr>
            <a:r>
              <a:rPr lang="en-US" baseline="0" dirty="0"/>
              <a:t>You get Native UI and performance</a:t>
            </a:r>
          </a:p>
          <a:p>
            <a:pPr marL="171450" indent="-171450">
              <a:buFontTx/>
              <a:buChar char="-"/>
            </a:pPr>
            <a:r>
              <a:rPr lang="en-US" i="1" dirty="0">
                <a:solidFill>
                  <a:schemeClr val="bg1"/>
                </a:solidFill>
              </a:rPr>
              <a:t>100% API support: Anything you can do in Objective-C, Swift, or Java</a:t>
            </a:r>
            <a:br>
              <a:rPr lang="en-US" i="1" dirty="0">
                <a:solidFill>
                  <a:schemeClr val="bg1"/>
                </a:solidFill>
              </a:rPr>
            </a:br>
            <a:r>
              <a:rPr lang="en-US" i="1" dirty="0">
                <a:solidFill>
                  <a:schemeClr val="bg1"/>
                </a:solidFill>
              </a:rPr>
              <a:t>can be done </a:t>
            </a:r>
            <a:r>
              <a:rPr lang="en-US" i="1" dirty="0">
                <a:solidFill>
                  <a:schemeClr val="bg1"/>
                </a:solidFill>
                <a:latin typeface="Segoe UI Light" pitchFamily="34" charset="0"/>
              </a:rPr>
              <a:t>in C# and Visual Studio with </a:t>
            </a:r>
            <a:r>
              <a:rPr lang="en-US" i="1" dirty="0" err="1">
                <a:solidFill>
                  <a:schemeClr val="bg1"/>
                </a:solidFill>
                <a:latin typeface="Segoe UI Light" pitchFamily="34" charset="0"/>
              </a:rPr>
              <a:t>Xamarin</a:t>
            </a:r>
            <a:endParaRPr lang="en-US" dirty="0"/>
          </a:p>
          <a:p>
            <a:endParaRPr lang="en-US" dirty="0"/>
          </a:p>
          <a:p>
            <a:endParaRPr lang="en-IN"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0725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3/28/2016 1:32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3157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3/28/2016 1:32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888873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66303612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523733"/>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a:xfrm>
            <a:off x="855008" y="6482889"/>
            <a:ext cx="2798207" cy="372394"/>
          </a:xfrm>
          <a:prstGeom prst="rect">
            <a:avLst/>
          </a:prstGeom>
        </p:spPr>
        <p:txBody>
          <a:bodyPr/>
          <a:lstStyle/>
          <a:p>
            <a:fld id="{9B02459B-1713-4143-BC61-26F91CABF4EF}" type="datetimeFigureOut">
              <a:rPr lang="en-US" smtClean="0"/>
              <a:t>3/28/2016</a:t>
            </a:fld>
            <a:endParaRPr lang="en-US"/>
          </a:p>
        </p:txBody>
      </p:sp>
      <p:sp>
        <p:nvSpPr>
          <p:cNvPr id="5" name="Footer Placeholder 4"/>
          <p:cNvSpPr>
            <a:spLocks noGrp="1"/>
          </p:cNvSpPr>
          <p:nvPr>
            <p:ph type="ftr" sz="quarter" idx="11"/>
          </p:nvPr>
        </p:nvSpPr>
        <p:spPr>
          <a:xfrm>
            <a:off x="4119583" y="6482889"/>
            <a:ext cx="4197310" cy="372394"/>
          </a:xfrm>
          <a:prstGeom prst="rect">
            <a:avLst/>
          </a:prstGeom>
        </p:spPr>
        <p:txBody>
          <a:bodyPr/>
          <a:lstStyle/>
          <a:p>
            <a:endParaRPr lang="en-US"/>
          </a:p>
        </p:txBody>
      </p:sp>
      <p:sp>
        <p:nvSpPr>
          <p:cNvPr id="6" name="Slide Number Placeholder 5"/>
          <p:cNvSpPr>
            <a:spLocks noGrp="1"/>
          </p:cNvSpPr>
          <p:nvPr>
            <p:ph type="sldNum" sz="quarter" idx="12"/>
          </p:nvPr>
        </p:nvSpPr>
        <p:spPr>
          <a:xfrm>
            <a:off x="8783260" y="6482889"/>
            <a:ext cx="2798207" cy="372394"/>
          </a:xfrm>
          <a:prstGeom prst="rect">
            <a:avLst/>
          </a:prstGeom>
        </p:spPr>
        <p:txBody>
          <a:bodyPr/>
          <a:lstStyle/>
          <a:p>
            <a:fld id="{9318E941-06A8-44F0-A6E6-FE18AF2C663A}" type="slidenum">
              <a:rPr lang="en-US" smtClean="0"/>
              <a:t>‹#›</a:t>
            </a:fld>
            <a:endParaRPr lang="en-US"/>
          </a:p>
        </p:txBody>
      </p:sp>
    </p:spTree>
    <p:extLst>
      <p:ext uri="{BB962C8B-B14F-4D97-AF65-F5344CB8AC3E}">
        <p14:creationId xmlns:p14="http://schemas.microsoft.com/office/powerpoint/2010/main" val="21043071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theme" Target="../theme/theme2.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5.xml"/><Relationship Id="rId6" Type="http://schemas.openxmlformats.org/officeDocument/2006/relationships/image" Target="../media/image20.png"/><Relationship Id="rId11" Type="http://schemas.openxmlformats.org/officeDocument/2006/relationships/image" Target="../media/image25.jpe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hyperlink" Target="https://channel9.msdn.com/Events/Build/2016"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hyperlink" Target="http://microsoftvirtualacademy.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aka.ms/devtodev"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jpe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5.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jpeg"/><Relationship Id="rId4" Type="http://schemas.openxmlformats.org/officeDocument/2006/relationships/image" Target="../media/image19.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287054"/>
          </a:xfrm>
        </p:spPr>
        <p:txBody>
          <a:bodyPr/>
          <a:lstStyle/>
          <a:p>
            <a:r>
              <a:rPr lang="en-US" dirty="0"/>
              <a:t>This entire deck, including demos but not the checkpoints, must be delivered in 10 minutes or less. Participants need time to do the actual lab.</a:t>
            </a:r>
          </a:p>
          <a:p>
            <a:r>
              <a:rPr lang="en-US" dirty="0"/>
              <a:t>Talking points are very brief. Even if you’ve seen the same slide in the past, take note of the new talking points.</a:t>
            </a:r>
          </a:p>
        </p:txBody>
      </p:sp>
      <p:sp>
        <p:nvSpPr>
          <p:cNvPr id="5" name="Text Placeholder 4"/>
          <p:cNvSpPr>
            <a:spLocks noGrp="1"/>
          </p:cNvSpPr>
          <p:nvPr>
            <p:ph type="body" sz="quarter" idx="11"/>
          </p:nvPr>
        </p:nvSpPr>
        <p:spPr/>
        <p:txBody>
          <a:bodyPr/>
          <a:lstStyle/>
          <a:p>
            <a:endParaRPr lang="en-US"/>
          </a:p>
        </p:txBody>
      </p:sp>
      <p:sp>
        <p:nvSpPr>
          <p:cNvPr id="3" name="Title 2"/>
          <p:cNvSpPr>
            <a:spLocks noGrp="1"/>
          </p:cNvSpPr>
          <p:nvPr>
            <p:ph type="title"/>
          </p:nvPr>
        </p:nvSpPr>
        <p:spPr/>
        <p:txBody>
          <a:bodyPr/>
          <a:lstStyle/>
          <a:p>
            <a:r>
              <a:rPr lang="en-US" dirty="0"/>
              <a:t>Presentation Notes</a:t>
            </a:r>
          </a:p>
        </p:txBody>
      </p:sp>
    </p:spTree>
    <p:extLst>
      <p:ext uri="{BB962C8B-B14F-4D97-AF65-F5344CB8AC3E}">
        <p14:creationId xmlns:p14="http://schemas.microsoft.com/office/powerpoint/2010/main" val="428373705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877028" y="2527887"/>
            <a:ext cx="2214133" cy="1025907"/>
            <a:chOff x="479461" y="2689709"/>
            <a:chExt cx="2170916" cy="1005882"/>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61" y="2689709"/>
              <a:ext cx="1963479" cy="82352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461" y="3330877"/>
              <a:ext cx="2170916" cy="364714"/>
            </a:xfrm>
            <a:prstGeom prst="rect">
              <a:avLst/>
            </a:prstGeom>
          </p:spPr>
        </p:pic>
      </p:gr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1080" y="1450418"/>
            <a:ext cx="898847" cy="375343"/>
          </a:xfrm>
          <a:prstGeom prst="rect">
            <a:avLst/>
          </a:prstGeom>
        </p:spPr>
      </p:pic>
      <p:grpSp>
        <p:nvGrpSpPr>
          <p:cNvPr id="14" name="Group 13"/>
          <p:cNvGrpSpPr/>
          <p:nvPr/>
        </p:nvGrpSpPr>
        <p:grpSpPr>
          <a:xfrm>
            <a:off x="4192287" y="-3511"/>
            <a:ext cx="2128750" cy="2128750"/>
            <a:chOff x="4997413" y="602511"/>
            <a:chExt cx="1706526" cy="1706526"/>
          </a:xfrm>
        </p:grpSpPr>
        <p:sp>
          <p:nvSpPr>
            <p:cNvPr id="13" name="Freeform 12"/>
            <p:cNvSpPr/>
            <p:nvPr/>
          </p:nvSpPr>
          <p:spPr>
            <a:xfrm>
              <a:off x="5054106" y="967317"/>
              <a:ext cx="1586113" cy="993021"/>
            </a:xfrm>
            <a:custGeom>
              <a:avLst/>
              <a:gdLst>
                <a:gd name="connsiteX0" fmla="*/ 123261 w 1586113"/>
                <a:gd name="connsiteY0" fmla="*/ 480483 h 993021"/>
                <a:gd name="connsiteX1" fmla="*/ 180411 w 1586113"/>
                <a:gd name="connsiteY1" fmla="*/ 478366 h 993021"/>
                <a:gd name="connsiteX2" fmla="*/ 210044 w 1586113"/>
                <a:gd name="connsiteY2" fmla="*/ 472016 h 993021"/>
                <a:gd name="connsiteX3" fmla="*/ 218511 w 1586113"/>
                <a:gd name="connsiteY3" fmla="*/ 469900 h 993021"/>
                <a:gd name="connsiteX4" fmla="*/ 269311 w 1586113"/>
                <a:gd name="connsiteY4" fmla="*/ 467783 h 993021"/>
                <a:gd name="connsiteX5" fmla="*/ 275661 w 1586113"/>
                <a:gd name="connsiteY5" fmla="*/ 465666 h 993021"/>
                <a:gd name="connsiteX6" fmla="*/ 284127 w 1586113"/>
                <a:gd name="connsiteY6" fmla="*/ 461433 h 993021"/>
                <a:gd name="connsiteX7" fmla="*/ 292594 w 1586113"/>
                <a:gd name="connsiteY7" fmla="*/ 459316 h 993021"/>
                <a:gd name="connsiteX8" fmla="*/ 303177 w 1586113"/>
                <a:gd name="connsiteY8" fmla="*/ 450850 h 993021"/>
                <a:gd name="connsiteX9" fmla="*/ 320111 w 1586113"/>
                <a:gd name="connsiteY9" fmla="*/ 438150 h 993021"/>
                <a:gd name="connsiteX10" fmla="*/ 326461 w 1586113"/>
                <a:gd name="connsiteY10" fmla="*/ 433916 h 993021"/>
                <a:gd name="connsiteX11" fmla="*/ 341277 w 1586113"/>
                <a:gd name="connsiteY11" fmla="*/ 419100 h 993021"/>
                <a:gd name="connsiteX12" fmla="*/ 345511 w 1586113"/>
                <a:gd name="connsiteY12" fmla="*/ 414866 h 993021"/>
                <a:gd name="connsiteX13" fmla="*/ 362444 w 1586113"/>
                <a:gd name="connsiteY13" fmla="*/ 402166 h 993021"/>
                <a:gd name="connsiteX14" fmla="*/ 375144 w 1586113"/>
                <a:gd name="connsiteY14" fmla="*/ 389466 h 993021"/>
                <a:gd name="connsiteX15" fmla="*/ 383611 w 1586113"/>
                <a:gd name="connsiteY15" fmla="*/ 378883 h 993021"/>
                <a:gd name="connsiteX16" fmla="*/ 387844 w 1586113"/>
                <a:gd name="connsiteY16" fmla="*/ 370416 h 993021"/>
                <a:gd name="connsiteX17" fmla="*/ 402661 w 1586113"/>
                <a:gd name="connsiteY17" fmla="*/ 347133 h 993021"/>
                <a:gd name="connsiteX18" fmla="*/ 411127 w 1586113"/>
                <a:gd name="connsiteY18" fmla="*/ 328083 h 993021"/>
                <a:gd name="connsiteX19" fmla="*/ 415361 w 1586113"/>
                <a:gd name="connsiteY19" fmla="*/ 321733 h 993021"/>
                <a:gd name="connsiteX20" fmla="*/ 419594 w 1586113"/>
                <a:gd name="connsiteY20" fmla="*/ 311150 h 993021"/>
                <a:gd name="connsiteX21" fmla="*/ 425944 w 1586113"/>
                <a:gd name="connsiteY21" fmla="*/ 302683 h 993021"/>
                <a:gd name="connsiteX22" fmla="*/ 430177 w 1586113"/>
                <a:gd name="connsiteY22" fmla="*/ 296333 h 993021"/>
                <a:gd name="connsiteX23" fmla="*/ 434411 w 1586113"/>
                <a:gd name="connsiteY23" fmla="*/ 292100 h 993021"/>
                <a:gd name="connsiteX24" fmla="*/ 447111 w 1586113"/>
                <a:gd name="connsiteY24" fmla="*/ 275166 h 993021"/>
                <a:gd name="connsiteX25" fmla="*/ 453461 w 1586113"/>
                <a:gd name="connsiteY25" fmla="*/ 270933 h 993021"/>
                <a:gd name="connsiteX26" fmla="*/ 470394 w 1586113"/>
                <a:gd name="connsiteY26" fmla="*/ 258233 h 993021"/>
                <a:gd name="connsiteX27" fmla="*/ 476744 w 1586113"/>
                <a:gd name="connsiteY27" fmla="*/ 254000 h 993021"/>
                <a:gd name="connsiteX28" fmla="*/ 491561 w 1586113"/>
                <a:gd name="connsiteY28" fmla="*/ 249766 h 993021"/>
                <a:gd name="connsiteX29" fmla="*/ 502144 w 1586113"/>
                <a:gd name="connsiteY29" fmla="*/ 245533 h 993021"/>
                <a:gd name="connsiteX30" fmla="*/ 512727 w 1586113"/>
                <a:gd name="connsiteY30" fmla="*/ 243416 h 993021"/>
                <a:gd name="connsiteX31" fmla="*/ 538127 w 1586113"/>
                <a:gd name="connsiteY31" fmla="*/ 237066 h 993021"/>
                <a:gd name="connsiteX32" fmla="*/ 548711 w 1586113"/>
                <a:gd name="connsiteY32" fmla="*/ 230716 h 993021"/>
                <a:gd name="connsiteX33" fmla="*/ 563527 w 1586113"/>
                <a:gd name="connsiteY33" fmla="*/ 228600 h 993021"/>
                <a:gd name="connsiteX34" fmla="*/ 569877 w 1586113"/>
                <a:gd name="connsiteY34" fmla="*/ 226483 h 993021"/>
                <a:gd name="connsiteX35" fmla="*/ 584694 w 1586113"/>
                <a:gd name="connsiteY35" fmla="*/ 224366 h 993021"/>
                <a:gd name="connsiteX36" fmla="*/ 597394 w 1586113"/>
                <a:gd name="connsiteY36" fmla="*/ 222250 h 993021"/>
                <a:gd name="connsiteX37" fmla="*/ 603744 w 1586113"/>
                <a:gd name="connsiteY37" fmla="*/ 220133 h 993021"/>
                <a:gd name="connsiteX38" fmla="*/ 620677 w 1586113"/>
                <a:gd name="connsiteY38" fmla="*/ 215900 h 993021"/>
                <a:gd name="connsiteX39" fmla="*/ 633377 w 1586113"/>
                <a:gd name="connsiteY39" fmla="*/ 211666 h 993021"/>
                <a:gd name="connsiteX40" fmla="*/ 650311 w 1586113"/>
                <a:gd name="connsiteY40" fmla="*/ 207433 h 993021"/>
                <a:gd name="connsiteX41" fmla="*/ 656661 w 1586113"/>
                <a:gd name="connsiteY41" fmla="*/ 203200 h 993021"/>
                <a:gd name="connsiteX42" fmla="*/ 679944 w 1586113"/>
                <a:gd name="connsiteY42" fmla="*/ 190500 h 993021"/>
                <a:gd name="connsiteX43" fmla="*/ 688411 w 1586113"/>
                <a:gd name="connsiteY43" fmla="*/ 179916 h 993021"/>
                <a:gd name="connsiteX44" fmla="*/ 713811 w 1586113"/>
                <a:gd name="connsiteY44" fmla="*/ 152400 h 993021"/>
                <a:gd name="connsiteX45" fmla="*/ 720161 w 1586113"/>
                <a:gd name="connsiteY45" fmla="*/ 146050 h 993021"/>
                <a:gd name="connsiteX46" fmla="*/ 741327 w 1586113"/>
                <a:gd name="connsiteY46" fmla="*/ 131233 h 993021"/>
                <a:gd name="connsiteX47" fmla="*/ 745561 w 1586113"/>
                <a:gd name="connsiteY47" fmla="*/ 127000 h 993021"/>
                <a:gd name="connsiteX48" fmla="*/ 756144 w 1586113"/>
                <a:gd name="connsiteY48" fmla="*/ 120650 h 993021"/>
                <a:gd name="connsiteX49" fmla="*/ 764611 w 1586113"/>
                <a:gd name="connsiteY49" fmla="*/ 114300 h 993021"/>
                <a:gd name="connsiteX50" fmla="*/ 770961 w 1586113"/>
                <a:gd name="connsiteY50" fmla="*/ 112183 h 993021"/>
                <a:gd name="connsiteX51" fmla="*/ 783661 w 1586113"/>
                <a:gd name="connsiteY51" fmla="*/ 103716 h 993021"/>
                <a:gd name="connsiteX52" fmla="*/ 790011 w 1586113"/>
                <a:gd name="connsiteY52" fmla="*/ 99483 h 993021"/>
                <a:gd name="connsiteX53" fmla="*/ 796361 w 1586113"/>
                <a:gd name="connsiteY53" fmla="*/ 93133 h 993021"/>
                <a:gd name="connsiteX54" fmla="*/ 809061 w 1586113"/>
                <a:gd name="connsiteY54" fmla="*/ 88900 h 993021"/>
                <a:gd name="connsiteX55" fmla="*/ 813294 w 1586113"/>
                <a:gd name="connsiteY55" fmla="*/ 84666 h 993021"/>
                <a:gd name="connsiteX56" fmla="*/ 836577 w 1586113"/>
                <a:gd name="connsiteY56" fmla="*/ 71966 h 993021"/>
                <a:gd name="connsiteX57" fmla="*/ 845044 w 1586113"/>
                <a:gd name="connsiteY57" fmla="*/ 67733 h 993021"/>
                <a:gd name="connsiteX58" fmla="*/ 851394 w 1586113"/>
                <a:gd name="connsiteY58" fmla="*/ 63500 h 993021"/>
                <a:gd name="connsiteX59" fmla="*/ 857744 w 1586113"/>
                <a:gd name="connsiteY59" fmla="*/ 61383 h 993021"/>
                <a:gd name="connsiteX60" fmla="*/ 866211 w 1586113"/>
                <a:gd name="connsiteY60" fmla="*/ 57150 h 993021"/>
                <a:gd name="connsiteX61" fmla="*/ 872561 w 1586113"/>
                <a:gd name="connsiteY61" fmla="*/ 55033 h 993021"/>
                <a:gd name="connsiteX62" fmla="*/ 889494 w 1586113"/>
                <a:gd name="connsiteY62" fmla="*/ 46566 h 993021"/>
                <a:gd name="connsiteX63" fmla="*/ 895844 w 1586113"/>
                <a:gd name="connsiteY63" fmla="*/ 42333 h 993021"/>
                <a:gd name="connsiteX64" fmla="*/ 906427 w 1586113"/>
                <a:gd name="connsiteY64" fmla="*/ 40216 h 993021"/>
                <a:gd name="connsiteX65" fmla="*/ 914894 w 1586113"/>
                <a:gd name="connsiteY65" fmla="*/ 35983 h 993021"/>
                <a:gd name="connsiteX66" fmla="*/ 927594 w 1586113"/>
                <a:gd name="connsiteY66" fmla="*/ 31750 h 993021"/>
                <a:gd name="connsiteX67" fmla="*/ 948761 w 1586113"/>
                <a:gd name="connsiteY67" fmla="*/ 21166 h 993021"/>
                <a:gd name="connsiteX68" fmla="*/ 959344 w 1586113"/>
                <a:gd name="connsiteY68" fmla="*/ 16933 h 993021"/>
                <a:gd name="connsiteX69" fmla="*/ 967811 w 1586113"/>
                <a:gd name="connsiteY69" fmla="*/ 14816 h 993021"/>
                <a:gd name="connsiteX70" fmla="*/ 976277 w 1586113"/>
                <a:gd name="connsiteY70" fmla="*/ 10583 h 993021"/>
                <a:gd name="connsiteX71" fmla="*/ 991094 w 1586113"/>
                <a:gd name="connsiteY71" fmla="*/ 6350 h 993021"/>
                <a:gd name="connsiteX72" fmla="*/ 997444 w 1586113"/>
                <a:gd name="connsiteY72" fmla="*/ 4233 h 993021"/>
                <a:gd name="connsiteX73" fmla="*/ 1014377 w 1586113"/>
                <a:gd name="connsiteY73" fmla="*/ 2116 h 993021"/>
                <a:gd name="connsiteX74" fmla="*/ 1027077 w 1586113"/>
                <a:gd name="connsiteY74" fmla="*/ 0 h 993021"/>
                <a:gd name="connsiteX75" fmla="*/ 1082111 w 1586113"/>
                <a:gd name="connsiteY75" fmla="*/ 2116 h 993021"/>
                <a:gd name="connsiteX76" fmla="*/ 1090577 w 1586113"/>
                <a:gd name="connsiteY76" fmla="*/ 4233 h 993021"/>
                <a:gd name="connsiteX77" fmla="*/ 1101161 w 1586113"/>
                <a:gd name="connsiteY77" fmla="*/ 6350 h 993021"/>
                <a:gd name="connsiteX78" fmla="*/ 1118094 w 1586113"/>
                <a:gd name="connsiteY78" fmla="*/ 10583 h 993021"/>
                <a:gd name="connsiteX79" fmla="*/ 1124444 w 1586113"/>
                <a:gd name="connsiteY79" fmla="*/ 12700 h 993021"/>
                <a:gd name="connsiteX80" fmla="*/ 1145611 w 1586113"/>
                <a:gd name="connsiteY80" fmla="*/ 16933 h 993021"/>
                <a:gd name="connsiteX81" fmla="*/ 1162544 w 1586113"/>
                <a:gd name="connsiteY81" fmla="*/ 25400 h 993021"/>
                <a:gd name="connsiteX82" fmla="*/ 1181594 w 1586113"/>
                <a:gd name="connsiteY82" fmla="*/ 33866 h 993021"/>
                <a:gd name="connsiteX83" fmla="*/ 1194294 w 1586113"/>
                <a:gd name="connsiteY83" fmla="*/ 42333 h 993021"/>
                <a:gd name="connsiteX84" fmla="*/ 1206994 w 1586113"/>
                <a:gd name="connsiteY84" fmla="*/ 50800 h 993021"/>
                <a:gd name="connsiteX85" fmla="*/ 1213344 w 1586113"/>
                <a:gd name="connsiteY85" fmla="*/ 55033 h 993021"/>
                <a:gd name="connsiteX86" fmla="*/ 1219694 w 1586113"/>
                <a:gd name="connsiteY86" fmla="*/ 57150 h 993021"/>
                <a:gd name="connsiteX87" fmla="*/ 1223927 w 1586113"/>
                <a:gd name="connsiteY87" fmla="*/ 65616 h 993021"/>
                <a:gd name="connsiteX88" fmla="*/ 1230277 w 1586113"/>
                <a:gd name="connsiteY88" fmla="*/ 69850 h 993021"/>
                <a:gd name="connsiteX89" fmla="*/ 1234511 w 1586113"/>
                <a:gd name="connsiteY89" fmla="*/ 74083 h 993021"/>
                <a:gd name="connsiteX90" fmla="*/ 1242977 w 1586113"/>
                <a:gd name="connsiteY90" fmla="*/ 86783 h 993021"/>
                <a:gd name="connsiteX91" fmla="*/ 1259911 w 1586113"/>
                <a:gd name="connsiteY91" fmla="*/ 120650 h 993021"/>
                <a:gd name="connsiteX92" fmla="*/ 1264144 w 1586113"/>
                <a:gd name="connsiteY92" fmla="*/ 133350 h 993021"/>
                <a:gd name="connsiteX93" fmla="*/ 1268377 w 1586113"/>
                <a:gd name="connsiteY93" fmla="*/ 139700 h 993021"/>
                <a:gd name="connsiteX94" fmla="*/ 1272611 w 1586113"/>
                <a:gd name="connsiteY94" fmla="*/ 148166 h 993021"/>
                <a:gd name="connsiteX95" fmla="*/ 1278961 w 1586113"/>
                <a:gd name="connsiteY95" fmla="*/ 154516 h 993021"/>
                <a:gd name="connsiteX96" fmla="*/ 1281077 w 1586113"/>
                <a:gd name="connsiteY96" fmla="*/ 160866 h 993021"/>
                <a:gd name="connsiteX97" fmla="*/ 1285311 w 1586113"/>
                <a:gd name="connsiteY97" fmla="*/ 167216 h 993021"/>
                <a:gd name="connsiteX98" fmla="*/ 1291661 w 1586113"/>
                <a:gd name="connsiteY98" fmla="*/ 179916 h 993021"/>
                <a:gd name="connsiteX99" fmla="*/ 1295894 w 1586113"/>
                <a:gd name="connsiteY99" fmla="*/ 188383 h 993021"/>
                <a:gd name="connsiteX100" fmla="*/ 1298011 w 1586113"/>
                <a:gd name="connsiteY100" fmla="*/ 194733 h 993021"/>
                <a:gd name="connsiteX101" fmla="*/ 1304361 w 1586113"/>
                <a:gd name="connsiteY101" fmla="*/ 201083 h 993021"/>
                <a:gd name="connsiteX102" fmla="*/ 1314944 w 1586113"/>
                <a:gd name="connsiteY102" fmla="*/ 220133 h 993021"/>
                <a:gd name="connsiteX103" fmla="*/ 1321294 w 1586113"/>
                <a:gd name="connsiteY103" fmla="*/ 226483 h 993021"/>
                <a:gd name="connsiteX104" fmla="*/ 1329761 w 1586113"/>
                <a:gd name="connsiteY104" fmla="*/ 239183 h 993021"/>
                <a:gd name="connsiteX105" fmla="*/ 1344577 w 1586113"/>
                <a:gd name="connsiteY105" fmla="*/ 262466 h 993021"/>
                <a:gd name="connsiteX106" fmla="*/ 1350927 w 1586113"/>
                <a:gd name="connsiteY106" fmla="*/ 275166 h 993021"/>
                <a:gd name="connsiteX107" fmla="*/ 1353044 w 1586113"/>
                <a:gd name="connsiteY107" fmla="*/ 283633 h 993021"/>
                <a:gd name="connsiteX108" fmla="*/ 1355161 w 1586113"/>
                <a:gd name="connsiteY108" fmla="*/ 289983 h 993021"/>
                <a:gd name="connsiteX109" fmla="*/ 1359394 w 1586113"/>
                <a:gd name="connsiteY109" fmla="*/ 315383 h 993021"/>
                <a:gd name="connsiteX110" fmla="*/ 1361511 w 1586113"/>
                <a:gd name="connsiteY110" fmla="*/ 321733 h 993021"/>
                <a:gd name="connsiteX111" fmla="*/ 1363627 w 1586113"/>
                <a:gd name="connsiteY111" fmla="*/ 330200 h 993021"/>
                <a:gd name="connsiteX112" fmla="*/ 1365744 w 1586113"/>
                <a:gd name="connsiteY112" fmla="*/ 336550 h 993021"/>
                <a:gd name="connsiteX113" fmla="*/ 1367861 w 1586113"/>
                <a:gd name="connsiteY113" fmla="*/ 347133 h 993021"/>
                <a:gd name="connsiteX114" fmla="*/ 1376327 w 1586113"/>
                <a:gd name="connsiteY114" fmla="*/ 368300 h 993021"/>
                <a:gd name="connsiteX115" fmla="*/ 1382677 w 1586113"/>
                <a:gd name="connsiteY115" fmla="*/ 385233 h 993021"/>
                <a:gd name="connsiteX116" fmla="*/ 1384794 w 1586113"/>
                <a:gd name="connsiteY116" fmla="*/ 395816 h 993021"/>
                <a:gd name="connsiteX117" fmla="*/ 1393261 w 1586113"/>
                <a:gd name="connsiteY117" fmla="*/ 408516 h 993021"/>
                <a:gd name="connsiteX118" fmla="*/ 1412311 w 1586113"/>
                <a:gd name="connsiteY118" fmla="*/ 429683 h 993021"/>
                <a:gd name="connsiteX119" fmla="*/ 1422894 w 1586113"/>
                <a:gd name="connsiteY119" fmla="*/ 438150 h 993021"/>
                <a:gd name="connsiteX120" fmla="*/ 1439827 w 1586113"/>
                <a:gd name="connsiteY120" fmla="*/ 450850 h 993021"/>
                <a:gd name="connsiteX121" fmla="*/ 1446177 w 1586113"/>
                <a:gd name="connsiteY121" fmla="*/ 455083 h 993021"/>
                <a:gd name="connsiteX122" fmla="*/ 1465227 w 1586113"/>
                <a:gd name="connsiteY122" fmla="*/ 469900 h 993021"/>
                <a:gd name="connsiteX123" fmla="*/ 1482161 w 1586113"/>
                <a:gd name="connsiteY123" fmla="*/ 484716 h 993021"/>
                <a:gd name="connsiteX124" fmla="*/ 1488511 w 1586113"/>
                <a:gd name="connsiteY124" fmla="*/ 493183 h 993021"/>
                <a:gd name="connsiteX125" fmla="*/ 1492744 w 1586113"/>
                <a:gd name="connsiteY125" fmla="*/ 499533 h 993021"/>
                <a:gd name="connsiteX126" fmla="*/ 1501211 w 1586113"/>
                <a:gd name="connsiteY126" fmla="*/ 505883 h 993021"/>
                <a:gd name="connsiteX127" fmla="*/ 1526611 w 1586113"/>
                <a:gd name="connsiteY127" fmla="*/ 539750 h 993021"/>
                <a:gd name="connsiteX128" fmla="*/ 1535077 w 1586113"/>
                <a:gd name="connsiteY128" fmla="*/ 552450 h 993021"/>
                <a:gd name="connsiteX129" fmla="*/ 1547777 w 1586113"/>
                <a:gd name="connsiteY129" fmla="*/ 575733 h 993021"/>
                <a:gd name="connsiteX130" fmla="*/ 1554127 w 1586113"/>
                <a:gd name="connsiteY130" fmla="*/ 590550 h 993021"/>
                <a:gd name="connsiteX131" fmla="*/ 1556244 w 1586113"/>
                <a:gd name="connsiteY131" fmla="*/ 596900 h 993021"/>
                <a:gd name="connsiteX132" fmla="*/ 1560477 w 1586113"/>
                <a:gd name="connsiteY132" fmla="*/ 613833 h 993021"/>
                <a:gd name="connsiteX133" fmla="*/ 1564711 w 1586113"/>
                <a:gd name="connsiteY133" fmla="*/ 624416 h 993021"/>
                <a:gd name="connsiteX134" fmla="*/ 1573177 w 1586113"/>
                <a:gd name="connsiteY134" fmla="*/ 641350 h 993021"/>
                <a:gd name="connsiteX135" fmla="*/ 1577411 w 1586113"/>
                <a:gd name="connsiteY135" fmla="*/ 656166 h 993021"/>
                <a:gd name="connsiteX136" fmla="*/ 1579527 w 1586113"/>
                <a:gd name="connsiteY136" fmla="*/ 668866 h 993021"/>
                <a:gd name="connsiteX137" fmla="*/ 1581644 w 1586113"/>
                <a:gd name="connsiteY137" fmla="*/ 677333 h 993021"/>
                <a:gd name="connsiteX138" fmla="*/ 1583761 w 1586113"/>
                <a:gd name="connsiteY138" fmla="*/ 692150 h 993021"/>
                <a:gd name="connsiteX139" fmla="*/ 1583761 w 1586113"/>
                <a:gd name="connsiteY139" fmla="*/ 844550 h 993021"/>
                <a:gd name="connsiteX140" fmla="*/ 1577411 w 1586113"/>
                <a:gd name="connsiteY140" fmla="*/ 853016 h 993021"/>
                <a:gd name="connsiteX141" fmla="*/ 1564711 w 1586113"/>
                <a:gd name="connsiteY141" fmla="*/ 865716 h 993021"/>
                <a:gd name="connsiteX142" fmla="*/ 1558361 w 1586113"/>
                <a:gd name="connsiteY142" fmla="*/ 874183 h 993021"/>
                <a:gd name="connsiteX143" fmla="*/ 1537194 w 1586113"/>
                <a:gd name="connsiteY143" fmla="*/ 891116 h 993021"/>
                <a:gd name="connsiteX144" fmla="*/ 1532961 w 1586113"/>
                <a:gd name="connsiteY144" fmla="*/ 895350 h 993021"/>
                <a:gd name="connsiteX145" fmla="*/ 1507561 w 1586113"/>
                <a:gd name="connsiteY145" fmla="*/ 912283 h 993021"/>
                <a:gd name="connsiteX146" fmla="*/ 1492744 w 1586113"/>
                <a:gd name="connsiteY146" fmla="*/ 922866 h 993021"/>
                <a:gd name="connsiteX147" fmla="*/ 1482161 w 1586113"/>
                <a:gd name="connsiteY147" fmla="*/ 927100 h 993021"/>
                <a:gd name="connsiteX148" fmla="*/ 1469461 w 1586113"/>
                <a:gd name="connsiteY148" fmla="*/ 935566 h 993021"/>
                <a:gd name="connsiteX149" fmla="*/ 1458877 w 1586113"/>
                <a:gd name="connsiteY149" fmla="*/ 939800 h 993021"/>
                <a:gd name="connsiteX150" fmla="*/ 1433477 w 1586113"/>
                <a:gd name="connsiteY150" fmla="*/ 952500 h 993021"/>
                <a:gd name="connsiteX151" fmla="*/ 1412311 w 1586113"/>
                <a:gd name="connsiteY151" fmla="*/ 958850 h 993021"/>
                <a:gd name="connsiteX152" fmla="*/ 1348811 w 1586113"/>
                <a:gd name="connsiteY152" fmla="*/ 971550 h 993021"/>
                <a:gd name="connsiteX153" fmla="*/ 1336111 w 1586113"/>
                <a:gd name="connsiteY153" fmla="*/ 975783 h 993021"/>
                <a:gd name="connsiteX154" fmla="*/ 1319177 w 1586113"/>
                <a:gd name="connsiteY154" fmla="*/ 977900 h 993021"/>
                <a:gd name="connsiteX155" fmla="*/ 1249327 w 1586113"/>
                <a:gd name="connsiteY155" fmla="*/ 982133 h 993021"/>
                <a:gd name="connsiteX156" fmla="*/ 1194294 w 1586113"/>
                <a:gd name="connsiteY156" fmla="*/ 986366 h 993021"/>
                <a:gd name="connsiteX157" fmla="*/ 1050361 w 1586113"/>
                <a:gd name="connsiteY157" fmla="*/ 986366 h 993021"/>
                <a:gd name="connsiteX158" fmla="*/ 919127 w 1586113"/>
                <a:gd name="connsiteY158" fmla="*/ 971550 h 993021"/>
                <a:gd name="connsiteX159" fmla="*/ 908544 w 1586113"/>
                <a:gd name="connsiteY159" fmla="*/ 969433 h 993021"/>
                <a:gd name="connsiteX160" fmla="*/ 876794 w 1586113"/>
                <a:gd name="connsiteY160" fmla="*/ 965200 h 993021"/>
                <a:gd name="connsiteX161" fmla="*/ 616444 w 1586113"/>
                <a:gd name="connsiteY161" fmla="*/ 973666 h 993021"/>
                <a:gd name="connsiteX162" fmla="*/ 557177 w 1586113"/>
                <a:gd name="connsiteY162" fmla="*/ 977900 h 993021"/>
                <a:gd name="connsiteX163" fmla="*/ 370911 w 1586113"/>
                <a:gd name="connsiteY163" fmla="*/ 973666 h 993021"/>
                <a:gd name="connsiteX164" fmla="*/ 330694 w 1586113"/>
                <a:gd name="connsiteY164" fmla="*/ 969433 h 993021"/>
                <a:gd name="connsiteX165" fmla="*/ 309527 w 1586113"/>
                <a:gd name="connsiteY165" fmla="*/ 965200 h 993021"/>
                <a:gd name="connsiteX166" fmla="*/ 284127 w 1586113"/>
                <a:gd name="connsiteY166" fmla="*/ 963083 h 993021"/>
                <a:gd name="connsiteX167" fmla="*/ 265077 w 1586113"/>
                <a:gd name="connsiteY167" fmla="*/ 960966 h 993021"/>
                <a:gd name="connsiteX168" fmla="*/ 235444 w 1586113"/>
                <a:gd name="connsiteY168" fmla="*/ 956733 h 993021"/>
                <a:gd name="connsiteX169" fmla="*/ 210044 w 1586113"/>
                <a:gd name="connsiteY169" fmla="*/ 952500 h 993021"/>
                <a:gd name="connsiteX170" fmla="*/ 195227 w 1586113"/>
                <a:gd name="connsiteY170" fmla="*/ 948266 h 993021"/>
                <a:gd name="connsiteX171" fmla="*/ 186761 w 1586113"/>
                <a:gd name="connsiteY171" fmla="*/ 946150 h 993021"/>
                <a:gd name="connsiteX172" fmla="*/ 178294 w 1586113"/>
                <a:gd name="connsiteY172" fmla="*/ 941916 h 993021"/>
                <a:gd name="connsiteX173" fmla="*/ 157127 w 1586113"/>
                <a:gd name="connsiteY173" fmla="*/ 933450 h 993021"/>
                <a:gd name="connsiteX174" fmla="*/ 148661 w 1586113"/>
                <a:gd name="connsiteY174" fmla="*/ 922866 h 993021"/>
                <a:gd name="connsiteX175" fmla="*/ 138077 w 1586113"/>
                <a:gd name="connsiteY175" fmla="*/ 914400 h 993021"/>
                <a:gd name="connsiteX176" fmla="*/ 133844 w 1586113"/>
                <a:gd name="connsiteY176" fmla="*/ 908050 h 993021"/>
                <a:gd name="connsiteX177" fmla="*/ 119027 w 1586113"/>
                <a:gd name="connsiteY177" fmla="*/ 895350 h 993021"/>
                <a:gd name="connsiteX178" fmla="*/ 108444 w 1586113"/>
                <a:gd name="connsiteY178" fmla="*/ 884766 h 993021"/>
                <a:gd name="connsiteX179" fmla="*/ 87277 w 1586113"/>
                <a:gd name="connsiteY179" fmla="*/ 859366 h 993021"/>
                <a:gd name="connsiteX180" fmla="*/ 78811 w 1586113"/>
                <a:gd name="connsiteY180" fmla="*/ 855133 h 993021"/>
                <a:gd name="connsiteX181" fmla="*/ 74577 w 1586113"/>
                <a:gd name="connsiteY181" fmla="*/ 848783 h 993021"/>
                <a:gd name="connsiteX182" fmla="*/ 61877 w 1586113"/>
                <a:gd name="connsiteY182" fmla="*/ 840316 h 993021"/>
                <a:gd name="connsiteX183" fmla="*/ 49177 w 1586113"/>
                <a:gd name="connsiteY183" fmla="*/ 823383 h 993021"/>
                <a:gd name="connsiteX184" fmla="*/ 38594 w 1586113"/>
                <a:gd name="connsiteY184" fmla="*/ 802216 h 993021"/>
                <a:gd name="connsiteX185" fmla="*/ 25894 w 1586113"/>
                <a:gd name="connsiteY185" fmla="*/ 772583 h 993021"/>
                <a:gd name="connsiteX186" fmla="*/ 15311 w 1586113"/>
                <a:gd name="connsiteY186" fmla="*/ 751416 h 993021"/>
                <a:gd name="connsiteX187" fmla="*/ 13194 w 1586113"/>
                <a:gd name="connsiteY187" fmla="*/ 740833 h 993021"/>
                <a:gd name="connsiteX188" fmla="*/ 8961 w 1586113"/>
                <a:gd name="connsiteY188" fmla="*/ 728133 h 993021"/>
                <a:gd name="connsiteX189" fmla="*/ 6844 w 1586113"/>
                <a:gd name="connsiteY189" fmla="*/ 721783 h 993021"/>
                <a:gd name="connsiteX190" fmla="*/ 4727 w 1586113"/>
                <a:gd name="connsiteY190" fmla="*/ 715433 h 993021"/>
                <a:gd name="connsiteX191" fmla="*/ 2611 w 1586113"/>
                <a:gd name="connsiteY191" fmla="*/ 698500 h 993021"/>
                <a:gd name="connsiteX192" fmla="*/ 4727 w 1586113"/>
                <a:gd name="connsiteY192" fmla="*/ 584200 h 993021"/>
                <a:gd name="connsiteX193" fmla="*/ 11077 w 1586113"/>
                <a:gd name="connsiteY193" fmla="*/ 560916 h 993021"/>
                <a:gd name="connsiteX194" fmla="*/ 15311 w 1586113"/>
                <a:gd name="connsiteY194" fmla="*/ 552450 h 993021"/>
                <a:gd name="connsiteX195" fmla="*/ 23777 w 1586113"/>
                <a:gd name="connsiteY195" fmla="*/ 535516 h 993021"/>
                <a:gd name="connsiteX196" fmla="*/ 30127 w 1586113"/>
                <a:gd name="connsiteY196" fmla="*/ 520700 h 993021"/>
                <a:gd name="connsiteX197" fmla="*/ 38594 w 1586113"/>
                <a:gd name="connsiteY197" fmla="*/ 514350 h 993021"/>
                <a:gd name="connsiteX198" fmla="*/ 49177 w 1586113"/>
                <a:gd name="connsiteY198" fmla="*/ 508000 h 993021"/>
                <a:gd name="connsiteX199" fmla="*/ 59761 w 1586113"/>
                <a:gd name="connsiteY199" fmla="*/ 501650 h 993021"/>
                <a:gd name="connsiteX200" fmla="*/ 68227 w 1586113"/>
                <a:gd name="connsiteY200" fmla="*/ 497416 h 993021"/>
                <a:gd name="connsiteX201" fmla="*/ 97861 w 1586113"/>
                <a:gd name="connsiteY201" fmla="*/ 493183 h 993021"/>
                <a:gd name="connsiteX202" fmla="*/ 104211 w 1586113"/>
                <a:gd name="connsiteY202" fmla="*/ 491066 h 993021"/>
                <a:gd name="connsiteX203" fmla="*/ 121144 w 1586113"/>
                <a:gd name="connsiteY203" fmla="*/ 486833 h 993021"/>
                <a:gd name="connsiteX204" fmla="*/ 133844 w 1586113"/>
                <a:gd name="connsiteY204" fmla="*/ 482600 h 993021"/>
                <a:gd name="connsiteX205" fmla="*/ 140194 w 1586113"/>
                <a:gd name="connsiteY205" fmla="*/ 480483 h 993021"/>
                <a:gd name="connsiteX206" fmla="*/ 123261 w 1586113"/>
                <a:gd name="connsiteY206" fmla="*/ 480483 h 9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586113" h="993021">
                  <a:moveTo>
                    <a:pt x="123261" y="480483"/>
                  </a:moveTo>
                  <a:cubicBezTo>
                    <a:pt x="142311" y="479777"/>
                    <a:pt x="161383" y="479519"/>
                    <a:pt x="180411" y="478366"/>
                  </a:cubicBezTo>
                  <a:cubicBezTo>
                    <a:pt x="188533" y="477874"/>
                    <a:pt x="202934" y="473793"/>
                    <a:pt x="210044" y="472016"/>
                  </a:cubicBezTo>
                  <a:cubicBezTo>
                    <a:pt x="212866" y="471310"/>
                    <a:pt x="215604" y="470021"/>
                    <a:pt x="218511" y="469900"/>
                  </a:cubicBezTo>
                  <a:lnTo>
                    <a:pt x="269311" y="467783"/>
                  </a:lnTo>
                  <a:cubicBezTo>
                    <a:pt x="271428" y="467077"/>
                    <a:pt x="273610" y="466545"/>
                    <a:pt x="275661" y="465666"/>
                  </a:cubicBezTo>
                  <a:cubicBezTo>
                    <a:pt x="278561" y="464423"/>
                    <a:pt x="281173" y="462541"/>
                    <a:pt x="284127" y="461433"/>
                  </a:cubicBezTo>
                  <a:cubicBezTo>
                    <a:pt x="286851" y="460411"/>
                    <a:pt x="289772" y="460022"/>
                    <a:pt x="292594" y="459316"/>
                  </a:cubicBezTo>
                  <a:cubicBezTo>
                    <a:pt x="300416" y="447582"/>
                    <a:pt x="292351" y="456864"/>
                    <a:pt x="303177" y="450850"/>
                  </a:cubicBezTo>
                  <a:cubicBezTo>
                    <a:pt x="327327" y="437434"/>
                    <a:pt x="308439" y="447487"/>
                    <a:pt x="320111" y="438150"/>
                  </a:cubicBezTo>
                  <a:cubicBezTo>
                    <a:pt x="322098" y="436561"/>
                    <a:pt x="324570" y="435618"/>
                    <a:pt x="326461" y="433916"/>
                  </a:cubicBezTo>
                  <a:cubicBezTo>
                    <a:pt x="331652" y="429244"/>
                    <a:pt x="336338" y="424039"/>
                    <a:pt x="341277" y="419100"/>
                  </a:cubicBezTo>
                  <a:cubicBezTo>
                    <a:pt x="342688" y="417689"/>
                    <a:pt x="343850" y="415973"/>
                    <a:pt x="345511" y="414866"/>
                  </a:cubicBezTo>
                  <a:cubicBezTo>
                    <a:pt x="351375" y="410957"/>
                    <a:pt x="357413" y="407197"/>
                    <a:pt x="362444" y="402166"/>
                  </a:cubicBezTo>
                  <a:cubicBezTo>
                    <a:pt x="378197" y="386413"/>
                    <a:pt x="360179" y="399444"/>
                    <a:pt x="375144" y="389466"/>
                  </a:cubicBezTo>
                  <a:cubicBezTo>
                    <a:pt x="380199" y="374303"/>
                    <a:pt x="372972" y="391650"/>
                    <a:pt x="383611" y="378883"/>
                  </a:cubicBezTo>
                  <a:cubicBezTo>
                    <a:pt x="385631" y="376459"/>
                    <a:pt x="386221" y="373122"/>
                    <a:pt x="387844" y="370416"/>
                  </a:cubicBezTo>
                  <a:cubicBezTo>
                    <a:pt x="392877" y="362027"/>
                    <a:pt x="398315" y="355825"/>
                    <a:pt x="402661" y="347133"/>
                  </a:cubicBezTo>
                  <a:cubicBezTo>
                    <a:pt x="411727" y="329000"/>
                    <a:pt x="402154" y="343785"/>
                    <a:pt x="411127" y="328083"/>
                  </a:cubicBezTo>
                  <a:cubicBezTo>
                    <a:pt x="412389" y="325874"/>
                    <a:pt x="414223" y="324008"/>
                    <a:pt x="415361" y="321733"/>
                  </a:cubicBezTo>
                  <a:cubicBezTo>
                    <a:pt x="417060" y="318335"/>
                    <a:pt x="417749" y="314471"/>
                    <a:pt x="419594" y="311150"/>
                  </a:cubicBezTo>
                  <a:cubicBezTo>
                    <a:pt x="421307" y="308066"/>
                    <a:pt x="423894" y="305554"/>
                    <a:pt x="425944" y="302683"/>
                  </a:cubicBezTo>
                  <a:cubicBezTo>
                    <a:pt x="427423" y="300613"/>
                    <a:pt x="428588" y="298319"/>
                    <a:pt x="430177" y="296333"/>
                  </a:cubicBezTo>
                  <a:cubicBezTo>
                    <a:pt x="431424" y="294775"/>
                    <a:pt x="433164" y="293658"/>
                    <a:pt x="434411" y="292100"/>
                  </a:cubicBezTo>
                  <a:cubicBezTo>
                    <a:pt x="438819" y="286590"/>
                    <a:pt x="441240" y="279080"/>
                    <a:pt x="447111" y="275166"/>
                  </a:cubicBezTo>
                  <a:cubicBezTo>
                    <a:pt x="449228" y="273755"/>
                    <a:pt x="451404" y="272429"/>
                    <a:pt x="453461" y="270933"/>
                  </a:cubicBezTo>
                  <a:cubicBezTo>
                    <a:pt x="459167" y="266783"/>
                    <a:pt x="464523" y="262146"/>
                    <a:pt x="470394" y="258233"/>
                  </a:cubicBezTo>
                  <a:cubicBezTo>
                    <a:pt x="472511" y="256822"/>
                    <a:pt x="474469" y="255138"/>
                    <a:pt x="476744" y="254000"/>
                  </a:cubicBezTo>
                  <a:cubicBezTo>
                    <a:pt x="480822" y="251961"/>
                    <a:pt x="487490" y="251123"/>
                    <a:pt x="491561" y="249766"/>
                  </a:cubicBezTo>
                  <a:cubicBezTo>
                    <a:pt x="495165" y="248565"/>
                    <a:pt x="498505" y="246625"/>
                    <a:pt x="502144" y="245533"/>
                  </a:cubicBezTo>
                  <a:cubicBezTo>
                    <a:pt x="505590" y="244499"/>
                    <a:pt x="509256" y="244363"/>
                    <a:pt x="512727" y="243416"/>
                  </a:cubicBezTo>
                  <a:cubicBezTo>
                    <a:pt x="539080" y="236229"/>
                    <a:pt x="511811" y="241453"/>
                    <a:pt x="538127" y="237066"/>
                  </a:cubicBezTo>
                  <a:cubicBezTo>
                    <a:pt x="541655" y="234949"/>
                    <a:pt x="544808" y="232017"/>
                    <a:pt x="548711" y="230716"/>
                  </a:cubicBezTo>
                  <a:cubicBezTo>
                    <a:pt x="553444" y="229139"/>
                    <a:pt x="558635" y="229578"/>
                    <a:pt x="563527" y="228600"/>
                  </a:cubicBezTo>
                  <a:cubicBezTo>
                    <a:pt x="565715" y="228162"/>
                    <a:pt x="567689" y="226921"/>
                    <a:pt x="569877" y="226483"/>
                  </a:cubicBezTo>
                  <a:cubicBezTo>
                    <a:pt x="574769" y="225504"/>
                    <a:pt x="579763" y="225125"/>
                    <a:pt x="584694" y="224366"/>
                  </a:cubicBezTo>
                  <a:cubicBezTo>
                    <a:pt x="588936" y="223713"/>
                    <a:pt x="593161" y="222955"/>
                    <a:pt x="597394" y="222250"/>
                  </a:cubicBezTo>
                  <a:cubicBezTo>
                    <a:pt x="599511" y="221544"/>
                    <a:pt x="601591" y="220720"/>
                    <a:pt x="603744" y="220133"/>
                  </a:cubicBezTo>
                  <a:cubicBezTo>
                    <a:pt x="609357" y="218602"/>
                    <a:pt x="615158" y="217740"/>
                    <a:pt x="620677" y="215900"/>
                  </a:cubicBezTo>
                  <a:cubicBezTo>
                    <a:pt x="624910" y="214489"/>
                    <a:pt x="629072" y="212840"/>
                    <a:pt x="633377" y="211666"/>
                  </a:cubicBezTo>
                  <a:cubicBezTo>
                    <a:pt x="638699" y="210215"/>
                    <a:pt x="645168" y="210004"/>
                    <a:pt x="650311" y="207433"/>
                  </a:cubicBezTo>
                  <a:cubicBezTo>
                    <a:pt x="652586" y="206295"/>
                    <a:pt x="654428" y="204418"/>
                    <a:pt x="656661" y="203200"/>
                  </a:cubicBezTo>
                  <a:cubicBezTo>
                    <a:pt x="664213" y="199081"/>
                    <a:pt x="673042" y="196022"/>
                    <a:pt x="679944" y="190500"/>
                  </a:cubicBezTo>
                  <a:cubicBezTo>
                    <a:pt x="685336" y="186186"/>
                    <a:pt x="683885" y="185735"/>
                    <a:pt x="688411" y="179916"/>
                  </a:cubicBezTo>
                  <a:cubicBezTo>
                    <a:pt x="698954" y="166361"/>
                    <a:pt x="700816" y="165395"/>
                    <a:pt x="713811" y="152400"/>
                  </a:cubicBezTo>
                  <a:cubicBezTo>
                    <a:pt x="715928" y="150283"/>
                    <a:pt x="717670" y="147710"/>
                    <a:pt x="720161" y="146050"/>
                  </a:cubicBezTo>
                  <a:cubicBezTo>
                    <a:pt x="726762" y="141649"/>
                    <a:pt x="735054" y="136460"/>
                    <a:pt x="741327" y="131233"/>
                  </a:cubicBezTo>
                  <a:cubicBezTo>
                    <a:pt x="742860" y="129955"/>
                    <a:pt x="743937" y="128160"/>
                    <a:pt x="745561" y="127000"/>
                  </a:cubicBezTo>
                  <a:cubicBezTo>
                    <a:pt x="748909" y="124609"/>
                    <a:pt x="752721" y="122932"/>
                    <a:pt x="756144" y="120650"/>
                  </a:cubicBezTo>
                  <a:cubicBezTo>
                    <a:pt x="759079" y="118693"/>
                    <a:pt x="761548" y="116050"/>
                    <a:pt x="764611" y="114300"/>
                  </a:cubicBezTo>
                  <a:cubicBezTo>
                    <a:pt x="766548" y="113193"/>
                    <a:pt x="769011" y="113267"/>
                    <a:pt x="770961" y="112183"/>
                  </a:cubicBezTo>
                  <a:cubicBezTo>
                    <a:pt x="775409" y="109712"/>
                    <a:pt x="779428" y="106538"/>
                    <a:pt x="783661" y="103716"/>
                  </a:cubicBezTo>
                  <a:cubicBezTo>
                    <a:pt x="785778" y="102305"/>
                    <a:pt x="788212" y="101282"/>
                    <a:pt x="790011" y="99483"/>
                  </a:cubicBezTo>
                  <a:cubicBezTo>
                    <a:pt x="792128" y="97366"/>
                    <a:pt x="793744" y="94587"/>
                    <a:pt x="796361" y="93133"/>
                  </a:cubicBezTo>
                  <a:cubicBezTo>
                    <a:pt x="800262" y="90966"/>
                    <a:pt x="804828" y="90311"/>
                    <a:pt x="809061" y="88900"/>
                  </a:cubicBezTo>
                  <a:cubicBezTo>
                    <a:pt x="810472" y="87489"/>
                    <a:pt x="811736" y="85913"/>
                    <a:pt x="813294" y="84666"/>
                  </a:cubicBezTo>
                  <a:cubicBezTo>
                    <a:pt x="819735" y="79513"/>
                    <a:pt x="830169" y="75170"/>
                    <a:pt x="836577" y="71966"/>
                  </a:cubicBezTo>
                  <a:cubicBezTo>
                    <a:pt x="839399" y="70555"/>
                    <a:pt x="842418" y="69483"/>
                    <a:pt x="845044" y="67733"/>
                  </a:cubicBezTo>
                  <a:cubicBezTo>
                    <a:pt x="847161" y="66322"/>
                    <a:pt x="849119" y="64638"/>
                    <a:pt x="851394" y="63500"/>
                  </a:cubicBezTo>
                  <a:cubicBezTo>
                    <a:pt x="853390" y="62502"/>
                    <a:pt x="855693" y="62262"/>
                    <a:pt x="857744" y="61383"/>
                  </a:cubicBezTo>
                  <a:cubicBezTo>
                    <a:pt x="860644" y="60140"/>
                    <a:pt x="863311" y="58393"/>
                    <a:pt x="866211" y="57150"/>
                  </a:cubicBezTo>
                  <a:cubicBezTo>
                    <a:pt x="868262" y="56271"/>
                    <a:pt x="870530" y="55956"/>
                    <a:pt x="872561" y="55033"/>
                  </a:cubicBezTo>
                  <a:cubicBezTo>
                    <a:pt x="878306" y="52421"/>
                    <a:pt x="884243" y="50066"/>
                    <a:pt x="889494" y="46566"/>
                  </a:cubicBezTo>
                  <a:cubicBezTo>
                    <a:pt x="891611" y="45155"/>
                    <a:pt x="893462" y="43226"/>
                    <a:pt x="895844" y="42333"/>
                  </a:cubicBezTo>
                  <a:cubicBezTo>
                    <a:pt x="899212" y="41070"/>
                    <a:pt x="902899" y="40922"/>
                    <a:pt x="906427" y="40216"/>
                  </a:cubicBezTo>
                  <a:cubicBezTo>
                    <a:pt x="909249" y="38805"/>
                    <a:pt x="911964" y="37155"/>
                    <a:pt x="914894" y="35983"/>
                  </a:cubicBezTo>
                  <a:cubicBezTo>
                    <a:pt x="919037" y="34326"/>
                    <a:pt x="923506" y="33539"/>
                    <a:pt x="927594" y="31750"/>
                  </a:cubicBezTo>
                  <a:cubicBezTo>
                    <a:pt x="934821" y="28588"/>
                    <a:pt x="941437" y="24096"/>
                    <a:pt x="948761" y="21166"/>
                  </a:cubicBezTo>
                  <a:cubicBezTo>
                    <a:pt x="952289" y="19755"/>
                    <a:pt x="955740" y="18134"/>
                    <a:pt x="959344" y="16933"/>
                  </a:cubicBezTo>
                  <a:cubicBezTo>
                    <a:pt x="962104" y="16013"/>
                    <a:pt x="965087" y="15838"/>
                    <a:pt x="967811" y="14816"/>
                  </a:cubicBezTo>
                  <a:cubicBezTo>
                    <a:pt x="970765" y="13708"/>
                    <a:pt x="973377" y="11826"/>
                    <a:pt x="976277" y="10583"/>
                  </a:cubicBezTo>
                  <a:cubicBezTo>
                    <a:pt x="981359" y="8405"/>
                    <a:pt x="985714" y="7887"/>
                    <a:pt x="991094" y="6350"/>
                  </a:cubicBezTo>
                  <a:cubicBezTo>
                    <a:pt x="993239" y="5737"/>
                    <a:pt x="995249" y="4632"/>
                    <a:pt x="997444" y="4233"/>
                  </a:cubicBezTo>
                  <a:cubicBezTo>
                    <a:pt x="1003040" y="3215"/>
                    <a:pt x="1008746" y="2920"/>
                    <a:pt x="1014377" y="2116"/>
                  </a:cubicBezTo>
                  <a:cubicBezTo>
                    <a:pt x="1018626" y="1509"/>
                    <a:pt x="1022844" y="705"/>
                    <a:pt x="1027077" y="0"/>
                  </a:cubicBezTo>
                  <a:cubicBezTo>
                    <a:pt x="1045422" y="705"/>
                    <a:pt x="1063793" y="895"/>
                    <a:pt x="1082111" y="2116"/>
                  </a:cubicBezTo>
                  <a:cubicBezTo>
                    <a:pt x="1085013" y="2309"/>
                    <a:pt x="1087737" y="3602"/>
                    <a:pt x="1090577" y="4233"/>
                  </a:cubicBezTo>
                  <a:cubicBezTo>
                    <a:pt x="1094089" y="5014"/>
                    <a:pt x="1097655" y="5541"/>
                    <a:pt x="1101161" y="6350"/>
                  </a:cubicBezTo>
                  <a:cubicBezTo>
                    <a:pt x="1106830" y="7658"/>
                    <a:pt x="1112575" y="8743"/>
                    <a:pt x="1118094" y="10583"/>
                  </a:cubicBezTo>
                  <a:cubicBezTo>
                    <a:pt x="1120211" y="11289"/>
                    <a:pt x="1122270" y="12198"/>
                    <a:pt x="1124444" y="12700"/>
                  </a:cubicBezTo>
                  <a:cubicBezTo>
                    <a:pt x="1131455" y="14318"/>
                    <a:pt x="1145611" y="16933"/>
                    <a:pt x="1145611" y="16933"/>
                  </a:cubicBezTo>
                  <a:cubicBezTo>
                    <a:pt x="1151255" y="19755"/>
                    <a:pt x="1156685" y="23056"/>
                    <a:pt x="1162544" y="25400"/>
                  </a:cubicBezTo>
                  <a:cubicBezTo>
                    <a:pt x="1176057" y="30805"/>
                    <a:pt x="1169729" y="27934"/>
                    <a:pt x="1181594" y="33866"/>
                  </a:cubicBezTo>
                  <a:cubicBezTo>
                    <a:pt x="1189679" y="41953"/>
                    <a:pt x="1181479" y="34644"/>
                    <a:pt x="1194294" y="42333"/>
                  </a:cubicBezTo>
                  <a:cubicBezTo>
                    <a:pt x="1198657" y="44951"/>
                    <a:pt x="1202761" y="47978"/>
                    <a:pt x="1206994" y="50800"/>
                  </a:cubicBezTo>
                  <a:cubicBezTo>
                    <a:pt x="1209111" y="52211"/>
                    <a:pt x="1210931" y="54228"/>
                    <a:pt x="1213344" y="55033"/>
                  </a:cubicBezTo>
                  <a:lnTo>
                    <a:pt x="1219694" y="57150"/>
                  </a:lnTo>
                  <a:cubicBezTo>
                    <a:pt x="1221105" y="59972"/>
                    <a:pt x="1221907" y="63192"/>
                    <a:pt x="1223927" y="65616"/>
                  </a:cubicBezTo>
                  <a:cubicBezTo>
                    <a:pt x="1225556" y="67570"/>
                    <a:pt x="1228290" y="68261"/>
                    <a:pt x="1230277" y="69850"/>
                  </a:cubicBezTo>
                  <a:cubicBezTo>
                    <a:pt x="1231835" y="71097"/>
                    <a:pt x="1233314" y="72486"/>
                    <a:pt x="1234511" y="74083"/>
                  </a:cubicBezTo>
                  <a:cubicBezTo>
                    <a:pt x="1237564" y="78153"/>
                    <a:pt x="1242977" y="86783"/>
                    <a:pt x="1242977" y="86783"/>
                  </a:cubicBezTo>
                  <a:cubicBezTo>
                    <a:pt x="1251724" y="117393"/>
                    <a:pt x="1240772" y="84763"/>
                    <a:pt x="1259911" y="120650"/>
                  </a:cubicBezTo>
                  <a:cubicBezTo>
                    <a:pt x="1262011" y="124587"/>
                    <a:pt x="1261669" y="129637"/>
                    <a:pt x="1264144" y="133350"/>
                  </a:cubicBezTo>
                  <a:cubicBezTo>
                    <a:pt x="1265555" y="135467"/>
                    <a:pt x="1267115" y="137491"/>
                    <a:pt x="1268377" y="139700"/>
                  </a:cubicBezTo>
                  <a:cubicBezTo>
                    <a:pt x="1269943" y="142439"/>
                    <a:pt x="1270777" y="145599"/>
                    <a:pt x="1272611" y="148166"/>
                  </a:cubicBezTo>
                  <a:cubicBezTo>
                    <a:pt x="1274351" y="150602"/>
                    <a:pt x="1276844" y="152399"/>
                    <a:pt x="1278961" y="154516"/>
                  </a:cubicBezTo>
                  <a:cubicBezTo>
                    <a:pt x="1279666" y="156633"/>
                    <a:pt x="1280079" y="158870"/>
                    <a:pt x="1281077" y="160866"/>
                  </a:cubicBezTo>
                  <a:cubicBezTo>
                    <a:pt x="1282215" y="163141"/>
                    <a:pt x="1284309" y="164878"/>
                    <a:pt x="1285311" y="167216"/>
                  </a:cubicBezTo>
                  <a:cubicBezTo>
                    <a:pt x="1291163" y="180870"/>
                    <a:pt x="1283139" y="171396"/>
                    <a:pt x="1291661" y="179916"/>
                  </a:cubicBezTo>
                  <a:cubicBezTo>
                    <a:pt x="1293072" y="182738"/>
                    <a:pt x="1294651" y="185483"/>
                    <a:pt x="1295894" y="188383"/>
                  </a:cubicBezTo>
                  <a:cubicBezTo>
                    <a:pt x="1296773" y="190434"/>
                    <a:pt x="1296773" y="192877"/>
                    <a:pt x="1298011" y="194733"/>
                  </a:cubicBezTo>
                  <a:cubicBezTo>
                    <a:pt x="1299671" y="197224"/>
                    <a:pt x="1302244" y="198966"/>
                    <a:pt x="1304361" y="201083"/>
                  </a:cubicBezTo>
                  <a:cubicBezTo>
                    <a:pt x="1307377" y="207116"/>
                    <a:pt x="1310955" y="214815"/>
                    <a:pt x="1314944" y="220133"/>
                  </a:cubicBezTo>
                  <a:cubicBezTo>
                    <a:pt x="1316740" y="222528"/>
                    <a:pt x="1319456" y="224120"/>
                    <a:pt x="1321294" y="226483"/>
                  </a:cubicBezTo>
                  <a:cubicBezTo>
                    <a:pt x="1324418" y="230499"/>
                    <a:pt x="1326997" y="234911"/>
                    <a:pt x="1329761" y="239183"/>
                  </a:cubicBezTo>
                  <a:cubicBezTo>
                    <a:pt x="1334758" y="246906"/>
                    <a:pt x="1341668" y="253739"/>
                    <a:pt x="1344577" y="262466"/>
                  </a:cubicBezTo>
                  <a:cubicBezTo>
                    <a:pt x="1347499" y="271229"/>
                    <a:pt x="1345456" y="266959"/>
                    <a:pt x="1350927" y="275166"/>
                  </a:cubicBezTo>
                  <a:cubicBezTo>
                    <a:pt x="1351633" y="277988"/>
                    <a:pt x="1352245" y="280836"/>
                    <a:pt x="1353044" y="283633"/>
                  </a:cubicBezTo>
                  <a:cubicBezTo>
                    <a:pt x="1353657" y="285778"/>
                    <a:pt x="1354620" y="287818"/>
                    <a:pt x="1355161" y="289983"/>
                  </a:cubicBezTo>
                  <a:cubicBezTo>
                    <a:pt x="1358944" y="305117"/>
                    <a:pt x="1355812" y="297478"/>
                    <a:pt x="1359394" y="315383"/>
                  </a:cubicBezTo>
                  <a:cubicBezTo>
                    <a:pt x="1359832" y="317571"/>
                    <a:pt x="1360898" y="319588"/>
                    <a:pt x="1361511" y="321733"/>
                  </a:cubicBezTo>
                  <a:cubicBezTo>
                    <a:pt x="1362310" y="324530"/>
                    <a:pt x="1362828" y="327403"/>
                    <a:pt x="1363627" y="330200"/>
                  </a:cubicBezTo>
                  <a:cubicBezTo>
                    <a:pt x="1364240" y="332345"/>
                    <a:pt x="1365203" y="334385"/>
                    <a:pt x="1365744" y="336550"/>
                  </a:cubicBezTo>
                  <a:cubicBezTo>
                    <a:pt x="1366617" y="340040"/>
                    <a:pt x="1366914" y="343662"/>
                    <a:pt x="1367861" y="347133"/>
                  </a:cubicBezTo>
                  <a:cubicBezTo>
                    <a:pt x="1375476" y="375053"/>
                    <a:pt x="1368413" y="347196"/>
                    <a:pt x="1376327" y="368300"/>
                  </a:cubicBezTo>
                  <a:cubicBezTo>
                    <a:pt x="1384973" y="391356"/>
                    <a:pt x="1370891" y="361659"/>
                    <a:pt x="1382677" y="385233"/>
                  </a:cubicBezTo>
                  <a:cubicBezTo>
                    <a:pt x="1383383" y="388761"/>
                    <a:pt x="1383305" y="392541"/>
                    <a:pt x="1384794" y="395816"/>
                  </a:cubicBezTo>
                  <a:cubicBezTo>
                    <a:pt x="1386900" y="400448"/>
                    <a:pt x="1390083" y="404543"/>
                    <a:pt x="1393261" y="408516"/>
                  </a:cubicBezTo>
                  <a:cubicBezTo>
                    <a:pt x="1397717" y="414087"/>
                    <a:pt x="1406402" y="425744"/>
                    <a:pt x="1412311" y="429683"/>
                  </a:cubicBezTo>
                  <a:cubicBezTo>
                    <a:pt x="1431855" y="442711"/>
                    <a:pt x="1407814" y="426085"/>
                    <a:pt x="1422894" y="438150"/>
                  </a:cubicBezTo>
                  <a:cubicBezTo>
                    <a:pt x="1428403" y="442558"/>
                    <a:pt x="1433956" y="446937"/>
                    <a:pt x="1439827" y="450850"/>
                  </a:cubicBezTo>
                  <a:cubicBezTo>
                    <a:pt x="1441944" y="452261"/>
                    <a:pt x="1444142" y="453557"/>
                    <a:pt x="1446177" y="455083"/>
                  </a:cubicBezTo>
                  <a:cubicBezTo>
                    <a:pt x="1452613" y="459910"/>
                    <a:pt x="1459538" y="464212"/>
                    <a:pt x="1465227" y="469900"/>
                  </a:cubicBezTo>
                  <a:cubicBezTo>
                    <a:pt x="1477610" y="482282"/>
                    <a:pt x="1471660" y="477716"/>
                    <a:pt x="1482161" y="484716"/>
                  </a:cubicBezTo>
                  <a:cubicBezTo>
                    <a:pt x="1484278" y="487538"/>
                    <a:pt x="1486461" y="490312"/>
                    <a:pt x="1488511" y="493183"/>
                  </a:cubicBezTo>
                  <a:cubicBezTo>
                    <a:pt x="1489990" y="495253"/>
                    <a:pt x="1490945" y="497734"/>
                    <a:pt x="1492744" y="499533"/>
                  </a:cubicBezTo>
                  <a:cubicBezTo>
                    <a:pt x="1495239" y="502028"/>
                    <a:pt x="1498939" y="503184"/>
                    <a:pt x="1501211" y="505883"/>
                  </a:cubicBezTo>
                  <a:cubicBezTo>
                    <a:pt x="1510301" y="516677"/>
                    <a:pt x="1526611" y="539750"/>
                    <a:pt x="1526611" y="539750"/>
                  </a:cubicBezTo>
                  <a:cubicBezTo>
                    <a:pt x="1530329" y="550908"/>
                    <a:pt x="1526269" y="541882"/>
                    <a:pt x="1535077" y="552450"/>
                  </a:cubicBezTo>
                  <a:cubicBezTo>
                    <a:pt x="1539218" y="557419"/>
                    <a:pt x="1547087" y="572973"/>
                    <a:pt x="1547777" y="575733"/>
                  </a:cubicBezTo>
                  <a:cubicBezTo>
                    <a:pt x="1552183" y="593353"/>
                    <a:pt x="1546819" y="575933"/>
                    <a:pt x="1554127" y="590550"/>
                  </a:cubicBezTo>
                  <a:cubicBezTo>
                    <a:pt x="1555125" y="592546"/>
                    <a:pt x="1555657" y="594747"/>
                    <a:pt x="1556244" y="596900"/>
                  </a:cubicBezTo>
                  <a:cubicBezTo>
                    <a:pt x="1557775" y="602513"/>
                    <a:pt x="1558316" y="608431"/>
                    <a:pt x="1560477" y="613833"/>
                  </a:cubicBezTo>
                  <a:cubicBezTo>
                    <a:pt x="1561888" y="617361"/>
                    <a:pt x="1563119" y="620966"/>
                    <a:pt x="1564711" y="624416"/>
                  </a:cubicBezTo>
                  <a:cubicBezTo>
                    <a:pt x="1567356" y="630146"/>
                    <a:pt x="1571646" y="635228"/>
                    <a:pt x="1573177" y="641350"/>
                  </a:cubicBezTo>
                  <a:cubicBezTo>
                    <a:pt x="1575835" y="651981"/>
                    <a:pt x="1574374" y="647056"/>
                    <a:pt x="1577411" y="656166"/>
                  </a:cubicBezTo>
                  <a:cubicBezTo>
                    <a:pt x="1578116" y="660399"/>
                    <a:pt x="1578685" y="664658"/>
                    <a:pt x="1579527" y="668866"/>
                  </a:cubicBezTo>
                  <a:cubicBezTo>
                    <a:pt x="1580097" y="671719"/>
                    <a:pt x="1581124" y="674471"/>
                    <a:pt x="1581644" y="677333"/>
                  </a:cubicBezTo>
                  <a:cubicBezTo>
                    <a:pt x="1582537" y="682242"/>
                    <a:pt x="1583055" y="687211"/>
                    <a:pt x="1583761" y="692150"/>
                  </a:cubicBezTo>
                  <a:cubicBezTo>
                    <a:pt x="1585228" y="740569"/>
                    <a:pt x="1588226" y="796549"/>
                    <a:pt x="1583761" y="844550"/>
                  </a:cubicBezTo>
                  <a:cubicBezTo>
                    <a:pt x="1583434" y="848062"/>
                    <a:pt x="1579771" y="850394"/>
                    <a:pt x="1577411" y="853016"/>
                  </a:cubicBezTo>
                  <a:cubicBezTo>
                    <a:pt x="1573406" y="857466"/>
                    <a:pt x="1568303" y="860926"/>
                    <a:pt x="1564711" y="865716"/>
                  </a:cubicBezTo>
                  <a:cubicBezTo>
                    <a:pt x="1562594" y="868538"/>
                    <a:pt x="1560856" y="871688"/>
                    <a:pt x="1558361" y="874183"/>
                  </a:cubicBezTo>
                  <a:cubicBezTo>
                    <a:pt x="1533506" y="899038"/>
                    <a:pt x="1552127" y="879169"/>
                    <a:pt x="1537194" y="891116"/>
                  </a:cubicBezTo>
                  <a:cubicBezTo>
                    <a:pt x="1535636" y="892363"/>
                    <a:pt x="1534585" y="894190"/>
                    <a:pt x="1532961" y="895350"/>
                  </a:cubicBezTo>
                  <a:cubicBezTo>
                    <a:pt x="1524681" y="901265"/>
                    <a:pt x="1514757" y="905089"/>
                    <a:pt x="1507561" y="912283"/>
                  </a:cubicBezTo>
                  <a:cubicBezTo>
                    <a:pt x="1501611" y="918232"/>
                    <a:pt x="1502579" y="917948"/>
                    <a:pt x="1492744" y="922866"/>
                  </a:cubicBezTo>
                  <a:cubicBezTo>
                    <a:pt x="1489346" y="924565"/>
                    <a:pt x="1485497" y="925281"/>
                    <a:pt x="1482161" y="927100"/>
                  </a:cubicBezTo>
                  <a:cubicBezTo>
                    <a:pt x="1477695" y="929536"/>
                    <a:pt x="1474185" y="933676"/>
                    <a:pt x="1469461" y="935566"/>
                  </a:cubicBezTo>
                  <a:cubicBezTo>
                    <a:pt x="1465933" y="936977"/>
                    <a:pt x="1462315" y="938182"/>
                    <a:pt x="1458877" y="939800"/>
                  </a:cubicBezTo>
                  <a:cubicBezTo>
                    <a:pt x="1450312" y="943831"/>
                    <a:pt x="1442238" y="948916"/>
                    <a:pt x="1433477" y="952500"/>
                  </a:cubicBezTo>
                  <a:cubicBezTo>
                    <a:pt x="1426659" y="955289"/>
                    <a:pt x="1419412" y="956891"/>
                    <a:pt x="1412311" y="958850"/>
                  </a:cubicBezTo>
                  <a:cubicBezTo>
                    <a:pt x="1367840" y="971118"/>
                    <a:pt x="1384054" y="968346"/>
                    <a:pt x="1348811" y="971550"/>
                  </a:cubicBezTo>
                  <a:cubicBezTo>
                    <a:pt x="1344578" y="972961"/>
                    <a:pt x="1340474" y="974848"/>
                    <a:pt x="1336111" y="975783"/>
                  </a:cubicBezTo>
                  <a:cubicBezTo>
                    <a:pt x="1330549" y="976975"/>
                    <a:pt x="1324816" y="977148"/>
                    <a:pt x="1319177" y="977900"/>
                  </a:cubicBezTo>
                  <a:cubicBezTo>
                    <a:pt x="1277899" y="983403"/>
                    <a:pt x="1339845" y="976911"/>
                    <a:pt x="1249327" y="982133"/>
                  </a:cubicBezTo>
                  <a:cubicBezTo>
                    <a:pt x="1230959" y="983193"/>
                    <a:pt x="1212638" y="984955"/>
                    <a:pt x="1194294" y="986366"/>
                  </a:cubicBezTo>
                  <a:cubicBezTo>
                    <a:pt x="1142139" y="996799"/>
                    <a:pt x="1162348" y="993533"/>
                    <a:pt x="1050361" y="986366"/>
                  </a:cubicBezTo>
                  <a:cubicBezTo>
                    <a:pt x="1006428" y="983554"/>
                    <a:pt x="962839" y="976769"/>
                    <a:pt x="919127" y="971550"/>
                  </a:cubicBezTo>
                  <a:cubicBezTo>
                    <a:pt x="915555" y="971123"/>
                    <a:pt x="912102" y="969967"/>
                    <a:pt x="908544" y="969433"/>
                  </a:cubicBezTo>
                  <a:cubicBezTo>
                    <a:pt x="897985" y="967849"/>
                    <a:pt x="887377" y="966611"/>
                    <a:pt x="876794" y="965200"/>
                  </a:cubicBezTo>
                  <a:lnTo>
                    <a:pt x="616444" y="973666"/>
                  </a:lnTo>
                  <a:cubicBezTo>
                    <a:pt x="567080" y="975356"/>
                    <a:pt x="583043" y="972726"/>
                    <a:pt x="557177" y="977900"/>
                  </a:cubicBezTo>
                  <a:lnTo>
                    <a:pt x="370911" y="973666"/>
                  </a:lnTo>
                  <a:cubicBezTo>
                    <a:pt x="357441" y="973162"/>
                    <a:pt x="330694" y="969433"/>
                    <a:pt x="330694" y="969433"/>
                  </a:cubicBezTo>
                  <a:cubicBezTo>
                    <a:pt x="322281" y="967329"/>
                    <a:pt x="318875" y="966239"/>
                    <a:pt x="309527" y="965200"/>
                  </a:cubicBezTo>
                  <a:cubicBezTo>
                    <a:pt x="301083" y="964262"/>
                    <a:pt x="292585" y="963889"/>
                    <a:pt x="284127" y="963083"/>
                  </a:cubicBezTo>
                  <a:cubicBezTo>
                    <a:pt x="277767" y="962477"/>
                    <a:pt x="271422" y="961712"/>
                    <a:pt x="265077" y="960966"/>
                  </a:cubicBezTo>
                  <a:cubicBezTo>
                    <a:pt x="239579" y="957966"/>
                    <a:pt x="257004" y="960050"/>
                    <a:pt x="235444" y="956733"/>
                  </a:cubicBezTo>
                  <a:cubicBezTo>
                    <a:pt x="221101" y="954526"/>
                    <a:pt x="222610" y="955292"/>
                    <a:pt x="210044" y="952500"/>
                  </a:cubicBezTo>
                  <a:cubicBezTo>
                    <a:pt x="195152" y="949191"/>
                    <a:pt x="207604" y="951802"/>
                    <a:pt x="195227" y="948266"/>
                  </a:cubicBezTo>
                  <a:cubicBezTo>
                    <a:pt x="192430" y="947467"/>
                    <a:pt x="189583" y="946855"/>
                    <a:pt x="186761" y="946150"/>
                  </a:cubicBezTo>
                  <a:cubicBezTo>
                    <a:pt x="183939" y="944739"/>
                    <a:pt x="181260" y="942994"/>
                    <a:pt x="178294" y="941916"/>
                  </a:cubicBezTo>
                  <a:cubicBezTo>
                    <a:pt x="164507" y="936902"/>
                    <a:pt x="166030" y="940573"/>
                    <a:pt x="157127" y="933450"/>
                  </a:cubicBezTo>
                  <a:cubicBezTo>
                    <a:pt x="151449" y="928908"/>
                    <a:pt x="153550" y="928977"/>
                    <a:pt x="148661" y="922866"/>
                  </a:cubicBezTo>
                  <a:cubicBezTo>
                    <a:pt x="145215" y="918559"/>
                    <a:pt x="142790" y="917542"/>
                    <a:pt x="138077" y="914400"/>
                  </a:cubicBezTo>
                  <a:cubicBezTo>
                    <a:pt x="136666" y="912283"/>
                    <a:pt x="135433" y="910037"/>
                    <a:pt x="133844" y="908050"/>
                  </a:cubicBezTo>
                  <a:cubicBezTo>
                    <a:pt x="130185" y="903475"/>
                    <a:pt x="122640" y="898602"/>
                    <a:pt x="119027" y="895350"/>
                  </a:cubicBezTo>
                  <a:cubicBezTo>
                    <a:pt x="115319" y="892012"/>
                    <a:pt x="111507" y="888704"/>
                    <a:pt x="108444" y="884766"/>
                  </a:cubicBezTo>
                  <a:cubicBezTo>
                    <a:pt x="107966" y="884151"/>
                    <a:pt x="93296" y="863665"/>
                    <a:pt x="87277" y="859366"/>
                  </a:cubicBezTo>
                  <a:cubicBezTo>
                    <a:pt x="84710" y="857532"/>
                    <a:pt x="81633" y="856544"/>
                    <a:pt x="78811" y="855133"/>
                  </a:cubicBezTo>
                  <a:cubicBezTo>
                    <a:pt x="77400" y="853016"/>
                    <a:pt x="76492" y="850458"/>
                    <a:pt x="74577" y="848783"/>
                  </a:cubicBezTo>
                  <a:cubicBezTo>
                    <a:pt x="70748" y="845433"/>
                    <a:pt x="61877" y="840316"/>
                    <a:pt x="61877" y="840316"/>
                  </a:cubicBezTo>
                  <a:cubicBezTo>
                    <a:pt x="52304" y="825955"/>
                    <a:pt x="57009" y="831213"/>
                    <a:pt x="49177" y="823383"/>
                  </a:cubicBezTo>
                  <a:cubicBezTo>
                    <a:pt x="43828" y="807336"/>
                    <a:pt x="47621" y="814253"/>
                    <a:pt x="38594" y="802216"/>
                  </a:cubicBezTo>
                  <a:cubicBezTo>
                    <a:pt x="35190" y="788603"/>
                    <a:pt x="36079" y="789557"/>
                    <a:pt x="25894" y="772583"/>
                  </a:cubicBezTo>
                  <a:cubicBezTo>
                    <a:pt x="20706" y="763937"/>
                    <a:pt x="18193" y="761021"/>
                    <a:pt x="15311" y="751416"/>
                  </a:cubicBezTo>
                  <a:cubicBezTo>
                    <a:pt x="14277" y="747970"/>
                    <a:pt x="14141" y="744304"/>
                    <a:pt x="13194" y="740833"/>
                  </a:cubicBezTo>
                  <a:cubicBezTo>
                    <a:pt x="12020" y="736528"/>
                    <a:pt x="10372" y="732366"/>
                    <a:pt x="8961" y="728133"/>
                  </a:cubicBezTo>
                  <a:lnTo>
                    <a:pt x="6844" y="721783"/>
                  </a:lnTo>
                  <a:lnTo>
                    <a:pt x="4727" y="715433"/>
                  </a:lnTo>
                  <a:cubicBezTo>
                    <a:pt x="4022" y="709789"/>
                    <a:pt x="3126" y="704165"/>
                    <a:pt x="2611" y="698500"/>
                  </a:cubicBezTo>
                  <a:cubicBezTo>
                    <a:pt x="-839" y="660541"/>
                    <a:pt x="-1558" y="621913"/>
                    <a:pt x="4727" y="584200"/>
                  </a:cubicBezTo>
                  <a:cubicBezTo>
                    <a:pt x="6245" y="575093"/>
                    <a:pt x="7535" y="569770"/>
                    <a:pt x="11077" y="560916"/>
                  </a:cubicBezTo>
                  <a:cubicBezTo>
                    <a:pt x="12249" y="557986"/>
                    <a:pt x="14139" y="555380"/>
                    <a:pt x="15311" y="552450"/>
                  </a:cubicBezTo>
                  <a:cubicBezTo>
                    <a:pt x="21798" y="536233"/>
                    <a:pt x="15663" y="543632"/>
                    <a:pt x="23777" y="535516"/>
                  </a:cubicBezTo>
                  <a:cubicBezTo>
                    <a:pt x="25210" y="531218"/>
                    <a:pt x="27275" y="524028"/>
                    <a:pt x="30127" y="520700"/>
                  </a:cubicBezTo>
                  <a:cubicBezTo>
                    <a:pt x="32423" y="518021"/>
                    <a:pt x="35884" y="516609"/>
                    <a:pt x="38594" y="514350"/>
                  </a:cubicBezTo>
                  <a:cubicBezTo>
                    <a:pt x="46343" y="507892"/>
                    <a:pt x="38767" y="511469"/>
                    <a:pt x="49177" y="508000"/>
                  </a:cubicBezTo>
                  <a:cubicBezTo>
                    <a:pt x="56219" y="500958"/>
                    <a:pt x="50142" y="505773"/>
                    <a:pt x="59761" y="501650"/>
                  </a:cubicBezTo>
                  <a:cubicBezTo>
                    <a:pt x="62661" y="500407"/>
                    <a:pt x="65327" y="498659"/>
                    <a:pt x="68227" y="497416"/>
                  </a:cubicBezTo>
                  <a:cubicBezTo>
                    <a:pt x="78089" y="493189"/>
                    <a:pt x="85913" y="494269"/>
                    <a:pt x="97861" y="493183"/>
                  </a:cubicBezTo>
                  <a:cubicBezTo>
                    <a:pt x="99978" y="492477"/>
                    <a:pt x="102058" y="491653"/>
                    <a:pt x="104211" y="491066"/>
                  </a:cubicBezTo>
                  <a:cubicBezTo>
                    <a:pt x="109824" y="489535"/>
                    <a:pt x="115624" y="488673"/>
                    <a:pt x="121144" y="486833"/>
                  </a:cubicBezTo>
                  <a:lnTo>
                    <a:pt x="133844" y="482600"/>
                  </a:lnTo>
                  <a:cubicBezTo>
                    <a:pt x="135961" y="481894"/>
                    <a:pt x="137963" y="480483"/>
                    <a:pt x="140194" y="480483"/>
                  </a:cubicBezTo>
                  <a:lnTo>
                    <a:pt x="123261" y="480483"/>
                  </a:lnTo>
                  <a:close/>
                </a:path>
              </a:pathLst>
            </a:cu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7413" y="602511"/>
              <a:ext cx="1706526" cy="170652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15302" y="1276349"/>
              <a:ext cx="540193" cy="540193"/>
            </a:xfrm>
            <a:prstGeom prst="rect">
              <a:avLst/>
            </a:prstGeom>
          </p:spPr>
        </p:pic>
      </p:grpSp>
      <p:grpSp>
        <p:nvGrpSpPr>
          <p:cNvPr id="37" name="Group 36"/>
          <p:cNvGrpSpPr/>
          <p:nvPr/>
        </p:nvGrpSpPr>
        <p:grpSpPr>
          <a:xfrm>
            <a:off x="2574068" y="4161496"/>
            <a:ext cx="680452" cy="845392"/>
            <a:chOff x="2655126" y="4734007"/>
            <a:chExt cx="667170" cy="828891"/>
          </a:xfrm>
        </p:grpSpPr>
        <p:pic>
          <p:nvPicPr>
            <p:cNvPr id="19" name="Picture 18"/>
            <p:cNvPicPr>
              <a:picLocks noChangeAspect="1"/>
            </p:cNvPicPr>
            <p:nvPr/>
          </p:nvPicPr>
          <p:blipFill rotWithShape="1">
            <a:blip r:embed="rId8" cstate="print">
              <a:extLst>
                <a:ext uri="{28A0092B-C50C-407E-A947-70E740481C1C}">
                  <a14:useLocalDpi xmlns:a14="http://schemas.microsoft.com/office/drawing/2010/main" val="0"/>
                </a:ext>
              </a:extLst>
            </a:blip>
            <a:srcRect l="30217" t="24502" r="29870" b="23783"/>
            <a:stretch/>
          </p:blipFill>
          <p:spPr>
            <a:xfrm>
              <a:off x="2738995" y="4734007"/>
              <a:ext cx="510820" cy="496404"/>
            </a:xfrm>
            <a:prstGeom prst="rect">
              <a:avLst/>
            </a:prstGeom>
          </p:spPr>
        </p:pic>
        <p:sp>
          <p:nvSpPr>
            <p:cNvPr id="20" name="TextBox 19"/>
            <p:cNvSpPr txBox="1"/>
            <p:nvPr/>
          </p:nvSpPr>
          <p:spPr>
            <a:xfrm>
              <a:off x="2655126" y="5188052"/>
              <a:ext cx="667170" cy="374846"/>
            </a:xfrm>
            <a:prstGeom prst="rect">
              <a:avLst/>
            </a:prstGeom>
            <a:noFill/>
          </p:spPr>
          <p:txBody>
            <a:bodyPr wrap="none" rtlCol="0">
              <a:spAutoFit/>
            </a:bodyPr>
            <a:lstStyle/>
            <a:p>
              <a:r>
                <a:rPr lang="en-US" sz="1836" dirty="0"/>
                <a:t>UWP</a:t>
              </a:r>
            </a:p>
          </p:txBody>
        </p:sp>
      </p:grpSp>
      <p:grpSp>
        <p:nvGrpSpPr>
          <p:cNvPr id="22" name="Group 21"/>
          <p:cNvGrpSpPr/>
          <p:nvPr/>
        </p:nvGrpSpPr>
        <p:grpSpPr>
          <a:xfrm>
            <a:off x="4070818" y="3681557"/>
            <a:ext cx="611875" cy="874233"/>
            <a:chOff x="2283084" y="4499886"/>
            <a:chExt cx="599932" cy="857169"/>
          </a:xfrm>
        </p:grpSpPr>
        <p:pic>
          <p:nvPicPr>
            <p:cNvPr id="17" name="Pictur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1" name="TextBox 20"/>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3" name="Group 22"/>
          <p:cNvGrpSpPr/>
          <p:nvPr/>
        </p:nvGrpSpPr>
        <p:grpSpPr>
          <a:xfrm>
            <a:off x="9335665" y="5515058"/>
            <a:ext cx="611875" cy="874233"/>
            <a:chOff x="2283084" y="4499886"/>
            <a:chExt cx="599932" cy="857169"/>
          </a:xfrm>
        </p:grpSpPr>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5" name="TextBox 24"/>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6" name="Group 25"/>
          <p:cNvGrpSpPr/>
          <p:nvPr/>
        </p:nvGrpSpPr>
        <p:grpSpPr>
          <a:xfrm>
            <a:off x="8809029" y="813358"/>
            <a:ext cx="611875" cy="874233"/>
            <a:chOff x="2283084" y="4499886"/>
            <a:chExt cx="599932" cy="857169"/>
          </a:xfrm>
        </p:grpSpPr>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8" name="TextBox 27"/>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36" name="Group 35"/>
          <p:cNvGrpSpPr/>
          <p:nvPr/>
        </p:nvGrpSpPr>
        <p:grpSpPr>
          <a:xfrm>
            <a:off x="2913537" y="5418775"/>
            <a:ext cx="1304723" cy="879114"/>
            <a:chOff x="1648712" y="5575635"/>
            <a:chExt cx="1590053" cy="1071367"/>
          </a:xfrm>
        </p:grpSpPr>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48712" y="5575635"/>
              <a:ext cx="1590053" cy="1071367"/>
            </a:xfrm>
            <a:prstGeom prst="rect">
              <a:avLst/>
            </a:prstGeom>
          </p:spPr>
        </p:pic>
        <p:pic>
          <p:nvPicPr>
            <p:cNvPr id="35" name="Picture 34"/>
            <p:cNvPicPr>
              <a:picLocks noChangeAspect="1"/>
            </p:cNvPicPr>
            <p:nvPr/>
          </p:nvPicPr>
          <p:blipFill rotWithShape="1">
            <a:blip r:embed="rId11" cstate="print">
              <a:extLst>
                <a:ext uri="{28A0092B-C50C-407E-A947-70E740481C1C}">
                  <a14:useLocalDpi xmlns:a14="http://schemas.microsoft.com/office/drawing/2010/main" val="0"/>
                </a:ext>
              </a:extLst>
            </a:blip>
            <a:srcRect l="30217" t="24502" r="29870" b="23783"/>
            <a:stretch/>
          </p:blipFill>
          <p:spPr>
            <a:xfrm>
              <a:off x="2121006" y="5797693"/>
              <a:ext cx="645464" cy="627249"/>
            </a:xfrm>
            <a:prstGeom prst="rect">
              <a:avLst/>
            </a:prstGeom>
          </p:spPr>
        </p:pic>
      </p:grpSp>
      <p:grpSp>
        <p:nvGrpSpPr>
          <p:cNvPr id="41" name="Group 40"/>
          <p:cNvGrpSpPr/>
          <p:nvPr/>
        </p:nvGrpSpPr>
        <p:grpSpPr>
          <a:xfrm>
            <a:off x="1032225" y="4366092"/>
            <a:ext cx="1044187" cy="953868"/>
            <a:chOff x="846623" y="4646131"/>
            <a:chExt cx="1023806" cy="935250"/>
          </a:xfrm>
        </p:grpSpPr>
        <p:pic>
          <p:nvPicPr>
            <p:cNvPr id="30" name="Picture 29"/>
            <p:cNvPicPr>
              <a:picLocks noChangeAspect="1"/>
            </p:cNvPicPr>
            <p:nvPr/>
          </p:nvPicPr>
          <p:blipFill>
            <a:blip r:embed="rId12"/>
            <a:stretch>
              <a:fillRect/>
            </a:stretch>
          </p:blipFill>
          <p:spPr>
            <a:xfrm>
              <a:off x="1011772" y="4646131"/>
              <a:ext cx="636940" cy="697600"/>
            </a:xfrm>
            <a:prstGeom prst="rect">
              <a:avLst/>
            </a:prstGeom>
          </p:spPr>
        </p:pic>
        <p:sp>
          <p:nvSpPr>
            <p:cNvPr id="38" name="TextBox 37"/>
            <p:cNvSpPr txBox="1"/>
            <p:nvPr/>
          </p:nvSpPr>
          <p:spPr>
            <a:xfrm>
              <a:off x="846623" y="5206535"/>
              <a:ext cx="1023806" cy="374846"/>
            </a:xfrm>
            <a:prstGeom prst="rect">
              <a:avLst/>
            </a:prstGeom>
            <a:noFill/>
          </p:spPr>
          <p:txBody>
            <a:bodyPr wrap="none" rtlCol="0">
              <a:spAutoFit/>
            </a:bodyPr>
            <a:lstStyle/>
            <a:p>
              <a:r>
                <a:rPr lang="en-US" sz="1836" dirty="0"/>
                <a:t>Unit Test</a:t>
              </a:r>
            </a:p>
          </p:txBody>
        </p:sp>
      </p:grpSp>
      <p:sp>
        <p:nvSpPr>
          <p:cNvPr id="29" name="Arc 28"/>
          <p:cNvSpPr/>
          <p:nvPr/>
        </p:nvSpPr>
        <p:spPr>
          <a:xfrm rot="16625134">
            <a:off x="2377159" y="1194510"/>
            <a:ext cx="2916222" cy="3139456"/>
          </a:xfrm>
          <a:prstGeom prst="arc">
            <a:avLst>
              <a:gd name="adj1" fmla="val 16200000"/>
              <a:gd name="adj2" fmla="val 99157"/>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cxnSp>
        <p:nvCxnSpPr>
          <p:cNvPr id="32" name="Straight Arrow Connector 31"/>
          <p:cNvCxnSpPr/>
          <p:nvPr/>
        </p:nvCxnSpPr>
        <p:spPr>
          <a:xfrm>
            <a:off x="2400297" y="3592760"/>
            <a:ext cx="259309" cy="568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1545979" y="3623408"/>
            <a:ext cx="515519" cy="738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413152" y="3597194"/>
            <a:ext cx="1522575" cy="333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3083108" y="4939323"/>
            <a:ext cx="222368" cy="438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22794" y="4080857"/>
            <a:ext cx="551376" cy="92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031866" y="6259585"/>
            <a:ext cx="1125737" cy="382308"/>
          </a:xfrm>
          <a:prstGeom prst="rect">
            <a:avLst/>
          </a:prstGeom>
          <a:noFill/>
        </p:spPr>
        <p:txBody>
          <a:bodyPr wrap="none" rtlCol="0">
            <a:spAutoFit/>
          </a:bodyPr>
          <a:lstStyle/>
          <a:p>
            <a:r>
              <a:rPr lang="en-US" sz="1836" dirty="0"/>
              <a:t>Simulator</a:t>
            </a:r>
          </a:p>
        </p:txBody>
      </p:sp>
      <p:sp>
        <p:nvSpPr>
          <p:cNvPr id="51" name="Arc 50"/>
          <p:cNvSpPr/>
          <p:nvPr/>
        </p:nvSpPr>
        <p:spPr>
          <a:xfrm rot="19627441">
            <a:off x="5222868" y="1068276"/>
            <a:ext cx="3791401" cy="245051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2" name="Arc 51"/>
          <p:cNvSpPr/>
          <p:nvPr/>
        </p:nvSpPr>
        <p:spPr>
          <a:xfrm rot="508018">
            <a:off x="8286391" y="1532664"/>
            <a:ext cx="2343138" cy="234977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3" name="Arc 52"/>
          <p:cNvSpPr/>
          <p:nvPr/>
        </p:nvSpPr>
        <p:spPr>
          <a:xfrm rot="6738860">
            <a:off x="5380599" y="360899"/>
            <a:ext cx="5176185" cy="5500592"/>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4" name="Arc 53"/>
          <p:cNvSpPr/>
          <p:nvPr/>
        </p:nvSpPr>
        <p:spPr>
          <a:xfrm rot="18028338">
            <a:off x="6727350" y="3469795"/>
            <a:ext cx="4311270" cy="4339538"/>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5" name="TextBox 54"/>
          <p:cNvSpPr txBox="1"/>
          <p:nvPr/>
        </p:nvSpPr>
        <p:spPr>
          <a:xfrm>
            <a:off x="2319465" y="2185959"/>
            <a:ext cx="961657" cy="382308"/>
          </a:xfrm>
          <a:prstGeom prst="rect">
            <a:avLst/>
          </a:prstGeom>
          <a:noFill/>
        </p:spPr>
        <p:txBody>
          <a:bodyPr wrap="none" rtlCol="0">
            <a:spAutoFit/>
          </a:bodyPr>
          <a:lstStyle/>
          <a:p>
            <a:r>
              <a:rPr lang="en-US" sz="1836" dirty="0" err="1"/>
              <a:t>git</a:t>
            </a:r>
            <a:r>
              <a:rPr lang="en-US" sz="1836" dirty="0"/>
              <a:t> push</a:t>
            </a:r>
          </a:p>
        </p:txBody>
      </p:sp>
      <p:sp>
        <p:nvSpPr>
          <p:cNvPr id="57" name="rm textbox"/>
          <p:cNvSpPr txBox="1"/>
          <p:nvPr/>
        </p:nvSpPr>
        <p:spPr>
          <a:xfrm>
            <a:off x="10607788" y="1511365"/>
            <a:ext cx="1638512" cy="958583"/>
          </a:xfrm>
          <a:prstGeom prst="rect">
            <a:avLst/>
          </a:prstGeom>
          <a:noFill/>
        </p:spPr>
        <p:txBody>
          <a:bodyPr wrap="none" rtlCol="0">
            <a:spAutoFit/>
          </a:bodyPr>
          <a:lstStyle/>
          <a:p>
            <a:pPr algn="ctr"/>
            <a:r>
              <a:rPr lang="en-US" sz="1836" dirty="0"/>
              <a:t>Release</a:t>
            </a:r>
          </a:p>
          <a:p>
            <a:pPr algn="ctr"/>
            <a:r>
              <a:rPr lang="en-US" sz="1836" dirty="0"/>
              <a:t>Management</a:t>
            </a:r>
          </a:p>
          <a:p>
            <a:pPr algn="ctr"/>
            <a:r>
              <a:rPr lang="en-US" sz="1836" dirty="0"/>
              <a:t>with Approvals</a:t>
            </a:r>
          </a:p>
        </p:txBody>
      </p:sp>
      <p:sp>
        <p:nvSpPr>
          <p:cNvPr id="58" name="TextBox 57"/>
          <p:cNvSpPr txBox="1"/>
          <p:nvPr/>
        </p:nvSpPr>
        <p:spPr>
          <a:xfrm>
            <a:off x="7194743" y="4935679"/>
            <a:ext cx="2248869" cy="670445"/>
          </a:xfrm>
          <a:prstGeom prst="rect">
            <a:avLst/>
          </a:prstGeom>
          <a:noFill/>
        </p:spPr>
        <p:txBody>
          <a:bodyPr wrap="square" rtlCol="0">
            <a:spAutoFit/>
          </a:bodyPr>
          <a:lstStyle/>
          <a:p>
            <a:pPr algn="ctr"/>
            <a:r>
              <a:rPr lang="en-US" sz="1836" dirty="0" err="1"/>
              <a:t>HockeyApp</a:t>
            </a:r>
            <a:endParaRPr lang="en-US" sz="1836" dirty="0"/>
          </a:p>
          <a:p>
            <a:pPr algn="ctr"/>
            <a:r>
              <a:rPr lang="en-US" sz="1836" dirty="0"/>
              <a:t>Update Manager</a:t>
            </a:r>
          </a:p>
        </p:txBody>
      </p:sp>
      <p:sp>
        <p:nvSpPr>
          <p:cNvPr id="59" name="TextBox 58"/>
          <p:cNvSpPr txBox="1"/>
          <p:nvPr/>
        </p:nvSpPr>
        <p:spPr>
          <a:xfrm>
            <a:off x="7692805" y="3513524"/>
            <a:ext cx="2248869" cy="958583"/>
          </a:xfrm>
          <a:prstGeom prst="rect">
            <a:avLst/>
          </a:prstGeom>
          <a:noFill/>
        </p:spPr>
        <p:txBody>
          <a:bodyPr wrap="square" rtlCol="0">
            <a:spAutoFit/>
          </a:bodyPr>
          <a:lstStyle/>
          <a:p>
            <a:pPr algn="ctr"/>
            <a:r>
              <a:rPr lang="en-US" sz="1836" dirty="0" err="1"/>
              <a:t>HockeyApp</a:t>
            </a:r>
            <a:endParaRPr lang="en-US" sz="1836" dirty="0"/>
          </a:p>
          <a:p>
            <a:pPr algn="ctr"/>
            <a:r>
              <a:rPr lang="en-US" sz="1836" dirty="0"/>
              <a:t>Crash Reports</a:t>
            </a:r>
          </a:p>
          <a:p>
            <a:pPr algn="ctr"/>
            <a:r>
              <a:rPr lang="en-US" sz="1836" dirty="0"/>
              <a:t> &amp; Feedback</a:t>
            </a:r>
          </a:p>
        </p:txBody>
      </p:sp>
      <p:sp>
        <p:nvSpPr>
          <p:cNvPr id="60" name="TextBox 59"/>
          <p:cNvSpPr txBox="1"/>
          <p:nvPr/>
        </p:nvSpPr>
        <p:spPr>
          <a:xfrm>
            <a:off x="3559376" y="4573136"/>
            <a:ext cx="1523972" cy="670445"/>
          </a:xfrm>
          <a:prstGeom prst="rect">
            <a:avLst/>
          </a:prstGeom>
          <a:noFill/>
        </p:spPr>
        <p:txBody>
          <a:bodyPr wrap="square" rtlCol="0">
            <a:spAutoFit/>
          </a:bodyPr>
          <a:lstStyle/>
          <a:p>
            <a:pPr algn="ctr"/>
            <a:r>
              <a:rPr lang="en-US" sz="1836" dirty="0"/>
              <a:t>Debugging in Visual Studio</a:t>
            </a:r>
          </a:p>
        </p:txBody>
      </p:sp>
      <p:sp>
        <p:nvSpPr>
          <p:cNvPr id="61" name="team build textbox"/>
          <p:cNvSpPr txBox="1"/>
          <p:nvPr/>
        </p:nvSpPr>
        <p:spPr>
          <a:xfrm>
            <a:off x="6447024" y="171283"/>
            <a:ext cx="2299802" cy="670445"/>
          </a:xfrm>
          <a:prstGeom prst="rect">
            <a:avLst/>
          </a:prstGeom>
          <a:noFill/>
        </p:spPr>
        <p:txBody>
          <a:bodyPr wrap="none" rtlCol="0">
            <a:spAutoFit/>
          </a:bodyPr>
          <a:lstStyle/>
          <a:p>
            <a:pPr algn="ctr"/>
            <a:r>
              <a:rPr lang="en-US" sz="1836" dirty="0"/>
              <a:t>Team Build (CI)</a:t>
            </a:r>
          </a:p>
          <a:p>
            <a:pPr algn="ctr"/>
            <a:r>
              <a:rPr lang="en-US" sz="1836" dirty="0"/>
              <a:t>Test &amp; Code Coverage</a:t>
            </a:r>
          </a:p>
        </p:txBody>
      </p:sp>
      <p:grpSp>
        <p:nvGrpSpPr>
          <p:cNvPr id="63" name="Group 62"/>
          <p:cNvGrpSpPr/>
          <p:nvPr/>
        </p:nvGrpSpPr>
        <p:grpSpPr>
          <a:xfrm>
            <a:off x="5566110" y="3554388"/>
            <a:ext cx="1260762" cy="2638549"/>
            <a:chOff x="5456601" y="3485011"/>
            <a:chExt cx="1236153" cy="2587048"/>
          </a:xfrm>
        </p:grpSpPr>
        <p:pic>
          <p:nvPicPr>
            <p:cNvPr id="64" name="droid"/>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56601" y="3485011"/>
              <a:ext cx="1236153" cy="2195407"/>
            </a:xfrm>
            <a:prstGeom prst="rect">
              <a:avLst/>
            </a:prstGeom>
          </p:spPr>
        </p:pic>
        <p:sp>
          <p:nvSpPr>
            <p:cNvPr id="65" name="emulator droid"/>
            <p:cNvSpPr txBox="1"/>
            <p:nvPr/>
          </p:nvSpPr>
          <p:spPr>
            <a:xfrm>
              <a:off x="5554117" y="5697213"/>
              <a:ext cx="1057277" cy="374846"/>
            </a:xfrm>
            <a:prstGeom prst="rect">
              <a:avLst/>
            </a:prstGeom>
            <a:noFill/>
          </p:spPr>
          <p:txBody>
            <a:bodyPr wrap="none" rtlCol="0">
              <a:spAutoFit/>
            </a:bodyPr>
            <a:lstStyle/>
            <a:p>
              <a:r>
                <a:rPr lang="en-US" sz="1836" dirty="0"/>
                <a:t>Emulator</a:t>
              </a:r>
            </a:p>
          </p:txBody>
        </p:sp>
      </p:grpSp>
      <p:sp>
        <p:nvSpPr>
          <p:cNvPr id="68" name="TextBox 67"/>
          <p:cNvSpPr txBox="1"/>
          <p:nvPr/>
        </p:nvSpPr>
        <p:spPr>
          <a:xfrm>
            <a:off x="5149602" y="2073691"/>
            <a:ext cx="1163162" cy="670445"/>
          </a:xfrm>
          <a:prstGeom prst="rect">
            <a:avLst/>
          </a:prstGeom>
          <a:noFill/>
        </p:spPr>
        <p:txBody>
          <a:bodyPr wrap="square" rtlCol="0">
            <a:spAutoFit/>
          </a:bodyPr>
          <a:lstStyle/>
          <a:p>
            <a:pPr algn="ctr"/>
            <a:r>
              <a:rPr lang="en-US" sz="1836" dirty="0"/>
              <a:t>Bug Tracking</a:t>
            </a:r>
          </a:p>
        </p:txBody>
      </p:sp>
      <p:grpSp>
        <p:nvGrpSpPr>
          <p:cNvPr id="85" name="Group 84"/>
          <p:cNvGrpSpPr/>
          <p:nvPr/>
        </p:nvGrpSpPr>
        <p:grpSpPr>
          <a:xfrm>
            <a:off x="5252279" y="1779080"/>
            <a:ext cx="4655162" cy="1463443"/>
            <a:chOff x="5148896" y="1744355"/>
            <a:chExt cx="4564299" cy="1434878"/>
          </a:xfrm>
        </p:grpSpPr>
        <p:cxnSp>
          <p:nvCxnSpPr>
            <p:cNvPr id="74" name="Straight Arrow Connector 73"/>
            <p:cNvCxnSpPr/>
            <p:nvPr/>
          </p:nvCxnSpPr>
          <p:spPr>
            <a:xfrm flipV="1">
              <a:off x="5148896" y="1744355"/>
              <a:ext cx="0" cy="1434878"/>
            </a:xfrm>
            <a:prstGeom prst="straightConnector1">
              <a:avLst/>
            </a:prstGeom>
            <a:ln w="50800">
              <a:tailEnd type="triangle"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5148896" y="3155126"/>
              <a:ext cx="4564299" cy="2794"/>
            </a:xfrm>
            <a:prstGeom prst="straightConnector1">
              <a:avLst/>
            </a:prstGeom>
            <a:ln w="50800">
              <a:tailEnd type="none" w="lg" len="lg"/>
            </a:ln>
          </p:spPr>
          <p:style>
            <a:lnRef idx="3">
              <a:schemeClr val="dk1"/>
            </a:lnRef>
            <a:fillRef idx="0">
              <a:schemeClr val="dk1"/>
            </a:fillRef>
            <a:effectRef idx="2">
              <a:schemeClr val="dk1"/>
            </a:effectRef>
            <a:fontRef idx="minor">
              <a:schemeClr val="tx1"/>
            </a:fontRef>
          </p:style>
        </p:cxnSp>
      </p:grpSp>
      <p:grpSp>
        <p:nvGrpSpPr>
          <p:cNvPr id="2" name="Group 1"/>
          <p:cNvGrpSpPr/>
          <p:nvPr/>
        </p:nvGrpSpPr>
        <p:grpSpPr>
          <a:xfrm>
            <a:off x="882" y="-8519"/>
            <a:ext cx="12435593" cy="7016251"/>
            <a:chOff x="0" y="-8353"/>
            <a:chExt cx="12192865" cy="6879301"/>
          </a:xfrm>
        </p:grpSpPr>
        <p:sp>
          <p:nvSpPr>
            <p:cNvPr id="56" name="Rectangle 55"/>
            <p:cNvSpPr/>
            <p:nvPr/>
          </p:nvSpPr>
          <p:spPr>
            <a:xfrm>
              <a:off x="0" y="-8353"/>
              <a:ext cx="12189556" cy="2571933"/>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2" name="Rectangle 61"/>
            <p:cNvSpPr/>
            <p:nvPr/>
          </p:nvSpPr>
          <p:spPr>
            <a:xfrm>
              <a:off x="5055866" y="2563580"/>
              <a:ext cx="7133690" cy="756422"/>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6" name="Rectangle 65"/>
            <p:cNvSpPr/>
            <p:nvPr/>
          </p:nvSpPr>
          <p:spPr>
            <a:xfrm>
              <a:off x="6814011" y="3321698"/>
              <a:ext cx="5378854" cy="3549250"/>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67" name="mod tb"/>
          <p:cNvSpPr txBox="1"/>
          <p:nvPr/>
        </p:nvSpPr>
        <p:spPr>
          <a:xfrm>
            <a:off x="104631" y="77723"/>
            <a:ext cx="2476586" cy="1694948"/>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2856" b="1" u="sng" dirty="0"/>
              <a:t>Module 1</a:t>
            </a:r>
          </a:p>
          <a:p>
            <a:pPr marL="291436" indent="-291436">
              <a:buFont typeface="Arial" panose="020B0604020202020204" pitchFamily="34" charset="0"/>
              <a:buChar char="•"/>
            </a:pPr>
            <a:r>
              <a:rPr lang="en-US" sz="1836" dirty="0"/>
              <a:t>Visual Studio</a:t>
            </a:r>
          </a:p>
          <a:p>
            <a:pPr marL="291436" indent="-291436">
              <a:buFont typeface="Arial" panose="020B0604020202020204" pitchFamily="34" charset="0"/>
              <a:buChar char="•"/>
            </a:pPr>
            <a:r>
              <a:rPr lang="en-US" sz="1836" dirty="0" err="1"/>
              <a:t>Xamarin</a:t>
            </a:r>
            <a:endParaRPr lang="en-US" sz="1836" dirty="0"/>
          </a:p>
          <a:p>
            <a:pPr marL="291436" indent="-291436">
              <a:buFont typeface="Arial" panose="020B0604020202020204" pitchFamily="34" charset="0"/>
              <a:buChar char="•"/>
            </a:pPr>
            <a:r>
              <a:rPr lang="en-US" sz="1836" dirty="0"/>
              <a:t>Debugging</a:t>
            </a:r>
          </a:p>
          <a:p>
            <a:pPr marL="291436" indent="-291436">
              <a:buFont typeface="Arial" panose="020B0604020202020204" pitchFamily="34" charset="0"/>
              <a:buChar char="•"/>
            </a:pPr>
            <a:r>
              <a:rPr lang="en-US" sz="1836" dirty="0"/>
              <a:t>Unit Testing</a:t>
            </a:r>
          </a:p>
        </p:txBody>
      </p:sp>
      <p:pic>
        <p:nvPicPr>
          <p:cNvPr id="69" name="Picture 6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584591" y="3077514"/>
            <a:ext cx="2922132" cy="730533"/>
          </a:xfrm>
          <a:prstGeom prst="rect">
            <a:avLst/>
          </a:prstGeom>
        </p:spPr>
      </p:pic>
    </p:spTree>
    <p:extLst>
      <p:ext uri="{BB962C8B-B14F-4D97-AF65-F5344CB8AC3E}">
        <p14:creationId xmlns:p14="http://schemas.microsoft.com/office/powerpoint/2010/main" val="634846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775404"/>
            <a:ext cx="9144000" cy="2308324"/>
          </a:xfrm>
        </p:spPr>
        <p:txBody>
          <a:bodyPr/>
          <a:lstStyle/>
          <a:p>
            <a:pPr>
              <a:lnSpc>
                <a:spcPct val="100000"/>
              </a:lnSpc>
            </a:pPr>
            <a:r>
              <a:rPr lang="en-US" sz="6600" dirty="0">
                <a:solidFill>
                  <a:schemeClr val="bg1"/>
                </a:solidFill>
              </a:rPr>
              <a:t>Lab</a:t>
            </a:r>
            <a:br>
              <a:rPr lang="en-US" dirty="0">
                <a:solidFill>
                  <a:schemeClr val="bg1"/>
                </a:solidFill>
              </a:rPr>
            </a:br>
            <a:r>
              <a:rPr lang="en-US" b="1" dirty="0">
                <a:solidFill>
                  <a:schemeClr val="bg1"/>
                </a:solidFill>
              </a:rPr>
              <a:t>Module1-Xamarin</a:t>
            </a:r>
            <a:endParaRPr lang="en-US" dirty="0">
              <a:solidFill>
                <a:schemeClr val="bg1"/>
              </a:solidFill>
            </a:endParaRPr>
          </a:p>
        </p:txBody>
      </p:sp>
      <p:sp>
        <p:nvSpPr>
          <p:cNvPr id="7" name="Text Placeholder 6"/>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76810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 y="1256555"/>
            <a:ext cx="274638" cy="68421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ext Placeholder 1"/>
          <p:cNvSpPr>
            <a:spLocks noGrp="1"/>
          </p:cNvSpPr>
          <p:nvPr>
            <p:ph type="body" sz="quarter" idx="10"/>
          </p:nvPr>
        </p:nvSpPr>
        <p:spPr>
          <a:xfrm>
            <a:off x="274638" y="1289050"/>
            <a:ext cx="11887200" cy="4001095"/>
          </a:xfrm>
        </p:spPr>
        <p:txBody>
          <a:bodyPr/>
          <a:lstStyle/>
          <a:p>
            <a:pPr marL="742950" indent="-742950">
              <a:lnSpc>
                <a:spcPts val="4200"/>
              </a:lnSpc>
              <a:buFont typeface="+mj-lt"/>
              <a:buAutoNum type="arabicPeriod"/>
            </a:pPr>
            <a:r>
              <a:rPr lang="en-US" sz="3800" dirty="0"/>
              <a:t>Signing up for a </a:t>
            </a:r>
            <a:r>
              <a:rPr lang="en-US" sz="3800" dirty="0" err="1"/>
              <a:t>Xamarin</a:t>
            </a:r>
            <a:r>
              <a:rPr lang="en-US" sz="3800" dirty="0"/>
              <a:t> Account</a:t>
            </a:r>
          </a:p>
          <a:p>
            <a:pPr marL="742950" indent="-742950">
              <a:lnSpc>
                <a:spcPts val="4200"/>
              </a:lnSpc>
              <a:buFont typeface="+mj-lt"/>
              <a:buAutoNum type="arabicPeriod"/>
            </a:pPr>
            <a:r>
              <a:rPr lang="en-US" sz="3800" dirty="0"/>
              <a:t>Exploring </a:t>
            </a:r>
            <a:r>
              <a:rPr lang="en-US" sz="3800" dirty="0" err="1"/>
              <a:t>Xamarin</a:t>
            </a:r>
            <a:r>
              <a:rPr lang="en-US" sz="3800" dirty="0"/>
              <a:t> Projects in Visual Studio</a:t>
            </a:r>
          </a:p>
          <a:p>
            <a:pPr marL="742950" indent="-742950">
              <a:lnSpc>
                <a:spcPts val="4200"/>
              </a:lnSpc>
              <a:buFont typeface="+mj-lt"/>
              <a:buAutoNum type="arabicPeriod"/>
            </a:pPr>
            <a:r>
              <a:rPr lang="en-US" sz="3800" dirty="0"/>
              <a:t>Compiling the </a:t>
            </a:r>
            <a:r>
              <a:rPr lang="en-US" sz="3800" dirty="0" err="1"/>
              <a:t>HealthClinic.Biz</a:t>
            </a:r>
            <a:r>
              <a:rPr lang="en-US" sz="3800" dirty="0"/>
              <a:t> </a:t>
            </a:r>
            <a:r>
              <a:rPr lang="en-US" sz="3800" dirty="0" err="1"/>
              <a:t>Xamarin</a:t>
            </a:r>
            <a:r>
              <a:rPr lang="en-US" sz="3800" dirty="0"/>
              <a:t> Solution</a:t>
            </a:r>
          </a:p>
          <a:p>
            <a:pPr marL="742950" indent="-742950">
              <a:lnSpc>
                <a:spcPts val="4200"/>
              </a:lnSpc>
              <a:buFont typeface="+mj-lt"/>
              <a:buAutoNum type="arabicPeriod"/>
            </a:pPr>
            <a:r>
              <a:rPr lang="en-US" sz="3800" dirty="0"/>
              <a:t>Creating a VSTS Team Project</a:t>
            </a:r>
          </a:p>
          <a:p>
            <a:pPr marL="742950" indent="-742950">
              <a:lnSpc>
                <a:spcPts val="4200"/>
              </a:lnSpc>
              <a:buFont typeface="+mj-lt"/>
              <a:buAutoNum type="arabicPeriod"/>
            </a:pPr>
            <a:r>
              <a:rPr lang="en-US" sz="3800" dirty="0"/>
              <a:t>Pushing the Source Code to the VSTS Team Project</a:t>
            </a:r>
          </a:p>
          <a:p>
            <a:pPr marL="742950" indent="-742950">
              <a:lnSpc>
                <a:spcPts val="4200"/>
              </a:lnSpc>
              <a:buFont typeface="+mj-lt"/>
              <a:buAutoNum type="arabicPeriod"/>
            </a:pPr>
            <a:r>
              <a:rPr lang="en-US" sz="3800" dirty="0"/>
              <a:t>Running Unit Tests</a:t>
            </a:r>
          </a:p>
        </p:txBody>
      </p:sp>
      <p:sp>
        <p:nvSpPr>
          <p:cNvPr id="4" name="Title 3"/>
          <p:cNvSpPr>
            <a:spLocks noGrp="1"/>
          </p:cNvSpPr>
          <p:nvPr>
            <p:ph type="title"/>
          </p:nvPr>
        </p:nvSpPr>
        <p:spPr/>
        <p:txBody>
          <a:bodyPr/>
          <a:lstStyle/>
          <a:p>
            <a:r>
              <a:rPr lang="en-US" dirty="0"/>
              <a:t>Module Exercises</a:t>
            </a:r>
          </a:p>
        </p:txBody>
      </p:sp>
      <p:sp>
        <p:nvSpPr>
          <p:cNvPr id="6" name="Rectangle 5"/>
          <p:cNvSpPr/>
          <p:nvPr/>
        </p:nvSpPr>
        <p:spPr bwMode="auto">
          <a:xfrm>
            <a:off x="-1" y="1940767"/>
            <a:ext cx="274638" cy="68421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2" y="2613324"/>
            <a:ext cx="274638" cy="68421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0" y="3236167"/>
            <a:ext cx="274638" cy="68421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0" y="3904802"/>
            <a:ext cx="274638" cy="68421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2" y="4565650"/>
            <a:ext cx="274638" cy="68421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159154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0-#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 y="325436"/>
            <a:ext cx="274637" cy="7564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ext Placeholder 1"/>
          <p:cNvSpPr>
            <a:spLocks noGrp="1"/>
          </p:cNvSpPr>
          <p:nvPr>
            <p:ph type="body" sz="quarter" idx="10"/>
          </p:nvPr>
        </p:nvSpPr>
        <p:spPr>
          <a:xfrm>
            <a:off x="274638" y="1289050"/>
            <a:ext cx="11887200" cy="4235134"/>
          </a:xfrm>
        </p:spPr>
        <p:txBody>
          <a:bodyPr/>
          <a:lstStyle/>
          <a:p>
            <a:pPr>
              <a:lnSpc>
                <a:spcPts val="4600"/>
              </a:lnSpc>
            </a:pPr>
            <a:r>
              <a:rPr lang="en-US" sz="3600" dirty="0"/>
              <a:t>Signed up for a </a:t>
            </a:r>
            <a:r>
              <a:rPr lang="en-US" sz="3600" dirty="0" err="1"/>
              <a:t>Xamarin</a:t>
            </a:r>
            <a:r>
              <a:rPr lang="en-US" sz="3600" dirty="0"/>
              <a:t> Account</a:t>
            </a:r>
          </a:p>
          <a:p>
            <a:pPr>
              <a:lnSpc>
                <a:spcPts val="4600"/>
              </a:lnSpc>
            </a:pPr>
            <a:r>
              <a:rPr lang="en-US" sz="3600" dirty="0"/>
              <a:t>Explored </a:t>
            </a:r>
            <a:r>
              <a:rPr lang="en-US" sz="3600" dirty="0" err="1"/>
              <a:t>Xamarin</a:t>
            </a:r>
            <a:r>
              <a:rPr lang="en-US" sz="3600" dirty="0"/>
              <a:t> Projects in Visual Studio</a:t>
            </a:r>
          </a:p>
          <a:p>
            <a:pPr>
              <a:lnSpc>
                <a:spcPts val="4600"/>
              </a:lnSpc>
            </a:pPr>
            <a:r>
              <a:rPr lang="en-US" sz="3600" dirty="0"/>
              <a:t>Opened the </a:t>
            </a:r>
            <a:r>
              <a:rPr lang="en-US" sz="3600" dirty="0" err="1"/>
              <a:t>HealthClinic.Biz</a:t>
            </a:r>
            <a:r>
              <a:rPr lang="en-US" sz="3600" dirty="0"/>
              <a:t> </a:t>
            </a:r>
            <a:r>
              <a:rPr lang="en-US" sz="3600" dirty="0" err="1"/>
              <a:t>Xamarin</a:t>
            </a:r>
            <a:r>
              <a:rPr lang="en-US" sz="3600" dirty="0"/>
              <a:t> Solution</a:t>
            </a:r>
          </a:p>
          <a:p>
            <a:pPr>
              <a:lnSpc>
                <a:spcPts val="4600"/>
              </a:lnSpc>
            </a:pPr>
            <a:r>
              <a:rPr lang="en-US" sz="3600" dirty="0"/>
              <a:t>Created a VSTS Team Project</a:t>
            </a:r>
          </a:p>
          <a:p>
            <a:pPr>
              <a:lnSpc>
                <a:spcPts val="4600"/>
              </a:lnSpc>
            </a:pPr>
            <a:r>
              <a:rPr lang="en-US" sz="3600" dirty="0"/>
              <a:t>Pushed the Source Code to the VSTS Team Project</a:t>
            </a:r>
          </a:p>
          <a:p>
            <a:pPr>
              <a:lnSpc>
                <a:spcPts val="4600"/>
              </a:lnSpc>
            </a:pPr>
            <a:r>
              <a:rPr lang="en-US" sz="3600" dirty="0"/>
              <a:t>Run and understood Unit Tests</a:t>
            </a:r>
          </a:p>
        </p:txBody>
      </p:sp>
      <p:sp>
        <p:nvSpPr>
          <p:cNvPr id="4" name="Title 3"/>
          <p:cNvSpPr>
            <a:spLocks noGrp="1"/>
          </p:cNvSpPr>
          <p:nvPr>
            <p:ph type="title"/>
          </p:nvPr>
        </p:nvSpPr>
        <p:spPr/>
        <p:txBody>
          <a:bodyPr/>
          <a:lstStyle/>
          <a:p>
            <a:r>
              <a:rPr lang="en-US" dirty="0"/>
              <a:t>Wrap Up</a:t>
            </a:r>
          </a:p>
        </p:txBody>
      </p:sp>
    </p:spTree>
    <p:extLst>
      <p:ext uri="{BB962C8B-B14F-4D97-AF65-F5344CB8AC3E}">
        <p14:creationId xmlns:p14="http://schemas.microsoft.com/office/powerpoint/2010/main" val="28559628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a:t>Checkpoint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437" y="0"/>
            <a:ext cx="6994525" cy="6994525"/>
          </a:xfrm>
          <a:prstGeom prst="rect">
            <a:avLst/>
          </a:prstGeom>
        </p:spPr>
      </p:pic>
    </p:spTree>
    <p:extLst>
      <p:ext uri="{BB962C8B-B14F-4D97-AF65-F5344CB8AC3E}">
        <p14:creationId xmlns:p14="http://schemas.microsoft.com/office/powerpoint/2010/main" val="1507132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7" y="1547274"/>
            <a:ext cx="5486399" cy="1098762"/>
          </a:xfrm>
        </p:spPr>
        <p:txBody>
          <a:bodyPr/>
          <a:lstStyle/>
          <a:p>
            <a:r>
              <a:rPr lang="en-US" dirty="0"/>
              <a:t>Wrap Up</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437" y="0"/>
            <a:ext cx="6994525" cy="6994525"/>
          </a:xfrm>
          <a:prstGeom prst="rect">
            <a:avLst/>
          </a:prstGeom>
        </p:spPr>
      </p:pic>
    </p:spTree>
    <p:extLst>
      <p:ext uri="{BB962C8B-B14F-4D97-AF65-F5344CB8AC3E}">
        <p14:creationId xmlns:p14="http://schemas.microsoft.com/office/powerpoint/2010/main" val="1112917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336846"/>
          </a:xfrm>
        </p:spPr>
        <p:txBody>
          <a:bodyPr/>
          <a:lstStyle/>
          <a:p>
            <a:r>
              <a:rPr lang="en-US" sz="3600" dirty="0"/>
              <a:t>B836 Cross-platform Mobile with Xamarin</a:t>
            </a:r>
          </a:p>
          <a:p>
            <a:r>
              <a:rPr lang="cs-CZ" sz="3600" dirty="0"/>
              <a:t>B835 </a:t>
            </a:r>
            <a:r>
              <a:rPr lang="en-US" sz="3600" dirty="0"/>
              <a:t>Cross-platform Mobile with Apache Cordova</a:t>
            </a:r>
          </a:p>
          <a:p>
            <a:r>
              <a:rPr lang="en-US" sz="3600" dirty="0"/>
              <a:t>B869 Mobile </a:t>
            </a:r>
            <a:r>
              <a:rPr lang="en-US" sz="3600" dirty="0" err="1"/>
              <a:t>DevOps</a:t>
            </a:r>
            <a:r>
              <a:rPr lang="en-US" sz="3600" dirty="0"/>
              <a:t> with </a:t>
            </a:r>
            <a:r>
              <a:rPr lang="en-US" sz="3600" dirty="0" err="1"/>
              <a:t>HockeyApp</a:t>
            </a:r>
            <a:r>
              <a:rPr lang="en-US" sz="3600" dirty="0"/>
              <a:t> and Visual Studio Team Services</a:t>
            </a:r>
          </a:p>
          <a:p>
            <a:pPr lvl="0"/>
            <a:r>
              <a:rPr lang="en-US" sz="3600" dirty="0"/>
              <a:t>Re-visit Build on </a:t>
            </a:r>
            <a:r>
              <a:rPr lang="en-US" sz="3600" u="sng" dirty="0">
                <a:hlinkClick r:id="rId3"/>
              </a:rPr>
              <a:t>Channel 9</a:t>
            </a:r>
            <a:r>
              <a:rPr lang="en-US" sz="3600" dirty="0"/>
              <a:t>.</a:t>
            </a:r>
          </a:p>
          <a:p>
            <a:pPr lvl="0"/>
            <a:r>
              <a:rPr lang="en-US" sz="3600" dirty="0"/>
              <a:t>Continue your education at</a:t>
            </a:r>
            <a:br>
              <a:rPr lang="en-US" sz="3600" dirty="0"/>
            </a:br>
            <a:r>
              <a:rPr lang="en-US" sz="3600" u="sng" dirty="0">
                <a:hlinkClick r:id="rId4"/>
              </a:rPr>
              <a:t>Microsoft Virtual Academy</a:t>
            </a:r>
            <a:r>
              <a:rPr lang="en-US" sz="3600" dirty="0"/>
              <a:t> online.</a:t>
            </a:r>
          </a:p>
          <a:p>
            <a:pPr lvl="0"/>
            <a:endParaRPr lang="en-US" sz="3600" dirty="0"/>
          </a:p>
          <a:p>
            <a:pPr lvl="0"/>
            <a:endParaRPr lang="en-US" sz="3600" dirty="0"/>
          </a:p>
        </p:txBody>
      </p:sp>
      <p:sp>
        <p:nvSpPr>
          <p:cNvPr id="2" name="Title 1"/>
          <p:cNvSpPr>
            <a:spLocks noGrp="1"/>
          </p:cNvSpPr>
          <p:nvPr>
            <p:ph type="title"/>
          </p:nvPr>
        </p:nvSpPr>
        <p:spPr/>
        <p:txBody>
          <a:bodyPr/>
          <a:lstStyle/>
          <a:p>
            <a:r>
              <a:rPr lang="en-US" dirty="0"/>
              <a:t>Call </a:t>
            </a:r>
            <a:r>
              <a:rPr lang="en-US" sz="5400" dirty="0"/>
              <a:t>to</a:t>
            </a:r>
            <a:r>
              <a:rPr lang="en-US" dirty="0"/>
              <a:t> Action</a:t>
            </a:r>
          </a:p>
        </p:txBody>
      </p:sp>
      <p:sp>
        <p:nvSpPr>
          <p:cNvPr id="4" name="Rectangle 3"/>
          <p:cNvSpPr/>
          <p:nvPr/>
        </p:nvSpPr>
        <p:spPr bwMode="auto">
          <a:xfrm>
            <a:off x="1" y="325436"/>
            <a:ext cx="274637" cy="7564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2511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7" y="1363662"/>
            <a:ext cx="11889564" cy="2756039"/>
          </a:xfrm>
        </p:spPr>
        <p:txBody>
          <a:bodyPr/>
          <a:lstStyle/>
          <a:p>
            <a:pPr>
              <a:lnSpc>
                <a:spcPct val="100000"/>
              </a:lnSpc>
            </a:pPr>
            <a:r>
              <a:rPr lang="en-US" sz="7200" dirty="0"/>
              <a:t>Share Your Story </a:t>
            </a:r>
            <a:br>
              <a:rPr lang="en-US" sz="7200" dirty="0"/>
            </a:br>
            <a:r>
              <a:rPr lang="en-US" sz="7200" dirty="0"/>
              <a:t>for Challenge Points</a:t>
            </a:r>
            <a:endParaRPr lang="en-US" sz="4000" dirty="0"/>
          </a:p>
        </p:txBody>
      </p:sp>
      <p:sp>
        <p:nvSpPr>
          <p:cNvPr id="9" name="Title 1"/>
          <p:cNvSpPr txBox="1">
            <a:spLocks/>
          </p:cNvSpPr>
          <p:nvPr/>
        </p:nvSpPr>
        <p:spPr>
          <a:xfrm>
            <a:off x="198437" y="4868862"/>
            <a:ext cx="12344400"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nSpc>
                <a:spcPts val="3800"/>
              </a:lnSpc>
            </a:pPr>
            <a:r>
              <a:rPr lang="en-US" sz="2400" dirty="0"/>
              <a:t>Give us </a:t>
            </a:r>
            <a:r>
              <a:rPr lang="en-US" sz="2400" b="1" dirty="0">
                <a:latin typeface="+mn-lt"/>
              </a:rPr>
              <a:t>3 minutes </a:t>
            </a:r>
            <a:r>
              <a:rPr lang="en-US" sz="2400" dirty="0"/>
              <a:t>of feedback about your work right after this session at the </a:t>
            </a:r>
            <a:r>
              <a:rPr lang="en-US" sz="2400" b="1" dirty="0">
                <a:latin typeface="+mn-lt"/>
              </a:rPr>
              <a:t>Flash Voting </a:t>
            </a:r>
            <a:r>
              <a:rPr lang="en-US" sz="2400" dirty="0"/>
              <a:t>sign</a:t>
            </a:r>
          </a:p>
          <a:p>
            <a:pPr>
              <a:lnSpc>
                <a:spcPts val="3800"/>
              </a:lnSpc>
            </a:pPr>
            <a:r>
              <a:rPr lang="en-US" sz="2400" dirty="0"/>
              <a:t>Join in on </a:t>
            </a:r>
            <a:r>
              <a:rPr lang="en-US" sz="2400" b="1" dirty="0">
                <a:latin typeface="+mn-lt"/>
              </a:rPr>
              <a:t>15-30 minutes </a:t>
            </a:r>
            <a:r>
              <a:rPr lang="en-US" sz="2400" dirty="0"/>
              <a:t>in depth feedback sessions at the</a:t>
            </a:r>
            <a:r>
              <a:rPr lang="en-US" sz="2400" dirty="0">
                <a:cs typeface="Segoe UI Semibold" panose="020B0702040204020203" pitchFamily="34" charset="0"/>
              </a:rPr>
              <a:t> </a:t>
            </a:r>
            <a:r>
              <a:rPr lang="en-US" sz="2400" b="1" dirty="0">
                <a:latin typeface="+mn-lt"/>
                <a:cs typeface="Segoe UI Semibold" panose="020B0702040204020203" pitchFamily="34" charset="0"/>
              </a:rPr>
              <a:t>Visual Studio: Share Your Story </a:t>
            </a:r>
            <a:r>
              <a:rPr lang="en-US" sz="2400" dirty="0"/>
              <a:t>booth</a:t>
            </a:r>
          </a:p>
          <a:p>
            <a:pPr>
              <a:lnSpc>
                <a:spcPts val="3800"/>
              </a:lnSpc>
            </a:pPr>
            <a:r>
              <a:rPr lang="en-US" sz="2400" dirty="0"/>
              <a:t>Register in </a:t>
            </a:r>
            <a:r>
              <a:rPr lang="en-US" sz="2400" b="1" dirty="0">
                <a:latin typeface="+mn-lt"/>
              </a:rPr>
              <a:t>2 minutes </a:t>
            </a:r>
            <a:r>
              <a:rPr lang="en-US" sz="2400" dirty="0"/>
              <a:t>for Visual Studio feedback opportunities after build at </a:t>
            </a:r>
            <a:r>
              <a:rPr lang="en-US" sz="2400" u="sng" dirty="0">
                <a:hlinkClick r:id="rId3"/>
              </a:rPr>
              <a:t>http://aka.ms/devtodev</a:t>
            </a:r>
            <a:endParaRPr lang="en-US" sz="2400" dirty="0"/>
          </a:p>
          <a:p>
            <a:pPr>
              <a:lnSpc>
                <a:spcPts val="3800"/>
              </a:lnSpc>
            </a:pPr>
            <a:endParaRPr lang="en-US" sz="2400" dirty="0"/>
          </a:p>
        </p:txBody>
      </p:sp>
    </p:spTree>
    <p:extLst>
      <p:ext uri="{BB962C8B-B14F-4D97-AF65-F5344CB8AC3E}">
        <p14:creationId xmlns:p14="http://schemas.microsoft.com/office/powerpoint/2010/main" val="234670516"/>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2049794446"/>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1135062"/>
            <a:ext cx="10058336" cy="2819402"/>
          </a:xfrm>
        </p:spPr>
        <p:txBody>
          <a:bodyPr/>
          <a:lstStyle/>
          <a:p>
            <a:r>
              <a:rPr lang="en-US" dirty="0"/>
              <a:t>Mobile </a:t>
            </a:r>
            <a:r>
              <a:rPr lang="en-US" dirty="0" err="1"/>
              <a:t>DevOps</a:t>
            </a:r>
            <a:r>
              <a:rPr lang="en-US" dirty="0"/>
              <a:t> 1 </a:t>
            </a:r>
            <a:br>
              <a:rPr lang="en-US" dirty="0"/>
            </a:br>
            <a:r>
              <a:rPr lang="en-US" dirty="0"/>
              <a:t>Cross Platform Mobile Development with Xamarin</a:t>
            </a:r>
          </a:p>
        </p:txBody>
      </p:sp>
      <p:sp>
        <p:nvSpPr>
          <p:cNvPr id="5" name="Text Placeholder 4"/>
          <p:cNvSpPr>
            <a:spLocks noGrp="1"/>
          </p:cNvSpPr>
          <p:nvPr>
            <p:ph type="body" sz="quarter" idx="12"/>
          </p:nvPr>
        </p:nvSpPr>
        <p:spPr/>
        <p:txBody>
          <a:bodyPr/>
          <a:lstStyle/>
          <a:p>
            <a:endParaRPr lang="en-US" dirty="0"/>
          </a:p>
        </p:txBody>
      </p:sp>
      <p:sp>
        <p:nvSpPr>
          <p:cNvPr id="6" name="Text Placeholder 5"/>
          <p:cNvSpPr>
            <a:spLocks noGrp="1"/>
          </p:cNvSpPr>
          <p:nvPr>
            <p:ph type="body" sz="quarter" idx="13"/>
          </p:nvPr>
        </p:nvSpPr>
        <p:spPr/>
        <p:txBody>
          <a:bodyPr/>
          <a:lstStyle/>
          <a:p>
            <a:r>
              <a:rPr lang="en-US" dirty="0"/>
              <a:t>Code Labs</a:t>
            </a:r>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Mobile </a:t>
            </a:r>
            <a:r>
              <a:rPr lang="en-US" dirty="0" err="1"/>
              <a:t>DevOps</a:t>
            </a:r>
            <a:r>
              <a:rPr lang="en-US" dirty="0"/>
              <a:t> Modules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1825434"/>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Cross Platform Mobile Development with Xamarin</a:t>
            </a:r>
          </a:p>
        </p:txBody>
      </p:sp>
      <p:sp>
        <p:nvSpPr>
          <p:cNvPr id="9" name="Rectangle 8"/>
          <p:cNvSpPr/>
          <p:nvPr/>
        </p:nvSpPr>
        <p:spPr bwMode="auto">
          <a:xfrm>
            <a:off x="808037" y="1820862"/>
            <a:ext cx="1066800" cy="129082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11" name="Rectangle 10"/>
          <p:cNvSpPr/>
          <p:nvPr/>
        </p:nvSpPr>
        <p:spPr bwMode="auto">
          <a:xfrm>
            <a:off x="1965960" y="3397298"/>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Integration using Visual Studio Team Services for Cross Platform Mobile Apps</a:t>
            </a:r>
          </a:p>
        </p:txBody>
      </p:sp>
      <p:sp>
        <p:nvSpPr>
          <p:cNvPr id="12" name="Rectangle 11"/>
          <p:cNvSpPr/>
          <p:nvPr/>
        </p:nvSpPr>
        <p:spPr bwMode="auto">
          <a:xfrm>
            <a:off x="808037" y="3399258"/>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13" name="Rectangle 12"/>
          <p:cNvSpPr/>
          <p:nvPr/>
        </p:nvSpPr>
        <p:spPr bwMode="auto">
          <a:xfrm>
            <a:off x="1965960" y="4945062"/>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Delivery for Cross-Platform Mobile Apps using Visual Studio Team Services and </a:t>
            </a:r>
            <a:r>
              <a:rPr lang="en-US" sz="2400" dirty="0" err="1">
                <a:gradFill>
                  <a:gsLst>
                    <a:gs pos="0">
                      <a:srgbClr val="FFFFFF"/>
                    </a:gs>
                    <a:gs pos="100000">
                      <a:srgbClr val="FFFFFF"/>
                    </a:gs>
                  </a:gsLst>
                  <a:lin ang="5400000" scaled="0"/>
                </a:gradFill>
                <a:ea typeface="Segoe UI" pitchFamily="34" charset="0"/>
                <a:cs typeface="Segoe UI" pitchFamily="34" charset="0"/>
              </a:rPr>
              <a:t>HockeyApp</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808037" y="4945062"/>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Tree>
    <p:extLst>
      <p:ext uri="{BB962C8B-B14F-4D97-AF65-F5344CB8AC3E}">
        <p14:creationId xmlns:p14="http://schemas.microsoft.com/office/powerpoint/2010/main" val="1567727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0" y="1744662"/>
            <a:ext cx="12466637"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Mobile Development Trends</a:t>
            </a:r>
          </a:p>
        </p:txBody>
      </p:sp>
      <p:sp>
        <p:nvSpPr>
          <p:cNvPr id="4" name="Pentagon 3"/>
          <p:cNvSpPr/>
          <p:nvPr/>
        </p:nvSpPr>
        <p:spPr bwMode="auto">
          <a:xfrm>
            <a:off x="1341439" y="5021919"/>
            <a:ext cx="4495798" cy="1591734"/>
          </a:xfrm>
          <a:prstGeom prst="homePlate">
            <a:avLst>
              <a:gd name="adj" fmla="val 30851"/>
            </a:avLst>
          </a:prstGeom>
          <a:solidFill>
            <a:srgbClr val="0070C0"/>
          </a:solidFill>
          <a:ln w="25400" cap="flat" cmpd="sng" algn="ctr">
            <a:noFill/>
            <a:prstDash val="solid"/>
            <a:headEnd type="none" w="med" len="med"/>
            <a:tailEnd type="none" w="med" len="med"/>
          </a:ln>
          <a:effectLst/>
        </p:spPr>
        <p:txBody>
          <a:bodyPr vert="horz" wrap="square" lIns="822960" tIns="0" rIns="91370" bIns="0" numCol="1" rtlCol="0" anchor="ctr" anchorCtr="0" compatLnSpc="1">
            <a:prstTxWarp prst="textNoShape">
              <a:avLst/>
            </a:prstTxWarp>
          </a:bodyPr>
          <a:lstStyle/>
          <a:p>
            <a:pPr marL="0" marR="0" lvl="0" indent="-349572" algn="l" defTabSz="699373" rtl="0" eaLnBrk="1" fontAlgn="auto" latinLnBrk="0" hangingPunct="1">
              <a:lnSpc>
                <a:spcPct val="90000"/>
              </a:lnSpc>
              <a:spcBef>
                <a:spcPts val="460"/>
              </a:spcBef>
              <a:spcAft>
                <a:spcPts val="0"/>
              </a:spcAft>
              <a:buClrTx/>
              <a:buSzPct val="90000"/>
              <a:buFontTx/>
              <a:buNone/>
              <a:tabLst>
                <a:tab pos="233133" algn="l"/>
                <a:tab pos="480839" algn="l"/>
              </a:tabLst>
              <a:defRPr/>
            </a:pPr>
            <a:r>
              <a:rPr kumimoji="0" lang="en-US" sz="2400" b="0" i="0" u="none" strike="noStrike" kern="0" cap="none" spc="-23" normalizeH="0" baseline="0" noProof="0" dirty="0">
                <a:ln>
                  <a:noFill/>
                </a:ln>
                <a:gradFill>
                  <a:gsLst>
                    <a:gs pos="0">
                      <a:srgbClr val="FFFFFF"/>
                    </a:gs>
                    <a:gs pos="86000">
                      <a:srgbClr val="FFFFFF"/>
                    </a:gs>
                  </a:gsLst>
                  <a:path path="circle">
                    <a:fillToRect r="100000" b="100000"/>
                  </a:path>
                </a:gradFill>
                <a:effectLst/>
                <a:uLnTx/>
                <a:uFillTx/>
                <a:latin typeface="Segoe UI Light" panose="020B0502040204020203" pitchFamily="34" charset="0"/>
                <a:ea typeface="+mn-ea"/>
                <a:cs typeface="Segoe UI Light" panose="020B0502040204020203" pitchFamily="34" charset="0"/>
              </a:rPr>
              <a:t>Web standards based</a:t>
            </a:r>
          </a:p>
          <a:p>
            <a:pPr marL="0" marR="0" lvl="0" indent="-349572" algn="l" defTabSz="699373" rtl="0" eaLnBrk="1" fontAlgn="auto" latinLnBrk="0" hangingPunct="1">
              <a:lnSpc>
                <a:spcPct val="90000"/>
              </a:lnSpc>
              <a:spcBef>
                <a:spcPts val="460"/>
              </a:spcBef>
              <a:spcAft>
                <a:spcPts val="0"/>
              </a:spcAft>
              <a:buClrTx/>
              <a:buSzPct val="90000"/>
              <a:buFontTx/>
              <a:buNone/>
              <a:tabLst>
                <a:tab pos="233133" algn="l"/>
                <a:tab pos="480839" algn="l"/>
              </a:tabLst>
              <a:defRPr/>
            </a:pPr>
            <a:r>
              <a:rPr kumimoji="0" lang="en-US" sz="2400" b="0" i="0" u="none" strike="noStrike" kern="0" cap="none" spc="-23" normalizeH="0" baseline="0" noProof="0" dirty="0">
                <a:ln>
                  <a:noFill/>
                </a:ln>
                <a:gradFill>
                  <a:gsLst>
                    <a:gs pos="0">
                      <a:srgbClr val="FFFFFF"/>
                    </a:gs>
                    <a:gs pos="86000">
                      <a:srgbClr val="FFFFFF"/>
                    </a:gs>
                  </a:gsLst>
                  <a:path path="circle">
                    <a:fillToRect r="100000" b="100000"/>
                  </a:path>
                </a:gradFill>
                <a:effectLst/>
                <a:uLnTx/>
                <a:uFillTx/>
                <a:latin typeface="Segoe UI Light" panose="020B0502040204020203" pitchFamily="34" charset="0"/>
                <a:ea typeface="+mn-ea"/>
                <a:cs typeface="Segoe UI Light" panose="020B0502040204020203" pitchFamily="34" charset="0"/>
              </a:rPr>
              <a:t>Limited device access </a:t>
            </a:r>
          </a:p>
        </p:txBody>
      </p:sp>
      <p:sp>
        <p:nvSpPr>
          <p:cNvPr id="5" name="Rectangle 4"/>
          <p:cNvSpPr/>
          <p:nvPr/>
        </p:nvSpPr>
        <p:spPr>
          <a:xfrm>
            <a:off x="558738" y="4309935"/>
            <a:ext cx="6038077" cy="707886"/>
          </a:xfrm>
          <a:prstGeom prst="rect">
            <a:avLst/>
          </a:prstGeom>
          <a:noFill/>
        </p:spPr>
        <p:txBody>
          <a:bodyPr wrap="square">
            <a:spAutoFit/>
          </a:bodyPr>
          <a:lstStyle/>
          <a:p>
            <a:pPr marL="0" marR="0" lvl="0" indent="0" algn="l" defTabSz="932407" rtl="0" eaLnBrk="1" fontAlgn="auto" latinLnBrk="0" hangingPunct="1">
              <a:lnSpc>
                <a:spcPct val="100000"/>
              </a:lnSpc>
              <a:spcBef>
                <a:spcPts val="0"/>
              </a:spcBef>
              <a:spcAft>
                <a:spcPts val="0"/>
              </a:spcAft>
              <a:buClrTx/>
              <a:buSzTx/>
              <a:buFontTx/>
              <a:buNone/>
              <a:tabLst/>
              <a:defRPr/>
            </a:pPr>
            <a:r>
              <a:rPr lang="en-US" sz="4000" dirty="0">
                <a:gradFill>
                  <a:gsLst>
                    <a:gs pos="1250">
                      <a:schemeClr val="tx2"/>
                    </a:gs>
                    <a:gs pos="99000">
                      <a:schemeClr val="tx2"/>
                    </a:gs>
                  </a:gsLst>
                  <a:lin ang="5400000" scaled="0"/>
                </a:gradFill>
                <a:latin typeface="+mj-lt"/>
              </a:rPr>
              <a:t>Web</a:t>
            </a:r>
            <a:r>
              <a:rPr kumimoji="0" lang="en-US" sz="3600" b="0" i="0" u="none" strike="noStrike" kern="0" cap="none" spc="0" normalizeH="0" baseline="0" noProof="0" dirty="0">
                <a:ln>
                  <a:noFill/>
                </a:ln>
                <a:solidFill>
                  <a:srgbClr val="616161"/>
                </a:solidFill>
                <a:effectLst/>
                <a:uLnTx/>
                <a:uFillTx/>
                <a:latin typeface="Segoe UI Light" panose="020B0502040204020203" pitchFamily="34" charset="0"/>
                <a:ea typeface="+mn-ea"/>
                <a:cs typeface="Segoe UI Light" panose="020B0502040204020203" pitchFamily="34" charset="0"/>
              </a:rPr>
              <a:t> </a:t>
            </a:r>
            <a:r>
              <a:rPr lang="en-US" sz="4000" dirty="0">
                <a:gradFill>
                  <a:gsLst>
                    <a:gs pos="1250">
                      <a:schemeClr val="tx2"/>
                    </a:gs>
                    <a:gs pos="99000">
                      <a:schemeClr val="tx2"/>
                    </a:gs>
                  </a:gsLst>
                  <a:lin ang="5400000" scaled="0"/>
                </a:gradFill>
                <a:latin typeface="+mj-lt"/>
              </a:rPr>
              <a:t>technologies</a:t>
            </a:r>
          </a:p>
        </p:txBody>
      </p:sp>
      <p:sp>
        <p:nvSpPr>
          <p:cNvPr id="6" name="Oval 5"/>
          <p:cNvSpPr/>
          <p:nvPr/>
        </p:nvSpPr>
        <p:spPr bwMode="auto">
          <a:xfrm>
            <a:off x="569560" y="5051824"/>
            <a:ext cx="1570100" cy="1583132"/>
          </a:xfrm>
          <a:prstGeom prst="ellipse">
            <a:avLst/>
          </a:prstGeom>
          <a:solidFill>
            <a:srgbClr val="FFFFFF"/>
          </a:solidFill>
          <a:ln>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l" defTabSz="932411" rtl="0" eaLnBrk="1" fontAlgn="base" latinLnBrk="0" hangingPunct="1">
              <a:lnSpc>
                <a:spcPct val="90000"/>
              </a:lnSpc>
              <a:spcBef>
                <a:spcPct val="0"/>
              </a:spcBef>
              <a:spcAft>
                <a:spcPct val="0"/>
              </a:spcAft>
              <a:buClrTx/>
              <a:buSzTx/>
              <a:buFontTx/>
              <a:buNone/>
              <a:tabLst/>
              <a:defRPr/>
            </a:pPr>
            <a:endParaRPr kumimoji="0" lang="en-US" sz="96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7" name="W Oval 1"/>
          <p:cNvSpPr/>
          <p:nvPr/>
        </p:nvSpPr>
        <p:spPr bwMode="auto">
          <a:xfrm>
            <a:off x="542704" y="5051824"/>
            <a:ext cx="1600200" cy="1555561"/>
          </a:xfrm>
          <a:prstGeom prst="ellipse">
            <a:avLst/>
          </a:prstGeom>
          <a:noFill/>
          <a:ln w="73025" cap="flat" cmpd="sng" algn="ctr">
            <a:solidFill>
              <a:srgbClr val="0070C0"/>
            </a:solid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marL="0" marR="0" lvl="0" indent="0" algn="ctr" defTabSz="914039"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mn-ea"/>
              <a:cs typeface="Segoe UI Light" panose="020B0502040204020203" pitchFamily="34" charset="0"/>
            </a:endParaRPr>
          </a:p>
        </p:txBody>
      </p:sp>
      <p:sp>
        <p:nvSpPr>
          <p:cNvPr id="8" name="Freeform 6"/>
          <p:cNvSpPr>
            <a:spLocks noEditPoints="1"/>
          </p:cNvSpPr>
          <p:nvPr/>
        </p:nvSpPr>
        <p:spPr bwMode="auto">
          <a:xfrm flipV="1">
            <a:off x="872072" y="5360586"/>
            <a:ext cx="889000" cy="914399"/>
          </a:xfrm>
          <a:custGeom>
            <a:avLst/>
            <a:gdLst>
              <a:gd name="T0" fmla="*/ 0 w 1530"/>
              <a:gd name="T1" fmla="*/ 765 h 1530"/>
              <a:gd name="T2" fmla="*/ 1530 w 1530"/>
              <a:gd name="T3" fmla="*/ 765 h 1530"/>
              <a:gd name="T4" fmla="*/ 798 w 1530"/>
              <a:gd name="T5" fmla="*/ 1369 h 1530"/>
              <a:gd name="T6" fmla="*/ 748 w 1530"/>
              <a:gd name="T7" fmla="*/ 1369 h 1530"/>
              <a:gd name="T8" fmla="*/ 741 w 1530"/>
              <a:gd name="T9" fmla="*/ 1127 h 1530"/>
              <a:gd name="T10" fmla="*/ 968 w 1530"/>
              <a:gd name="T11" fmla="*/ 1114 h 1530"/>
              <a:gd name="T12" fmla="*/ 798 w 1530"/>
              <a:gd name="T13" fmla="*/ 1369 h 1530"/>
              <a:gd name="T14" fmla="*/ 532 w 1530"/>
              <a:gd name="T15" fmla="*/ 1023 h 1530"/>
              <a:gd name="T16" fmla="*/ 511 w 1530"/>
              <a:gd name="T17" fmla="*/ 702 h 1530"/>
              <a:gd name="T18" fmla="*/ 769 w 1530"/>
              <a:gd name="T19" fmla="*/ 734 h 1530"/>
              <a:gd name="T20" fmla="*/ 1024 w 1530"/>
              <a:gd name="T21" fmla="*/ 788 h 1530"/>
              <a:gd name="T22" fmla="*/ 744 w 1530"/>
              <a:gd name="T23" fmla="*/ 1047 h 1530"/>
              <a:gd name="T24" fmla="*/ 217 w 1530"/>
              <a:gd name="T25" fmla="*/ 509 h 1530"/>
              <a:gd name="T26" fmla="*/ 433 w 1530"/>
              <a:gd name="T27" fmla="*/ 677 h 1530"/>
              <a:gd name="T28" fmla="*/ 446 w 1530"/>
              <a:gd name="T29" fmla="*/ 1002 h 1530"/>
              <a:gd name="T30" fmla="*/ 161 w 1530"/>
              <a:gd name="T31" fmla="*/ 762 h 1530"/>
              <a:gd name="T32" fmla="*/ 747 w 1530"/>
              <a:gd name="T33" fmla="*/ 160 h 1530"/>
              <a:gd name="T34" fmla="*/ 774 w 1530"/>
              <a:gd name="T35" fmla="*/ 160 h 1530"/>
              <a:gd name="T36" fmla="*/ 520 w 1530"/>
              <a:gd name="T37" fmla="*/ 621 h 1530"/>
              <a:gd name="T38" fmla="*/ 747 w 1530"/>
              <a:gd name="T39" fmla="*/ 160 h 1530"/>
              <a:gd name="T40" fmla="*/ 1178 w 1530"/>
              <a:gd name="T41" fmla="*/ 641 h 1530"/>
              <a:gd name="T42" fmla="*/ 1370 w 1530"/>
              <a:gd name="T43" fmla="*/ 760 h 1530"/>
              <a:gd name="T44" fmla="*/ 1078 w 1530"/>
              <a:gd name="T45" fmla="*/ 1010 h 1530"/>
              <a:gd name="T46" fmla="*/ 1103 w 1530"/>
              <a:gd name="T47" fmla="*/ 676 h 1530"/>
              <a:gd name="T48" fmla="*/ 1138 w 1530"/>
              <a:gd name="T49" fmla="*/ 571 h 1530"/>
              <a:gd name="T50" fmla="*/ 1041 w 1530"/>
              <a:gd name="T51" fmla="*/ 367 h 1530"/>
              <a:gd name="T52" fmla="*/ 1260 w 1530"/>
              <a:gd name="T53" fmla="*/ 417 h 1530"/>
              <a:gd name="T54" fmla="*/ 515 w 1530"/>
              <a:gd name="T55" fmla="*/ 329 h 1530"/>
              <a:gd name="T56" fmla="*/ 391 w 1530"/>
              <a:gd name="T57" fmla="*/ 569 h 1530"/>
              <a:gd name="T58" fmla="*/ 600 w 1530"/>
              <a:gd name="T59" fmla="*/ 183 h 1530"/>
              <a:gd name="T60" fmla="*/ 303 w 1530"/>
              <a:gd name="T61" fmla="*/ 1034 h 1530"/>
              <a:gd name="T62" fmla="*/ 492 w 1530"/>
              <a:gd name="T63" fmla="*/ 1168 h 1530"/>
              <a:gd name="T64" fmla="*/ 195 w 1530"/>
              <a:gd name="T65" fmla="*/ 968 h 1530"/>
              <a:gd name="T66" fmla="*/ 1018 w 1530"/>
              <a:gd name="T67" fmla="*/ 1206 h 1530"/>
              <a:gd name="T68" fmla="*/ 1333 w 1530"/>
              <a:gd name="T69" fmla="*/ 974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30" h="1530">
                <a:moveTo>
                  <a:pt x="765" y="0"/>
                </a:moveTo>
                <a:cubicBezTo>
                  <a:pt x="343" y="0"/>
                  <a:pt x="0" y="343"/>
                  <a:pt x="0" y="765"/>
                </a:cubicBezTo>
                <a:cubicBezTo>
                  <a:pt x="0" y="1186"/>
                  <a:pt x="343" y="1530"/>
                  <a:pt x="765" y="1530"/>
                </a:cubicBezTo>
                <a:cubicBezTo>
                  <a:pt x="1187" y="1530"/>
                  <a:pt x="1530" y="1186"/>
                  <a:pt x="1530" y="765"/>
                </a:cubicBezTo>
                <a:cubicBezTo>
                  <a:pt x="1530" y="343"/>
                  <a:pt x="1187" y="0"/>
                  <a:pt x="765" y="0"/>
                </a:cubicBezTo>
                <a:close/>
                <a:moveTo>
                  <a:pt x="798" y="1369"/>
                </a:moveTo>
                <a:cubicBezTo>
                  <a:pt x="787" y="1369"/>
                  <a:pt x="776" y="1370"/>
                  <a:pt x="765" y="1370"/>
                </a:cubicBezTo>
                <a:cubicBezTo>
                  <a:pt x="759" y="1370"/>
                  <a:pt x="754" y="1369"/>
                  <a:pt x="748" y="1369"/>
                </a:cubicBezTo>
                <a:cubicBezTo>
                  <a:pt x="655" y="1316"/>
                  <a:pt x="593" y="1220"/>
                  <a:pt x="556" y="1109"/>
                </a:cubicBezTo>
                <a:cubicBezTo>
                  <a:pt x="615" y="1119"/>
                  <a:pt x="678" y="1125"/>
                  <a:pt x="741" y="1127"/>
                </a:cubicBezTo>
                <a:cubicBezTo>
                  <a:pt x="755" y="1127"/>
                  <a:pt x="768" y="1127"/>
                  <a:pt x="781" y="1127"/>
                </a:cubicBezTo>
                <a:cubicBezTo>
                  <a:pt x="844" y="1127"/>
                  <a:pt x="907" y="1123"/>
                  <a:pt x="968" y="1114"/>
                </a:cubicBezTo>
                <a:cubicBezTo>
                  <a:pt x="961" y="1135"/>
                  <a:pt x="953" y="1155"/>
                  <a:pt x="945" y="1175"/>
                </a:cubicBezTo>
                <a:cubicBezTo>
                  <a:pt x="905" y="1268"/>
                  <a:pt x="854" y="1335"/>
                  <a:pt x="798" y="1369"/>
                </a:cubicBezTo>
                <a:close/>
                <a:moveTo>
                  <a:pt x="744" y="1047"/>
                </a:moveTo>
                <a:cubicBezTo>
                  <a:pt x="670" y="1045"/>
                  <a:pt x="599" y="1037"/>
                  <a:pt x="532" y="1023"/>
                </a:cubicBezTo>
                <a:cubicBezTo>
                  <a:pt x="512" y="933"/>
                  <a:pt x="506" y="837"/>
                  <a:pt x="509" y="747"/>
                </a:cubicBezTo>
                <a:cubicBezTo>
                  <a:pt x="509" y="732"/>
                  <a:pt x="510" y="717"/>
                  <a:pt x="511" y="702"/>
                </a:cubicBezTo>
                <a:cubicBezTo>
                  <a:pt x="589" y="722"/>
                  <a:pt x="675" y="733"/>
                  <a:pt x="765" y="734"/>
                </a:cubicBezTo>
                <a:cubicBezTo>
                  <a:pt x="766" y="734"/>
                  <a:pt x="768" y="734"/>
                  <a:pt x="769" y="734"/>
                </a:cubicBezTo>
                <a:cubicBezTo>
                  <a:pt x="859" y="734"/>
                  <a:pt x="947" y="723"/>
                  <a:pt x="1024" y="702"/>
                </a:cubicBezTo>
                <a:cubicBezTo>
                  <a:pt x="1025" y="731"/>
                  <a:pt x="1025" y="760"/>
                  <a:pt x="1024" y="788"/>
                </a:cubicBezTo>
                <a:cubicBezTo>
                  <a:pt x="1022" y="871"/>
                  <a:pt x="1010" y="953"/>
                  <a:pt x="992" y="1029"/>
                </a:cubicBezTo>
                <a:cubicBezTo>
                  <a:pt x="912" y="1043"/>
                  <a:pt x="826" y="1049"/>
                  <a:pt x="744" y="1047"/>
                </a:cubicBezTo>
                <a:close/>
                <a:moveTo>
                  <a:pt x="160" y="762"/>
                </a:moveTo>
                <a:cubicBezTo>
                  <a:pt x="161" y="672"/>
                  <a:pt x="181" y="586"/>
                  <a:pt x="217" y="509"/>
                </a:cubicBezTo>
                <a:cubicBezTo>
                  <a:pt x="244" y="559"/>
                  <a:pt x="289" y="602"/>
                  <a:pt x="351" y="638"/>
                </a:cubicBezTo>
                <a:cubicBezTo>
                  <a:pt x="376" y="652"/>
                  <a:pt x="403" y="665"/>
                  <a:pt x="433" y="677"/>
                </a:cubicBezTo>
                <a:cubicBezTo>
                  <a:pt x="431" y="699"/>
                  <a:pt x="430" y="722"/>
                  <a:pt x="429" y="745"/>
                </a:cubicBezTo>
                <a:cubicBezTo>
                  <a:pt x="426" y="835"/>
                  <a:pt x="432" y="922"/>
                  <a:pt x="446" y="1002"/>
                </a:cubicBezTo>
                <a:cubicBezTo>
                  <a:pt x="407" y="990"/>
                  <a:pt x="371" y="977"/>
                  <a:pt x="338" y="961"/>
                </a:cubicBezTo>
                <a:cubicBezTo>
                  <a:pt x="260" y="925"/>
                  <a:pt x="167" y="861"/>
                  <a:pt x="161" y="762"/>
                </a:cubicBezTo>
                <a:lnTo>
                  <a:pt x="160" y="762"/>
                </a:lnTo>
                <a:close/>
                <a:moveTo>
                  <a:pt x="747" y="160"/>
                </a:moveTo>
                <a:cubicBezTo>
                  <a:pt x="753" y="160"/>
                  <a:pt x="759" y="160"/>
                  <a:pt x="765" y="160"/>
                </a:cubicBezTo>
                <a:cubicBezTo>
                  <a:pt x="768" y="160"/>
                  <a:pt x="771" y="160"/>
                  <a:pt x="774" y="160"/>
                </a:cubicBezTo>
                <a:cubicBezTo>
                  <a:pt x="926" y="240"/>
                  <a:pt x="998" y="429"/>
                  <a:pt x="1018" y="621"/>
                </a:cubicBezTo>
                <a:cubicBezTo>
                  <a:pt x="867" y="664"/>
                  <a:pt x="673" y="664"/>
                  <a:pt x="520" y="621"/>
                </a:cubicBezTo>
                <a:cubicBezTo>
                  <a:pt x="533" y="526"/>
                  <a:pt x="556" y="437"/>
                  <a:pt x="589" y="361"/>
                </a:cubicBezTo>
                <a:cubicBezTo>
                  <a:pt x="631" y="261"/>
                  <a:pt x="687" y="191"/>
                  <a:pt x="747" y="160"/>
                </a:cubicBezTo>
                <a:close/>
                <a:moveTo>
                  <a:pt x="1103" y="676"/>
                </a:moveTo>
                <a:cubicBezTo>
                  <a:pt x="1130" y="666"/>
                  <a:pt x="1155" y="654"/>
                  <a:pt x="1178" y="641"/>
                </a:cubicBezTo>
                <a:cubicBezTo>
                  <a:pt x="1241" y="604"/>
                  <a:pt x="1286" y="560"/>
                  <a:pt x="1313" y="508"/>
                </a:cubicBezTo>
                <a:cubicBezTo>
                  <a:pt x="1349" y="585"/>
                  <a:pt x="1369" y="670"/>
                  <a:pt x="1370" y="760"/>
                </a:cubicBezTo>
                <a:cubicBezTo>
                  <a:pt x="1369" y="760"/>
                  <a:pt x="1369" y="760"/>
                  <a:pt x="1369" y="760"/>
                </a:cubicBezTo>
                <a:cubicBezTo>
                  <a:pt x="1355" y="885"/>
                  <a:pt x="1234" y="967"/>
                  <a:pt x="1078" y="1010"/>
                </a:cubicBezTo>
                <a:cubicBezTo>
                  <a:pt x="1093" y="939"/>
                  <a:pt x="1102" y="865"/>
                  <a:pt x="1104" y="791"/>
                </a:cubicBezTo>
                <a:cubicBezTo>
                  <a:pt x="1106" y="752"/>
                  <a:pt x="1105" y="714"/>
                  <a:pt x="1103" y="676"/>
                </a:cubicBezTo>
                <a:close/>
                <a:moveTo>
                  <a:pt x="1260" y="417"/>
                </a:moveTo>
                <a:cubicBezTo>
                  <a:pt x="1250" y="478"/>
                  <a:pt x="1209" y="530"/>
                  <a:pt x="1138" y="571"/>
                </a:cubicBezTo>
                <a:cubicBezTo>
                  <a:pt x="1125" y="579"/>
                  <a:pt x="1111" y="586"/>
                  <a:pt x="1096" y="593"/>
                </a:cubicBezTo>
                <a:cubicBezTo>
                  <a:pt x="1086" y="511"/>
                  <a:pt x="1067" y="435"/>
                  <a:pt x="1041" y="367"/>
                </a:cubicBezTo>
                <a:cubicBezTo>
                  <a:pt x="1013" y="295"/>
                  <a:pt x="976" y="233"/>
                  <a:pt x="931" y="183"/>
                </a:cubicBezTo>
                <a:cubicBezTo>
                  <a:pt x="1065" y="221"/>
                  <a:pt x="1181" y="305"/>
                  <a:pt x="1260" y="417"/>
                </a:cubicBezTo>
                <a:close/>
                <a:moveTo>
                  <a:pt x="600" y="183"/>
                </a:moveTo>
                <a:cubicBezTo>
                  <a:pt x="568" y="223"/>
                  <a:pt x="540" y="272"/>
                  <a:pt x="515" y="329"/>
                </a:cubicBezTo>
                <a:cubicBezTo>
                  <a:pt x="482" y="407"/>
                  <a:pt x="457" y="498"/>
                  <a:pt x="443" y="594"/>
                </a:cubicBezTo>
                <a:cubicBezTo>
                  <a:pt x="424" y="587"/>
                  <a:pt x="407" y="578"/>
                  <a:pt x="391" y="569"/>
                </a:cubicBezTo>
                <a:cubicBezTo>
                  <a:pt x="320" y="528"/>
                  <a:pt x="279" y="478"/>
                  <a:pt x="269" y="419"/>
                </a:cubicBezTo>
                <a:cubicBezTo>
                  <a:pt x="348" y="306"/>
                  <a:pt x="464" y="221"/>
                  <a:pt x="600" y="183"/>
                </a:cubicBezTo>
                <a:close/>
                <a:moveTo>
                  <a:pt x="195" y="968"/>
                </a:moveTo>
                <a:cubicBezTo>
                  <a:pt x="226" y="992"/>
                  <a:pt x="262" y="1014"/>
                  <a:pt x="303" y="1034"/>
                </a:cubicBezTo>
                <a:cubicBezTo>
                  <a:pt x="352" y="1057"/>
                  <a:pt x="407" y="1075"/>
                  <a:pt x="467" y="1090"/>
                </a:cubicBezTo>
                <a:cubicBezTo>
                  <a:pt x="474" y="1117"/>
                  <a:pt x="483" y="1143"/>
                  <a:pt x="492" y="1168"/>
                </a:cubicBezTo>
                <a:cubicBezTo>
                  <a:pt x="519" y="1237"/>
                  <a:pt x="554" y="1297"/>
                  <a:pt x="597" y="1346"/>
                </a:cubicBezTo>
                <a:cubicBezTo>
                  <a:pt x="410" y="1291"/>
                  <a:pt x="260" y="1150"/>
                  <a:pt x="195" y="968"/>
                </a:cubicBezTo>
                <a:close/>
                <a:moveTo>
                  <a:pt x="940" y="1344"/>
                </a:moveTo>
                <a:cubicBezTo>
                  <a:pt x="969" y="1306"/>
                  <a:pt x="995" y="1260"/>
                  <a:pt x="1018" y="1206"/>
                </a:cubicBezTo>
                <a:cubicBezTo>
                  <a:pt x="1033" y="1172"/>
                  <a:pt x="1045" y="1136"/>
                  <a:pt x="1057" y="1098"/>
                </a:cubicBezTo>
                <a:cubicBezTo>
                  <a:pt x="1165" y="1073"/>
                  <a:pt x="1262" y="1032"/>
                  <a:pt x="1333" y="974"/>
                </a:cubicBezTo>
                <a:cubicBezTo>
                  <a:pt x="1267" y="1150"/>
                  <a:pt x="1122" y="1288"/>
                  <a:pt x="940" y="1344"/>
                </a:cubicBezTo>
                <a:close/>
              </a:path>
            </a:pathLst>
          </a:custGeom>
          <a:solidFill>
            <a:srgbClr val="0070C0"/>
          </a:solidFill>
          <a:ln>
            <a:solidFill>
              <a:srgbClr val="0070C0"/>
            </a:solidFill>
          </a:ln>
        </p:spPr>
        <p:txBody>
          <a:bodyPr vert="horz" wrap="square" lIns="91427" tIns="45714" rIns="91427" bIns="45714" numCol="1" anchor="t" anchorCtr="0" compatLnSpc="1">
            <a:prstTxWarp prst="textNoShape">
              <a:avLst/>
            </a:prstTxWarp>
          </a:bodyPr>
          <a:lstStyle/>
          <a:p>
            <a:pPr marL="0" marR="0" lvl="0" indent="0" algn="l" defTabSz="932407" rtl="0"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9" name="Pentagon 8"/>
          <p:cNvSpPr/>
          <p:nvPr/>
        </p:nvSpPr>
        <p:spPr bwMode="auto">
          <a:xfrm>
            <a:off x="1341437" y="2532556"/>
            <a:ext cx="4495800" cy="1421906"/>
          </a:xfrm>
          <a:prstGeom prst="homePlate">
            <a:avLst>
              <a:gd name="adj" fmla="val 33923"/>
            </a:avLst>
          </a:prstGeom>
          <a:solidFill>
            <a:srgbClr val="0070C0"/>
          </a:solidFill>
          <a:ln w="25400" cap="flat" cmpd="sng" algn="ctr">
            <a:noFill/>
            <a:prstDash val="solid"/>
            <a:headEnd type="none" w="med" len="med"/>
            <a:tailEnd type="none" w="med" len="med"/>
          </a:ln>
          <a:effectLst/>
        </p:spPr>
        <p:txBody>
          <a:bodyPr vert="horz" wrap="square" lIns="822960" tIns="0" rIns="91370" bIns="0" numCol="1" rtlCol="0" anchor="ctr" anchorCtr="0" compatLnSpc="1">
            <a:prstTxWarp prst="textNoShape">
              <a:avLst/>
            </a:prstTxWarp>
          </a:bodyPr>
          <a:lstStyle/>
          <a:p>
            <a:pPr indent="-349572" defTabSz="699373">
              <a:lnSpc>
                <a:spcPct val="90000"/>
              </a:lnSpc>
              <a:spcBef>
                <a:spcPts val="460"/>
              </a:spcBef>
              <a:buSzPct val="90000"/>
              <a:tabLst>
                <a:tab pos="233133" algn="l"/>
                <a:tab pos="480839" algn="l"/>
              </a:tabLst>
            </a:pPr>
            <a:r>
              <a:rPr lang="en-US" sz="2400" kern="0" spc="-23" dirty="0">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rPr>
              <a:t>D</a:t>
            </a:r>
            <a:r>
              <a:rPr lang="en-US" sz="2400" kern="0" spc="-23" dirty="0" err="1">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rPr>
              <a:t>evice</a:t>
            </a:r>
            <a:r>
              <a:rPr lang="en-US" sz="2400" kern="0" spc="-23" dirty="0">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rPr>
              <a:t> capabilities &amp; perf</a:t>
            </a:r>
          </a:p>
          <a:p>
            <a:pPr indent="-349572" defTabSz="699373">
              <a:lnSpc>
                <a:spcPct val="90000"/>
              </a:lnSpc>
              <a:spcBef>
                <a:spcPts val="460"/>
              </a:spcBef>
              <a:buSzPct val="90000"/>
              <a:tabLst>
                <a:tab pos="233133" algn="l"/>
                <a:tab pos="480839" algn="l"/>
              </a:tabLst>
            </a:pPr>
            <a:r>
              <a:rPr lang="en-US" sz="2400" kern="0" spc="-23" dirty="0">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rPr>
              <a:t>Silos per platform</a:t>
            </a:r>
          </a:p>
        </p:txBody>
      </p:sp>
      <p:grpSp>
        <p:nvGrpSpPr>
          <p:cNvPr id="10" name="Group 9"/>
          <p:cNvGrpSpPr/>
          <p:nvPr/>
        </p:nvGrpSpPr>
        <p:grpSpPr>
          <a:xfrm>
            <a:off x="542704" y="1809368"/>
            <a:ext cx="6054110" cy="2135364"/>
            <a:chOff x="2406892" y="3125489"/>
            <a:chExt cx="7582621" cy="2562461"/>
          </a:xfrm>
        </p:grpSpPr>
        <p:sp>
          <p:nvSpPr>
            <p:cNvPr id="11" name="Rectangle 10"/>
            <p:cNvSpPr/>
            <p:nvPr/>
          </p:nvSpPr>
          <p:spPr>
            <a:xfrm>
              <a:off x="2406892" y="3125489"/>
              <a:ext cx="7582621" cy="849471"/>
            </a:xfrm>
            <a:prstGeom prst="rect">
              <a:avLst/>
            </a:prstGeom>
            <a:noFill/>
          </p:spPr>
          <p:txBody>
            <a:bodyPr wrap="square">
              <a:spAutoFit/>
            </a:bodyPr>
            <a:lstStyle/>
            <a:p>
              <a:pPr marL="0" marR="0" lvl="0" indent="0" algn="l" defTabSz="932407" rtl="0" eaLnBrk="1" fontAlgn="auto" latinLnBrk="0" hangingPunct="1">
                <a:lnSpc>
                  <a:spcPct val="100000"/>
                </a:lnSpc>
                <a:spcBef>
                  <a:spcPts val="0"/>
                </a:spcBef>
                <a:spcAft>
                  <a:spcPts val="0"/>
                </a:spcAft>
                <a:buClrTx/>
                <a:buSzTx/>
                <a:buFontTx/>
                <a:buNone/>
                <a:tabLst/>
                <a:defRPr/>
              </a:pPr>
              <a:r>
                <a:rPr lang="en-US" sz="4000" dirty="0">
                  <a:gradFill>
                    <a:gsLst>
                      <a:gs pos="1250">
                        <a:schemeClr val="tx2"/>
                      </a:gs>
                      <a:gs pos="99000">
                        <a:schemeClr val="tx2"/>
                      </a:gs>
                    </a:gsLst>
                    <a:lin ang="5400000" scaled="0"/>
                  </a:gradFill>
                  <a:latin typeface="+mj-lt"/>
                </a:rPr>
                <a:t>Native</a:t>
              </a:r>
              <a:r>
                <a:rPr kumimoji="0" lang="en-US" sz="3600" b="0" i="0" u="none" strike="noStrike" kern="0" cap="none" spc="0" normalizeH="0" baseline="0" noProof="0" dirty="0">
                  <a:ln>
                    <a:noFill/>
                  </a:ln>
                  <a:solidFill>
                    <a:srgbClr val="616161"/>
                  </a:solidFill>
                  <a:effectLst/>
                  <a:uLnTx/>
                  <a:uFillTx/>
                  <a:latin typeface="Segoe UI Light" panose="020B0502040204020203" pitchFamily="34" charset="0"/>
                  <a:ea typeface="+mn-ea"/>
                  <a:cs typeface="Segoe UI Light" panose="020B0502040204020203" pitchFamily="34" charset="0"/>
                </a:rPr>
                <a:t> </a:t>
              </a:r>
              <a:r>
                <a:rPr lang="en-US" sz="4000" dirty="0">
                  <a:gradFill>
                    <a:gsLst>
                      <a:gs pos="1250">
                        <a:schemeClr val="tx2"/>
                      </a:gs>
                      <a:gs pos="99000">
                        <a:schemeClr val="tx2"/>
                      </a:gs>
                    </a:gsLst>
                    <a:lin ang="5400000" scaled="0"/>
                  </a:gradFill>
                  <a:latin typeface="+mj-lt"/>
                </a:rPr>
                <a:t>technologies</a:t>
              </a:r>
            </a:p>
          </p:txBody>
        </p:sp>
        <p:sp>
          <p:nvSpPr>
            <p:cNvPr id="12" name="Oval 11"/>
            <p:cNvSpPr/>
            <p:nvPr/>
          </p:nvSpPr>
          <p:spPr bwMode="auto">
            <a:xfrm>
              <a:off x="2553182" y="4042034"/>
              <a:ext cx="1645920" cy="1645916"/>
            </a:xfrm>
            <a:prstGeom prst="ellipse">
              <a:avLst/>
            </a:prstGeom>
            <a:solidFill>
              <a:srgbClr val="FFFFFF"/>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l" defTabSz="932411" rtl="0" eaLnBrk="1" fontAlgn="base" latinLnBrk="0" hangingPunct="1">
                <a:lnSpc>
                  <a:spcPct val="90000"/>
                </a:lnSpc>
                <a:spcBef>
                  <a:spcPct val="0"/>
                </a:spcBef>
                <a:spcAft>
                  <a:spcPct val="0"/>
                </a:spcAft>
                <a:buClrTx/>
                <a:buSzTx/>
                <a:buFontTx/>
                <a:buNone/>
                <a:tabLst/>
                <a:defRPr/>
              </a:pPr>
              <a:endParaRPr kumimoji="0" lang="en-US" sz="96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3" name="W Oval 1"/>
            <p:cNvSpPr/>
            <p:nvPr/>
          </p:nvSpPr>
          <p:spPr bwMode="auto">
            <a:xfrm>
              <a:off x="2600824" y="4031952"/>
              <a:ext cx="1645920" cy="1645919"/>
            </a:xfrm>
            <a:prstGeom prst="ellipse">
              <a:avLst/>
            </a:prstGeom>
            <a:noFill/>
            <a:ln w="73025" cap="flat" cmpd="sng" algn="ctr">
              <a:solidFill>
                <a:srgbClr val="0070C0"/>
              </a:solid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marL="0" marR="0" lvl="0" indent="0" algn="ctr" defTabSz="914039"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mn-ea"/>
                <a:cs typeface="Segoe UI Light" panose="020B0502040204020203" pitchFamily="34" charset="0"/>
              </a:endParaRPr>
            </a:p>
          </p:txBody>
        </p:sp>
        <p:grpSp>
          <p:nvGrpSpPr>
            <p:cNvPr id="14" name="Group 13"/>
            <p:cNvGrpSpPr/>
            <p:nvPr/>
          </p:nvGrpSpPr>
          <p:grpSpPr>
            <a:xfrm>
              <a:off x="2914334" y="4405567"/>
              <a:ext cx="995060" cy="809342"/>
              <a:chOff x="1791391" y="4963315"/>
              <a:chExt cx="570921" cy="464364"/>
            </a:xfrm>
            <a:solidFill>
              <a:srgbClr val="68217A"/>
            </a:solidFill>
          </p:grpSpPr>
          <p:sp>
            <p:nvSpPr>
              <p:cNvPr id="15" name="Freeform 86"/>
              <p:cNvSpPr>
                <a:spLocks noEditPoints="1"/>
              </p:cNvSpPr>
              <p:nvPr/>
            </p:nvSpPr>
            <p:spPr bwMode="black">
              <a:xfrm>
                <a:off x="1791391" y="5008229"/>
                <a:ext cx="416863" cy="415602"/>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marL="0" marR="0" lvl="0" indent="0" algn="l" defTabSz="932407" rtl="0" eaLnBrk="1" fontAlgn="auto" latinLnBrk="0" hangingPunct="1">
                  <a:lnSpc>
                    <a:spcPct val="100000"/>
                  </a:lnSpc>
                  <a:spcBef>
                    <a:spcPts val="0"/>
                  </a:spcBef>
                  <a:spcAft>
                    <a:spcPts val="0"/>
                  </a:spcAft>
                  <a:buClrTx/>
                  <a:buSzTx/>
                  <a:buFontTx/>
                  <a:buNone/>
                  <a:tabLst/>
                  <a:defRPr/>
                </a:pPr>
                <a:endParaRPr kumimoji="0" lang="en-US" sz="1599"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16" name="Oval 87"/>
              <p:cNvSpPr>
                <a:spLocks noChangeArrowheads="1"/>
              </p:cNvSpPr>
              <p:nvPr/>
            </p:nvSpPr>
            <p:spPr bwMode="black">
              <a:xfrm>
                <a:off x="1961157" y="5351026"/>
                <a:ext cx="77331" cy="7665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marL="0" marR="0" lvl="0" indent="0" algn="l" defTabSz="932407" rtl="0" eaLnBrk="1" fontAlgn="auto" latinLnBrk="0" hangingPunct="1">
                  <a:lnSpc>
                    <a:spcPct val="100000"/>
                  </a:lnSpc>
                  <a:spcBef>
                    <a:spcPts val="0"/>
                  </a:spcBef>
                  <a:spcAft>
                    <a:spcPts val="0"/>
                  </a:spcAft>
                  <a:buClrTx/>
                  <a:buSzTx/>
                  <a:buFontTx/>
                  <a:buNone/>
                  <a:tabLst/>
                  <a:defRPr/>
                </a:pPr>
                <a:endParaRPr kumimoji="0" lang="en-US" sz="1599"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17" name="Freeform 88"/>
              <p:cNvSpPr>
                <a:spLocks noEditPoints="1"/>
              </p:cNvSpPr>
              <p:nvPr/>
            </p:nvSpPr>
            <p:spPr bwMode="black">
              <a:xfrm>
                <a:off x="2150860" y="4963315"/>
                <a:ext cx="211452" cy="225767"/>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marL="0" marR="0" lvl="0" indent="0" algn="l" defTabSz="932407" rtl="0" eaLnBrk="1" fontAlgn="auto" latinLnBrk="0" hangingPunct="1">
                  <a:lnSpc>
                    <a:spcPct val="100000"/>
                  </a:lnSpc>
                  <a:spcBef>
                    <a:spcPts val="0"/>
                  </a:spcBef>
                  <a:spcAft>
                    <a:spcPts val="0"/>
                  </a:spcAft>
                  <a:buClrTx/>
                  <a:buSzTx/>
                  <a:buFontTx/>
                  <a:buNone/>
                  <a:tabLst/>
                  <a:defRPr/>
                </a:pPr>
                <a:endParaRPr kumimoji="0" lang="en-US" sz="1599"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grpSp>
      </p:grpSp>
      <p:grpSp>
        <p:nvGrpSpPr>
          <p:cNvPr id="19" name="Group 18"/>
          <p:cNvGrpSpPr/>
          <p:nvPr/>
        </p:nvGrpSpPr>
        <p:grpSpPr>
          <a:xfrm>
            <a:off x="6218237" y="1744662"/>
            <a:ext cx="6284280" cy="4965573"/>
            <a:chOff x="5989637" y="1554289"/>
            <a:chExt cx="6284280" cy="4965573"/>
          </a:xfrm>
        </p:grpSpPr>
        <p:sp>
          <p:nvSpPr>
            <p:cNvPr id="21" name="Pentagon 20"/>
            <p:cNvSpPr/>
            <p:nvPr/>
          </p:nvSpPr>
          <p:spPr bwMode="auto">
            <a:xfrm>
              <a:off x="7018540" y="2266273"/>
              <a:ext cx="4676191" cy="1701016"/>
            </a:xfrm>
            <a:prstGeom prst="homePlate">
              <a:avLst/>
            </a:prstGeom>
            <a:solidFill>
              <a:srgbClr val="0070C0"/>
            </a:solidFill>
            <a:ln w="25400" cap="flat" cmpd="sng" algn="ctr">
              <a:noFill/>
              <a:prstDash val="solid"/>
              <a:headEnd type="none" w="med" len="med"/>
              <a:tailEnd type="none" w="med" len="med"/>
            </a:ln>
            <a:effectLst/>
          </p:spPr>
          <p:txBody>
            <a:bodyPr vert="horz" wrap="square" lIns="822960" tIns="0" rIns="91370" bIns="0" numCol="1" rtlCol="0" anchor="ctr" anchorCtr="0" compatLnSpc="1">
              <a:prstTxWarp prst="textNoShape">
                <a:avLst/>
              </a:prstTxWarp>
            </a:bodyPr>
            <a:lstStyle/>
            <a:p>
              <a:pPr indent="-349572" defTabSz="699373">
                <a:lnSpc>
                  <a:spcPct val="90000"/>
                </a:lnSpc>
                <a:spcBef>
                  <a:spcPts val="460"/>
                </a:spcBef>
                <a:buSzPct val="90000"/>
                <a:tabLst>
                  <a:tab pos="233133" algn="l"/>
                  <a:tab pos="480839" algn="l"/>
                </a:tabLst>
              </a:pPr>
              <a:r>
                <a:rPr lang="en-US" sz="2400" kern="0" spc="-23" dirty="0">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rPr>
                <a:t>Device capabilities &amp; perf</a:t>
              </a:r>
            </a:p>
            <a:p>
              <a:pPr indent="-349572" defTabSz="699373">
                <a:lnSpc>
                  <a:spcPct val="90000"/>
                </a:lnSpc>
                <a:spcBef>
                  <a:spcPts val="460"/>
                </a:spcBef>
                <a:buSzPct val="90000"/>
                <a:tabLst>
                  <a:tab pos="233133" algn="l"/>
                  <a:tab pos="480839" algn="l"/>
                </a:tabLst>
              </a:pPr>
              <a:r>
                <a:rPr lang="en-US" sz="2400" kern="0" spc="-23" dirty="0">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rPr>
                <a:t>Multi-platforms</a:t>
              </a:r>
            </a:p>
          </p:txBody>
        </p:sp>
        <p:sp>
          <p:nvSpPr>
            <p:cNvPr id="22" name="Rectangle 21"/>
            <p:cNvSpPr/>
            <p:nvPr/>
          </p:nvSpPr>
          <p:spPr>
            <a:xfrm>
              <a:off x="6235840" y="1554289"/>
              <a:ext cx="6038077" cy="646331"/>
            </a:xfrm>
            <a:prstGeom prst="rect">
              <a:avLst/>
            </a:prstGeom>
            <a:noFill/>
          </p:spPr>
          <p:txBody>
            <a:bodyPr wrap="square">
              <a:spAutoFit/>
            </a:bodyPr>
            <a:lstStyle/>
            <a:p>
              <a:pPr marL="0" marR="0" lvl="0" indent="0" algn="l" defTabSz="932407" rtl="0" eaLnBrk="1" fontAlgn="auto" latinLnBrk="0" hangingPunct="1">
                <a:lnSpc>
                  <a:spcPct val="100000"/>
                </a:lnSpc>
                <a:spcBef>
                  <a:spcPts val="0"/>
                </a:spcBef>
                <a:spcAft>
                  <a:spcPts val="0"/>
                </a:spcAft>
                <a:buClrTx/>
                <a:buSzTx/>
                <a:buFontTx/>
                <a:buNone/>
                <a:tabLst/>
                <a:defRPr/>
              </a:pPr>
              <a:r>
                <a:rPr lang="en-US" sz="3600" dirty="0">
                  <a:gradFill>
                    <a:gsLst>
                      <a:gs pos="1250">
                        <a:schemeClr val="tx2"/>
                      </a:gs>
                      <a:gs pos="99000">
                        <a:schemeClr val="tx2"/>
                      </a:gs>
                    </a:gsLst>
                    <a:lin ang="5400000" scaled="0"/>
                  </a:gradFill>
                  <a:latin typeface="+mj-lt"/>
                </a:rPr>
                <a:t>Native</a:t>
              </a:r>
              <a:r>
                <a:rPr kumimoji="0" lang="en-US" sz="3200" b="1" i="0" u="none" strike="noStrike" kern="0" cap="none" spc="0" normalizeH="0" baseline="0" noProof="0" dirty="0">
                  <a:ln>
                    <a:noFill/>
                  </a:ln>
                  <a:solidFill>
                    <a:srgbClr val="616161"/>
                  </a:solidFill>
                  <a:effectLst/>
                  <a:uLnTx/>
                  <a:uFillTx/>
                  <a:latin typeface="Segoe UI" panose="020B0502040204020203" pitchFamily="34" charset="0"/>
                  <a:ea typeface="+mn-ea"/>
                  <a:cs typeface="Segoe UI" panose="020B0502040204020203" pitchFamily="34" charset="0"/>
                </a:rPr>
                <a:t> </a:t>
              </a:r>
              <a:r>
                <a:rPr lang="en-US" sz="3600" dirty="0">
                  <a:gradFill>
                    <a:gsLst>
                      <a:gs pos="1250">
                        <a:schemeClr val="tx2"/>
                      </a:gs>
                      <a:gs pos="99000">
                        <a:schemeClr val="tx2"/>
                      </a:gs>
                    </a:gsLst>
                    <a:lin ang="5400000" scaled="0"/>
                  </a:gradFill>
                  <a:latin typeface="+mj-lt"/>
                </a:rPr>
                <a:t>cross-platform</a:t>
              </a:r>
            </a:p>
          </p:txBody>
        </p:sp>
        <p:pic>
          <p:nvPicPr>
            <p:cNvPr id="23" name="Picture 22"/>
            <p:cNvPicPr>
              <a:picLocks noChangeAspect="1"/>
            </p:cNvPicPr>
            <p:nvPr/>
          </p:nvPicPr>
          <p:blipFill>
            <a:blip r:embed="rId3"/>
            <a:stretch>
              <a:fillRect/>
            </a:stretch>
          </p:blipFill>
          <p:spPr>
            <a:xfrm>
              <a:off x="6088456" y="2249475"/>
              <a:ext cx="1706813" cy="1715431"/>
            </a:xfrm>
            <a:prstGeom prst="rect">
              <a:avLst/>
            </a:prstGeom>
          </p:spPr>
        </p:pic>
        <p:sp>
          <p:nvSpPr>
            <p:cNvPr id="24" name="Pentagon 23"/>
            <p:cNvSpPr/>
            <p:nvPr/>
          </p:nvSpPr>
          <p:spPr bwMode="auto">
            <a:xfrm>
              <a:off x="6941863" y="4818846"/>
              <a:ext cx="4676191" cy="1701016"/>
            </a:xfrm>
            <a:prstGeom prst="homePlate">
              <a:avLst/>
            </a:prstGeom>
            <a:solidFill>
              <a:srgbClr val="0070C0"/>
            </a:solidFill>
            <a:ln w="25400" cap="flat" cmpd="sng" algn="ctr">
              <a:noFill/>
              <a:prstDash val="solid"/>
              <a:headEnd type="none" w="med" len="med"/>
              <a:tailEnd type="none" w="med" len="med"/>
            </a:ln>
            <a:effectLst/>
          </p:spPr>
          <p:txBody>
            <a:bodyPr vert="horz" wrap="square" lIns="822960" tIns="0" rIns="91370" bIns="0" numCol="1" rtlCol="0" anchor="ctr" anchorCtr="0" compatLnSpc="1">
              <a:prstTxWarp prst="textNoShape">
                <a:avLst/>
              </a:prstTxWarp>
            </a:bodyPr>
            <a:lstStyle/>
            <a:p>
              <a:pPr marL="0" marR="0" lvl="0" indent="-349572" algn="l" defTabSz="699373" rtl="0" eaLnBrk="1" fontAlgn="auto" latinLnBrk="0" hangingPunct="1">
                <a:lnSpc>
                  <a:spcPct val="90000"/>
                </a:lnSpc>
                <a:spcBef>
                  <a:spcPts val="460"/>
                </a:spcBef>
                <a:spcAft>
                  <a:spcPts val="0"/>
                </a:spcAft>
                <a:buClrTx/>
                <a:buSzPct val="90000"/>
                <a:buFontTx/>
                <a:buNone/>
                <a:tabLst>
                  <a:tab pos="233133" algn="l"/>
                  <a:tab pos="480839" algn="l"/>
                </a:tabLst>
                <a:defRPr/>
              </a:pPr>
              <a:r>
                <a:rPr kumimoji="0" lang="en-US" sz="2400" b="0" i="0" u="none" strike="noStrike" kern="0" cap="none" spc="-23" normalizeH="0" baseline="0" noProof="0" dirty="0">
                  <a:ln>
                    <a:noFill/>
                  </a:ln>
                  <a:gradFill>
                    <a:gsLst>
                      <a:gs pos="0">
                        <a:srgbClr val="FFFFFF"/>
                      </a:gs>
                      <a:gs pos="86000">
                        <a:srgbClr val="FFFFFF"/>
                      </a:gs>
                    </a:gsLst>
                    <a:path path="circle">
                      <a:fillToRect r="100000" b="100000"/>
                    </a:path>
                  </a:gradFill>
                  <a:effectLst/>
                  <a:uLnTx/>
                  <a:uFillTx/>
                  <a:latin typeface="Segoe UI Light" panose="020B0502040204020203" pitchFamily="34" charset="0"/>
                  <a:ea typeface="+mn-ea"/>
                  <a:cs typeface="Segoe UI Light" panose="020B0502040204020203" pitchFamily="34" charset="0"/>
                </a:rPr>
                <a:t>Device capabilities</a:t>
              </a:r>
            </a:p>
            <a:p>
              <a:pPr marL="0" marR="0" lvl="0" indent="-349572" algn="l" defTabSz="699373" rtl="0" eaLnBrk="1" fontAlgn="auto" latinLnBrk="0" hangingPunct="1">
                <a:lnSpc>
                  <a:spcPct val="90000"/>
                </a:lnSpc>
                <a:spcBef>
                  <a:spcPts val="460"/>
                </a:spcBef>
                <a:spcAft>
                  <a:spcPts val="0"/>
                </a:spcAft>
                <a:buClrTx/>
                <a:buSzPct val="90000"/>
                <a:buFontTx/>
                <a:buNone/>
                <a:tabLst>
                  <a:tab pos="233133" algn="l"/>
                  <a:tab pos="480839" algn="l"/>
                </a:tabLst>
                <a:defRPr/>
              </a:pPr>
              <a:r>
                <a:rPr kumimoji="0" lang="en-US" sz="2400" b="0" i="0" u="none" strike="noStrike" kern="0" cap="none" spc="-23" normalizeH="0" baseline="0" noProof="0" dirty="0">
                  <a:ln>
                    <a:noFill/>
                  </a:ln>
                  <a:gradFill>
                    <a:gsLst>
                      <a:gs pos="0">
                        <a:srgbClr val="FFFFFF"/>
                      </a:gs>
                      <a:gs pos="86000">
                        <a:srgbClr val="FFFFFF"/>
                      </a:gs>
                    </a:gsLst>
                    <a:path path="circle">
                      <a:fillToRect r="100000" b="100000"/>
                    </a:path>
                  </a:gradFill>
                  <a:effectLst/>
                  <a:uLnTx/>
                  <a:uFillTx/>
                  <a:latin typeface="Segoe UI Light" panose="020B0502040204020203" pitchFamily="34" charset="0"/>
                  <a:ea typeface="+mn-ea"/>
                  <a:cs typeface="Segoe UI Light" panose="020B0502040204020203" pitchFamily="34" charset="0"/>
                </a:rPr>
                <a:t>Limited perf</a:t>
              </a:r>
            </a:p>
          </p:txBody>
        </p:sp>
        <p:sp>
          <p:nvSpPr>
            <p:cNvPr id="25" name="Rectangle 24"/>
            <p:cNvSpPr/>
            <p:nvPr/>
          </p:nvSpPr>
          <p:spPr>
            <a:xfrm>
              <a:off x="6159163" y="4106862"/>
              <a:ext cx="6038077" cy="646331"/>
            </a:xfrm>
            <a:prstGeom prst="rect">
              <a:avLst/>
            </a:prstGeom>
            <a:noFill/>
          </p:spPr>
          <p:txBody>
            <a:bodyPr wrap="square">
              <a:spAutoFit/>
            </a:bodyPr>
            <a:lstStyle/>
            <a:p>
              <a:pPr marL="0" marR="0" lvl="0" indent="0" algn="l" defTabSz="932407" rtl="0" eaLnBrk="1" fontAlgn="auto" latinLnBrk="0" hangingPunct="1">
                <a:lnSpc>
                  <a:spcPct val="100000"/>
                </a:lnSpc>
                <a:spcBef>
                  <a:spcPts val="0"/>
                </a:spcBef>
                <a:spcAft>
                  <a:spcPts val="0"/>
                </a:spcAft>
                <a:buClrTx/>
                <a:buSzTx/>
                <a:buFontTx/>
                <a:buNone/>
                <a:tabLst/>
                <a:defRPr/>
              </a:pPr>
              <a:r>
                <a:rPr lang="en-US" sz="3600" dirty="0">
                  <a:gradFill>
                    <a:gsLst>
                      <a:gs pos="1250">
                        <a:schemeClr val="tx2"/>
                      </a:gs>
                      <a:gs pos="99000">
                        <a:schemeClr val="tx2"/>
                      </a:gs>
                    </a:gsLst>
                    <a:lin ang="5400000" scaled="0"/>
                  </a:gradFill>
                  <a:latin typeface="+mj-lt"/>
                </a:rPr>
                <a:t>Hybrid</a:t>
              </a:r>
              <a:r>
                <a:rPr kumimoji="0" lang="en-US" sz="3200" b="1" i="0" u="none" strike="noStrike" kern="0" cap="none" spc="0" normalizeH="0" baseline="0" noProof="0" dirty="0">
                  <a:ln>
                    <a:noFill/>
                  </a:ln>
                  <a:solidFill>
                    <a:srgbClr val="616161"/>
                  </a:solidFill>
                  <a:effectLst/>
                  <a:uLnTx/>
                  <a:uFillTx/>
                  <a:latin typeface="Segoe UI" panose="020B0502040204020203" pitchFamily="34" charset="0"/>
                  <a:ea typeface="+mn-ea"/>
                  <a:cs typeface="Segoe UI" panose="020B0502040204020203" pitchFamily="34" charset="0"/>
                </a:rPr>
                <a:t> </a:t>
              </a:r>
              <a:r>
                <a:rPr lang="en-US" sz="3600" dirty="0">
                  <a:gradFill>
                    <a:gsLst>
                      <a:gs pos="1250">
                        <a:schemeClr val="tx2"/>
                      </a:gs>
                      <a:gs pos="99000">
                        <a:schemeClr val="tx2"/>
                      </a:gs>
                    </a:gsLst>
                    <a:lin ang="5400000" scaled="0"/>
                  </a:gradFill>
                  <a:latin typeface="+mj-lt"/>
                </a:rPr>
                <a:t>applications</a:t>
              </a:r>
            </a:p>
          </p:txBody>
        </p:sp>
        <p:pic>
          <p:nvPicPr>
            <p:cNvPr id="26" name="Picture 25"/>
            <p:cNvPicPr>
              <a:picLocks noChangeAspect="1"/>
            </p:cNvPicPr>
            <p:nvPr/>
          </p:nvPicPr>
          <p:blipFill>
            <a:blip r:embed="rId3"/>
            <a:stretch>
              <a:fillRect/>
            </a:stretch>
          </p:blipFill>
          <p:spPr>
            <a:xfrm>
              <a:off x="5989637" y="4804431"/>
              <a:ext cx="1706813" cy="1715431"/>
            </a:xfrm>
            <a:prstGeom prst="rect">
              <a:avLst/>
            </a:prstGeom>
          </p:spPr>
        </p:pic>
      </p:grpSp>
    </p:spTree>
    <p:extLst>
      <p:ext uri="{BB962C8B-B14F-4D97-AF65-F5344CB8AC3E}">
        <p14:creationId xmlns:p14="http://schemas.microsoft.com/office/powerpoint/2010/main" val="1357220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7" y="2125662"/>
            <a:ext cx="12039599" cy="1680460"/>
          </a:xfrm>
        </p:spPr>
        <p:txBody>
          <a:bodyPr/>
          <a:lstStyle/>
          <a:p>
            <a:r>
              <a:rPr lang="en-US" sz="5400" spc="-102" dirty="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rPr>
              <a:t>Visual Studio / Visual Studio Code</a:t>
            </a:r>
            <a:br>
              <a:rPr lang="en-US" dirty="0">
                <a:gradFill>
                  <a:gsLst>
                    <a:gs pos="1250">
                      <a:srgbClr val="FFFFFF"/>
                    </a:gs>
                    <a:gs pos="100000">
                      <a:srgbClr val="FFFFFF"/>
                    </a:gs>
                  </a:gsLst>
                  <a:lin ang="5400000" scaled="0"/>
                </a:gradFill>
              </a:rPr>
            </a:br>
            <a:r>
              <a:rPr lang="en-US" sz="5400" spc="-120" dirty="0">
                <a:gradFill>
                  <a:gsLst>
                    <a:gs pos="1250">
                      <a:srgbClr val="FFFFFF"/>
                    </a:gs>
                    <a:gs pos="100000">
                      <a:srgbClr val="FFFFFF"/>
                    </a:gs>
                  </a:gsLst>
                  <a:lin ang="5400000" scaled="0"/>
                </a:gradFill>
              </a:rPr>
              <a:t>with Windows Phone &amp; Android emulators</a:t>
            </a:r>
            <a:endParaRPr lang="en-US" spc="-120" dirty="0">
              <a:gradFill>
                <a:gsLst>
                  <a:gs pos="83448">
                    <a:schemeClr val="bg1"/>
                  </a:gs>
                  <a:gs pos="53000">
                    <a:schemeClr val="bg1"/>
                  </a:gs>
                </a:gsLst>
                <a:lin ang="5400000" scaled="0"/>
              </a:gradFill>
            </a:endParaRPr>
          </a:p>
        </p:txBody>
      </p:sp>
      <p:sp>
        <p:nvSpPr>
          <p:cNvPr id="32" name="Rectangle 31"/>
          <p:cNvSpPr/>
          <p:nvPr/>
        </p:nvSpPr>
        <p:spPr bwMode="auto">
          <a:xfrm>
            <a:off x="274638" y="3954464"/>
            <a:ext cx="3913632" cy="2438398"/>
          </a:xfrm>
          <a:prstGeom prst="rect">
            <a:avLst/>
          </a:prstGeom>
          <a:noFill/>
          <a:ln w="127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endParaRPr lang="en-US" sz="2000" dirty="0">
              <a:gradFill>
                <a:gsLst>
                  <a:gs pos="0">
                    <a:srgbClr val="00BCF2"/>
                  </a:gs>
                  <a:gs pos="100000">
                    <a:srgbClr val="00BCF2"/>
                  </a:gs>
                </a:gsLst>
                <a:lin ang="5400000" scaled="0"/>
              </a:gradFill>
              <a:latin typeface="Segoe UI Semibold" panose="020B0702040204020203" pitchFamily="34" charset="0"/>
              <a:cs typeface="Segoe UI Semibold" panose="020B0702040204020203" pitchFamily="34" charset="0"/>
            </a:endParaRPr>
          </a:p>
          <a:p>
            <a:pPr algn="ctr" defTabSz="932472" fontAlgn="base">
              <a:spcBef>
                <a:spcPct val="0"/>
              </a:spcBef>
              <a:spcAft>
                <a:spcPct val="0"/>
              </a:spcAft>
            </a:pPr>
            <a:r>
              <a:rPr lang="en-US" sz="2000" dirty="0">
                <a:solidFill>
                  <a:schemeClr val="bg1">
                    <a:lumMod val="75000"/>
                  </a:schemeClr>
                </a:solidFill>
                <a:latin typeface="Segoe UI Semibold" panose="020B0702040204020203" pitchFamily="34" charset="0"/>
                <a:cs typeface="Segoe UI Semibold" panose="020B0702040204020203" pitchFamily="34" charset="0"/>
              </a:rPr>
              <a:t>Mobile web</a:t>
            </a:r>
          </a:p>
        </p:txBody>
      </p:sp>
      <p:sp>
        <p:nvSpPr>
          <p:cNvPr id="33" name="Rectangle 32"/>
          <p:cNvSpPr/>
          <p:nvPr/>
        </p:nvSpPr>
        <p:spPr bwMode="auto">
          <a:xfrm>
            <a:off x="4233990" y="3954464"/>
            <a:ext cx="3913632" cy="2438398"/>
          </a:xfrm>
          <a:prstGeom prst="rect">
            <a:avLst/>
          </a:prstGeom>
          <a:noFill/>
          <a:ln w="127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endParaRPr lang="en-US" sz="2000" dirty="0">
              <a:gradFill>
                <a:gsLst>
                  <a:gs pos="0">
                    <a:srgbClr val="00BCF2"/>
                  </a:gs>
                  <a:gs pos="100000">
                    <a:srgbClr val="00BCF2"/>
                  </a:gs>
                </a:gsLst>
                <a:lin ang="5400000" scaled="0"/>
              </a:gradFill>
              <a:latin typeface="Segoe UI Semibold" panose="020B0702040204020203" pitchFamily="34" charset="0"/>
              <a:cs typeface="Segoe UI Semibold" panose="020B0702040204020203" pitchFamily="34" charset="0"/>
            </a:endParaRPr>
          </a:p>
          <a:p>
            <a:pPr algn="ctr" defTabSz="932472" fontAlgn="base">
              <a:spcBef>
                <a:spcPct val="0"/>
              </a:spcBef>
              <a:spcAft>
                <a:spcPct val="0"/>
              </a:spcAft>
            </a:pPr>
            <a:r>
              <a:rPr lang="en-US" sz="2000" dirty="0">
                <a:solidFill>
                  <a:schemeClr val="bg1">
                    <a:lumMod val="75000"/>
                  </a:schemeClr>
                </a:solidFill>
                <a:latin typeface="Segoe UI Semibold" panose="020B0702040204020203" pitchFamily="34" charset="0"/>
                <a:cs typeface="Segoe UI Semibold" panose="020B0702040204020203" pitchFamily="34" charset="0"/>
              </a:rPr>
              <a:t>Hybrid apps</a:t>
            </a:r>
          </a:p>
        </p:txBody>
      </p:sp>
      <p:sp>
        <p:nvSpPr>
          <p:cNvPr id="34" name="Rectangle 33"/>
          <p:cNvSpPr/>
          <p:nvPr/>
        </p:nvSpPr>
        <p:spPr bwMode="auto">
          <a:xfrm>
            <a:off x="8193342" y="3954462"/>
            <a:ext cx="3959352" cy="2438399"/>
          </a:xfrm>
          <a:prstGeom prst="rect">
            <a:avLst/>
          </a:prstGeom>
          <a:noFill/>
          <a:ln w="127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endParaRPr lang="en-US" sz="2000" dirty="0">
              <a:gradFill>
                <a:gsLst>
                  <a:gs pos="0">
                    <a:srgbClr val="00BCF2"/>
                  </a:gs>
                  <a:gs pos="100000">
                    <a:srgbClr val="00BCF2"/>
                  </a:gs>
                </a:gsLst>
                <a:lin ang="5400000" scaled="0"/>
              </a:gradFill>
              <a:latin typeface="Segoe UI Semibold" panose="020B0702040204020203" pitchFamily="34" charset="0"/>
              <a:cs typeface="Segoe UI Semibold" panose="020B0702040204020203" pitchFamily="34" charset="0"/>
            </a:endParaRPr>
          </a:p>
          <a:p>
            <a:pPr algn="ctr" defTabSz="932472" fontAlgn="base">
              <a:spcBef>
                <a:spcPct val="0"/>
              </a:spcBef>
              <a:spcAft>
                <a:spcPct val="0"/>
              </a:spcAft>
            </a:pPr>
            <a:r>
              <a:rPr lang="en-US" sz="2000" dirty="0">
                <a:solidFill>
                  <a:schemeClr val="bg1">
                    <a:lumMod val="75000"/>
                  </a:schemeClr>
                </a:solidFill>
                <a:latin typeface="Segoe UI Semibold" panose="020B0702040204020203" pitchFamily="34" charset="0"/>
                <a:cs typeface="Segoe UI Semibold" panose="020B0702040204020203" pitchFamily="34" charset="0"/>
              </a:rPr>
              <a:t>Native and cross-platform</a:t>
            </a:r>
          </a:p>
        </p:txBody>
      </p:sp>
      <p:grpSp>
        <p:nvGrpSpPr>
          <p:cNvPr id="35" name="Group 34"/>
          <p:cNvGrpSpPr/>
          <p:nvPr/>
        </p:nvGrpSpPr>
        <p:grpSpPr>
          <a:xfrm>
            <a:off x="8261107" y="4868862"/>
            <a:ext cx="3595930" cy="1075276"/>
            <a:chOff x="8254306" y="889384"/>
            <a:chExt cx="3595930" cy="1075276"/>
          </a:xfrm>
        </p:grpSpPr>
        <p:sp>
          <p:nvSpPr>
            <p:cNvPr id="69" name="Freeform 9"/>
            <p:cNvSpPr>
              <a:spLocks noEditPoints="1"/>
            </p:cNvSpPr>
            <p:nvPr/>
          </p:nvSpPr>
          <p:spPr bwMode="auto">
            <a:xfrm>
              <a:off x="8415695" y="915646"/>
              <a:ext cx="501231" cy="273665"/>
            </a:xfrm>
            <a:custGeom>
              <a:avLst/>
              <a:gdLst>
                <a:gd name="T0" fmla="*/ 61 w 241"/>
                <a:gd name="T1" fmla="*/ 7 h 140"/>
                <a:gd name="T2" fmla="*/ 46 w 241"/>
                <a:gd name="T3" fmla="*/ 37 h 140"/>
                <a:gd name="T4" fmla="*/ 33 w 241"/>
                <a:gd name="T5" fmla="*/ 14 h 140"/>
                <a:gd name="T6" fmla="*/ 35 w 241"/>
                <a:gd name="T7" fmla="*/ 2 h 140"/>
                <a:gd name="T8" fmla="*/ 49 w 241"/>
                <a:gd name="T9" fmla="*/ 27 h 140"/>
                <a:gd name="T10" fmla="*/ 65 w 241"/>
                <a:gd name="T11" fmla="*/ 37 h 140"/>
                <a:gd name="T12" fmla="*/ 73 w 241"/>
                <a:gd name="T13" fmla="*/ 1 h 140"/>
                <a:gd name="T14" fmla="*/ 77 w 241"/>
                <a:gd name="T15" fmla="*/ 5 h 140"/>
                <a:gd name="T16" fmla="*/ 77 w 241"/>
                <a:gd name="T17" fmla="*/ 12 h 140"/>
                <a:gd name="T18" fmla="*/ 102 w 241"/>
                <a:gd name="T19" fmla="*/ 36 h 140"/>
                <a:gd name="T20" fmla="*/ 89 w 241"/>
                <a:gd name="T21" fmla="*/ 32 h 140"/>
                <a:gd name="T22" fmla="*/ 102 w 241"/>
                <a:gd name="T23" fmla="*/ 17 h 140"/>
                <a:gd name="T24" fmla="*/ 83 w 241"/>
                <a:gd name="T25" fmla="*/ 25 h 140"/>
                <a:gd name="T26" fmla="*/ 120 w 241"/>
                <a:gd name="T27" fmla="*/ 16 h 140"/>
                <a:gd name="T28" fmla="*/ 114 w 241"/>
                <a:gd name="T29" fmla="*/ 13 h 140"/>
                <a:gd name="T30" fmla="*/ 107 w 241"/>
                <a:gd name="T31" fmla="*/ 12 h 140"/>
                <a:gd name="T32" fmla="*/ 113 w 241"/>
                <a:gd name="T33" fmla="*/ 18 h 140"/>
                <a:gd name="T34" fmla="*/ 134 w 241"/>
                <a:gd name="T35" fmla="*/ 12 h 140"/>
                <a:gd name="T36" fmla="*/ 133 w 241"/>
                <a:gd name="T37" fmla="*/ 38 h 140"/>
                <a:gd name="T38" fmla="*/ 140 w 241"/>
                <a:gd name="T39" fmla="*/ 32 h 140"/>
                <a:gd name="T40" fmla="*/ 128 w 241"/>
                <a:gd name="T41" fmla="*/ 18 h 140"/>
                <a:gd name="T42" fmla="*/ 140 w 241"/>
                <a:gd name="T43" fmla="*/ 32 h 140"/>
                <a:gd name="T44" fmla="*/ 155 w 241"/>
                <a:gd name="T45" fmla="*/ 21 h 140"/>
                <a:gd name="T46" fmla="*/ 164 w 241"/>
                <a:gd name="T47" fmla="*/ 17 h 140"/>
                <a:gd name="T48" fmla="*/ 150 w 241"/>
                <a:gd name="T49" fmla="*/ 19 h 140"/>
                <a:gd name="T50" fmla="*/ 161 w 241"/>
                <a:gd name="T51" fmla="*/ 31 h 140"/>
                <a:gd name="T52" fmla="*/ 156 w 241"/>
                <a:gd name="T53" fmla="*/ 38 h 140"/>
                <a:gd name="T54" fmla="*/ 181 w 241"/>
                <a:gd name="T55" fmla="*/ 12 h 140"/>
                <a:gd name="T56" fmla="*/ 181 w 241"/>
                <a:gd name="T57" fmla="*/ 38 h 140"/>
                <a:gd name="T58" fmla="*/ 187 w 241"/>
                <a:gd name="T59" fmla="*/ 32 h 140"/>
                <a:gd name="T60" fmla="*/ 175 w 241"/>
                <a:gd name="T61" fmla="*/ 18 h 140"/>
                <a:gd name="T62" fmla="*/ 187 w 241"/>
                <a:gd name="T63" fmla="*/ 32 h 140"/>
                <a:gd name="T64" fmla="*/ 207 w 241"/>
                <a:gd name="T65" fmla="*/ 0 h 140"/>
                <a:gd name="T66" fmla="*/ 195 w 241"/>
                <a:gd name="T67" fmla="*/ 12 h 140"/>
                <a:gd name="T68" fmla="*/ 204 w 241"/>
                <a:gd name="T69" fmla="*/ 37 h 140"/>
                <a:gd name="T70" fmla="*/ 204 w 241"/>
                <a:gd name="T71" fmla="*/ 12 h 140"/>
                <a:gd name="T72" fmla="*/ 225 w 241"/>
                <a:gd name="T73" fmla="*/ 37 h 140"/>
                <a:gd name="T74" fmla="*/ 220 w 241"/>
                <a:gd name="T75" fmla="*/ 33 h 140"/>
                <a:gd name="T76" fmla="*/ 225 w 241"/>
                <a:gd name="T77" fmla="*/ 12 h 140"/>
                <a:gd name="T78" fmla="*/ 215 w 241"/>
                <a:gd name="T79" fmla="*/ 12 h 140"/>
                <a:gd name="T80" fmla="*/ 215 w 241"/>
                <a:gd name="T81" fmla="*/ 30 h 140"/>
                <a:gd name="T82" fmla="*/ 12 w 241"/>
                <a:gd name="T83" fmla="*/ 128 h 140"/>
                <a:gd name="T84" fmla="*/ 2 w 241"/>
                <a:gd name="T85" fmla="*/ 138 h 140"/>
                <a:gd name="T86" fmla="*/ 102 w 241"/>
                <a:gd name="T87" fmla="*/ 138 h 140"/>
                <a:gd name="T88" fmla="*/ 91 w 241"/>
                <a:gd name="T89" fmla="*/ 112 h 140"/>
                <a:gd name="T90" fmla="*/ 43 w 241"/>
                <a:gd name="T91" fmla="*/ 48 h 140"/>
                <a:gd name="T92" fmla="*/ 40 w 241"/>
                <a:gd name="T93" fmla="*/ 73 h 140"/>
                <a:gd name="T94" fmla="*/ 89 w 241"/>
                <a:gd name="T95" fmla="*/ 138 h 140"/>
                <a:gd name="T96" fmla="*/ 169 w 241"/>
                <a:gd name="T97" fmla="*/ 129 h 140"/>
                <a:gd name="T98" fmla="*/ 164 w 241"/>
                <a:gd name="T99" fmla="*/ 88 h 140"/>
                <a:gd name="T100" fmla="*/ 167 w 241"/>
                <a:gd name="T101" fmla="*/ 48 h 140"/>
                <a:gd name="T102" fmla="*/ 241 w 241"/>
                <a:gd name="T103" fmla="*/ 58 h 140"/>
                <a:gd name="T104" fmla="*/ 179 w 241"/>
                <a:gd name="T105" fmla="*/ 58 h 140"/>
                <a:gd name="T106" fmla="*/ 215 w 241"/>
                <a:gd name="T107"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1" h="140">
                  <a:moveTo>
                    <a:pt x="65" y="37"/>
                  </a:moveTo>
                  <a:cubicBezTo>
                    <a:pt x="61" y="37"/>
                    <a:pt x="61" y="37"/>
                    <a:pt x="61" y="37"/>
                  </a:cubicBezTo>
                  <a:cubicBezTo>
                    <a:pt x="61" y="14"/>
                    <a:pt x="61" y="14"/>
                    <a:pt x="61" y="14"/>
                  </a:cubicBezTo>
                  <a:cubicBezTo>
                    <a:pt x="61" y="12"/>
                    <a:pt x="61" y="10"/>
                    <a:pt x="61" y="7"/>
                  </a:cubicBezTo>
                  <a:cubicBezTo>
                    <a:pt x="61" y="7"/>
                    <a:pt x="61" y="7"/>
                    <a:pt x="61" y="7"/>
                  </a:cubicBezTo>
                  <a:cubicBezTo>
                    <a:pt x="61" y="9"/>
                    <a:pt x="60" y="10"/>
                    <a:pt x="60" y="11"/>
                  </a:cubicBezTo>
                  <a:cubicBezTo>
                    <a:pt x="48" y="37"/>
                    <a:pt x="48" y="37"/>
                    <a:pt x="48" y="37"/>
                  </a:cubicBezTo>
                  <a:cubicBezTo>
                    <a:pt x="46" y="37"/>
                    <a:pt x="46" y="37"/>
                    <a:pt x="46" y="37"/>
                  </a:cubicBezTo>
                  <a:cubicBezTo>
                    <a:pt x="34" y="11"/>
                    <a:pt x="34" y="11"/>
                    <a:pt x="34" y="11"/>
                  </a:cubicBezTo>
                  <a:cubicBezTo>
                    <a:pt x="34" y="10"/>
                    <a:pt x="34" y="9"/>
                    <a:pt x="33" y="7"/>
                  </a:cubicBezTo>
                  <a:cubicBezTo>
                    <a:pt x="33" y="7"/>
                    <a:pt x="33" y="7"/>
                    <a:pt x="33" y="7"/>
                  </a:cubicBezTo>
                  <a:cubicBezTo>
                    <a:pt x="33" y="8"/>
                    <a:pt x="33" y="11"/>
                    <a:pt x="33" y="14"/>
                  </a:cubicBezTo>
                  <a:cubicBezTo>
                    <a:pt x="33" y="37"/>
                    <a:pt x="33" y="37"/>
                    <a:pt x="33" y="37"/>
                  </a:cubicBezTo>
                  <a:cubicBezTo>
                    <a:pt x="29" y="37"/>
                    <a:pt x="29" y="37"/>
                    <a:pt x="29" y="37"/>
                  </a:cubicBezTo>
                  <a:cubicBezTo>
                    <a:pt x="29" y="2"/>
                    <a:pt x="29" y="2"/>
                    <a:pt x="29" y="2"/>
                  </a:cubicBezTo>
                  <a:cubicBezTo>
                    <a:pt x="35" y="2"/>
                    <a:pt x="35" y="2"/>
                    <a:pt x="35" y="2"/>
                  </a:cubicBezTo>
                  <a:cubicBezTo>
                    <a:pt x="46" y="27"/>
                    <a:pt x="46" y="27"/>
                    <a:pt x="46" y="27"/>
                  </a:cubicBezTo>
                  <a:cubicBezTo>
                    <a:pt x="46" y="28"/>
                    <a:pt x="47" y="30"/>
                    <a:pt x="47" y="31"/>
                  </a:cubicBezTo>
                  <a:cubicBezTo>
                    <a:pt x="47" y="31"/>
                    <a:pt x="47" y="31"/>
                    <a:pt x="47" y="31"/>
                  </a:cubicBezTo>
                  <a:cubicBezTo>
                    <a:pt x="48" y="29"/>
                    <a:pt x="49" y="27"/>
                    <a:pt x="49" y="27"/>
                  </a:cubicBezTo>
                  <a:cubicBezTo>
                    <a:pt x="60" y="2"/>
                    <a:pt x="60" y="2"/>
                    <a:pt x="60" y="2"/>
                  </a:cubicBezTo>
                  <a:cubicBezTo>
                    <a:pt x="65" y="2"/>
                    <a:pt x="65" y="2"/>
                    <a:pt x="65" y="2"/>
                  </a:cubicBezTo>
                  <a:cubicBezTo>
                    <a:pt x="65" y="37"/>
                    <a:pt x="65" y="37"/>
                    <a:pt x="65" y="37"/>
                  </a:cubicBezTo>
                  <a:cubicBezTo>
                    <a:pt x="65" y="37"/>
                    <a:pt x="65" y="37"/>
                    <a:pt x="65" y="37"/>
                  </a:cubicBezTo>
                  <a:close/>
                  <a:moveTo>
                    <a:pt x="78" y="3"/>
                  </a:moveTo>
                  <a:cubicBezTo>
                    <a:pt x="78" y="2"/>
                    <a:pt x="78" y="2"/>
                    <a:pt x="77" y="1"/>
                  </a:cubicBezTo>
                  <a:cubicBezTo>
                    <a:pt x="76" y="1"/>
                    <a:pt x="76" y="1"/>
                    <a:pt x="75" y="1"/>
                  </a:cubicBezTo>
                  <a:cubicBezTo>
                    <a:pt x="74" y="1"/>
                    <a:pt x="74" y="1"/>
                    <a:pt x="73" y="1"/>
                  </a:cubicBezTo>
                  <a:cubicBezTo>
                    <a:pt x="73" y="2"/>
                    <a:pt x="73" y="2"/>
                    <a:pt x="73" y="3"/>
                  </a:cubicBezTo>
                  <a:cubicBezTo>
                    <a:pt x="73" y="4"/>
                    <a:pt x="73" y="5"/>
                    <a:pt x="73" y="5"/>
                  </a:cubicBezTo>
                  <a:cubicBezTo>
                    <a:pt x="74" y="6"/>
                    <a:pt x="74" y="6"/>
                    <a:pt x="75" y="6"/>
                  </a:cubicBezTo>
                  <a:cubicBezTo>
                    <a:pt x="76" y="6"/>
                    <a:pt x="76" y="6"/>
                    <a:pt x="77" y="5"/>
                  </a:cubicBezTo>
                  <a:cubicBezTo>
                    <a:pt x="78" y="5"/>
                    <a:pt x="78" y="4"/>
                    <a:pt x="78" y="3"/>
                  </a:cubicBezTo>
                  <a:close/>
                  <a:moveTo>
                    <a:pt x="77" y="37"/>
                  </a:moveTo>
                  <a:cubicBezTo>
                    <a:pt x="77" y="37"/>
                    <a:pt x="77" y="37"/>
                    <a:pt x="77" y="37"/>
                  </a:cubicBezTo>
                  <a:cubicBezTo>
                    <a:pt x="77" y="12"/>
                    <a:pt x="77" y="12"/>
                    <a:pt x="77" y="12"/>
                  </a:cubicBezTo>
                  <a:cubicBezTo>
                    <a:pt x="77" y="12"/>
                    <a:pt x="77" y="12"/>
                    <a:pt x="73" y="12"/>
                  </a:cubicBezTo>
                  <a:cubicBezTo>
                    <a:pt x="73" y="12"/>
                    <a:pt x="73" y="12"/>
                    <a:pt x="73" y="37"/>
                  </a:cubicBezTo>
                  <a:cubicBezTo>
                    <a:pt x="73" y="37"/>
                    <a:pt x="73" y="37"/>
                    <a:pt x="77" y="37"/>
                  </a:cubicBezTo>
                  <a:close/>
                  <a:moveTo>
                    <a:pt x="102" y="36"/>
                  </a:moveTo>
                  <a:cubicBezTo>
                    <a:pt x="102" y="36"/>
                    <a:pt x="102" y="36"/>
                    <a:pt x="102" y="36"/>
                  </a:cubicBezTo>
                  <a:cubicBezTo>
                    <a:pt x="102" y="32"/>
                    <a:pt x="102" y="32"/>
                    <a:pt x="102" y="32"/>
                  </a:cubicBezTo>
                  <a:cubicBezTo>
                    <a:pt x="99" y="34"/>
                    <a:pt x="98" y="34"/>
                    <a:pt x="95" y="34"/>
                  </a:cubicBezTo>
                  <a:cubicBezTo>
                    <a:pt x="93" y="34"/>
                    <a:pt x="91" y="34"/>
                    <a:pt x="89" y="32"/>
                  </a:cubicBezTo>
                  <a:cubicBezTo>
                    <a:pt x="88" y="30"/>
                    <a:pt x="87" y="28"/>
                    <a:pt x="87" y="25"/>
                  </a:cubicBezTo>
                  <a:cubicBezTo>
                    <a:pt x="87" y="22"/>
                    <a:pt x="88" y="19"/>
                    <a:pt x="89" y="18"/>
                  </a:cubicBezTo>
                  <a:cubicBezTo>
                    <a:pt x="91" y="16"/>
                    <a:pt x="93" y="15"/>
                    <a:pt x="95" y="15"/>
                  </a:cubicBezTo>
                  <a:cubicBezTo>
                    <a:pt x="98" y="15"/>
                    <a:pt x="100" y="16"/>
                    <a:pt x="102" y="17"/>
                  </a:cubicBezTo>
                  <a:cubicBezTo>
                    <a:pt x="102" y="17"/>
                    <a:pt x="102" y="17"/>
                    <a:pt x="102" y="13"/>
                  </a:cubicBezTo>
                  <a:cubicBezTo>
                    <a:pt x="100" y="12"/>
                    <a:pt x="98" y="12"/>
                    <a:pt x="96" y="12"/>
                  </a:cubicBezTo>
                  <a:cubicBezTo>
                    <a:pt x="92" y="12"/>
                    <a:pt x="89" y="13"/>
                    <a:pt x="87" y="15"/>
                  </a:cubicBezTo>
                  <a:cubicBezTo>
                    <a:pt x="84" y="18"/>
                    <a:pt x="83" y="21"/>
                    <a:pt x="83" y="25"/>
                  </a:cubicBezTo>
                  <a:cubicBezTo>
                    <a:pt x="83" y="29"/>
                    <a:pt x="84" y="32"/>
                    <a:pt x="86" y="34"/>
                  </a:cubicBezTo>
                  <a:cubicBezTo>
                    <a:pt x="88" y="37"/>
                    <a:pt x="91" y="38"/>
                    <a:pt x="95" y="38"/>
                  </a:cubicBezTo>
                  <a:cubicBezTo>
                    <a:pt x="97" y="38"/>
                    <a:pt x="99" y="37"/>
                    <a:pt x="102" y="36"/>
                  </a:cubicBezTo>
                  <a:close/>
                  <a:moveTo>
                    <a:pt x="120" y="16"/>
                  </a:moveTo>
                  <a:cubicBezTo>
                    <a:pt x="120" y="16"/>
                    <a:pt x="120" y="16"/>
                    <a:pt x="120" y="16"/>
                  </a:cubicBezTo>
                  <a:cubicBezTo>
                    <a:pt x="120" y="12"/>
                    <a:pt x="120" y="12"/>
                    <a:pt x="120" y="12"/>
                  </a:cubicBezTo>
                  <a:cubicBezTo>
                    <a:pt x="119" y="12"/>
                    <a:pt x="119" y="12"/>
                    <a:pt x="118" y="12"/>
                  </a:cubicBezTo>
                  <a:cubicBezTo>
                    <a:pt x="116" y="12"/>
                    <a:pt x="115" y="12"/>
                    <a:pt x="114" y="13"/>
                  </a:cubicBezTo>
                  <a:cubicBezTo>
                    <a:pt x="113" y="14"/>
                    <a:pt x="112" y="16"/>
                    <a:pt x="111" y="18"/>
                  </a:cubicBezTo>
                  <a:cubicBezTo>
                    <a:pt x="111" y="18"/>
                    <a:pt x="111" y="18"/>
                    <a:pt x="111" y="18"/>
                  </a:cubicBezTo>
                  <a:cubicBezTo>
                    <a:pt x="111" y="18"/>
                    <a:pt x="111" y="18"/>
                    <a:pt x="111" y="12"/>
                  </a:cubicBezTo>
                  <a:cubicBezTo>
                    <a:pt x="111" y="12"/>
                    <a:pt x="111" y="12"/>
                    <a:pt x="107" y="12"/>
                  </a:cubicBezTo>
                  <a:cubicBezTo>
                    <a:pt x="107" y="12"/>
                    <a:pt x="107" y="12"/>
                    <a:pt x="107" y="37"/>
                  </a:cubicBezTo>
                  <a:cubicBezTo>
                    <a:pt x="107" y="37"/>
                    <a:pt x="107" y="37"/>
                    <a:pt x="111" y="37"/>
                  </a:cubicBezTo>
                  <a:cubicBezTo>
                    <a:pt x="111" y="37"/>
                    <a:pt x="111" y="37"/>
                    <a:pt x="111" y="25"/>
                  </a:cubicBezTo>
                  <a:cubicBezTo>
                    <a:pt x="111" y="22"/>
                    <a:pt x="111" y="19"/>
                    <a:pt x="113" y="18"/>
                  </a:cubicBezTo>
                  <a:cubicBezTo>
                    <a:pt x="114" y="16"/>
                    <a:pt x="115" y="15"/>
                    <a:pt x="117" y="15"/>
                  </a:cubicBezTo>
                  <a:cubicBezTo>
                    <a:pt x="118" y="15"/>
                    <a:pt x="119" y="16"/>
                    <a:pt x="120" y="16"/>
                  </a:cubicBezTo>
                  <a:close/>
                  <a:moveTo>
                    <a:pt x="143" y="15"/>
                  </a:moveTo>
                  <a:cubicBezTo>
                    <a:pt x="141" y="13"/>
                    <a:pt x="138" y="12"/>
                    <a:pt x="134" y="12"/>
                  </a:cubicBezTo>
                  <a:cubicBezTo>
                    <a:pt x="130" y="12"/>
                    <a:pt x="127" y="13"/>
                    <a:pt x="125" y="15"/>
                  </a:cubicBezTo>
                  <a:cubicBezTo>
                    <a:pt x="123" y="17"/>
                    <a:pt x="121" y="21"/>
                    <a:pt x="121" y="25"/>
                  </a:cubicBezTo>
                  <a:cubicBezTo>
                    <a:pt x="121" y="29"/>
                    <a:pt x="123" y="32"/>
                    <a:pt x="124" y="34"/>
                  </a:cubicBezTo>
                  <a:cubicBezTo>
                    <a:pt x="127" y="37"/>
                    <a:pt x="130" y="38"/>
                    <a:pt x="133" y="38"/>
                  </a:cubicBezTo>
                  <a:cubicBezTo>
                    <a:pt x="137" y="38"/>
                    <a:pt x="140" y="37"/>
                    <a:pt x="143" y="34"/>
                  </a:cubicBezTo>
                  <a:cubicBezTo>
                    <a:pt x="145" y="32"/>
                    <a:pt x="146" y="29"/>
                    <a:pt x="146" y="25"/>
                  </a:cubicBezTo>
                  <a:cubicBezTo>
                    <a:pt x="146" y="21"/>
                    <a:pt x="145" y="18"/>
                    <a:pt x="143" y="15"/>
                  </a:cubicBezTo>
                  <a:close/>
                  <a:moveTo>
                    <a:pt x="140" y="32"/>
                  </a:moveTo>
                  <a:cubicBezTo>
                    <a:pt x="138" y="34"/>
                    <a:pt x="136" y="34"/>
                    <a:pt x="134" y="34"/>
                  </a:cubicBezTo>
                  <a:cubicBezTo>
                    <a:pt x="131" y="34"/>
                    <a:pt x="129" y="34"/>
                    <a:pt x="127" y="32"/>
                  </a:cubicBezTo>
                  <a:cubicBezTo>
                    <a:pt x="126" y="30"/>
                    <a:pt x="125" y="28"/>
                    <a:pt x="125" y="25"/>
                  </a:cubicBezTo>
                  <a:cubicBezTo>
                    <a:pt x="125" y="22"/>
                    <a:pt x="126" y="19"/>
                    <a:pt x="128" y="18"/>
                  </a:cubicBezTo>
                  <a:cubicBezTo>
                    <a:pt x="129" y="16"/>
                    <a:pt x="131" y="15"/>
                    <a:pt x="134" y="15"/>
                  </a:cubicBezTo>
                  <a:cubicBezTo>
                    <a:pt x="136" y="15"/>
                    <a:pt x="138" y="16"/>
                    <a:pt x="140" y="18"/>
                  </a:cubicBezTo>
                  <a:cubicBezTo>
                    <a:pt x="141" y="19"/>
                    <a:pt x="142" y="22"/>
                    <a:pt x="142" y="25"/>
                  </a:cubicBezTo>
                  <a:cubicBezTo>
                    <a:pt x="142" y="28"/>
                    <a:pt x="141" y="30"/>
                    <a:pt x="140" y="32"/>
                  </a:cubicBezTo>
                  <a:close/>
                  <a:moveTo>
                    <a:pt x="165" y="30"/>
                  </a:moveTo>
                  <a:cubicBezTo>
                    <a:pt x="165" y="29"/>
                    <a:pt x="164" y="27"/>
                    <a:pt x="164" y="26"/>
                  </a:cubicBezTo>
                  <a:cubicBezTo>
                    <a:pt x="162" y="25"/>
                    <a:pt x="161" y="24"/>
                    <a:pt x="159" y="23"/>
                  </a:cubicBezTo>
                  <a:cubicBezTo>
                    <a:pt x="157" y="22"/>
                    <a:pt x="155" y="22"/>
                    <a:pt x="155" y="21"/>
                  </a:cubicBezTo>
                  <a:cubicBezTo>
                    <a:pt x="154" y="21"/>
                    <a:pt x="154" y="20"/>
                    <a:pt x="154" y="18"/>
                  </a:cubicBezTo>
                  <a:cubicBezTo>
                    <a:pt x="154" y="18"/>
                    <a:pt x="154" y="17"/>
                    <a:pt x="155" y="16"/>
                  </a:cubicBezTo>
                  <a:cubicBezTo>
                    <a:pt x="156" y="15"/>
                    <a:pt x="157" y="15"/>
                    <a:pt x="158" y="15"/>
                  </a:cubicBezTo>
                  <a:cubicBezTo>
                    <a:pt x="160" y="15"/>
                    <a:pt x="162" y="16"/>
                    <a:pt x="164" y="17"/>
                  </a:cubicBezTo>
                  <a:cubicBezTo>
                    <a:pt x="164" y="17"/>
                    <a:pt x="164" y="17"/>
                    <a:pt x="164" y="13"/>
                  </a:cubicBezTo>
                  <a:cubicBezTo>
                    <a:pt x="163" y="12"/>
                    <a:pt x="161" y="12"/>
                    <a:pt x="159" y="12"/>
                  </a:cubicBezTo>
                  <a:cubicBezTo>
                    <a:pt x="156" y="12"/>
                    <a:pt x="154" y="12"/>
                    <a:pt x="152" y="14"/>
                  </a:cubicBezTo>
                  <a:cubicBezTo>
                    <a:pt x="151" y="15"/>
                    <a:pt x="150" y="17"/>
                    <a:pt x="150" y="19"/>
                  </a:cubicBezTo>
                  <a:cubicBezTo>
                    <a:pt x="150" y="21"/>
                    <a:pt x="151" y="22"/>
                    <a:pt x="151" y="23"/>
                  </a:cubicBezTo>
                  <a:cubicBezTo>
                    <a:pt x="152" y="24"/>
                    <a:pt x="154" y="25"/>
                    <a:pt x="156" y="26"/>
                  </a:cubicBezTo>
                  <a:cubicBezTo>
                    <a:pt x="158" y="27"/>
                    <a:pt x="160" y="28"/>
                    <a:pt x="160" y="29"/>
                  </a:cubicBezTo>
                  <a:cubicBezTo>
                    <a:pt x="161" y="29"/>
                    <a:pt x="161" y="30"/>
                    <a:pt x="161" y="31"/>
                  </a:cubicBezTo>
                  <a:cubicBezTo>
                    <a:pt x="161" y="33"/>
                    <a:pt x="160" y="34"/>
                    <a:pt x="156" y="34"/>
                  </a:cubicBezTo>
                  <a:cubicBezTo>
                    <a:pt x="154" y="34"/>
                    <a:pt x="152" y="34"/>
                    <a:pt x="150" y="32"/>
                  </a:cubicBezTo>
                  <a:cubicBezTo>
                    <a:pt x="150" y="32"/>
                    <a:pt x="150" y="32"/>
                    <a:pt x="150" y="36"/>
                  </a:cubicBezTo>
                  <a:cubicBezTo>
                    <a:pt x="151" y="37"/>
                    <a:pt x="154" y="38"/>
                    <a:pt x="156" y="38"/>
                  </a:cubicBezTo>
                  <a:cubicBezTo>
                    <a:pt x="159" y="38"/>
                    <a:pt x="161" y="37"/>
                    <a:pt x="163" y="36"/>
                  </a:cubicBezTo>
                  <a:cubicBezTo>
                    <a:pt x="164" y="34"/>
                    <a:pt x="165" y="33"/>
                    <a:pt x="165" y="30"/>
                  </a:cubicBezTo>
                  <a:close/>
                  <a:moveTo>
                    <a:pt x="190" y="15"/>
                  </a:moveTo>
                  <a:cubicBezTo>
                    <a:pt x="188" y="13"/>
                    <a:pt x="185" y="12"/>
                    <a:pt x="181" y="12"/>
                  </a:cubicBezTo>
                  <a:cubicBezTo>
                    <a:pt x="177" y="12"/>
                    <a:pt x="175" y="13"/>
                    <a:pt x="172" y="15"/>
                  </a:cubicBezTo>
                  <a:cubicBezTo>
                    <a:pt x="170" y="17"/>
                    <a:pt x="168" y="21"/>
                    <a:pt x="168" y="25"/>
                  </a:cubicBezTo>
                  <a:cubicBezTo>
                    <a:pt x="168" y="29"/>
                    <a:pt x="170" y="32"/>
                    <a:pt x="172" y="34"/>
                  </a:cubicBezTo>
                  <a:cubicBezTo>
                    <a:pt x="174" y="37"/>
                    <a:pt x="177" y="38"/>
                    <a:pt x="181" y="38"/>
                  </a:cubicBezTo>
                  <a:cubicBezTo>
                    <a:pt x="184" y="38"/>
                    <a:pt x="188" y="37"/>
                    <a:pt x="190" y="34"/>
                  </a:cubicBezTo>
                  <a:cubicBezTo>
                    <a:pt x="192" y="32"/>
                    <a:pt x="193" y="29"/>
                    <a:pt x="193" y="25"/>
                  </a:cubicBezTo>
                  <a:cubicBezTo>
                    <a:pt x="193" y="21"/>
                    <a:pt x="192" y="18"/>
                    <a:pt x="190" y="15"/>
                  </a:cubicBezTo>
                  <a:close/>
                  <a:moveTo>
                    <a:pt x="187" y="32"/>
                  </a:moveTo>
                  <a:cubicBezTo>
                    <a:pt x="186" y="34"/>
                    <a:pt x="184" y="34"/>
                    <a:pt x="181" y="34"/>
                  </a:cubicBezTo>
                  <a:cubicBezTo>
                    <a:pt x="179" y="34"/>
                    <a:pt x="176" y="34"/>
                    <a:pt x="175" y="32"/>
                  </a:cubicBezTo>
                  <a:cubicBezTo>
                    <a:pt x="173" y="30"/>
                    <a:pt x="173" y="28"/>
                    <a:pt x="173" y="25"/>
                  </a:cubicBezTo>
                  <a:cubicBezTo>
                    <a:pt x="173" y="22"/>
                    <a:pt x="173" y="19"/>
                    <a:pt x="175" y="18"/>
                  </a:cubicBezTo>
                  <a:cubicBezTo>
                    <a:pt x="176" y="16"/>
                    <a:pt x="179" y="15"/>
                    <a:pt x="181" y="15"/>
                  </a:cubicBezTo>
                  <a:cubicBezTo>
                    <a:pt x="184" y="15"/>
                    <a:pt x="185" y="16"/>
                    <a:pt x="187" y="18"/>
                  </a:cubicBezTo>
                  <a:cubicBezTo>
                    <a:pt x="188" y="19"/>
                    <a:pt x="189" y="22"/>
                    <a:pt x="189" y="25"/>
                  </a:cubicBezTo>
                  <a:cubicBezTo>
                    <a:pt x="189" y="28"/>
                    <a:pt x="188" y="30"/>
                    <a:pt x="187" y="32"/>
                  </a:cubicBezTo>
                  <a:close/>
                  <a:moveTo>
                    <a:pt x="210" y="4"/>
                  </a:moveTo>
                  <a:cubicBezTo>
                    <a:pt x="210" y="4"/>
                    <a:pt x="210" y="4"/>
                    <a:pt x="210" y="4"/>
                  </a:cubicBezTo>
                  <a:cubicBezTo>
                    <a:pt x="210" y="0"/>
                    <a:pt x="210" y="0"/>
                    <a:pt x="210" y="0"/>
                  </a:cubicBezTo>
                  <a:cubicBezTo>
                    <a:pt x="209" y="0"/>
                    <a:pt x="208" y="0"/>
                    <a:pt x="207" y="0"/>
                  </a:cubicBezTo>
                  <a:cubicBezTo>
                    <a:pt x="205" y="0"/>
                    <a:pt x="204" y="0"/>
                    <a:pt x="202" y="2"/>
                  </a:cubicBezTo>
                  <a:cubicBezTo>
                    <a:pt x="200" y="3"/>
                    <a:pt x="200" y="6"/>
                    <a:pt x="200" y="8"/>
                  </a:cubicBezTo>
                  <a:cubicBezTo>
                    <a:pt x="200" y="8"/>
                    <a:pt x="200" y="8"/>
                    <a:pt x="200" y="12"/>
                  </a:cubicBezTo>
                  <a:cubicBezTo>
                    <a:pt x="200" y="12"/>
                    <a:pt x="200" y="12"/>
                    <a:pt x="195" y="12"/>
                  </a:cubicBezTo>
                  <a:cubicBezTo>
                    <a:pt x="195" y="12"/>
                    <a:pt x="195" y="12"/>
                    <a:pt x="195" y="16"/>
                  </a:cubicBezTo>
                  <a:cubicBezTo>
                    <a:pt x="195" y="16"/>
                    <a:pt x="195" y="16"/>
                    <a:pt x="200" y="16"/>
                  </a:cubicBezTo>
                  <a:cubicBezTo>
                    <a:pt x="200" y="16"/>
                    <a:pt x="200" y="16"/>
                    <a:pt x="200" y="37"/>
                  </a:cubicBezTo>
                  <a:cubicBezTo>
                    <a:pt x="200" y="37"/>
                    <a:pt x="200" y="37"/>
                    <a:pt x="204" y="37"/>
                  </a:cubicBezTo>
                  <a:cubicBezTo>
                    <a:pt x="204" y="37"/>
                    <a:pt x="204" y="37"/>
                    <a:pt x="204" y="16"/>
                  </a:cubicBezTo>
                  <a:cubicBezTo>
                    <a:pt x="204" y="16"/>
                    <a:pt x="204" y="16"/>
                    <a:pt x="209" y="16"/>
                  </a:cubicBezTo>
                  <a:cubicBezTo>
                    <a:pt x="209" y="16"/>
                    <a:pt x="209" y="16"/>
                    <a:pt x="209" y="12"/>
                  </a:cubicBezTo>
                  <a:cubicBezTo>
                    <a:pt x="209" y="12"/>
                    <a:pt x="209" y="12"/>
                    <a:pt x="204" y="12"/>
                  </a:cubicBezTo>
                  <a:cubicBezTo>
                    <a:pt x="204" y="12"/>
                    <a:pt x="204" y="12"/>
                    <a:pt x="204" y="8"/>
                  </a:cubicBezTo>
                  <a:cubicBezTo>
                    <a:pt x="204" y="5"/>
                    <a:pt x="205" y="3"/>
                    <a:pt x="208" y="3"/>
                  </a:cubicBezTo>
                  <a:cubicBezTo>
                    <a:pt x="208" y="3"/>
                    <a:pt x="209" y="3"/>
                    <a:pt x="210" y="4"/>
                  </a:cubicBezTo>
                  <a:close/>
                  <a:moveTo>
                    <a:pt x="225" y="37"/>
                  </a:moveTo>
                  <a:cubicBezTo>
                    <a:pt x="225" y="37"/>
                    <a:pt x="225" y="37"/>
                    <a:pt x="225" y="37"/>
                  </a:cubicBezTo>
                  <a:cubicBezTo>
                    <a:pt x="225" y="34"/>
                    <a:pt x="225" y="34"/>
                    <a:pt x="225" y="34"/>
                  </a:cubicBezTo>
                  <a:cubicBezTo>
                    <a:pt x="225" y="34"/>
                    <a:pt x="224" y="34"/>
                    <a:pt x="223" y="34"/>
                  </a:cubicBezTo>
                  <a:cubicBezTo>
                    <a:pt x="221" y="34"/>
                    <a:pt x="221" y="34"/>
                    <a:pt x="220" y="33"/>
                  </a:cubicBezTo>
                  <a:cubicBezTo>
                    <a:pt x="220" y="33"/>
                    <a:pt x="219" y="31"/>
                    <a:pt x="219" y="30"/>
                  </a:cubicBezTo>
                  <a:cubicBezTo>
                    <a:pt x="219" y="30"/>
                    <a:pt x="219" y="30"/>
                    <a:pt x="219" y="16"/>
                  </a:cubicBezTo>
                  <a:cubicBezTo>
                    <a:pt x="219" y="16"/>
                    <a:pt x="219" y="16"/>
                    <a:pt x="225" y="16"/>
                  </a:cubicBezTo>
                  <a:cubicBezTo>
                    <a:pt x="225" y="16"/>
                    <a:pt x="225" y="16"/>
                    <a:pt x="225" y="12"/>
                  </a:cubicBezTo>
                  <a:cubicBezTo>
                    <a:pt x="225" y="12"/>
                    <a:pt x="225" y="12"/>
                    <a:pt x="219" y="12"/>
                  </a:cubicBezTo>
                  <a:cubicBezTo>
                    <a:pt x="219" y="12"/>
                    <a:pt x="219" y="12"/>
                    <a:pt x="219" y="5"/>
                  </a:cubicBezTo>
                  <a:cubicBezTo>
                    <a:pt x="218" y="6"/>
                    <a:pt x="217" y="6"/>
                    <a:pt x="215" y="6"/>
                  </a:cubicBezTo>
                  <a:cubicBezTo>
                    <a:pt x="215" y="6"/>
                    <a:pt x="215" y="6"/>
                    <a:pt x="215" y="12"/>
                  </a:cubicBezTo>
                  <a:cubicBezTo>
                    <a:pt x="215" y="12"/>
                    <a:pt x="215" y="12"/>
                    <a:pt x="211" y="12"/>
                  </a:cubicBezTo>
                  <a:cubicBezTo>
                    <a:pt x="211" y="12"/>
                    <a:pt x="211" y="12"/>
                    <a:pt x="211" y="16"/>
                  </a:cubicBezTo>
                  <a:cubicBezTo>
                    <a:pt x="211" y="16"/>
                    <a:pt x="211" y="16"/>
                    <a:pt x="215" y="16"/>
                  </a:cubicBezTo>
                  <a:cubicBezTo>
                    <a:pt x="215" y="16"/>
                    <a:pt x="215" y="16"/>
                    <a:pt x="215" y="30"/>
                  </a:cubicBezTo>
                  <a:cubicBezTo>
                    <a:pt x="215" y="35"/>
                    <a:pt x="217" y="38"/>
                    <a:pt x="222" y="38"/>
                  </a:cubicBezTo>
                  <a:cubicBezTo>
                    <a:pt x="223" y="38"/>
                    <a:pt x="225" y="38"/>
                    <a:pt x="225" y="37"/>
                  </a:cubicBezTo>
                  <a:close/>
                  <a:moveTo>
                    <a:pt x="14" y="133"/>
                  </a:moveTo>
                  <a:cubicBezTo>
                    <a:pt x="14" y="131"/>
                    <a:pt x="14" y="129"/>
                    <a:pt x="12" y="128"/>
                  </a:cubicBezTo>
                  <a:cubicBezTo>
                    <a:pt x="10" y="126"/>
                    <a:pt x="9" y="126"/>
                    <a:pt x="7" y="126"/>
                  </a:cubicBezTo>
                  <a:cubicBezTo>
                    <a:pt x="5" y="126"/>
                    <a:pt x="3" y="126"/>
                    <a:pt x="2" y="128"/>
                  </a:cubicBezTo>
                  <a:cubicBezTo>
                    <a:pt x="1" y="129"/>
                    <a:pt x="0" y="131"/>
                    <a:pt x="0" y="133"/>
                  </a:cubicBezTo>
                  <a:cubicBezTo>
                    <a:pt x="0" y="135"/>
                    <a:pt x="1" y="136"/>
                    <a:pt x="2" y="138"/>
                  </a:cubicBezTo>
                  <a:cubicBezTo>
                    <a:pt x="3" y="139"/>
                    <a:pt x="5" y="140"/>
                    <a:pt x="7" y="140"/>
                  </a:cubicBezTo>
                  <a:cubicBezTo>
                    <a:pt x="9" y="140"/>
                    <a:pt x="10" y="139"/>
                    <a:pt x="12" y="138"/>
                  </a:cubicBezTo>
                  <a:cubicBezTo>
                    <a:pt x="14" y="136"/>
                    <a:pt x="14" y="135"/>
                    <a:pt x="14" y="133"/>
                  </a:cubicBezTo>
                  <a:close/>
                  <a:moveTo>
                    <a:pt x="102" y="138"/>
                  </a:moveTo>
                  <a:cubicBezTo>
                    <a:pt x="102" y="138"/>
                    <a:pt x="102" y="138"/>
                    <a:pt x="102" y="138"/>
                  </a:cubicBezTo>
                  <a:cubicBezTo>
                    <a:pt x="102" y="48"/>
                    <a:pt x="102" y="48"/>
                    <a:pt x="102" y="48"/>
                  </a:cubicBezTo>
                  <a:cubicBezTo>
                    <a:pt x="102" y="48"/>
                    <a:pt x="102" y="48"/>
                    <a:pt x="91" y="48"/>
                  </a:cubicBezTo>
                  <a:cubicBezTo>
                    <a:pt x="91" y="48"/>
                    <a:pt x="91" y="48"/>
                    <a:pt x="91" y="112"/>
                  </a:cubicBezTo>
                  <a:cubicBezTo>
                    <a:pt x="91" y="118"/>
                    <a:pt x="91" y="122"/>
                    <a:pt x="92" y="125"/>
                  </a:cubicBezTo>
                  <a:cubicBezTo>
                    <a:pt x="92" y="125"/>
                    <a:pt x="92" y="125"/>
                    <a:pt x="91" y="125"/>
                  </a:cubicBezTo>
                  <a:cubicBezTo>
                    <a:pt x="91" y="124"/>
                    <a:pt x="90" y="122"/>
                    <a:pt x="88" y="119"/>
                  </a:cubicBezTo>
                  <a:cubicBezTo>
                    <a:pt x="88" y="119"/>
                    <a:pt x="88" y="119"/>
                    <a:pt x="43" y="48"/>
                  </a:cubicBezTo>
                  <a:cubicBezTo>
                    <a:pt x="43" y="48"/>
                    <a:pt x="43" y="48"/>
                    <a:pt x="29" y="48"/>
                  </a:cubicBezTo>
                  <a:cubicBezTo>
                    <a:pt x="29" y="48"/>
                    <a:pt x="29" y="48"/>
                    <a:pt x="29" y="138"/>
                  </a:cubicBezTo>
                  <a:cubicBezTo>
                    <a:pt x="29" y="138"/>
                    <a:pt x="29" y="138"/>
                    <a:pt x="40" y="138"/>
                  </a:cubicBezTo>
                  <a:cubicBezTo>
                    <a:pt x="40" y="138"/>
                    <a:pt x="40" y="138"/>
                    <a:pt x="40" y="73"/>
                  </a:cubicBezTo>
                  <a:cubicBezTo>
                    <a:pt x="40" y="67"/>
                    <a:pt x="40" y="63"/>
                    <a:pt x="39" y="61"/>
                  </a:cubicBezTo>
                  <a:cubicBezTo>
                    <a:pt x="39" y="61"/>
                    <a:pt x="39" y="61"/>
                    <a:pt x="40" y="61"/>
                  </a:cubicBezTo>
                  <a:cubicBezTo>
                    <a:pt x="41" y="63"/>
                    <a:pt x="42" y="65"/>
                    <a:pt x="42" y="67"/>
                  </a:cubicBezTo>
                  <a:cubicBezTo>
                    <a:pt x="42" y="67"/>
                    <a:pt x="42" y="67"/>
                    <a:pt x="89" y="138"/>
                  </a:cubicBezTo>
                  <a:cubicBezTo>
                    <a:pt x="89" y="138"/>
                    <a:pt x="89" y="138"/>
                    <a:pt x="102" y="138"/>
                  </a:cubicBezTo>
                  <a:close/>
                  <a:moveTo>
                    <a:pt x="169" y="138"/>
                  </a:moveTo>
                  <a:cubicBezTo>
                    <a:pt x="169" y="138"/>
                    <a:pt x="169" y="138"/>
                    <a:pt x="169" y="138"/>
                  </a:cubicBezTo>
                  <a:cubicBezTo>
                    <a:pt x="169" y="129"/>
                    <a:pt x="169" y="129"/>
                    <a:pt x="169" y="129"/>
                  </a:cubicBezTo>
                  <a:cubicBezTo>
                    <a:pt x="132" y="129"/>
                    <a:pt x="132" y="129"/>
                    <a:pt x="132" y="129"/>
                  </a:cubicBezTo>
                  <a:cubicBezTo>
                    <a:pt x="132" y="97"/>
                    <a:pt x="132" y="97"/>
                    <a:pt x="132" y="97"/>
                  </a:cubicBezTo>
                  <a:cubicBezTo>
                    <a:pt x="164" y="97"/>
                    <a:pt x="164" y="97"/>
                    <a:pt x="164" y="97"/>
                  </a:cubicBezTo>
                  <a:cubicBezTo>
                    <a:pt x="164" y="88"/>
                    <a:pt x="164" y="88"/>
                    <a:pt x="164" y="88"/>
                  </a:cubicBezTo>
                  <a:cubicBezTo>
                    <a:pt x="132" y="88"/>
                    <a:pt x="132" y="88"/>
                    <a:pt x="132" y="88"/>
                  </a:cubicBezTo>
                  <a:cubicBezTo>
                    <a:pt x="132" y="58"/>
                    <a:pt x="132" y="58"/>
                    <a:pt x="132" y="58"/>
                  </a:cubicBezTo>
                  <a:cubicBezTo>
                    <a:pt x="167" y="58"/>
                    <a:pt x="167" y="58"/>
                    <a:pt x="167" y="58"/>
                  </a:cubicBezTo>
                  <a:cubicBezTo>
                    <a:pt x="167" y="48"/>
                    <a:pt x="167" y="48"/>
                    <a:pt x="167" y="48"/>
                  </a:cubicBezTo>
                  <a:cubicBezTo>
                    <a:pt x="122" y="48"/>
                    <a:pt x="122" y="48"/>
                    <a:pt x="122" y="48"/>
                  </a:cubicBezTo>
                  <a:cubicBezTo>
                    <a:pt x="122" y="138"/>
                    <a:pt x="122" y="138"/>
                    <a:pt x="122" y="138"/>
                  </a:cubicBezTo>
                  <a:cubicBezTo>
                    <a:pt x="169" y="138"/>
                    <a:pt x="169" y="138"/>
                    <a:pt x="169" y="138"/>
                  </a:cubicBezTo>
                  <a:close/>
                  <a:moveTo>
                    <a:pt x="241" y="58"/>
                  </a:moveTo>
                  <a:cubicBezTo>
                    <a:pt x="241" y="58"/>
                    <a:pt x="241" y="58"/>
                    <a:pt x="241" y="58"/>
                  </a:cubicBezTo>
                  <a:cubicBezTo>
                    <a:pt x="241" y="48"/>
                    <a:pt x="241" y="48"/>
                    <a:pt x="241" y="48"/>
                  </a:cubicBezTo>
                  <a:cubicBezTo>
                    <a:pt x="179" y="48"/>
                    <a:pt x="179" y="48"/>
                    <a:pt x="179" y="48"/>
                  </a:cubicBezTo>
                  <a:cubicBezTo>
                    <a:pt x="179" y="58"/>
                    <a:pt x="179" y="58"/>
                    <a:pt x="179" y="58"/>
                  </a:cubicBezTo>
                  <a:cubicBezTo>
                    <a:pt x="205" y="58"/>
                    <a:pt x="205" y="58"/>
                    <a:pt x="205" y="58"/>
                  </a:cubicBezTo>
                  <a:cubicBezTo>
                    <a:pt x="205" y="138"/>
                    <a:pt x="205" y="138"/>
                    <a:pt x="205" y="138"/>
                  </a:cubicBezTo>
                  <a:cubicBezTo>
                    <a:pt x="215" y="138"/>
                    <a:pt x="215" y="138"/>
                    <a:pt x="215" y="138"/>
                  </a:cubicBezTo>
                  <a:cubicBezTo>
                    <a:pt x="215" y="58"/>
                    <a:pt x="215" y="58"/>
                    <a:pt x="215" y="58"/>
                  </a:cubicBezTo>
                  <a:cubicBezTo>
                    <a:pt x="241" y="58"/>
                    <a:pt x="241" y="58"/>
                    <a:pt x="241" y="58"/>
                  </a:cubicBez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marL="0" marR="0" lvl="0" indent="0" defTabSz="932098"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endParaRPr>
            </a:p>
          </p:txBody>
        </p:sp>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7193" y="889384"/>
              <a:ext cx="1189037" cy="321720"/>
            </a:xfrm>
            <a:prstGeom prst="rect">
              <a:avLst/>
            </a:prstGeom>
          </p:spPr>
        </p:pic>
        <p:sp>
          <p:nvSpPr>
            <p:cNvPr id="71" name="TextBox 70"/>
            <p:cNvSpPr txBox="1"/>
            <p:nvPr/>
          </p:nvSpPr>
          <p:spPr>
            <a:xfrm>
              <a:off x="8254306" y="1225996"/>
              <a:ext cx="2910166" cy="738664"/>
            </a:xfrm>
            <a:prstGeom prst="rect">
              <a:avLst/>
            </a:prstGeom>
            <a:noFill/>
          </p:spPr>
          <p:txBody>
            <a:bodyPr wrap="square" lIns="182880" tIns="146304" rIns="182880" bIns="146304" rtlCol="0">
              <a:spAutoFit/>
            </a:bodyPr>
            <a:lstStyle/>
            <a:p>
              <a:pPr defTabSz="932472" fontAlgn="base">
                <a:lnSpc>
                  <a:spcPct val="90000"/>
                </a:lnSpc>
                <a:spcBef>
                  <a:spcPct val="0"/>
                </a:spcBef>
                <a:spcAft>
                  <a:spcPct val="0"/>
                </a:spcAft>
              </a:pPr>
              <a:br>
                <a:rPr lang="en-US" sz="1600" dirty="0">
                  <a:gradFill>
                    <a:gsLst>
                      <a:gs pos="0">
                        <a:srgbClr val="FFFFFF"/>
                      </a:gs>
                      <a:gs pos="100000">
                        <a:srgbClr val="FFFFFF"/>
                      </a:gs>
                    </a:gsLst>
                    <a:lin ang="5400000" scaled="0"/>
                  </a:gradFill>
                </a:rPr>
              </a:br>
              <a:r>
                <a:rPr lang="en-US" sz="1600" dirty="0">
                  <a:gradFill>
                    <a:gsLst>
                      <a:gs pos="0">
                        <a:srgbClr val="FFFFFF"/>
                      </a:gs>
                      <a:gs pos="100000">
                        <a:srgbClr val="FFFFFF"/>
                      </a:gs>
                    </a:gsLst>
                    <a:lin ang="5400000" scaled="0"/>
                  </a:gradFill>
                </a:rPr>
                <a:t>Native apps with C++</a:t>
              </a:r>
            </a:p>
          </p:txBody>
        </p:sp>
        <p:pic>
          <p:nvPicPr>
            <p:cNvPr id="72" name="Picture 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35411" y="889384"/>
              <a:ext cx="814825" cy="302226"/>
            </a:xfrm>
            <a:prstGeom prst="rect">
              <a:avLst/>
            </a:prstGeom>
          </p:spPr>
        </p:pic>
      </p:grpSp>
      <p:grpSp>
        <p:nvGrpSpPr>
          <p:cNvPr id="36" name="Group 35"/>
          <p:cNvGrpSpPr/>
          <p:nvPr/>
        </p:nvGrpSpPr>
        <p:grpSpPr>
          <a:xfrm>
            <a:off x="5012134" y="4974321"/>
            <a:ext cx="2965757" cy="652964"/>
            <a:chOff x="5005333" y="821789"/>
            <a:chExt cx="2965757" cy="652964"/>
          </a:xfrm>
        </p:grpSpPr>
        <p:pic>
          <p:nvPicPr>
            <p:cNvPr id="67" name="Picture 6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5655" y="930655"/>
              <a:ext cx="1255435" cy="435233"/>
            </a:xfrm>
            <a:prstGeom prst="rect">
              <a:avLst/>
            </a:prstGeom>
          </p:spPr>
        </p:pic>
        <p:pic>
          <p:nvPicPr>
            <p:cNvPr id="68" name="Picture 67"/>
            <p:cNvPicPr>
              <a:picLocks noChangeAspect="1"/>
            </p:cNvPicPr>
            <p:nvPr/>
          </p:nvPicPr>
          <p:blipFill rotWithShape="1">
            <a:blip r:embed="rId6">
              <a:extLst>
                <a:ext uri="{28A0092B-C50C-407E-A947-70E740481C1C}">
                  <a14:useLocalDpi xmlns:a14="http://schemas.microsoft.com/office/drawing/2010/main" val="0"/>
                </a:ext>
              </a:extLst>
            </a:blip>
            <a:srcRect b="48572"/>
            <a:stretch/>
          </p:blipFill>
          <p:spPr>
            <a:xfrm>
              <a:off x="5005333" y="821789"/>
              <a:ext cx="1580491" cy="652964"/>
            </a:xfrm>
            <a:prstGeom prst="rect">
              <a:avLst/>
            </a:prstGeom>
          </p:spPr>
        </p:pic>
      </p:grpSp>
      <p:pic>
        <p:nvPicPr>
          <p:cNvPr id="37" name="Picture 36"/>
          <p:cNvPicPr>
            <a:picLocks noChangeAspect="1"/>
          </p:cNvPicPr>
          <p:nvPr/>
        </p:nvPicPr>
        <p:blipFill rotWithShape="1">
          <a:blip r:embed="rId7">
            <a:extLst>
              <a:ext uri="{28A0092B-C50C-407E-A947-70E740481C1C}">
                <a14:useLocalDpi xmlns:a14="http://schemas.microsoft.com/office/drawing/2010/main" val="0"/>
              </a:ext>
            </a:extLst>
          </a:blip>
          <a:srcRect t="68787"/>
          <a:stretch/>
        </p:blipFill>
        <p:spPr>
          <a:xfrm>
            <a:off x="1665230" y="5167612"/>
            <a:ext cx="1146050" cy="266383"/>
          </a:xfrm>
          <a:prstGeom prst="rect">
            <a:avLst/>
          </a:prstGeom>
        </p:spPr>
      </p:pic>
      <p:sp>
        <p:nvSpPr>
          <p:cNvPr id="39" name="Rectangle 38"/>
          <p:cNvSpPr/>
          <p:nvPr/>
        </p:nvSpPr>
        <p:spPr bwMode="auto">
          <a:xfrm>
            <a:off x="3525330" y="4564062"/>
            <a:ext cx="1371600" cy="1371600"/>
          </a:xfrm>
          <a:prstGeom prst="rect">
            <a:avLst/>
          </a:prstGeom>
          <a:solidFill>
            <a:srgbClr val="0078D7"/>
          </a:solidFill>
          <a:ln w="127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64" name="Picture 6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67429" y="4643464"/>
            <a:ext cx="1089319" cy="1234896"/>
          </a:xfrm>
          <a:prstGeom prst="rect">
            <a:avLst/>
          </a:prstGeom>
        </p:spPr>
      </p:pic>
    </p:spTree>
    <p:extLst>
      <p:ext uri="{BB962C8B-B14F-4D97-AF65-F5344CB8AC3E}">
        <p14:creationId xmlns:p14="http://schemas.microsoft.com/office/powerpoint/2010/main" val="23141439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7" y="2125662"/>
            <a:ext cx="12039599" cy="1831975"/>
          </a:xfrm>
        </p:spPr>
        <p:txBody>
          <a:bodyPr/>
          <a:lstStyle/>
          <a:p>
            <a:r>
              <a:rPr lang="en-US" sz="5400" spc="-102" dirty="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rPr>
              <a:t>Visual Studio/Visual Studio Code</a:t>
            </a:r>
            <a:br>
              <a:rPr lang="en-US" dirty="0">
                <a:gradFill>
                  <a:gsLst>
                    <a:gs pos="1250">
                      <a:srgbClr val="FFFFFF"/>
                    </a:gs>
                    <a:gs pos="100000">
                      <a:srgbClr val="FFFFFF"/>
                    </a:gs>
                  </a:gsLst>
                  <a:lin ang="5400000" scaled="0"/>
                </a:gradFill>
              </a:rPr>
            </a:br>
            <a:r>
              <a:rPr lang="en-US" sz="5400" spc="-120" dirty="0">
                <a:gradFill>
                  <a:gsLst>
                    <a:gs pos="1250">
                      <a:srgbClr val="FFFFFF"/>
                    </a:gs>
                    <a:gs pos="100000">
                      <a:srgbClr val="FFFFFF"/>
                    </a:gs>
                  </a:gsLst>
                  <a:lin ang="5400000" scaled="0"/>
                </a:gradFill>
              </a:rPr>
              <a:t>with Windows Phone &amp; Android emulators</a:t>
            </a:r>
            <a:endParaRPr lang="en-US" spc="-120" dirty="0">
              <a:gradFill>
                <a:gsLst>
                  <a:gs pos="83448">
                    <a:schemeClr val="bg1"/>
                  </a:gs>
                  <a:gs pos="53000">
                    <a:schemeClr val="bg1"/>
                  </a:gs>
                </a:gsLst>
                <a:lin ang="5400000" scaled="0"/>
              </a:gradFill>
            </a:endParaRPr>
          </a:p>
        </p:txBody>
      </p:sp>
      <p:sp>
        <p:nvSpPr>
          <p:cNvPr id="32" name="Rectangle 31"/>
          <p:cNvSpPr/>
          <p:nvPr/>
        </p:nvSpPr>
        <p:spPr bwMode="auto">
          <a:xfrm>
            <a:off x="274638" y="3954464"/>
            <a:ext cx="3913632" cy="2438398"/>
          </a:xfrm>
          <a:prstGeom prst="rect">
            <a:avLst/>
          </a:prstGeom>
          <a:noFill/>
          <a:ln w="127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endParaRPr lang="en-US" sz="2000" dirty="0">
              <a:gradFill>
                <a:gsLst>
                  <a:gs pos="0">
                    <a:srgbClr val="00BCF2"/>
                  </a:gs>
                  <a:gs pos="100000">
                    <a:srgbClr val="00BCF2"/>
                  </a:gs>
                </a:gsLst>
                <a:lin ang="5400000" scaled="0"/>
              </a:gradFill>
              <a:latin typeface="Segoe UI Semibold" panose="020B0702040204020203" pitchFamily="34" charset="0"/>
              <a:cs typeface="Segoe UI Semibold" panose="020B0702040204020203" pitchFamily="34" charset="0"/>
            </a:endParaRPr>
          </a:p>
          <a:p>
            <a:pPr algn="ctr" defTabSz="932472" fontAlgn="base">
              <a:spcBef>
                <a:spcPct val="0"/>
              </a:spcBef>
              <a:spcAft>
                <a:spcPct val="0"/>
              </a:spcAft>
            </a:pPr>
            <a:r>
              <a:rPr lang="en-US" sz="2000" dirty="0">
                <a:solidFill>
                  <a:schemeClr val="bg1">
                    <a:lumMod val="75000"/>
                  </a:schemeClr>
                </a:solidFill>
                <a:latin typeface="Segoe UI Semibold" panose="020B0702040204020203" pitchFamily="34" charset="0"/>
                <a:cs typeface="Segoe UI Semibold" panose="020B0702040204020203" pitchFamily="34" charset="0"/>
              </a:rPr>
              <a:t>Mobile web</a:t>
            </a:r>
          </a:p>
        </p:txBody>
      </p:sp>
      <p:sp>
        <p:nvSpPr>
          <p:cNvPr id="33" name="Rectangle 32"/>
          <p:cNvSpPr/>
          <p:nvPr/>
        </p:nvSpPr>
        <p:spPr bwMode="auto">
          <a:xfrm>
            <a:off x="4233990" y="3954464"/>
            <a:ext cx="3913632" cy="2438398"/>
          </a:xfrm>
          <a:prstGeom prst="rect">
            <a:avLst/>
          </a:prstGeom>
          <a:noFill/>
          <a:ln w="127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endParaRPr lang="en-US" sz="2000" dirty="0">
              <a:gradFill>
                <a:gsLst>
                  <a:gs pos="0">
                    <a:srgbClr val="00BCF2"/>
                  </a:gs>
                  <a:gs pos="100000">
                    <a:srgbClr val="00BCF2"/>
                  </a:gs>
                </a:gsLst>
                <a:lin ang="5400000" scaled="0"/>
              </a:gradFill>
              <a:latin typeface="Segoe UI Semibold" panose="020B0702040204020203" pitchFamily="34" charset="0"/>
              <a:cs typeface="Segoe UI Semibold" panose="020B0702040204020203" pitchFamily="34" charset="0"/>
            </a:endParaRPr>
          </a:p>
          <a:p>
            <a:pPr algn="ctr" defTabSz="932472" fontAlgn="base">
              <a:spcBef>
                <a:spcPct val="0"/>
              </a:spcBef>
              <a:spcAft>
                <a:spcPct val="0"/>
              </a:spcAft>
            </a:pPr>
            <a:r>
              <a:rPr lang="en-US" sz="2000" dirty="0">
                <a:solidFill>
                  <a:schemeClr val="bg1">
                    <a:lumMod val="75000"/>
                  </a:schemeClr>
                </a:solidFill>
                <a:latin typeface="Segoe UI Semibold" panose="020B0702040204020203" pitchFamily="34" charset="0"/>
                <a:cs typeface="Segoe UI Semibold" panose="020B0702040204020203" pitchFamily="34" charset="0"/>
              </a:rPr>
              <a:t>Hybrid apps</a:t>
            </a:r>
          </a:p>
        </p:txBody>
      </p:sp>
      <p:sp>
        <p:nvSpPr>
          <p:cNvPr id="34" name="Rectangle 33"/>
          <p:cNvSpPr/>
          <p:nvPr/>
        </p:nvSpPr>
        <p:spPr bwMode="auto">
          <a:xfrm>
            <a:off x="8193342" y="3954462"/>
            <a:ext cx="3959352" cy="2438399"/>
          </a:xfrm>
          <a:prstGeom prst="rect">
            <a:avLst/>
          </a:prstGeom>
          <a:noFill/>
          <a:ln w="127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endParaRPr lang="en-US" sz="2000" dirty="0">
              <a:gradFill>
                <a:gsLst>
                  <a:gs pos="0">
                    <a:srgbClr val="00BCF2"/>
                  </a:gs>
                  <a:gs pos="100000">
                    <a:srgbClr val="00BCF2"/>
                  </a:gs>
                </a:gsLst>
                <a:lin ang="5400000" scaled="0"/>
              </a:gradFill>
              <a:latin typeface="Segoe UI Semibold" panose="020B0702040204020203" pitchFamily="34" charset="0"/>
              <a:cs typeface="Segoe UI Semibold" panose="020B0702040204020203" pitchFamily="34" charset="0"/>
            </a:endParaRPr>
          </a:p>
          <a:p>
            <a:pPr algn="ctr" defTabSz="932472" fontAlgn="base">
              <a:spcBef>
                <a:spcPct val="0"/>
              </a:spcBef>
              <a:spcAft>
                <a:spcPct val="0"/>
              </a:spcAft>
            </a:pPr>
            <a:r>
              <a:rPr lang="en-US" sz="2000" dirty="0">
                <a:solidFill>
                  <a:schemeClr val="bg1">
                    <a:lumMod val="75000"/>
                  </a:schemeClr>
                </a:solidFill>
                <a:latin typeface="Segoe UI Semibold" panose="020B0702040204020203" pitchFamily="34" charset="0"/>
                <a:cs typeface="Segoe UI Semibold" panose="020B0702040204020203" pitchFamily="34" charset="0"/>
              </a:rPr>
              <a:t>Native and cross-platform</a:t>
            </a:r>
          </a:p>
        </p:txBody>
      </p:sp>
      <p:grpSp>
        <p:nvGrpSpPr>
          <p:cNvPr id="35" name="Group 34"/>
          <p:cNvGrpSpPr/>
          <p:nvPr/>
        </p:nvGrpSpPr>
        <p:grpSpPr>
          <a:xfrm>
            <a:off x="8261107" y="4868862"/>
            <a:ext cx="3595930" cy="1075276"/>
            <a:chOff x="8254306" y="889384"/>
            <a:chExt cx="3595930" cy="1075276"/>
          </a:xfrm>
        </p:grpSpPr>
        <p:sp>
          <p:nvSpPr>
            <p:cNvPr id="69" name="Freeform 9"/>
            <p:cNvSpPr>
              <a:spLocks noEditPoints="1"/>
            </p:cNvSpPr>
            <p:nvPr/>
          </p:nvSpPr>
          <p:spPr bwMode="auto">
            <a:xfrm>
              <a:off x="8415695" y="915646"/>
              <a:ext cx="501231" cy="273665"/>
            </a:xfrm>
            <a:custGeom>
              <a:avLst/>
              <a:gdLst>
                <a:gd name="T0" fmla="*/ 61 w 241"/>
                <a:gd name="T1" fmla="*/ 7 h 140"/>
                <a:gd name="T2" fmla="*/ 46 w 241"/>
                <a:gd name="T3" fmla="*/ 37 h 140"/>
                <a:gd name="T4" fmla="*/ 33 w 241"/>
                <a:gd name="T5" fmla="*/ 14 h 140"/>
                <a:gd name="T6" fmla="*/ 35 w 241"/>
                <a:gd name="T7" fmla="*/ 2 h 140"/>
                <a:gd name="T8" fmla="*/ 49 w 241"/>
                <a:gd name="T9" fmla="*/ 27 h 140"/>
                <a:gd name="T10" fmla="*/ 65 w 241"/>
                <a:gd name="T11" fmla="*/ 37 h 140"/>
                <a:gd name="T12" fmla="*/ 73 w 241"/>
                <a:gd name="T13" fmla="*/ 1 h 140"/>
                <a:gd name="T14" fmla="*/ 77 w 241"/>
                <a:gd name="T15" fmla="*/ 5 h 140"/>
                <a:gd name="T16" fmla="*/ 77 w 241"/>
                <a:gd name="T17" fmla="*/ 12 h 140"/>
                <a:gd name="T18" fmla="*/ 102 w 241"/>
                <a:gd name="T19" fmla="*/ 36 h 140"/>
                <a:gd name="T20" fmla="*/ 89 w 241"/>
                <a:gd name="T21" fmla="*/ 32 h 140"/>
                <a:gd name="T22" fmla="*/ 102 w 241"/>
                <a:gd name="T23" fmla="*/ 17 h 140"/>
                <a:gd name="T24" fmla="*/ 83 w 241"/>
                <a:gd name="T25" fmla="*/ 25 h 140"/>
                <a:gd name="T26" fmla="*/ 120 w 241"/>
                <a:gd name="T27" fmla="*/ 16 h 140"/>
                <a:gd name="T28" fmla="*/ 114 w 241"/>
                <a:gd name="T29" fmla="*/ 13 h 140"/>
                <a:gd name="T30" fmla="*/ 107 w 241"/>
                <a:gd name="T31" fmla="*/ 12 h 140"/>
                <a:gd name="T32" fmla="*/ 113 w 241"/>
                <a:gd name="T33" fmla="*/ 18 h 140"/>
                <a:gd name="T34" fmla="*/ 134 w 241"/>
                <a:gd name="T35" fmla="*/ 12 h 140"/>
                <a:gd name="T36" fmla="*/ 133 w 241"/>
                <a:gd name="T37" fmla="*/ 38 h 140"/>
                <a:gd name="T38" fmla="*/ 140 w 241"/>
                <a:gd name="T39" fmla="*/ 32 h 140"/>
                <a:gd name="T40" fmla="*/ 128 w 241"/>
                <a:gd name="T41" fmla="*/ 18 h 140"/>
                <a:gd name="T42" fmla="*/ 140 w 241"/>
                <a:gd name="T43" fmla="*/ 32 h 140"/>
                <a:gd name="T44" fmla="*/ 155 w 241"/>
                <a:gd name="T45" fmla="*/ 21 h 140"/>
                <a:gd name="T46" fmla="*/ 164 w 241"/>
                <a:gd name="T47" fmla="*/ 17 h 140"/>
                <a:gd name="T48" fmla="*/ 150 w 241"/>
                <a:gd name="T49" fmla="*/ 19 h 140"/>
                <a:gd name="T50" fmla="*/ 161 w 241"/>
                <a:gd name="T51" fmla="*/ 31 h 140"/>
                <a:gd name="T52" fmla="*/ 156 w 241"/>
                <a:gd name="T53" fmla="*/ 38 h 140"/>
                <a:gd name="T54" fmla="*/ 181 w 241"/>
                <a:gd name="T55" fmla="*/ 12 h 140"/>
                <a:gd name="T56" fmla="*/ 181 w 241"/>
                <a:gd name="T57" fmla="*/ 38 h 140"/>
                <a:gd name="T58" fmla="*/ 187 w 241"/>
                <a:gd name="T59" fmla="*/ 32 h 140"/>
                <a:gd name="T60" fmla="*/ 175 w 241"/>
                <a:gd name="T61" fmla="*/ 18 h 140"/>
                <a:gd name="T62" fmla="*/ 187 w 241"/>
                <a:gd name="T63" fmla="*/ 32 h 140"/>
                <a:gd name="T64" fmla="*/ 207 w 241"/>
                <a:gd name="T65" fmla="*/ 0 h 140"/>
                <a:gd name="T66" fmla="*/ 195 w 241"/>
                <a:gd name="T67" fmla="*/ 12 h 140"/>
                <a:gd name="T68" fmla="*/ 204 w 241"/>
                <a:gd name="T69" fmla="*/ 37 h 140"/>
                <a:gd name="T70" fmla="*/ 204 w 241"/>
                <a:gd name="T71" fmla="*/ 12 h 140"/>
                <a:gd name="T72" fmla="*/ 225 w 241"/>
                <a:gd name="T73" fmla="*/ 37 h 140"/>
                <a:gd name="T74" fmla="*/ 220 w 241"/>
                <a:gd name="T75" fmla="*/ 33 h 140"/>
                <a:gd name="T76" fmla="*/ 225 w 241"/>
                <a:gd name="T77" fmla="*/ 12 h 140"/>
                <a:gd name="T78" fmla="*/ 215 w 241"/>
                <a:gd name="T79" fmla="*/ 12 h 140"/>
                <a:gd name="T80" fmla="*/ 215 w 241"/>
                <a:gd name="T81" fmla="*/ 30 h 140"/>
                <a:gd name="T82" fmla="*/ 12 w 241"/>
                <a:gd name="T83" fmla="*/ 128 h 140"/>
                <a:gd name="T84" fmla="*/ 2 w 241"/>
                <a:gd name="T85" fmla="*/ 138 h 140"/>
                <a:gd name="T86" fmla="*/ 102 w 241"/>
                <a:gd name="T87" fmla="*/ 138 h 140"/>
                <a:gd name="T88" fmla="*/ 91 w 241"/>
                <a:gd name="T89" fmla="*/ 112 h 140"/>
                <a:gd name="T90" fmla="*/ 43 w 241"/>
                <a:gd name="T91" fmla="*/ 48 h 140"/>
                <a:gd name="T92" fmla="*/ 40 w 241"/>
                <a:gd name="T93" fmla="*/ 73 h 140"/>
                <a:gd name="T94" fmla="*/ 89 w 241"/>
                <a:gd name="T95" fmla="*/ 138 h 140"/>
                <a:gd name="T96" fmla="*/ 169 w 241"/>
                <a:gd name="T97" fmla="*/ 129 h 140"/>
                <a:gd name="T98" fmla="*/ 164 w 241"/>
                <a:gd name="T99" fmla="*/ 88 h 140"/>
                <a:gd name="T100" fmla="*/ 167 w 241"/>
                <a:gd name="T101" fmla="*/ 48 h 140"/>
                <a:gd name="T102" fmla="*/ 241 w 241"/>
                <a:gd name="T103" fmla="*/ 58 h 140"/>
                <a:gd name="T104" fmla="*/ 179 w 241"/>
                <a:gd name="T105" fmla="*/ 58 h 140"/>
                <a:gd name="T106" fmla="*/ 215 w 241"/>
                <a:gd name="T107"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1" h="140">
                  <a:moveTo>
                    <a:pt x="65" y="37"/>
                  </a:moveTo>
                  <a:cubicBezTo>
                    <a:pt x="61" y="37"/>
                    <a:pt x="61" y="37"/>
                    <a:pt x="61" y="37"/>
                  </a:cubicBezTo>
                  <a:cubicBezTo>
                    <a:pt x="61" y="14"/>
                    <a:pt x="61" y="14"/>
                    <a:pt x="61" y="14"/>
                  </a:cubicBezTo>
                  <a:cubicBezTo>
                    <a:pt x="61" y="12"/>
                    <a:pt x="61" y="10"/>
                    <a:pt x="61" y="7"/>
                  </a:cubicBezTo>
                  <a:cubicBezTo>
                    <a:pt x="61" y="7"/>
                    <a:pt x="61" y="7"/>
                    <a:pt x="61" y="7"/>
                  </a:cubicBezTo>
                  <a:cubicBezTo>
                    <a:pt x="61" y="9"/>
                    <a:pt x="60" y="10"/>
                    <a:pt x="60" y="11"/>
                  </a:cubicBezTo>
                  <a:cubicBezTo>
                    <a:pt x="48" y="37"/>
                    <a:pt x="48" y="37"/>
                    <a:pt x="48" y="37"/>
                  </a:cubicBezTo>
                  <a:cubicBezTo>
                    <a:pt x="46" y="37"/>
                    <a:pt x="46" y="37"/>
                    <a:pt x="46" y="37"/>
                  </a:cubicBezTo>
                  <a:cubicBezTo>
                    <a:pt x="34" y="11"/>
                    <a:pt x="34" y="11"/>
                    <a:pt x="34" y="11"/>
                  </a:cubicBezTo>
                  <a:cubicBezTo>
                    <a:pt x="34" y="10"/>
                    <a:pt x="34" y="9"/>
                    <a:pt x="33" y="7"/>
                  </a:cubicBezTo>
                  <a:cubicBezTo>
                    <a:pt x="33" y="7"/>
                    <a:pt x="33" y="7"/>
                    <a:pt x="33" y="7"/>
                  </a:cubicBezTo>
                  <a:cubicBezTo>
                    <a:pt x="33" y="8"/>
                    <a:pt x="33" y="11"/>
                    <a:pt x="33" y="14"/>
                  </a:cubicBezTo>
                  <a:cubicBezTo>
                    <a:pt x="33" y="37"/>
                    <a:pt x="33" y="37"/>
                    <a:pt x="33" y="37"/>
                  </a:cubicBezTo>
                  <a:cubicBezTo>
                    <a:pt x="29" y="37"/>
                    <a:pt x="29" y="37"/>
                    <a:pt x="29" y="37"/>
                  </a:cubicBezTo>
                  <a:cubicBezTo>
                    <a:pt x="29" y="2"/>
                    <a:pt x="29" y="2"/>
                    <a:pt x="29" y="2"/>
                  </a:cubicBezTo>
                  <a:cubicBezTo>
                    <a:pt x="35" y="2"/>
                    <a:pt x="35" y="2"/>
                    <a:pt x="35" y="2"/>
                  </a:cubicBezTo>
                  <a:cubicBezTo>
                    <a:pt x="46" y="27"/>
                    <a:pt x="46" y="27"/>
                    <a:pt x="46" y="27"/>
                  </a:cubicBezTo>
                  <a:cubicBezTo>
                    <a:pt x="46" y="28"/>
                    <a:pt x="47" y="30"/>
                    <a:pt x="47" y="31"/>
                  </a:cubicBezTo>
                  <a:cubicBezTo>
                    <a:pt x="47" y="31"/>
                    <a:pt x="47" y="31"/>
                    <a:pt x="47" y="31"/>
                  </a:cubicBezTo>
                  <a:cubicBezTo>
                    <a:pt x="48" y="29"/>
                    <a:pt x="49" y="27"/>
                    <a:pt x="49" y="27"/>
                  </a:cubicBezTo>
                  <a:cubicBezTo>
                    <a:pt x="60" y="2"/>
                    <a:pt x="60" y="2"/>
                    <a:pt x="60" y="2"/>
                  </a:cubicBezTo>
                  <a:cubicBezTo>
                    <a:pt x="65" y="2"/>
                    <a:pt x="65" y="2"/>
                    <a:pt x="65" y="2"/>
                  </a:cubicBezTo>
                  <a:cubicBezTo>
                    <a:pt x="65" y="37"/>
                    <a:pt x="65" y="37"/>
                    <a:pt x="65" y="37"/>
                  </a:cubicBezTo>
                  <a:cubicBezTo>
                    <a:pt x="65" y="37"/>
                    <a:pt x="65" y="37"/>
                    <a:pt x="65" y="37"/>
                  </a:cubicBezTo>
                  <a:close/>
                  <a:moveTo>
                    <a:pt x="78" y="3"/>
                  </a:moveTo>
                  <a:cubicBezTo>
                    <a:pt x="78" y="2"/>
                    <a:pt x="78" y="2"/>
                    <a:pt x="77" y="1"/>
                  </a:cubicBezTo>
                  <a:cubicBezTo>
                    <a:pt x="76" y="1"/>
                    <a:pt x="76" y="1"/>
                    <a:pt x="75" y="1"/>
                  </a:cubicBezTo>
                  <a:cubicBezTo>
                    <a:pt x="74" y="1"/>
                    <a:pt x="74" y="1"/>
                    <a:pt x="73" y="1"/>
                  </a:cubicBezTo>
                  <a:cubicBezTo>
                    <a:pt x="73" y="2"/>
                    <a:pt x="73" y="2"/>
                    <a:pt x="73" y="3"/>
                  </a:cubicBezTo>
                  <a:cubicBezTo>
                    <a:pt x="73" y="4"/>
                    <a:pt x="73" y="5"/>
                    <a:pt x="73" y="5"/>
                  </a:cubicBezTo>
                  <a:cubicBezTo>
                    <a:pt x="74" y="6"/>
                    <a:pt x="74" y="6"/>
                    <a:pt x="75" y="6"/>
                  </a:cubicBezTo>
                  <a:cubicBezTo>
                    <a:pt x="76" y="6"/>
                    <a:pt x="76" y="6"/>
                    <a:pt x="77" y="5"/>
                  </a:cubicBezTo>
                  <a:cubicBezTo>
                    <a:pt x="78" y="5"/>
                    <a:pt x="78" y="4"/>
                    <a:pt x="78" y="3"/>
                  </a:cubicBezTo>
                  <a:close/>
                  <a:moveTo>
                    <a:pt x="77" y="37"/>
                  </a:moveTo>
                  <a:cubicBezTo>
                    <a:pt x="77" y="37"/>
                    <a:pt x="77" y="37"/>
                    <a:pt x="77" y="37"/>
                  </a:cubicBezTo>
                  <a:cubicBezTo>
                    <a:pt x="77" y="12"/>
                    <a:pt x="77" y="12"/>
                    <a:pt x="77" y="12"/>
                  </a:cubicBezTo>
                  <a:cubicBezTo>
                    <a:pt x="77" y="12"/>
                    <a:pt x="77" y="12"/>
                    <a:pt x="73" y="12"/>
                  </a:cubicBezTo>
                  <a:cubicBezTo>
                    <a:pt x="73" y="12"/>
                    <a:pt x="73" y="12"/>
                    <a:pt x="73" y="37"/>
                  </a:cubicBezTo>
                  <a:cubicBezTo>
                    <a:pt x="73" y="37"/>
                    <a:pt x="73" y="37"/>
                    <a:pt x="77" y="37"/>
                  </a:cubicBezTo>
                  <a:close/>
                  <a:moveTo>
                    <a:pt x="102" y="36"/>
                  </a:moveTo>
                  <a:cubicBezTo>
                    <a:pt x="102" y="36"/>
                    <a:pt x="102" y="36"/>
                    <a:pt x="102" y="36"/>
                  </a:cubicBezTo>
                  <a:cubicBezTo>
                    <a:pt x="102" y="32"/>
                    <a:pt x="102" y="32"/>
                    <a:pt x="102" y="32"/>
                  </a:cubicBezTo>
                  <a:cubicBezTo>
                    <a:pt x="99" y="34"/>
                    <a:pt x="98" y="34"/>
                    <a:pt x="95" y="34"/>
                  </a:cubicBezTo>
                  <a:cubicBezTo>
                    <a:pt x="93" y="34"/>
                    <a:pt x="91" y="34"/>
                    <a:pt x="89" y="32"/>
                  </a:cubicBezTo>
                  <a:cubicBezTo>
                    <a:pt x="88" y="30"/>
                    <a:pt x="87" y="28"/>
                    <a:pt x="87" y="25"/>
                  </a:cubicBezTo>
                  <a:cubicBezTo>
                    <a:pt x="87" y="22"/>
                    <a:pt x="88" y="19"/>
                    <a:pt x="89" y="18"/>
                  </a:cubicBezTo>
                  <a:cubicBezTo>
                    <a:pt x="91" y="16"/>
                    <a:pt x="93" y="15"/>
                    <a:pt x="95" y="15"/>
                  </a:cubicBezTo>
                  <a:cubicBezTo>
                    <a:pt x="98" y="15"/>
                    <a:pt x="100" y="16"/>
                    <a:pt x="102" y="17"/>
                  </a:cubicBezTo>
                  <a:cubicBezTo>
                    <a:pt x="102" y="17"/>
                    <a:pt x="102" y="17"/>
                    <a:pt x="102" y="13"/>
                  </a:cubicBezTo>
                  <a:cubicBezTo>
                    <a:pt x="100" y="12"/>
                    <a:pt x="98" y="12"/>
                    <a:pt x="96" y="12"/>
                  </a:cubicBezTo>
                  <a:cubicBezTo>
                    <a:pt x="92" y="12"/>
                    <a:pt x="89" y="13"/>
                    <a:pt x="87" y="15"/>
                  </a:cubicBezTo>
                  <a:cubicBezTo>
                    <a:pt x="84" y="18"/>
                    <a:pt x="83" y="21"/>
                    <a:pt x="83" y="25"/>
                  </a:cubicBezTo>
                  <a:cubicBezTo>
                    <a:pt x="83" y="29"/>
                    <a:pt x="84" y="32"/>
                    <a:pt x="86" y="34"/>
                  </a:cubicBezTo>
                  <a:cubicBezTo>
                    <a:pt x="88" y="37"/>
                    <a:pt x="91" y="38"/>
                    <a:pt x="95" y="38"/>
                  </a:cubicBezTo>
                  <a:cubicBezTo>
                    <a:pt x="97" y="38"/>
                    <a:pt x="99" y="37"/>
                    <a:pt x="102" y="36"/>
                  </a:cubicBezTo>
                  <a:close/>
                  <a:moveTo>
                    <a:pt x="120" y="16"/>
                  </a:moveTo>
                  <a:cubicBezTo>
                    <a:pt x="120" y="16"/>
                    <a:pt x="120" y="16"/>
                    <a:pt x="120" y="16"/>
                  </a:cubicBezTo>
                  <a:cubicBezTo>
                    <a:pt x="120" y="12"/>
                    <a:pt x="120" y="12"/>
                    <a:pt x="120" y="12"/>
                  </a:cubicBezTo>
                  <a:cubicBezTo>
                    <a:pt x="119" y="12"/>
                    <a:pt x="119" y="12"/>
                    <a:pt x="118" y="12"/>
                  </a:cubicBezTo>
                  <a:cubicBezTo>
                    <a:pt x="116" y="12"/>
                    <a:pt x="115" y="12"/>
                    <a:pt x="114" y="13"/>
                  </a:cubicBezTo>
                  <a:cubicBezTo>
                    <a:pt x="113" y="14"/>
                    <a:pt x="112" y="16"/>
                    <a:pt x="111" y="18"/>
                  </a:cubicBezTo>
                  <a:cubicBezTo>
                    <a:pt x="111" y="18"/>
                    <a:pt x="111" y="18"/>
                    <a:pt x="111" y="18"/>
                  </a:cubicBezTo>
                  <a:cubicBezTo>
                    <a:pt x="111" y="18"/>
                    <a:pt x="111" y="18"/>
                    <a:pt x="111" y="12"/>
                  </a:cubicBezTo>
                  <a:cubicBezTo>
                    <a:pt x="111" y="12"/>
                    <a:pt x="111" y="12"/>
                    <a:pt x="107" y="12"/>
                  </a:cubicBezTo>
                  <a:cubicBezTo>
                    <a:pt x="107" y="12"/>
                    <a:pt x="107" y="12"/>
                    <a:pt x="107" y="37"/>
                  </a:cubicBezTo>
                  <a:cubicBezTo>
                    <a:pt x="107" y="37"/>
                    <a:pt x="107" y="37"/>
                    <a:pt x="111" y="37"/>
                  </a:cubicBezTo>
                  <a:cubicBezTo>
                    <a:pt x="111" y="37"/>
                    <a:pt x="111" y="37"/>
                    <a:pt x="111" y="25"/>
                  </a:cubicBezTo>
                  <a:cubicBezTo>
                    <a:pt x="111" y="22"/>
                    <a:pt x="111" y="19"/>
                    <a:pt x="113" y="18"/>
                  </a:cubicBezTo>
                  <a:cubicBezTo>
                    <a:pt x="114" y="16"/>
                    <a:pt x="115" y="15"/>
                    <a:pt x="117" y="15"/>
                  </a:cubicBezTo>
                  <a:cubicBezTo>
                    <a:pt x="118" y="15"/>
                    <a:pt x="119" y="16"/>
                    <a:pt x="120" y="16"/>
                  </a:cubicBezTo>
                  <a:close/>
                  <a:moveTo>
                    <a:pt x="143" y="15"/>
                  </a:moveTo>
                  <a:cubicBezTo>
                    <a:pt x="141" y="13"/>
                    <a:pt x="138" y="12"/>
                    <a:pt x="134" y="12"/>
                  </a:cubicBezTo>
                  <a:cubicBezTo>
                    <a:pt x="130" y="12"/>
                    <a:pt x="127" y="13"/>
                    <a:pt x="125" y="15"/>
                  </a:cubicBezTo>
                  <a:cubicBezTo>
                    <a:pt x="123" y="17"/>
                    <a:pt x="121" y="21"/>
                    <a:pt x="121" y="25"/>
                  </a:cubicBezTo>
                  <a:cubicBezTo>
                    <a:pt x="121" y="29"/>
                    <a:pt x="123" y="32"/>
                    <a:pt x="124" y="34"/>
                  </a:cubicBezTo>
                  <a:cubicBezTo>
                    <a:pt x="127" y="37"/>
                    <a:pt x="130" y="38"/>
                    <a:pt x="133" y="38"/>
                  </a:cubicBezTo>
                  <a:cubicBezTo>
                    <a:pt x="137" y="38"/>
                    <a:pt x="140" y="37"/>
                    <a:pt x="143" y="34"/>
                  </a:cubicBezTo>
                  <a:cubicBezTo>
                    <a:pt x="145" y="32"/>
                    <a:pt x="146" y="29"/>
                    <a:pt x="146" y="25"/>
                  </a:cubicBezTo>
                  <a:cubicBezTo>
                    <a:pt x="146" y="21"/>
                    <a:pt x="145" y="18"/>
                    <a:pt x="143" y="15"/>
                  </a:cubicBezTo>
                  <a:close/>
                  <a:moveTo>
                    <a:pt x="140" y="32"/>
                  </a:moveTo>
                  <a:cubicBezTo>
                    <a:pt x="138" y="34"/>
                    <a:pt x="136" y="34"/>
                    <a:pt x="134" y="34"/>
                  </a:cubicBezTo>
                  <a:cubicBezTo>
                    <a:pt x="131" y="34"/>
                    <a:pt x="129" y="34"/>
                    <a:pt x="127" y="32"/>
                  </a:cubicBezTo>
                  <a:cubicBezTo>
                    <a:pt x="126" y="30"/>
                    <a:pt x="125" y="28"/>
                    <a:pt x="125" y="25"/>
                  </a:cubicBezTo>
                  <a:cubicBezTo>
                    <a:pt x="125" y="22"/>
                    <a:pt x="126" y="19"/>
                    <a:pt x="128" y="18"/>
                  </a:cubicBezTo>
                  <a:cubicBezTo>
                    <a:pt x="129" y="16"/>
                    <a:pt x="131" y="15"/>
                    <a:pt x="134" y="15"/>
                  </a:cubicBezTo>
                  <a:cubicBezTo>
                    <a:pt x="136" y="15"/>
                    <a:pt x="138" y="16"/>
                    <a:pt x="140" y="18"/>
                  </a:cubicBezTo>
                  <a:cubicBezTo>
                    <a:pt x="141" y="19"/>
                    <a:pt x="142" y="22"/>
                    <a:pt x="142" y="25"/>
                  </a:cubicBezTo>
                  <a:cubicBezTo>
                    <a:pt x="142" y="28"/>
                    <a:pt x="141" y="30"/>
                    <a:pt x="140" y="32"/>
                  </a:cubicBezTo>
                  <a:close/>
                  <a:moveTo>
                    <a:pt x="165" y="30"/>
                  </a:moveTo>
                  <a:cubicBezTo>
                    <a:pt x="165" y="29"/>
                    <a:pt x="164" y="27"/>
                    <a:pt x="164" y="26"/>
                  </a:cubicBezTo>
                  <a:cubicBezTo>
                    <a:pt x="162" y="25"/>
                    <a:pt x="161" y="24"/>
                    <a:pt x="159" y="23"/>
                  </a:cubicBezTo>
                  <a:cubicBezTo>
                    <a:pt x="157" y="22"/>
                    <a:pt x="155" y="22"/>
                    <a:pt x="155" y="21"/>
                  </a:cubicBezTo>
                  <a:cubicBezTo>
                    <a:pt x="154" y="21"/>
                    <a:pt x="154" y="20"/>
                    <a:pt x="154" y="18"/>
                  </a:cubicBezTo>
                  <a:cubicBezTo>
                    <a:pt x="154" y="18"/>
                    <a:pt x="154" y="17"/>
                    <a:pt x="155" y="16"/>
                  </a:cubicBezTo>
                  <a:cubicBezTo>
                    <a:pt x="156" y="15"/>
                    <a:pt x="157" y="15"/>
                    <a:pt x="158" y="15"/>
                  </a:cubicBezTo>
                  <a:cubicBezTo>
                    <a:pt x="160" y="15"/>
                    <a:pt x="162" y="16"/>
                    <a:pt x="164" y="17"/>
                  </a:cubicBezTo>
                  <a:cubicBezTo>
                    <a:pt x="164" y="17"/>
                    <a:pt x="164" y="17"/>
                    <a:pt x="164" y="13"/>
                  </a:cubicBezTo>
                  <a:cubicBezTo>
                    <a:pt x="163" y="12"/>
                    <a:pt x="161" y="12"/>
                    <a:pt x="159" y="12"/>
                  </a:cubicBezTo>
                  <a:cubicBezTo>
                    <a:pt x="156" y="12"/>
                    <a:pt x="154" y="12"/>
                    <a:pt x="152" y="14"/>
                  </a:cubicBezTo>
                  <a:cubicBezTo>
                    <a:pt x="151" y="15"/>
                    <a:pt x="150" y="17"/>
                    <a:pt x="150" y="19"/>
                  </a:cubicBezTo>
                  <a:cubicBezTo>
                    <a:pt x="150" y="21"/>
                    <a:pt x="151" y="22"/>
                    <a:pt x="151" y="23"/>
                  </a:cubicBezTo>
                  <a:cubicBezTo>
                    <a:pt x="152" y="24"/>
                    <a:pt x="154" y="25"/>
                    <a:pt x="156" y="26"/>
                  </a:cubicBezTo>
                  <a:cubicBezTo>
                    <a:pt x="158" y="27"/>
                    <a:pt x="160" y="28"/>
                    <a:pt x="160" y="29"/>
                  </a:cubicBezTo>
                  <a:cubicBezTo>
                    <a:pt x="161" y="29"/>
                    <a:pt x="161" y="30"/>
                    <a:pt x="161" y="31"/>
                  </a:cubicBezTo>
                  <a:cubicBezTo>
                    <a:pt x="161" y="33"/>
                    <a:pt x="160" y="34"/>
                    <a:pt x="156" y="34"/>
                  </a:cubicBezTo>
                  <a:cubicBezTo>
                    <a:pt x="154" y="34"/>
                    <a:pt x="152" y="34"/>
                    <a:pt x="150" y="32"/>
                  </a:cubicBezTo>
                  <a:cubicBezTo>
                    <a:pt x="150" y="32"/>
                    <a:pt x="150" y="32"/>
                    <a:pt x="150" y="36"/>
                  </a:cubicBezTo>
                  <a:cubicBezTo>
                    <a:pt x="151" y="37"/>
                    <a:pt x="154" y="38"/>
                    <a:pt x="156" y="38"/>
                  </a:cubicBezTo>
                  <a:cubicBezTo>
                    <a:pt x="159" y="38"/>
                    <a:pt x="161" y="37"/>
                    <a:pt x="163" y="36"/>
                  </a:cubicBezTo>
                  <a:cubicBezTo>
                    <a:pt x="164" y="34"/>
                    <a:pt x="165" y="33"/>
                    <a:pt x="165" y="30"/>
                  </a:cubicBezTo>
                  <a:close/>
                  <a:moveTo>
                    <a:pt x="190" y="15"/>
                  </a:moveTo>
                  <a:cubicBezTo>
                    <a:pt x="188" y="13"/>
                    <a:pt x="185" y="12"/>
                    <a:pt x="181" y="12"/>
                  </a:cubicBezTo>
                  <a:cubicBezTo>
                    <a:pt x="177" y="12"/>
                    <a:pt x="175" y="13"/>
                    <a:pt x="172" y="15"/>
                  </a:cubicBezTo>
                  <a:cubicBezTo>
                    <a:pt x="170" y="17"/>
                    <a:pt x="168" y="21"/>
                    <a:pt x="168" y="25"/>
                  </a:cubicBezTo>
                  <a:cubicBezTo>
                    <a:pt x="168" y="29"/>
                    <a:pt x="170" y="32"/>
                    <a:pt x="172" y="34"/>
                  </a:cubicBezTo>
                  <a:cubicBezTo>
                    <a:pt x="174" y="37"/>
                    <a:pt x="177" y="38"/>
                    <a:pt x="181" y="38"/>
                  </a:cubicBezTo>
                  <a:cubicBezTo>
                    <a:pt x="184" y="38"/>
                    <a:pt x="188" y="37"/>
                    <a:pt x="190" y="34"/>
                  </a:cubicBezTo>
                  <a:cubicBezTo>
                    <a:pt x="192" y="32"/>
                    <a:pt x="193" y="29"/>
                    <a:pt x="193" y="25"/>
                  </a:cubicBezTo>
                  <a:cubicBezTo>
                    <a:pt x="193" y="21"/>
                    <a:pt x="192" y="18"/>
                    <a:pt x="190" y="15"/>
                  </a:cubicBezTo>
                  <a:close/>
                  <a:moveTo>
                    <a:pt x="187" y="32"/>
                  </a:moveTo>
                  <a:cubicBezTo>
                    <a:pt x="186" y="34"/>
                    <a:pt x="184" y="34"/>
                    <a:pt x="181" y="34"/>
                  </a:cubicBezTo>
                  <a:cubicBezTo>
                    <a:pt x="179" y="34"/>
                    <a:pt x="176" y="34"/>
                    <a:pt x="175" y="32"/>
                  </a:cubicBezTo>
                  <a:cubicBezTo>
                    <a:pt x="173" y="30"/>
                    <a:pt x="173" y="28"/>
                    <a:pt x="173" y="25"/>
                  </a:cubicBezTo>
                  <a:cubicBezTo>
                    <a:pt x="173" y="22"/>
                    <a:pt x="173" y="19"/>
                    <a:pt x="175" y="18"/>
                  </a:cubicBezTo>
                  <a:cubicBezTo>
                    <a:pt x="176" y="16"/>
                    <a:pt x="179" y="15"/>
                    <a:pt x="181" y="15"/>
                  </a:cubicBezTo>
                  <a:cubicBezTo>
                    <a:pt x="184" y="15"/>
                    <a:pt x="185" y="16"/>
                    <a:pt x="187" y="18"/>
                  </a:cubicBezTo>
                  <a:cubicBezTo>
                    <a:pt x="188" y="19"/>
                    <a:pt x="189" y="22"/>
                    <a:pt x="189" y="25"/>
                  </a:cubicBezTo>
                  <a:cubicBezTo>
                    <a:pt x="189" y="28"/>
                    <a:pt x="188" y="30"/>
                    <a:pt x="187" y="32"/>
                  </a:cubicBezTo>
                  <a:close/>
                  <a:moveTo>
                    <a:pt x="210" y="4"/>
                  </a:moveTo>
                  <a:cubicBezTo>
                    <a:pt x="210" y="4"/>
                    <a:pt x="210" y="4"/>
                    <a:pt x="210" y="4"/>
                  </a:cubicBezTo>
                  <a:cubicBezTo>
                    <a:pt x="210" y="0"/>
                    <a:pt x="210" y="0"/>
                    <a:pt x="210" y="0"/>
                  </a:cubicBezTo>
                  <a:cubicBezTo>
                    <a:pt x="209" y="0"/>
                    <a:pt x="208" y="0"/>
                    <a:pt x="207" y="0"/>
                  </a:cubicBezTo>
                  <a:cubicBezTo>
                    <a:pt x="205" y="0"/>
                    <a:pt x="204" y="0"/>
                    <a:pt x="202" y="2"/>
                  </a:cubicBezTo>
                  <a:cubicBezTo>
                    <a:pt x="200" y="3"/>
                    <a:pt x="200" y="6"/>
                    <a:pt x="200" y="8"/>
                  </a:cubicBezTo>
                  <a:cubicBezTo>
                    <a:pt x="200" y="8"/>
                    <a:pt x="200" y="8"/>
                    <a:pt x="200" y="12"/>
                  </a:cubicBezTo>
                  <a:cubicBezTo>
                    <a:pt x="200" y="12"/>
                    <a:pt x="200" y="12"/>
                    <a:pt x="195" y="12"/>
                  </a:cubicBezTo>
                  <a:cubicBezTo>
                    <a:pt x="195" y="12"/>
                    <a:pt x="195" y="12"/>
                    <a:pt x="195" y="16"/>
                  </a:cubicBezTo>
                  <a:cubicBezTo>
                    <a:pt x="195" y="16"/>
                    <a:pt x="195" y="16"/>
                    <a:pt x="200" y="16"/>
                  </a:cubicBezTo>
                  <a:cubicBezTo>
                    <a:pt x="200" y="16"/>
                    <a:pt x="200" y="16"/>
                    <a:pt x="200" y="37"/>
                  </a:cubicBezTo>
                  <a:cubicBezTo>
                    <a:pt x="200" y="37"/>
                    <a:pt x="200" y="37"/>
                    <a:pt x="204" y="37"/>
                  </a:cubicBezTo>
                  <a:cubicBezTo>
                    <a:pt x="204" y="37"/>
                    <a:pt x="204" y="37"/>
                    <a:pt x="204" y="16"/>
                  </a:cubicBezTo>
                  <a:cubicBezTo>
                    <a:pt x="204" y="16"/>
                    <a:pt x="204" y="16"/>
                    <a:pt x="209" y="16"/>
                  </a:cubicBezTo>
                  <a:cubicBezTo>
                    <a:pt x="209" y="16"/>
                    <a:pt x="209" y="16"/>
                    <a:pt x="209" y="12"/>
                  </a:cubicBezTo>
                  <a:cubicBezTo>
                    <a:pt x="209" y="12"/>
                    <a:pt x="209" y="12"/>
                    <a:pt x="204" y="12"/>
                  </a:cubicBezTo>
                  <a:cubicBezTo>
                    <a:pt x="204" y="12"/>
                    <a:pt x="204" y="12"/>
                    <a:pt x="204" y="8"/>
                  </a:cubicBezTo>
                  <a:cubicBezTo>
                    <a:pt x="204" y="5"/>
                    <a:pt x="205" y="3"/>
                    <a:pt x="208" y="3"/>
                  </a:cubicBezTo>
                  <a:cubicBezTo>
                    <a:pt x="208" y="3"/>
                    <a:pt x="209" y="3"/>
                    <a:pt x="210" y="4"/>
                  </a:cubicBezTo>
                  <a:close/>
                  <a:moveTo>
                    <a:pt x="225" y="37"/>
                  </a:moveTo>
                  <a:cubicBezTo>
                    <a:pt x="225" y="37"/>
                    <a:pt x="225" y="37"/>
                    <a:pt x="225" y="37"/>
                  </a:cubicBezTo>
                  <a:cubicBezTo>
                    <a:pt x="225" y="34"/>
                    <a:pt x="225" y="34"/>
                    <a:pt x="225" y="34"/>
                  </a:cubicBezTo>
                  <a:cubicBezTo>
                    <a:pt x="225" y="34"/>
                    <a:pt x="224" y="34"/>
                    <a:pt x="223" y="34"/>
                  </a:cubicBezTo>
                  <a:cubicBezTo>
                    <a:pt x="221" y="34"/>
                    <a:pt x="221" y="34"/>
                    <a:pt x="220" y="33"/>
                  </a:cubicBezTo>
                  <a:cubicBezTo>
                    <a:pt x="220" y="33"/>
                    <a:pt x="219" y="31"/>
                    <a:pt x="219" y="30"/>
                  </a:cubicBezTo>
                  <a:cubicBezTo>
                    <a:pt x="219" y="30"/>
                    <a:pt x="219" y="30"/>
                    <a:pt x="219" y="16"/>
                  </a:cubicBezTo>
                  <a:cubicBezTo>
                    <a:pt x="219" y="16"/>
                    <a:pt x="219" y="16"/>
                    <a:pt x="225" y="16"/>
                  </a:cubicBezTo>
                  <a:cubicBezTo>
                    <a:pt x="225" y="16"/>
                    <a:pt x="225" y="16"/>
                    <a:pt x="225" y="12"/>
                  </a:cubicBezTo>
                  <a:cubicBezTo>
                    <a:pt x="225" y="12"/>
                    <a:pt x="225" y="12"/>
                    <a:pt x="219" y="12"/>
                  </a:cubicBezTo>
                  <a:cubicBezTo>
                    <a:pt x="219" y="12"/>
                    <a:pt x="219" y="12"/>
                    <a:pt x="219" y="5"/>
                  </a:cubicBezTo>
                  <a:cubicBezTo>
                    <a:pt x="218" y="6"/>
                    <a:pt x="217" y="6"/>
                    <a:pt x="215" y="6"/>
                  </a:cubicBezTo>
                  <a:cubicBezTo>
                    <a:pt x="215" y="6"/>
                    <a:pt x="215" y="6"/>
                    <a:pt x="215" y="12"/>
                  </a:cubicBezTo>
                  <a:cubicBezTo>
                    <a:pt x="215" y="12"/>
                    <a:pt x="215" y="12"/>
                    <a:pt x="211" y="12"/>
                  </a:cubicBezTo>
                  <a:cubicBezTo>
                    <a:pt x="211" y="12"/>
                    <a:pt x="211" y="12"/>
                    <a:pt x="211" y="16"/>
                  </a:cubicBezTo>
                  <a:cubicBezTo>
                    <a:pt x="211" y="16"/>
                    <a:pt x="211" y="16"/>
                    <a:pt x="215" y="16"/>
                  </a:cubicBezTo>
                  <a:cubicBezTo>
                    <a:pt x="215" y="16"/>
                    <a:pt x="215" y="16"/>
                    <a:pt x="215" y="30"/>
                  </a:cubicBezTo>
                  <a:cubicBezTo>
                    <a:pt x="215" y="35"/>
                    <a:pt x="217" y="38"/>
                    <a:pt x="222" y="38"/>
                  </a:cubicBezTo>
                  <a:cubicBezTo>
                    <a:pt x="223" y="38"/>
                    <a:pt x="225" y="38"/>
                    <a:pt x="225" y="37"/>
                  </a:cubicBezTo>
                  <a:close/>
                  <a:moveTo>
                    <a:pt x="14" y="133"/>
                  </a:moveTo>
                  <a:cubicBezTo>
                    <a:pt x="14" y="131"/>
                    <a:pt x="14" y="129"/>
                    <a:pt x="12" y="128"/>
                  </a:cubicBezTo>
                  <a:cubicBezTo>
                    <a:pt x="10" y="126"/>
                    <a:pt x="9" y="126"/>
                    <a:pt x="7" y="126"/>
                  </a:cubicBezTo>
                  <a:cubicBezTo>
                    <a:pt x="5" y="126"/>
                    <a:pt x="3" y="126"/>
                    <a:pt x="2" y="128"/>
                  </a:cubicBezTo>
                  <a:cubicBezTo>
                    <a:pt x="1" y="129"/>
                    <a:pt x="0" y="131"/>
                    <a:pt x="0" y="133"/>
                  </a:cubicBezTo>
                  <a:cubicBezTo>
                    <a:pt x="0" y="135"/>
                    <a:pt x="1" y="136"/>
                    <a:pt x="2" y="138"/>
                  </a:cubicBezTo>
                  <a:cubicBezTo>
                    <a:pt x="3" y="139"/>
                    <a:pt x="5" y="140"/>
                    <a:pt x="7" y="140"/>
                  </a:cubicBezTo>
                  <a:cubicBezTo>
                    <a:pt x="9" y="140"/>
                    <a:pt x="10" y="139"/>
                    <a:pt x="12" y="138"/>
                  </a:cubicBezTo>
                  <a:cubicBezTo>
                    <a:pt x="14" y="136"/>
                    <a:pt x="14" y="135"/>
                    <a:pt x="14" y="133"/>
                  </a:cubicBezTo>
                  <a:close/>
                  <a:moveTo>
                    <a:pt x="102" y="138"/>
                  </a:moveTo>
                  <a:cubicBezTo>
                    <a:pt x="102" y="138"/>
                    <a:pt x="102" y="138"/>
                    <a:pt x="102" y="138"/>
                  </a:cubicBezTo>
                  <a:cubicBezTo>
                    <a:pt x="102" y="48"/>
                    <a:pt x="102" y="48"/>
                    <a:pt x="102" y="48"/>
                  </a:cubicBezTo>
                  <a:cubicBezTo>
                    <a:pt x="102" y="48"/>
                    <a:pt x="102" y="48"/>
                    <a:pt x="91" y="48"/>
                  </a:cubicBezTo>
                  <a:cubicBezTo>
                    <a:pt x="91" y="48"/>
                    <a:pt x="91" y="48"/>
                    <a:pt x="91" y="112"/>
                  </a:cubicBezTo>
                  <a:cubicBezTo>
                    <a:pt x="91" y="118"/>
                    <a:pt x="91" y="122"/>
                    <a:pt x="92" y="125"/>
                  </a:cubicBezTo>
                  <a:cubicBezTo>
                    <a:pt x="92" y="125"/>
                    <a:pt x="92" y="125"/>
                    <a:pt x="91" y="125"/>
                  </a:cubicBezTo>
                  <a:cubicBezTo>
                    <a:pt x="91" y="124"/>
                    <a:pt x="90" y="122"/>
                    <a:pt x="88" y="119"/>
                  </a:cubicBezTo>
                  <a:cubicBezTo>
                    <a:pt x="88" y="119"/>
                    <a:pt x="88" y="119"/>
                    <a:pt x="43" y="48"/>
                  </a:cubicBezTo>
                  <a:cubicBezTo>
                    <a:pt x="43" y="48"/>
                    <a:pt x="43" y="48"/>
                    <a:pt x="29" y="48"/>
                  </a:cubicBezTo>
                  <a:cubicBezTo>
                    <a:pt x="29" y="48"/>
                    <a:pt x="29" y="48"/>
                    <a:pt x="29" y="138"/>
                  </a:cubicBezTo>
                  <a:cubicBezTo>
                    <a:pt x="29" y="138"/>
                    <a:pt x="29" y="138"/>
                    <a:pt x="40" y="138"/>
                  </a:cubicBezTo>
                  <a:cubicBezTo>
                    <a:pt x="40" y="138"/>
                    <a:pt x="40" y="138"/>
                    <a:pt x="40" y="73"/>
                  </a:cubicBezTo>
                  <a:cubicBezTo>
                    <a:pt x="40" y="67"/>
                    <a:pt x="40" y="63"/>
                    <a:pt x="39" y="61"/>
                  </a:cubicBezTo>
                  <a:cubicBezTo>
                    <a:pt x="39" y="61"/>
                    <a:pt x="39" y="61"/>
                    <a:pt x="40" y="61"/>
                  </a:cubicBezTo>
                  <a:cubicBezTo>
                    <a:pt x="41" y="63"/>
                    <a:pt x="42" y="65"/>
                    <a:pt x="42" y="67"/>
                  </a:cubicBezTo>
                  <a:cubicBezTo>
                    <a:pt x="42" y="67"/>
                    <a:pt x="42" y="67"/>
                    <a:pt x="89" y="138"/>
                  </a:cubicBezTo>
                  <a:cubicBezTo>
                    <a:pt x="89" y="138"/>
                    <a:pt x="89" y="138"/>
                    <a:pt x="102" y="138"/>
                  </a:cubicBezTo>
                  <a:close/>
                  <a:moveTo>
                    <a:pt x="169" y="138"/>
                  </a:moveTo>
                  <a:cubicBezTo>
                    <a:pt x="169" y="138"/>
                    <a:pt x="169" y="138"/>
                    <a:pt x="169" y="138"/>
                  </a:cubicBezTo>
                  <a:cubicBezTo>
                    <a:pt x="169" y="129"/>
                    <a:pt x="169" y="129"/>
                    <a:pt x="169" y="129"/>
                  </a:cubicBezTo>
                  <a:cubicBezTo>
                    <a:pt x="132" y="129"/>
                    <a:pt x="132" y="129"/>
                    <a:pt x="132" y="129"/>
                  </a:cubicBezTo>
                  <a:cubicBezTo>
                    <a:pt x="132" y="97"/>
                    <a:pt x="132" y="97"/>
                    <a:pt x="132" y="97"/>
                  </a:cubicBezTo>
                  <a:cubicBezTo>
                    <a:pt x="164" y="97"/>
                    <a:pt x="164" y="97"/>
                    <a:pt x="164" y="97"/>
                  </a:cubicBezTo>
                  <a:cubicBezTo>
                    <a:pt x="164" y="88"/>
                    <a:pt x="164" y="88"/>
                    <a:pt x="164" y="88"/>
                  </a:cubicBezTo>
                  <a:cubicBezTo>
                    <a:pt x="132" y="88"/>
                    <a:pt x="132" y="88"/>
                    <a:pt x="132" y="88"/>
                  </a:cubicBezTo>
                  <a:cubicBezTo>
                    <a:pt x="132" y="58"/>
                    <a:pt x="132" y="58"/>
                    <a:pt x="132" y="58"/>
                  </a:cubicBezTo>
                  <a:cubicBezTo>
                    <a:pt x="167" y="58"/>
                    <a:pt x="167" y="58"/>
                    <a:pt x="167" y="58"/>
                  </a:cubicBezTo>
                  <a:cubicBezTo>
                    <a:pt x="167" y="48"/>
                    <a:pt x="167" y="48"/>
                    <a:pt x="167" y="48"/>
                  </a:cubicBezTo>
                  <a:cubicBezTo>
                    <a:pt x="122" y="48"/>
                    <a:pt x="122" y="48"/>
                    <a:pt x="122" y="48"/>
                  </a:cubicBezTo>
                  <a:cubicBezTo>
                    <a:pt x="122" y="138"/>
                    <a:pt x="122" y="138"/>
                    <a:pt x="122" y="138"/>
                  </a:cubicBezTo>
                  <a:cubicBezTo>
                    <a:pt x="169" y="138"/>
                    <a:pt x="169" y="138"/>
                    <a:pt x="169" y="138"/>
                  </a:cubicBezTo>
                  <a:close/>
                  <a:moveTo>
                    <a:pt x="241" y="58"/>
                  </a:moveTo>
                  <a:cubicBezTo>
                    <a:pt x="241" y="58"/>
                    <a:pt x="241" y="58"/>
                    <a:pt x="241" y="58"/>
                  </a:cubicBezTo>
                  <a:cubicBezTo>
                    <a:pt x="241" y="48"/>
                    <a:pt x="241" y="48"/>
                    <a:pt x="241" y="48"/>
                  </a:cubicBezTo>
                  <a:cubicBezTo>
                    <a:pt x="179" y="48"/>
                    <a:pt x="179" y="48"/>
                    <a:pt x="179" y="48"/>
                  </a:cubicBezTo>
                  <a:cubicBezTo>
                    <a:pt x="179" y="58"/>
                    <a:pt x="179" y="58"/>
                    <a:pt x="179" y="58"/>
                  </a:cubicBezTo>
                  <a:cubicBezTo>
                    <a:pt x="205" y="58"/>
                    <a:pt x="205" y="58"/>
                    <a:pt x="205" y="58"/>
                  </a:cubicBezTo>
                  <a:cubicBezTo>
                    <a:pt x="205" y="138"/>
                    <a:pt x="205" y="138"/>
                    <a:pt x="205" y="138"/>
                  </a:cubicBezTo>
                  <a:cubicBezTo>
                    <a:pt x="215" y="138"/>
                    <a:pt x="215" y="138"/>
                    <a:pt x="215" y="138"/>
                  </a:cubicBezTo>
                  <a:cubicBezTo>
                    <a:pt x="215" y="58"/>
                    <a:pt x="215" y="58"/>
                    <a:pt x="215" y="58"/>
                  </a:cubicBezTo>
                  <a:cubicBezTo>
                    <a:pt x="241" y="58"/>
                    <a:pt x="241" y="58"/>
                    <a:pt x="241" y="58"/>
                  </a:cubicBez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marL="0" marR="0" lvl="0" indent="0" defTabSz="932098"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endParaRPr>
            </a:p>
          </p:txBody>
        </p:sp>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7193" y="889384"/>
              <a:ext cx="1189037" cy="321720"/>
            </a:xfrm>
            <a:prstGeom prst="rect">
              <a:avLst/>
            </a:prstGeom>
          </p:spPr>
        </p:pic>
        <p:sp>
          <p:nvSpPr>
            <p:cNvPr id="71" name="TextBox 70"/>
            <p:cNvSpPr txBox="1"/>
            <p:nvPr/>
          </p:nvSpPr>
          <p:spPr>
            <a:xfrm>
              <a:off x="8254306" y="1225996"/>
              <a:ext cx="2910166" cy="738664"/>
            </a:xfrm>
            <a:prstGeom prst="rect">
              <a:avLst/>
            </a:prstGeom>
            <a:noFill/>
          </p:spPr>
          <p:txBody>
            <a:bodyPr wrap="square" lIns="182880" tIns="146304" rIns="182880" bIns="146304" rtlCol="0">
              <a:spAutoFit/>
            </a:bodyPr>
            <a:lstStyle/>
            <a:p>
              <a:pPr defTabSz="932472" fontAlgn="base">
                <a:lnSpc>
                  <a:spcPct val="90000"/>
                </a:lnSpc>
                <a:spcBef>
                  <a:spcPct val="0"/>
                </a:spcBef>
                <a:spcAft>
                  <a:spcPct val="0"/>
                </a:spcAft>
              </a:pPr>
              <a:br>
                <a:rPr lang="en-US" sz="1600" dirty="0">
                  <a:gradFill>
                    <a:gsLst>
                      <a:gs pos="0">
                        <a:srgbClr val="FFFFFF"/>
                      </a:gs>
                      <a:gs pos="100000">
                        <a:srgbClr val="FFFFFF"/>
                      </a:gs>
                    </a:gsLst>
                    <a:lin ang="5400000" scaled="0"/>
                  </a:gradFill>
                </a:rPr>
              </a:br>
              <a:r>
                <a:rPr lang="en-US" sz="1600" dirty="0">
                  <a:gradFill>
                    <a:gsLst>
                      <a:gs pos="0">
                        <a:srgbClr val="FFFFFF"/>
                      </a:gs>
                      <a:gs pos="100000">
                        <a:srgbClr val="FFFFFF"/>
                      </a:gs>
                    </a:gsLst>
                    <a:lin ang="5400000" scaled="0"/>
                  </a:gradFill>
                </a:rPr>
                <a:t>Native apps with C++</a:t>
              </a:r>
            </a:p>
          </p:txBody>
        </p:sp>
        <p:pic>
          <p:nvPicPr>
            <p:cNvPr id="72" name="Picture 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35411" y="889384"/>
              <a:ext cx="814825" cy="302226"/>
            </a:xfrm>
            <a:prstGeom prst="rect">
              <a:avLst/>
            </a:prstGeom>
          </p:spPr>
        </p:pic>
      </p:grpSp>
      <p:grpSp>
        <p:nvGrpSpPr>
          <p:cNvPr id="36" name="Group 35"/>
          <p:cNvGrpSpPr/>
          <p:nvPr/>
        </p:nvGrpSpPr>
        <p:grpSpPr>
          <a:xfrm>
            <a:off x="5012134" y="4974321"/>
            <a:ext cx="2965757" cy="652964"/>
            <a:chOff x="5005333" y="821789"/>
            <a:chExt cx="2965757" cy="652964"/>
          </a:xfrm>
        </p:grpSpPr>
        <p:pic>
          <p:nvPicPr>
            <p:cNvPr id="67" name="Picture 6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5655" y="930655"/>
              <a:ext cx="1255435" cy="435233"/>
            </a:xfrm>
            <a:prstGeom prst="rect">
              <a:avLst/>
            </a:prstGeom>
          </p:spPr>
        </p:pic>
        <p:pic>
          <p:nvPicPr>
            <p:cNvPr id="68" name="Picture 67"/>
            <p:cNvPicPr>
              <a:picLocks noChangeAspect="1"/>
            </p:cNvPicPr>
            <p:nvPr/>
          </p:nvPicPr>
          <p:blipFill rotWithShape="1">
            <a:blip r:embed="rId6">
              <a:extLst>
                <a:ext uri="{28A0092B-C50C-407E-A947-70E740481C1C}">
                  <a14:useLocalDpi xmlns:a14="http://schemas.microsoft.com/office/drawing/2010/main" val="0"/>
                </a:ext>
              </a:extLst>
            </a:blip>
            <a:srcRect b="48572"/>
            <a:stretch/>
          </p:blipFill>
          <p:spPr>
            <a:xfrm>
              <a:off x="5005333" y="821789"/>
              <a:ext cx="1580491" cy="652964"/>
            </a:xfrm>
            <a:prstGeom prst="rect">
              <a:avLst/>
            </a:prstGeom>
          </p:spPr>
        </p:pic>
      </p:grpSp>
      <p:pic>
        <p:nvPicPr>
          <p:cNvPr id="37" name="Picture 36"/>
          <p:cNvPicPr>
            <a:picLocks noChangeAspect="1"/>
          </p:cNvPicPr>
          <p:nvPr/>
        </p:nvPicPr>
        <p:blipFill rotWithShape="1">
          <a:blip r:embed="rId7">
            <a:extLst>
              <a:ext uri="{28A0092B-C50C-407E-A947-70E740481C1C}">
                <a14:useLocalDpi xmlns:a14="http://schemas.microsoft.com/office/drawing/2010/main" val="0"/>
              </a:ext>
            </a:extLst>
          </a:blip>
          <a:srcRect t="68787"/>
          <a:stretch/>
        </p:blipFill>
        <p:spPr>
          <a:xfrm>
            <a:off x="1665230" y="5167612"/>
            <a:ext cx="1146050" cy="266383"/>
          </a:xfrm>
          <a:prstGeom prst="rect">
            <a:avLst/>
          </a:prstGeom>
        </p:spPr>
      </p:pic>
      <p:sp>
        <p:nvSpPr>
          <p:cNvPr id="39" name="Rectangle 38"/>
          <p:cNvSpPr/>
          <p:nvPr/>
        </p:nvSpPr>
        <p:spPr bwMode="auto">
          <a:xfrm>
            <a:off x="3525330" y="4564062"/>
            <a:ext cx="1371600" cy="1371600"/>
          </a:xfrm>
          <a:prstGeom prst="rect">
            <a:avLst/>
          </a:prstGeom>
          <a:solidFill>
            <a:srgbClr val="0078D7"/>
          </a:solidFill>
          <a:ln w="127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64" name="Picture 6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67429" y="4643464"/>
            <a:ext cx="1089319" cy="1234896"/>
          </a:xfrm>
          <a:prstGeom prst="rect">
            <a:avLst/>
          </a:prstGeom>
        </p:spPr>
      </p:pic>
      <p:sp>
        <p:nvSpPr>
          <p:cNvPr id="6" name="Rectangle 5"/>
          <p:cNvSpPr/>
          <p:nvPr/>
        </p:nvSpPr>
        <p:spPr bwMode="auto">
          <a:xfrm>
            <a:off x="1" y="1"/>
            <a:ext cx="12436474" cy="6994524"/>
          </a:xfrm>
          <a:prstGeom prst="rect">
            <a:avLst/>
          </a:prstGeom>
          <a:solidFill>
            <a:schemeClr val="accent3">
              <a:alpha val="6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Freeform 4"/>
          <p:cNvSpPr/>
          <p:nvPr/>
        </p:nvSpPr>
        <p:spPr bwMode="auto">
          <a:xfrm>
            <a:off x="8269263" y="4183062"/>
            <a:ext cx="3740174" cy="1258724"/>
          </a:xfrm>
          <a:custGeom>
            <a:avLst/>
            <a:gdLst>
              <a:gd name="connsiteX0" fmla="*/ 254417 w 3740174"/>
              <a:gd name="connsiteY0" fmla="*/ 56523 h 1258724"/>
              <a:gd name="connsiteX1" fmla="*/ 3512624 w 3740174"/>
              <a:gd name="connsiteY1" fmla="*/ 56523 h 1258724"/>
              <a:gd name="connsiteX2" fmla="*/ 3365479 w 3740174"/>
              <a:gd name="connsiteY2" fmla="*/ 529488 h 1258724"/>
              <a:gd name="connsiteX3" fmla="*/ 2566693 w 3740174"/>
              <a:gd name="connsiteY3" fmla="*/ 571530 h 1258724"/>
              <a:gd name="connsiteX4" fmla="*/ 2545672 w 3740174"/>
              <a:gd name="connsiteY4" fmla="*/ 1170619 h 1258724"/>
              <a:gd name="connsiteX5" fmla="*/ 1011162 w 3740174"/>
              <a:gd name="connsiteY5" fmla="*/ 1191640 h 1258724"/>
              <a:gd name="connsiteX6" fmla="*/ 979631 w 3740174"/>
              <a:gd name="connsiteY6" fmla="*/ 561019 h 1258724"/>
              <a:gd name="connsiteX7" fmla="*/ 296458 w 3740174"/>
              <a:gd name="connsiteY7" fmla="*/ 487447 h 1258724"/>
              <a:gd name="connsiteX8" fmla="*/ 254417 w 3740174"/>
              <a:gd name="connsiteY8" fmla="*/ 56523 h 1258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40174" h="1258724">
                <a:moveTo>
                  <a:pt x="254417" y="56523"/>
                </a:moveTo>
                <a:cubicBezTo>
                  <a:pt x="790445" y="-15298"/>
                  <a:pt x="2994114" y="-22305"/>
                  <a:pt x="3512624" y="56523"/>
                </a:cubicBezTo>
                <a:cubicBezTo>
                  <a:pt x="4031134" y="135351"/>
                  <a:pt x="3523134" y="443654"/>
                  <a:pt x="3365479" y="529488"/>
                </a:cubicBezTo>
                <a:cubicBezTo>
                  <a:pt x="3207824" y="615323"/>
                  <a:pt x="2703328" y="464675"/>
                  <a:pt x="2566693" y="571530"/>
                </a:cubicBezTo>
                <a:cubicBezTo>
                  <a:pt x="2430059" y="678385"/>
                  <a:pt x="2804927" y="1067267"/>
                  <a:pt x="2545672" y="1170619"/>
                </a:cubicBezTo>
                <a:cubicBezTo>
                  <a:pt x="2286417" y="1273971"/>
                  <a:pt x="1272169" y="1293240"/>
                  <a:pt x="1011162" y="1191640"/>
                </a:cubicBezTo>
                <a:cubicBezTo>
                  <a:pt x="750155" y="1090040"/>
                  <a:pt x="1098748" y="678385"/>
                  <a:pt x="979631" y="561019"/>
                </a:cubicBezTo>
                <a:cubicBezTo>
                  <a:pt x="860514" y="443654"/>
                  <a:pt x="415575" y="571530"/>
                  <a:pt x="296458" y="487447"/>
                </a:cubicBezTo>
                <a:cubicBezTo>
                  <a:pt x="177341" y="403364"/>
                  <a:pt x="-281611" y="128344"/>
                  <a:pt x="254417" y="56523"/>
                </a:cubicBezTo>
                <a:close/>
              </a:path>
            </a:pathLst>
          </a:custGeom>
          <a:solidFill>
            <a:srgbClr val="0070C0"/>
          </a:solid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8199437" y="3954462"/>
            <a:ext cx="3959352" cy="2438399"/>
          </a:xfrm>
          <a:prstGeom prst="rect">
            <a:avLst/>
          </a:prstGeom>
          <a:noFill/>
          <a:ln w="127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endParaRPr lang="en-US" sz="2000" dirty="0">
              <a:gradFill>
                <a:gsLst>
                  <a:gs pos="0">
                    <a:srgbClr val="00BCF2"/>
                  </a:gs>
                  <a:gs pos="100000">
                    <a:srgbClr val="00BCF2"/>
                  </a:gs>
                </a:gsLst>
                <a:lin ang="5400000" scaled="0"/>
              </a:gradFill>
              <a:latin typeface="Segoe UI Semibold" panose="020B0702040204020203" pitchFamily="34" charset="0"/>
              <a:cs typeface="Segoe UI Semibold" panose="020B0702040204020203" pitchFamily="34" charset="0"/>
            </a:endParaRPr>
          </a:p>
          <a:p>
            <a:pPr algn="ctr" defTabSz="932472" fontAlgn="base">
              <a:spcBef>
                <a:spcPct val="0"/>
              </a:spcBef>
              <a:spcAft>
                <a:spcPct val="0"/>
              </a:spcAft>
            </a:pPr>
            <a:r>
              <a:rPr lang="en-US" sz="2000" dirty="0">
                <a:solidFill>
                  <a:schemeClr val="bg1">
                    <a:lumMod val="75000"/>
                  </a:schemeClr>
                </a:solidFill>
                <a:latin typeface="Segoe UI Semibold" panose="020B0702040204020203" pitchFamily="34" charset="0"/>
                <a:cs typeface="Segoe UI Semibold" panose="020B0702040204020203" pitchFamily="34" charset="0"/>
              </a:rPr>
              <a:t>Native and cross-platform</a:t>
            </a: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0089" y="4868862"/>
            <a:ext cx="1189037" cy="321720"/>
          </a:xfrm>
          <a:prstGeom prst="rect">
            <a:avLst/>
          </a:prstGeom>
        </p:spPr>
      </p:pic>
    </p:spTree>
    <p:extLst>
      <p:ext uri="{BB962C8B-B14F-4D97-AF65-F5344CB8AC3E}">
        <p14:creationId xmlns:p14="http://schemas.microsoft.com/office/powerpoint/2010/main" val="90162008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bwMode="auto">
          <a:xfrm>
            <a:off x="1764" y="993"/>
            <a:ext cx="6230593" cy="69925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0" tIns="45704" rIns="91410" bIns="45704" numCol="1" rtlCol="0" anchor="ctr" anchorCtr="0" compatLnSpc="1">
            <a:prstTxWarp prst="textNoShape">
              <a:avLst/>
            </a:prstTxWarp>
          </a:bodyPr>
          <a:lstStyle/>
          <a:p>
            <a:pPr marL="0" marR="0" lvl="0" indent="0" algn="ctr" defTabSz="913863"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err="1">
              <a:ln>
                <a:noFill/>
              </a:ln>
              <a:solidFill>
                <a:schemeClr val="tx2"/>
              </a:solidFill>
              <a:effectLst/>
              <a:uLnTx/>
              <a:uFillTx/>
              <a:latin typeface="Segoe UI"/>
              <a:ea typeface="+mn-ea"/>
              <a:cs typeface="+mn-cs"/>
            </a:endParaRPr>
          </a:p>
        </p:txBody>
      </p:sp>
      <p:sp>
        <p:nvSpPr>
          <p:cNvPr id="58" name="Title 1"/>
          <p:cNvSpPr>
            <a:spLocks noGrp="1"/>
          </p:cNvSpPr>
          <p:nvPr>
            <p:ph type="title"/>
          </p:nvPr>
        </p:nvSpPr>
        <p:spPr>
          <a:xfrm>
            <a:off x="95066" y="199070"/>
            <a:ext cx="6043987" cy="1393192"/>
          </a:xfrm>
        </p:spPr>
        <p:txBody>
          <a:bodyPr/>
          <a:lstStyle/>
          <a:p>
            <a:r>
              <a:rPr lang="en-US" sz="4000" dirty="0">
                <a:solidFill>
                  <a:schemeClr val="tx2"/>
                </a:solidFill>
                <a:latin typeface="Segoe UI Semibold" panose="020B0702040204020203" pitchFamily="34" charset="0"/>
                <a:cs typeface="Segoe UI Semibold" panose="020B0702040204020203" pitchFamily="34" charset="0"/>
              </a:rPr>
              <a:t>C# cross-platform mobile:</a:t>
            </a:r>
            <a:br>
              <a:rPr lang="en-US" sz="4000" dirty="0">
                <a:solidFill>
                  <a:schemeClr val="tx2"/>
                </a:solidFill>
                <a:latin typeface="Segoe UI Semibold" panose="020B0702040204020203" pitchFamily="34" charset="0"/>
                <a:cs typeface="Segoe UI Semibold" panose="020B0702040204020203" pitchFamily="34" charset="0"/>
              </a:rPr>
            </a:br>
            <a:r>
              <a:rPr lang="en-US" sz="4000" dirty="0">
                <a:solidFill>
                  <a:schemeClr val="tx2"/>
                </a:solidFill>
                <a:latin typeface="Segoe UI Semibold" panose="020B0702040204020203" pitchFamily="34" charset="0"/>
                <a:cs typeface="Segoe UI Semibold" panose="020B0702040204020203" pitchFamily="34" charset="0"/>
              </a:rPr>
              <a:t>.NET + Xamarin</a:t>
            </a:r>
          </a:p>
        </p:txBody>
      </p:sp>
      <p:sp>
        <p:nvSpPr>
          <p:cNvPr id="59" name="Rectangle 58"/>
          <p:cNvSpPr/>
          <p:nvPr/>
        </p:nvSpPr>
        <p:spPr>
          <a:xfrm>
            <a:off x="392137" y="1744662"/>
            <a:ext cx="5571613" cy="3677930"/>
          </a:xfrm>
          <a:prstGeom prst="rect">
            <a:avLst/>
          </a:prstGeom>
        </p:spPr>
        <p:txBody>
          <a:bodyPr wrap="square">
            <a:spAutoFit/>
          </a:bodyPr>
          <a:lstStyle/>
          <a:p>
            <a:pPr marL="0" marR="0" lvl="0" indent="0" algn="l" defTabSz="932228"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tx2"/>
                </a:solidFill>
                <a:effectLst/>
                <a:uLnTx/>
                <a:uFillTx/>
                <a:latin typeface="+mj-lt"/>
                <a:cs typeface="Segoe UI Semibold" panose="020B0702040204020203" pitchFamily="34" charset="0"/>
              </a:rPr>
              <a:t>Share app logic across platforms</a:t>
            </a:r>
          </a:p>
          <a:p>
            <a:pPr marL="285695" marR="0" lvl="0" indent="-285695" algn="l" defTabSz="932148" rtl="0" eaLnBrk="1" fontAlgn="auto" latinLnBrk="0" hangingPunct="1">
              <a:lnSpc>
                <a:spcPct val="90000"/>
              </a:lnSpc>
              <a:spcBef>
                <a:spcPts val="1801"/>
              </a:spcBef>
              <a:spcAft>
                <a:spcPts val="0"/>
              </a:spcAft>
              <a:buClrTx/>
              <a:buSzTx/>
              <a:buFont typeface="Arial" panose="020B0604020202020204" pitchFamily="34" charset="0"/>
              <a:buChar char="•"/>
              <a:tabLst/>
              <a:defRPr/>
            </a:pPr>
            <a:r>
              <a:rPr kumimoji="0" lang="en-US" sz="2400" b="1" i="0" u="none" strike="noStrike" kern="0" cap="none" spc="0" normalizeH="0" baseline="0" noProof="0" dirty="0">
                <a:ln>
                  <a:noFill/>
                </a:ln>
                <a:solidFill>
                  <a:schemeClr val="tx2"/>
                </a:solidFill>
                <a:effectLst/>
                <a:uLnTx/>
                <a:uFillTx/>
                <a:latin typeface="+mj-lt"/>
                <a:ea typeface="ＭＳ Ｐゴシック" charset="0"/>
                <a:cs typeface="Segoe UI" panose="020B0502040204020203" pitchFamily="34" charset="0"/>
              </a:rPr>
              <a:t>Native</a:t>
            </a:r>
            <a:r>
              <a:rPr kumimoji="0" lang="en-US" sz="2400" b="0" i="0" u="none" strike="noStrike" kern="0" cap="none" spc="0" normalizeH="0" baseline="0" noProof="0" dirty="0">
                <a:ln>
                  <a:noFill/>
                </a:ln>
                <a:solidFill>
                  <a:schemeClr val="tx2"/>
                </a:solidFill>
                <a:effectLst/>
                <a:uLnTx/>
                <a:uFillTx/>
                <a:latin typeface="+mj-lt"/>
                <a:ea typeface="ＭＳ Ｐゴシック" charset="0"/>
              </a:rPr>
              <a:t> apps for Windows, iOS and Android devices using C#</a:t>
            </a:r>
          </a:p>
          <a:p>
            <a:pPr marL="285695" marR="0" lvl="0" indent="-285695" algn="l" defTabSz="932148" rtl="0" eaLnBrk="1" fontAlgn="auto" latinLnBrk="0" hangingPunct="1">
              <a:lnSpc>
                <a:spcPct val="90000"/>
              </a:lnSpc>
              <a:spcBef>
                <a:spcPts val="1801"/>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tx2"/>
                </a:solidFill>
                <a:effectLst/>
                <a:uLnTx/>
                <a:uFillTx/>
                <a:latin typeface="+mj-lt"/>
                <a:ea typeface="ＭＳ Ｐゴシック" charset="0"/>
              </a:rPr>
              <a:t>Maximize </a:t>
            </a:r>
            <a:r>
              <a:rPr kumimoji="0" lang="en-US" sz="2400" b="1" i="0" u="none" strike="noStrike" kern="0" cap="none" spc="0" normalizeH="0" baseline="0" noProof="0" dirty="0">
                <a:ln>
                  <a:noFill/>
                </a:ln>
                <a:solidFill>
                  <a:schemeClr val="tx2"/>
                </a:solidFill>
                <a:effectLst/>
                <a:uLnTx/>
                <a:uFillTx/>
                <a:latin typeface="+mj-lt"/>
                <a:ea typeface="ＭＳ Ｐゴシック" charset="0"/>
              </a:rPr>
              <a:t>code shared </a:t>
            </a:r>
            <a:r>
              <a:rPr kumimoji="0" lang="en-US" sz="2400" b="0" i="0" u="none" strike="noStrike" kern="0" cap="none" spc="0" normalizeH="0" baseline="0" noProof="0" dirty="0">
                <a:ln>
                  <a:noFill/>
                </a:ln>
                <a:solidFill>
                  <a:schemeClr val="tx2"/>
                </a:solidFill>
                <a:effectLst/>
                <a:uLnTx/>
                <a:uFillTx/>
                <a:latin typeface="+mj-lt"/>
                <a:ea typeface="ＭＳ Ｐゴシック" charset="0"/>
              </a:rPr>
              <a:t>with Portable Class Libraries</a:t>
            </a:r>
          </a:p>
          <a:p>
            <a:pPr marL="285695" marR="0" lvl="0" indent="-285695" algn="l" defTabSz="932148" rtl="0" eaLnBrk="1" fontAlgn="auto" latinLnBrk="0" hangingPunct="1">
              <a:lnSpc>
                <a:spcPct val="90000"/>
              </a:lnSpc>
              <a:spcBef>
                <a:spcPts val="1801"/>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tx2"/>
                </a:solidFill>
                <a:effectLst/>
                <a:uLnTx/>
                <a:uFillTx/>
                <a:latin typeface="+mj-lt"/>
                <a:ea typeface="ＭＳ Ｐゴシック" charset="0"/>
              </a:rPr>
              <a:t>Leverage existing </a:t>
            </a:r>
            <a:r>
              <a:rPr kumimoji="0" lang="en-US" sz="2400" b="1" i="0" u="none" strike="noStrike" kern="0" cap="none" spc="0" normalizeH="0" baseline="0" noProof="0" dirty="0">
                <a:ln>
                  <a:noFill/>
                </a:ln>
                <a:solidFill>
                  <a:schemeClr val="tx2"/>
                </a:solidFill>
                <a:effectLst/>
                <a:uLnTx/>
                <a:uFillTx/>
                <a:latin typeface="+mj-lt"/>
                <a:ea typeface="ＭＳ Ｐゴシック" charset="0"/>
              </a:rPr>
              <a:t>C# skills</a:t>
            </a:r>
          </a:p>
          <a:p>
            <a:pPr marL="0" marR="0" lvl="0" indent="0" algn="l" defTabSz="932228"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tx2"/>
              </a:solidFill>
              <a:effectLst/>
              <a:uLnTx/>
              <a:uFillTx/>
              <a:latin typeface="+mj-lt"/>
            </a:endParaRPr>
          </a:p>
          <a:p>
            <a:pPr marL="0" marR="0" lvl="0" indent="0" algn="l" defTabSz="932228"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tx2"/>
                </a:solidFill>
                <a:effectLst/>
                <a:uLnTx/>
                <a:uFillTx/>
                <a:latin typeface="+mj-lt"/>
                <a:cs typeface="Segoe UI Semibold" panose="020B0702040204020203" pitchFamily="34" charset="0"/>
              </a:rPr>
              <a:t>100% platforms’ APIs exposed</a:t>
            </a:r>
          </a:p>
        </p:txBody>
      </p:sp>
      <p:grpSp>
        <p:nvGrpSpPr>
          <p:cNvPr id="60" name="Group 59"/>
          <p:cNvGrpSpPr/>
          <p:nvPr/>
        </p:nvGrpSpPr>
        <p:grpSpPr>
          <a:xfrm>
            <a:off x="6609431" y="1834089"/>
            <a:ext cx="5521732" cy="3949173"/>
            <a:chOff x="6125687" y="1914127"/>
            <a:chExt cx="6054091" cy="4329919"/>
          </a:xfrm>
        </p:grpSpPr>
        <p:grpSp>
          <p:nvGrpSpPr>
            <p:cNvPr id="61" name="Group 60"/>
            <p:cNvGrpSpPr/>
            <p:nvPr/>
          </p:nvGrpSpPr>
          <p:grpSpPr>
            <a:xfrm>
              <a:off x="6125687" y="1914127"/>
              <a:ext cx="6054091" cy="4329919"/>
              <a:chOff x="6685100" y="1904052"/>
              <a:chExt cx="5438334" cy="3889528"/>
            </a:xfrm>
          </p:grpSpPr>
          <p:sp>
            <p:nvSpPr>
              <p:cNvPr id="64" name="Rectangle 63"/>
              <p:cNvSpPr/>
              <p:nvPr/>
            </p:nvSpPr>
            <p:spPr bwMode="auto">
              <a:xfrm>
                <a:off x="11401089" y="1904054"/>
                <a:ext cx="722345" cy="3889526"/>
              </a:xfrm>
              <a:prstGeom prst="rect">
                <a:avLst/>
              </a:prstGeom>
              <a:solidFill>
                <a:srgbClr val="6729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bwMode="auto">
              <a:xfrm>
                <a:off x="9796150" y="1904053"/>
                <a:ext cx="1544673" cy="3300673"/>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marL="0" marR="0" lvl="0" indent="0" algn="ctr" defTabSz="932293" rtl="0" eaLnBrk="1" fontAlgn="auto" latinLnBrk="0" hangingPunct="1">
                  <a:lnSpc>
                    <a:spcPct val="90000"/>
                  </a:lnSpc>
                  <a:spcBef>
                    <a:spcPts val="0"/>
                  </a:spcBef>
                  <a:spcAft>
                    <a:spcPts val="0"/>
                  </a:spcAft>
                  <a:buClrTx/>
                  <a:buSzTx/>
                  <a:buFontTx/>
                  <a:buNone/>
                  <a:tabLst/>
                  <a:defRPr/>
                </a:pPr>
                <a:endParaRPr kumimoji="0" lang="en-US" sz="1599" b="0" i="1" u="none" strike="noStrike" kern="0" cap="none" spc="0" normalizeH="0" baseline="0" noProof="0" dirty="0">
                  <a:ln>
                    <a:noFill/>
                  </a:ln>
                  <a:gradFill>
                    <a:gsLst>
                      <a:gs pos="0">
                        <a:srgbClr val="3F3F3F"/>
                      </a:gs>
                      <a:gs pos="100000">
                        <a:srgbClr val="3F3F3F"/>
                      </a:gs>
                    </a:gsLst>
                    <a:lin ang="5400000" scaled="0"/>
                  </a:gradFill>
                  <a:effectLst/>
                  <a:uLnTx/>
                  <a:uFillTx/>
                  <a:latin typeface="Segoe UI"/>
                  <a:ea typeface="Segoe UI" pitchFamily="34" charset="0"/>
                  <a:cs typeface="Segoe UI" pitchFamily="34" charset="0"/>
                </a:endParaRPr>
              </a:p>
            </p:txBody>
          </p:sp>
          <p:pic>
            <p:nvPicPr>
              <p:cNvPr id="66" name="Picture 6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0094616" y="1956312"/>
                <a:ext cx="742184" cy="858085"/>
              </a:xfrm>
              <a:prstGeom prst="rect">
                <a:avLst/>
              </a:prstGeom>
            </p:spPr>
          </p:pic>
          <p:sp>
            <p:nvSpPr>
              <p:cNvPr id="67" name="Rectangle 66"/>
              <p:cNvSpPr/>
              <p:nvPr/>
            </p:nvSpPr>
            <p:spPr bwMode="auto">
              <a:xfrm>
                <a:off x="9797121" y="2798771"/>
                <a:ext cx="1542323" cy="841498"/>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46622" tIns="46622" rIns="46622" bIns="46622" numCol="1" spcCol="0" rtlCol="0" fromWordArt="0" anchor="ctr" anchorCtr="0" forceAA="0" compatLnSpc="1">
                <a:prstTxWarp prst="textNoShape">
                  <a:avLst/>
                </a:prstTxWarp>
                <a:noAutofit/>
              </a:bodyPr>
              <a:lstStyle/>
              <a:p>
                <a:pPr marL="0" marR="0" lvl="0" indent="0" algn="ctr" defTabSz="932072" rtl="0" eaLnBrk="1" fontAlgn="base" latinLnBrk="0" hangingPunct="1">
                  <a:lnSpc>
                    <a:spcPct val="100000"/>
                  </a:lnSpc>
                  <a:spcBef>
                    <a:spcPct val="0"/>
                  </a:spcBef>
                  <a:spcAft>
                    <a:spcPct val="0"/>
                  </a:spcAft>
                  <a:buClrTx/>
                  <a:buSzTx/>
                  <a:buFontTx/>
                  <a:buNone/>
                  <a:tabLst/>
                  <a:defRPr/>
                </a:pPr>
                <a:endParaRPr kumimoji="0" lang="en-US" sz="3199" b="1" i="0" u="none" strike="noStrike" kern="0" cap="none" spc="-52"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pitchFamily="34" charset="0"/>
                </a:endParaRPr>
              </a:p>
            </p:txBody>
          </p:sp>
          <p:sp>
            <p:nvSpPr>
              <p:cNvPr id="68" name="Rectangle 67"/>
              <p:cNvSpPr/>
              <p:nvPr/>
            </p:nvSpPr>
            <p:spPr bwMode="auto">
              <a:xfrm>
                <a:off x="6686071" y="1904052"/>
                <a:ext cx="3047169" cy="330067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marL="0" marR="0" lvl="0" indent="0" algn="ctr" defTabSz="932293" rtl="0" eaLnBrk="1" fontAlgn="auto" latinLnBrk="0" hangingPunct="1">
                  <a:lnSpc>
                    <a:spcPct val="90000"/>
                  </a:lnSpc>
                  <a:spcBef>
                    <a:spcPts val="0"/>
                  </a:spcBef>
                  <a:spcAft>
                    <a:spcPts val="0"/>
                  </a:spcAft>
                  <a:buClrTx/>
                  <a:buSzTx/>
                  <a:buFontTx/>
                  <a:buNone/>
                  <a:tabLst/>
                  <a:defRPr/>
                </a:pPr>
                <a:r>
                  <a:rPr kumimoji="0" lang="en-US" sz="1599" b="0" i="1" u="none" strike="noStrike" kern="0" cap="none" spc="0" normalizeH="0" baseline="0" noProof="0" dirty="0">
                    <a:ln>
                      <a:noFill/>
                    </a:ln>
                    <a:gradFill>
                      <a:gsLst>
                        <a:gs pos="0">
                          <a:srgbClr val="3F3F3F"/>
                        </a:gs>
                        <a:gs pos="100000">
                          <a:srgbClr val="3F3F3F"/>
                        </a:gs>
                      </a:gsLst>
                      <a:lin ang="5400000" scaled="0"/>
                    </a:gradFill>
                    <a:effectLst/>
                    <a:uLnTx/>
                    <a:uFillTx/>
                    <a:latin typeface="Segoe UI"/>
                    <a:ea typeface="Segoe UI" pitchFamily="34" charset="0"/>
                    <a:cs typeface="Segoe UI" pitchFamily="34" charset="0"/>
                  </a:rPr>
                  <a:t>z</a:t>
                </a:r>
              </a:p>
            </p:txBody>
          </p:sp>
          <p:sp>
            <p:nvSpPr>
              <p:cNvPr id="69" name="Rectangle 68"/>
              <p:cNvSpPr/>
              <p:nvPr/>
            </p:nvSpPr>
            <p:spPr bwMode="auto">
              <a:xfrm>
                <a:off x="6685100" y="2791009"/>
                <a:ext cx="1496691" cy="843689"/>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6622" tIns="46622" rIns="46622" bIns="46622" numCol="1" spcCol="0" rtlCol="0" fromWordArt="0" anchor="ctr" anchorCtr="0" forceAA="0" compatLnSpc="1">
                <a:prstTxWarp prst="textNoShape">
                  <a:avLst/>
                </a:prstTxWarp>
                <a:noAutofit/>
              </a:bodyPr>
              <a:lstStyle/>
              <a:p>
                <a:pPr marL="0" marR="0" lvl="0" indent="0" algn="ctr" defTabSz="932072" rtl="0" eaLnBrk="1" fontAlgn="base" latinLnBrk="0" hangingPunct="1">
                  <a:lnSpc>
                    <a:spcPct val="100000"/>
                  </a:lnSpc>
                  <a:spcBef>
                    <a:spcPct val="0"/>
                  </a:spcBef>
                  <a:spcAft>
                    <a:spcPct val="0"/>
                  </a:spcAft>
                  <a:buClrTx/>
                  <a:buSzTx/>
                  <a:buFontTx/>
                  <a:buNone/>
                  <a:tabLst/>
                  <a:defRPr/>
                </a:pPr>
                <a:endParaRPr kumimoji="0" lang="en-US" sz="3199" b="1" i="0" u="none" strike="noStrike" kern="0" cap="none" spc="-52" normalizeH="0" baseline="0" noProof="0" dirty="0">
                  <a:ln>
                    <a:noFill/>
                  </a:ln>
                  <a:solidFill>
                    <a:srgbClr val="1B5CA9"/>
                  </a:solidFill>
                  <a:effectLst/>
                  <a:uLnTx/>
                  <a:uFillTx/>
                  <a:latin typeface="Segoe UI Light" panose="020B0502040204020203" pitchFamily="34" charset="0"/>
                  <a:ea typeface="Segoe UI" pitchFamily="34" charset="0"/>
                  <a:cs typeface="Segoe UI" pitchFamily="34" charset="0"/>
                </a:endParaRPr>
              </a:p>
            </p:txBody>
          </p:sp>
          <p:sp>
            <p:nvSpPr>
              <p:cNvPr id="70" name="Rectangle 69"/>
              <p:cNvSpPr/>
              <p:nvPr/>
            </p:nvSpPr>
            <p:spPr>
              <a:xfrm>
                <a:off x="6987760" y="3147374"/>
                <a:ext cx="884334" cy="287392"/>
              </a:xfrm>
              <a:prstGeom prst="rect">
                <a:avLst/>
              </a:prstGeom>
            </p:spPr>
            <p:txBody>
              <a:bodyPr wrap="none">
                <a:sp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3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C# + XIB</a:t>
                </a:r>
                <a:endParaRPr kumimoji="0" lang="en-US" sz="1399" b="0" i="1"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72" name="Rectangle 71"/>
              <p:cNvSpPr/>
              <p:nvPr/>
            </p:nvSpPr>
            <p:spPr bwMode="auto">
              <a:xfrm>
                <a:off x="8236548" y="2791009"/>
                <a:ext cx="1496692" cy="843689"/>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6622" tIns="46622" rIns="46622" bIns="46622" numCol="1" spcCol="0" rtlCol="0" fromWordArt="0" anchor="ctr" anchorCtr="0" forceAA="0" compatLnSpc="1">
                <a:prstTxWarp prst="textNoShape">
                  <a:avLst/>
                </a:prstTxWarp>
                <a:noAutofit/>
              </a:bodyPr>
              <a:lstStyle/>
              <a:p>
                <a:pPr marL="0" marR="0" lvl="0" indent="0" algn="ctr" defTabSz="932072" rtl="0" eaLnBrk="1" fontAlgn="base" latinLnBrk="0" hangingPunct="1">
                  <a:lnSpc>
                    <a:spcPct val="100000"/>
                  </a:lnSpc>
                  <a:spcBef>
                    <a:spcPct val="0"/>
                  </a:spcBef>
                  <a:spcAft>
                    <a:spcPct val="0"/>
                  </a:spcAft>
                  <a:buClrTx/>
                  <a:buSzTx/>
                  <a:buFontTx/>
                  <a:buNone/>
                  <a:tabLst/>
                  <a:defRPr/>
                </a:pPr>
                <a:endParaRPr kumimoji="0" lang="en-US" sz="3199" b="1" i="0" u="none" strike="noStrike" kern="0" cap="none" spc="-52"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pitchFamily="34" charset="0"/>
                </a:endParaRPr>
              </a:p>
            </p:txBody>
          </p:sp>
          <p:sp>
            <p:nvSpPr>
              <p:cNvPr id="73" name="Rectangle 72"/>
              <p:cNvSpPr/>
              <p:nvPr/>
            </p:nvSpPr>
            <p:spPr>
              <a:xfrm>
                <a:off x="8279580" y="3133974"/>
                <a:ext cx="1367785" cy="287392"/>
              </a:xfrm>
              <a:prstGeom prst="rect">
                <a:avLst/>
              </a:prstGeom>
            </p:spPr>
            <p:txBody>
              <a:bodyPr wrap="square">
                <a:spAutoFit/>
              </a:bodyPr>
              <a:lstStyle/>
              <a:p>
                <a:pPr marL="0" marR="0" lvl="0" indent="0" algn="ctr" defTabSz="932293" rtl="0" eaLnBrk="1" fontAlgn="auto" latinLnBrk="0" hangingPunct="1">
                  <a:lnSpc>
                    <a:spcPct val="90000"/>
                  </a:lnSpc>
                  <a:spcBef>
                    <a:spcPts val="0"/>
                  </a:spcBef>
                  <a:spcAft>
                    <a:spcPts val="0"/>
                  </a:spcAft>
                  <a:buClrTx/>
                  <a:buSzTx/>
                  <a:buFontTx/>
                  <a:buNone/>
                  <a:tabLst/>
                  <a:defRPr/>
                </a:pPr>
                <a:r>
                  <a:rPr kumimoji="0" lang="en-US" sz="13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C# + AXML</a:t>
                </a:r>
              </a:p>
            </p:txBody>
          </p:sp>
          <p:sp>
            <p:nvSpPr>
              <p:cNvPr id="74" name="Rectangle 73"/>
              <p:cNvSpPr/>
              <p:nvPr/>
            </p:nvSpPr>
            <p:spPr>
              <a:xfrm>
                <a:off x="9807559" y="3133212"/>
                <a:ext cx="1537655" cy="287392"/>
              </a:xfrm>
              <a:prstGeom prst="rect">
                <a:avLst/>
              </a:prstGeom>
            </p:spPr>
            <p:txBody>
              <a:bodyPr wrap="square">
                <a:spAutoFit/>
              </a:bodyPr>
              <a:lstStyle/>
              <a:p>
                <a:pPr marL="0" marR="0" lvl="0" indent="0" algn="ctr" defTabSz="932293" rtl="0" eaLnBrk="1" fontAlgn="auto" latinLnBrk="0" hangingPunct="1">
                  <a:lnSpc>
                    <a:spcPct val="90000"/>
                  </a:lnSpc>
                  <a:spcBef>
                    <a:spcPts val="0"/>
                  </a:spcBef>
                  <a:spcAft>
                    <a:spcPts val="0"/>
                  </a:spcAft>
                  <a:buClrTx/>
                  <a:buSzTx/>
                  <a:buFontTx/>
                  <a:buNone/>
                  <a:tabLst/>
                  <a:defRPr/>
                </a:pPr>
                <a:r>
                  <a:rPr kumimoji="0" lang="en-US" sz="13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C# + XAML</a:t>
                </a:r>
              </a:p>
            </p:txBody>
          </p:sp>
          <p:sp>
            <p:nvSpPr>
              <p:cNvPr id="75" name="Rectangle 74"/>
              <p:cNvSpPr/>
              <p:nvPr/>
            </p:nvSpPr>
            <p:spPr>
              <a:xfrm>
                <a:off x="6747992" y="2816856"/>
                <a:ext cx="1426483" cy="315217"/>
              </a:xfrm>
              <a:prstGeom prst="rect">
                <a:avLst/>
              </a:prstGeom>
            </p:spPr>
            <p:txBody>
              <a:bodyPr wrap="square">
                <a:sp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5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Native UI</a:t>
                </a:r>
                <a:endParaRPr kumimoji="0" lang="en-US" sz="1599" b="0" i="1"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76" name="Rectangle 75"/>
              <p:cNvSpPr/>
              <p:nvPr/>
            </p:nvSpPr>
            <p:spPr>
              <a:xfrm>
                <a:off x="8286712" y="2802757"/>
                <a:ext cx="1426483" cy="315217"/>
              </a:xfrm>
              <a:prstGeom prst="rect">
                <a:avLst/>
              </a:prstGeom>
            </p:spPr>
            <p:txBody>
              <a:bodyPr wrap="square">
                <a:sp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5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Native UI</a:t>
                </a:r>
                <a:endParaRPr kumimoji="0" lang="en-US" sz="1599" b="0" i="1"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77" name="Rectangle 76"/>
              <p:cNvSpPr/>
              <p:nvPr/>
            </p:nvSpPr>
            <p:spPr>
              <a:xfrm>
                <a:off x="9863144" y="2816856"/>
                <a:ext cx="1426483" cy="315217"/>
              </a:xfrm>
              <a:prstGeom prst="rect">
                <a:avLst/>
              </a:prstGeom>
            </p:spPr>
            <p:txBody>
              <a:bodyPr wrap="square">
                <a:sp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5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Native UI</a:t>
                </a:r>
                <a:endParaRPr kumimoji="0" lang="en-US" sz="1599" b="0" i="1"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78" name="Rectangle 77"/>
              <p:cNvSpPr/>
              <p:nvPr/>
            </p:nvSpPr>
            <p:spPr bwMode="auto">
              <a:xfrm>
                <a:off x="6690462" y="4958277"/>
                <a:ext cx="3048505" cy="835303"/>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marL="0" marR="0" lvl="0" indent="0" algn="ctr" defTabSz="932293" rtl="0" eaLnBrk="1" fontAlgn="auto" latinLnBrk="0" hangingPunct="1">
                  <a:lnSpc>
                    <a:spcPct val="90000"/>
                  </a:lnSpc>
                  <a:spcBef>
                    <a:spcPts val="0"/>
                  </a:spcBef>
                  <a:spcAft>
                    <a:spcPts val="0"/>
                  </a:spcAft>
                  <a:buClrTx/>
                  <a:buSzTx/>
                  <a:buFontTx/>
                  <a:buNone/>
                  <a:tabLst/>
                  <a:defRPr/>
                </a:pPr>
                <a:endParaRPr kumimoji="0" lang="en-US" sz="1599" b="0" i="1" u="none" strike="noStrike" kern="0" cap="none" spc="0" normalizeH="0" baseline="0" noProof="0" dirty="0">
                  <a:ln>
                    <a:noFill/>
                  </a:ln>
                  <a:gradFill>
                    <a:gsLst>
                      <a:gs pos="0">
                        <a:srgbClr val="3F3F3F"/>
                      </a:gs>
                      <a:gs pos="100000">
                        <a:srgbClr val="3F3F3F"/>
                      </a:gs>
                    </a:gsLst>
                    <a:lin ang="5400000" scaled="0"/>
                  </a:gradFill>
                  <a:effectLst/>
                  <a:uLnTx/>
                  <a:uFillTx/>
                  <a:latin typeface="Segoe UI"/>
                  <a:ea typeface="Segoe UI" pitchFamily="34" charset="0"/>
                  <a:cs typeface="Segoe UI" pitchFamily="34" charset="0"/>
                </a:endParaRPr>
              </a:p>
            </p:txBody>
          </p:sp>
          <p:sp>
            <p:nvSpPr>
              <p:cNvPr id="79" name="Rectangle 78"/>
              <p:cNvSpPr/>
              <p:nvPr/>
            </p:nvSpPr>
            <p:spPr bwMode="auto">
              <a:xfrm>
                <a:off x="9796150" y="5180349"/>
                <a:ext cx="1544672" cy="613231"/>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marL="0" marR="0" lvl="0" indent="0" algn="ctr" defTabSz="932293" rtl="0" eaLnBrk="1" fontAlgn="auto" latinLnBrk="0" hangingPunct="1">
                  <a:lnSpc>
                    <a:spcPct val="90000"/>
                  </a:lnSpc>
                  <a:spcBef>
                    <a:spcPts val="0"/>
                  </a:spcBef>
                  <a:spcAft>
                    <a:spcPts val="0"/>
                  </a:spcAft>
                  <a:buClrTx/>
                  <a:buSzTx/>
                  <a:buFontTx/>
                  <a:buNone/>
                  <a:tabLst/>
                  <a:defRPr/>
                </a:pPr>
                <a:endParaRPr kumimoji="0" lang="en-US" sz="1599" b="0" i="1" u="none" strike="noStrike" kern="0" cap="none" spc="0" normalizeH="0" baseline="0" noProof="0" dirty="0">
                  <a:ln>
                    <a:noFill/>
                  </a:ln>
                  <a:gradFill>
                    <a:gsLst>
                      <a:gs pos="0">
                        <a:srgbClr val="3F3F3F"/>
                      </a:gs>
                      <a:gs pos="100000">
                        <a:srgbClr val="3F3F3F"/>
                      </a:gs>
                    </a:gsLst>
                    <a:lin ang="5400000" scaled="0"/>
                  </a:gradFill>
                  <a:effectLst/>
                  <a:uLnTx/>
                  <a:uFillTx/>
                  <a:latin typeface="Segoe UI"/>
                  <a:ea typeface="Segoe UI" pitchFamily="34" charset="0"/>
                  <a:cs typeface="Segoe UI" pitchFamily="34" charset="0"/>
                </a:endParaRPr>
              </a:p>
            </p:txBody>
          </p:sp>
          <p:pic>
            <p:nvPicPr>
              <p:cNvPr id="80" name="Picture 79" descr="xamarin-horizontal-blu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74680" y="5200982"/>
                <a:ext cx="1595920" cy="386816"/>
              </a:xfrm>
              <a:prstGeom prst="rect">
                <a:avLst/>
              </a:prstGeom>
            </p:spPr>
          </p:pic>
          <p:grpSp>
            <p:nvGrpSpPr>
              <p:cNvPr id="81" name="Group 80"/>
              <p:cNvGrpSpPr>
                <a:grpSpLocks noChangeAspect="1"/>
              </p:cNvGrpSpPr>
              <p:nvPr/>
            </p:nvGrpSpPr>
            <p:grpSpPr>
              <a:xfrm>
                <a:off x="10295067" y="5114057"/>
                <a:ext cx="518452" cy="520667"/>
                <a:chOff x="1203822" y="3672970"/>
                <a:chExt cx="765375" cy="768645"/>
              </a:xfrm>
            </p:grpSpPr>
            <p:sp>
              <p:nvSpPr>
                <p:cNvPr id="83" name="Rectangle 82"/>
                <p:cNvSpPr/>
                <p:nvPr/>
              </p:nvSpPr>
              <p:spPr bwMode="auto">
                <a:xfrm>
                  <a:off x="1203822" y="3672970"/>
                  <a:ext cx="765375" cy="768645"/>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416" tIns="146283" rIns="182854" bIns="146283" numCol="1" spcCol="0" rtlCol="0" fromWordArt="0" anchor="ctr" anchorCtr="0" forceAA="0" compatLnSpc="1">
                  <a:prstTxWarp prst="textNoShape">
                    <a:avLst/>
                  </a:prstTxWarp>
                  <a:noAutofit/>
                </a:bodyPr>
                <a:lstStyle/>
                <a:p>
                  <a:pPr marL="0" marR="0" lvl="0" indent="0" algn="l" defTabSz="913923"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4" name="Freeform 9"/>
                <p:cNvSpPr>
                  <a:spLocks noEditPoints="1"/>
                </p:cNvSpPr>
                <p:nvPr/>
              </p:nvSpPr>
              <p:spPr bwMode="auto">
                <a:xfrm>
                  <a:off x="1271995" y="3873698"/>
                  <a:ext cx="620019" cy="355581"/>
                </a:xfrm>
                <a:custGeom>
                  <a:avLst/>
                  <a:gdLst>
                    <a:gd name="T0" fmla="*/ 61 w 241"/>
                    <a:gd name="T1" fmla="*/ 7 h 140"/>
                    <a:gd name="T2" fmla="*/ 46 w 241"/>
                    <a:gd name="T3" fmla="*/ 37 h 140"/>
                    <a:gd name="T4" fmla="*/ 33 w 241"/>
                    <a:gd name="T5" fmla="*/ 14 h 140"/>
                    <a:gd name="T6" fmla="*/ 35 w 241"/>
                    <a:gd name="T7" fmla="*/ 2 h 140"/>
                    <a:gd name="T8" fmla="*/ 49 w 241"/>
                    <a:gd name="T9" fmla="*/ 27 h 140"/>
                    <a:gd name="T10" fmla="*/ 65 w 241"/>
                    <a:gd name="T11" fmla="*/ 37 h 140"/>
                    <a:gd name="T12" fmla="*/ 73 w 241"/>
                    <a:gd name="T13" fmla="*/ 1 h 140"/>
                    <a:gd name="T14" fmla="*/ 77 w 241"/>
                    <a:gd name="T15" fmla="*/ 5 h 140"/>
                    <a:gd name="T16" fmla="*/ 77 w 241"/>
                    <a:gd name="T17" fmla="*/ 12 h 140"/>
                    <a:gd name="T18" fmla="*/ 102 w 241"/>
                    <a:gd name="T19" fmla="*/ 36 h 140"/>
                    <a:gd name="T20" fmla="*/ 89 w 241"/>
                    <a:gd name="T21" fmla="*/ 32 h 140"/>
                    <a:gd name="T22" fmla="*/ 102 w 241"/>
                    <a:gd name="T23" fmla="*/ 17 h 140"/>
                    <a:gd name="T24" fmla="*/ 83 w 241"/>
                    <a:gd name="T25" fmla="*/ 25 h 140"/>
                    <a:gd name="T26" fmla="*/ 120 w 241"/>
                    <a:gd name="T27" fmla="*/ 16 h 140"/>
                    <a:gd name="T28" fmla="*/ 114 w 241"/>
                    <a:gd name="T29" fmla="*/ 13 h 140"/>
                    <a:gd name="T30" fmla="*/ 107 w 241"/>
                    <a:gd name="T31" fmla="*/ 12 h 140"/>
                    <a:gd name="T32" fmla="*/ 113 w 241"/>
                    <a:gd name="T33" fmla="*/ 18 h 140"/>
                    <a:gd name="T34" fmla="*/ 134 w 241"/>
                    <a:gd name="T35" fmla="*/ 12 h 140"/>
                    <a:gd name="T36" fmla="*/ 133 w 241"/>
                    <a:gd name="T37" fmla="*/ 38 h 140"/>
                    <a:gd name="T38" fmla="*/ 140 w 241"/>
                    <a:gd name="T39" fmla="*/ 32 h 140"/>
                    <a:gd name="T40" fmla="*/ 128 w 241"/>
                    <a:gd name="T41" fmla="*/ 18 h 140"/>
                    <a:gd name="T42" fmla="*/ 140 w 241"/>
                    <a:gd name="T43" fmla="*/ 32 h 140"/>
                    <a:gd name="T44" fmla="*/ 155 w 241"/>
                    <a:gd name="T45" fmla="*/ 21 h 140"/>
                    <a:gd name="T46" fmla="*/ 164 w 241"/>
                    <a:gd name="T47" fmla="*/ 17 h 140"/>
                    <a:gd name="T48" fmla="*/ 150 w 241"/>
                    <a:gd name="T49" fmla="*/ 19 h 140"/>
                    <a:gd name="T50" fmla="*/ 161 w 241"/>
                    <a:gd name="T51" fmla="*/ 31 h 140"/>
                    <a:gd name="T52" fmla="*/ 156 w 241"/>
                    <a:gd name="T53" fmla="*/ 38 h 140"/>
                    <a:gd name="T54" fmla="*/ 181 w 241"/>
                    <a:gd name="T55" fmla="*/ 12 h 140"/>
                    <a:gd name="T56" fmla="*/ 181 w 241"/>
                    <a:gd name="T57" fmla="*/ 38 h 140"/>
                    <a:gd name="T58" fmla="*/ 187 w 241"/>
                    <a:gd name="T59" fmla="*/ 32 h 140"/>
                    <a:gd name="T60" fmla="*/ 175 w 241"/>
                    <a:gd name="T61" fmla="*/ 18 h 140"/>
                    <a:gd name="T62" fmla="*/ 187 w 241"/>
                    <a:gd name="T63" fmla="*/ 32 h 140"/>
                    <a:gd name="T64" fmla="*/ 207 w 241"/>
                    <a:gd name="T65" fmla="*/ 0 h 140"/>
                    <a:gd name="T66" fmla="*/ 195 w 241"/>
                    <a:gd name="T67" fmla="*/ 12 h 140"/>
                    <a:gd name="T68" fmla="*/ 204 w 241"/>
                    <a:gd name="T69" fmla="*/ 37 h 140"/>
                    <a:gd name="T70" fmla="*/ 204 w 241"/>
                    <a:gd name="T71" fmla="*/ 12 h 140"/>
                    <a:gd name="T72" fmla="*/ 225 w 241"/>
                    <a:gd name="T73" fmla="*/ 37 h 140"/>
                    <a:gd name="T74" fmla="*/ 220 w 241"/>
                    <a:gd name="T75" fmla="*/ 33 h 140"/>
                    <a:gd name="T76" fmla="*/ 225 w 241"/>
                    <a:gd name="T77" fmla="*/ 12 h 140"/>
                    <a:gd name="T78" fmla="*/ 215 w 241"/>
                    <a:gd name="T79" fmla="*/ 12 h 140"/>
                    <a:gd name="T80" fmla="*/ 215 w 241"/>
                    <a:gd name="T81" fmla="*/ 30 h 140"/>
                    <a:gd name="T82" fmla="*/ 12 w 241"/>
                    <a:gd name="T83" fmla="*/ 128 h 140"/>
                    <a:gd name="T84" fmla="*/ 2 w 241"/>
                    <a:gd name="T85" fmla="*/ 138 h 140"/>
                    <a:gd name="T86" fmla="*/ 102 w 241"/>
                    <a:gd name="T87" fmla="*/ 138 h 140"/>
                    <a:gd name="T88" fmla="*/ 91 w 241"/>
                    <a:gd name="T89" fmla="*/ 112 h 140"/>
                    <a:gd name="T90" fmla="*/ 43 w 241"/>
                    <a:gd name="T91" fmla="*/ 48 h 140"/>
                    <a:gd name="T92" fmla="*/ 40 w 241"/>
                    <a:gd name="T93" fmla="*/ 73 h 140"/>
                    <a:gd name="T94" fmla="*/ 89 w 241"/>
                    <a:gd name="T95" fmla="*/ 138 h 140"/>
                    <a:gd name="T96" fmla="*/ 169 w 241"/>
                    <a:gd name="T97" fmla="*/ 129 h 140"/>
                    <a:gd name="T98" fmla="*/ 164 w 241"/>
                    <a:gd name="T99" fmla="*/ 88 h 140"/>
                    <a:gd name="T100" fmla="*/ 167 w 241"/>
                    <a:gd name="T101" fmla="*/ 48 h 140"/>
                    <a:gd name="T102" fmla="*/ 241 w 241"/>
                    <a:gd name="T103" fmla="*/ 58 h 140"/>
                    <a:gd name="T104" fmla="*/ 179 w 241"/>
                    <a:gd name="T105" fmla="*/ 58 h 140"/>
                    <a:gd name="T106" fmla="*/ 215 w 241"/>
                    <a:gd name="T107"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1" h="140">
                      <a:moveTo>
                        <a:pt x="65" y="37"/>
                      </a:moveTo>
                      <a:cubicBezTo>
                        <a:pt x="61" y="37"/>
                        <a:pt x="61" y="37"/>
                        <a:pt x="61" y="37"/>
                      </a:cubicBezTo>
                      <a:cubicBezTo>
                        <a:pt x="61" y="14"/>
                        <a:pt x="61" y="14"/>
                        <a:pt x="61" y="14"/>
                      </a:cubicBezTo>
                      <a:cubicBezTo>
                        <a:pt x="61" y="12"/>
                        <a:pt x="61" y="10"/>
                        <a:pt x="61" y="7"/>
                      </a:cubicBezTo>
                      <a:cubicBezTo>
                        <a:pt x="61" y="7"/>
                        <a:pt x="61" y="7"/>
                        <a:pt x="61" y="7"/>
                      </a:cubicBezTo>
                      <a:cubicBezTo>
                        <a:pt x="61" y="9"/>
                        <a:pt x="60" y="10"/>
                        <a:pt x="60" y="11"/>
                      </a:cubicBezTo>
                      <a:cubicBezTo>
                        <a:pt x="48" y="37"/>
                        <a:pt x="48" y="37"/>
                        <a:pt x="48" y="37"/>
                      </a:cubicBezTo>
                      <a:cubicBezTo>
                        <a:pt x="46" y="37"/>
                        <a:pt x="46" y="37"/>
                        <a:pt x="46" y="37"/>
                      </a:cubicBezTo>
                      <a:cubicBezTo>
                        <a:pt x="34" y="11"/>
                        <a:pt x="34" y="11"/>
                        <a:pt x="34" y="11"/>
                      </a:cubicBezTo>
                      <a:cubicBezTo>
                        <a:pt x="34" y="10"/>
                        <a:pt x="34" y="9"/>
                        <a:pt x="33" y="7"/>
                      </a:cubicBezTo>
                      <a:cubicBezTo>
                        <a:pt x="33" y="7"/>
                        <a:pt x="33" y="7"/>
                        <a:pt x="33" y="7"/>
                      </a:cubicBezTo>
                      <a:cubicBezTo>
                        <a:pt x="33" y="8"/>
                        <a:pt x="33" y="11"/>
                        <a:pt x="33" y="14"/>
                      </a:cubicBezTo>
                      <a:cubicBezTo>
                        <a:pt x="33" y="37"/>
                        <a:pt x="33" y="37"/>
                        <a:pt x="33" y="37"/>
                      </a:cubicBezTo>
                      <a:cubicBezTo>
                        <a:pt x="29" y="37"/>
                        <a:pt x="29" y="37"/>
                        <a:pt x="29" y="37"/>
                      </a:cubicBezTo>
                      <a:cubicBezTo>
                        <a:pt x="29" y="2"/>
                        <a:pt x="29" y="2"/>
                        <a:pt x="29" y="2"/>
                      </a:cubicBezTo>
                      <a:cubicBezTo>
                        <a:pt x="35" y="2"/>
                        <a:pt x="35" y="2"/>
                        <a:pt x="35" y="2"/>
                      </a:cubicBezTo>
                      <a:cubicBezTo>
                        <a:pt x="46" y="27"/>
                        <a:pt x="46" y="27"/>
                        <a:pt x="46" y="27"/>
                      </a:cubicBezTo>
                      <a:cubicBezTo>
                        <a:pt x="46" y="28"/>
                        <a:pt x="47" y="30"/>
                        <a:pt x="47" y="31"/>
                      </a:cubicBezTo>
                      <a:cubicBezTo>
                        <a:pt x="47" y="31"/>
                        <a:pt x="47" y="31"/>
                        <a:pt x="47" y="31"/>
                      </a:cubicBezTo>
                      <a:cubicBezTo>
                        <a:pt x="48" y="29"/>
                        <a:pt x="49" y="27"/>
                        <a:pt x="49" y="27"/>
                      </a:cubicBezTo>
                      <a:cubicBezTo>
                        <a:pt x="60" y="2"/>
                        <a:pt x="60" y="2"/>
                        <a:pt x="60" y="2"/>
                      </a:cubicBezTo>
                      <a:cubicBezTo>
                        <a:pt x="65" y="2"/>
                        <a:pt x="65" y="2"/>
                        <a:pt x="65" y="2"/>
                      </a:cubicBezTo>
                      <a:cubicBezTo>
                        <a:pt x="65" y="37"/>
                        <a:pt x="65" y="37"/>
                        <a:pt x="65" y="37"/>
                      </a:cubicBezTo>
                      <a:cubicBezTo>
                        <a:pt x="65" y="37"/>
                        <a:pt x="65" y="37"/>
                        <a:pt x="65" y="37"/>
                      </a:cubicBezTo>
                      <a:close/>
                      <a:moveTo>
                        <a:pt x="78" y="3"/>
                      </a:moveTo>
                      <a:cubicBezTo>
                        <a:pt x="78" y="2"/>
                        <a:pt x="78" y="2"/>
                        <a:pt x="77" y="1"/>
                      </a:cubicBezTo>
                      <a:cubicBezTo>
                        <a:pt x="76" y="1"/>
                        <a:pt x="76" y="1"/>
                        <a:pt x="75" y="1"/>
                      </a:cubicBezTo>
                      <a:cubicBezTo>
                        <a:pt x="74" y="1"/>
                        <a:pt x="74" y="1"/>
                        <a:pt x="73" y="1"/>
                      </a:cubicBezTo>
                      <a:cubicBezTo>
                        <a:pt x="73" y="2"/>
                        <a:pt x="73" y="2"/>
                        <a:pt x="73" y="3"/>
                      </a:cubicBezTo>
                      <a:cubicBezTo>
                        <a:pt x="73" y="4"/>
                        <a:pt x="73" y="5"/>
                        <a:pt x="73" y="5"/>
                      </a:cubicBezTo>
                      <a:cubicBezTo>
                        <a:pt x="74" y="6"/>
                        <a:pt x="74" y="6"/>
                        <a:pt x="75" y="6"/>
                      </a:cubicBezTo>
                      <a:cubicBezTo>
                        <a:pt x="76" y="6"/>
                        <a:pt x="76" y="6"/>
                        <a:pt x="77" y="5"/>
                      </a:cubicBezTo>
                      <a:cubicBezTo>
                        <a:pt x="78" y="5"/>
                        <a:pt x="78" y="4"/>
                        <a:pt x="78" y="3"/>
                      </a:cubicBezTo>
                      <a:close/>
                      <a:moveTo>
                        <a:pt x="77" y="37"/>
                      </a:moveTo>
                      <a:cubicBezTo>
                        <a:pt x="77" y="37"/>
                        <a:pt x="77" y="37"/>
                        <a:pt x="77" y="37"/>
                      </a:cubicBezTo>
                      <a:cubicBezTo>
                        <a:pt x="77" y="12"/>
                        <a:pt x="77" y="12"/>
                        <a:pt x="77" y="12"/>
                      </a:cubicBezTo>
                      <a:cubicBezTo>
                        <a:pt x="77" y="12"/>
                        <a:pt x="77" y="12"/>
                        <a:pt x="73" y="12"/>
                      </a:cubicBezTo>
                      <a:cubicBezTo>
                        <a:pt x="73" y="12"/>
                        <a:pt x="73" y="12"/>
                        <a:pt x="73" y="37"/>
                      </a:cubicBezTo>
                      <a:cubicBezTo>
                        <a:pt x="73" y="37"/>
                        <a:pt x="73" y="37"/>
                        <a:pt x="77" y="37"/>
                      </a:cubicBezTo>
                      <a:close/>
                      <a:moveTo>
                        <a:pt x="102" y="36"/>
                      </a:moveTo>
                      <a:cubicBezTo>
                        <a:pt x="102" y="36"/>
                        <a:pt x="102" y="36"/>
                        <a:pt x="102" y="36"/>
                      </a:cubicBezTo>
                      <a:cubicBezTo>
                        <a:pt x="102" y="32"/>
                        <a:pt x="102" y="32"/>
                        <a:pt x="102" y="32"/>
                      </a:cubicBezTo>
                      <a:cubicBezTo>
                        <a:pt x="99" y="34"/>
                        <a:pt x="98" y="34"/>
                        <a:pt x="95" y="34"/>
                      </a:cubicBezTo>
                      <a:cubicBezTo>
                        <a:pt x="93" y="34"/>
                        <a:pt x="91" y="34"/>
                        <a:pt x="89" y="32"/>
                      </a:cubicBezTo>
                      <a:cubicBezTo>
                        <a:pt x="88" y="30"/>
                        <a:pt x="87" y="28"/>
                        <a:pt x="87" y="25"/>
                      </a:cubicBezTo>
                      <a:cubicBezTo>
                        <a:pt x="87" y="22"/>
                        <a:pt x="88" y="19"/>
                        <a:pt x="89" y="18"/>
                      </a:cubicBezTo>
                      <a:cubicBezTo>
                        <a:pt x="91" y="16"/>
                        <a:pt x="93" y="15"/>
                        <a:pt x="95" y="15"/>
                      </a:cubicBezTo>
                      <a:cubicBezTo>
                        <a:pt x="98" y="15"/>
                        <a:pt x="100" y="16"/>
                        <a:pt x="102" y="17"/>
                      </a:cubicBezTo>
                      <a:cubicBezTo>
                        <a:pt x="102" y="17"/>
                        <a:pt x="102" y="17"/>
                        <a:pt x="102" y="13"/>
                      </a:cubicBezTo>
                      <a:cubicBezTo>
                        <a:pt x="100" y="12"/>
                        <a:pt x="98" y="12"/>
                        <a:pt x="96" y="12"/>
                      </a:cubicBezTo>
                      <a:cubicBezTo>
                        <a:pt x="92" y="12"/>
                        <a:pt x="89" y="13"/>
                        <a:pt x="87" y="15"/>
                      </a:cubicBezTo>
                      <a:cubicBezTo>
                        <a:pt x="84" y="18"/>
                        <a:pt x="83" y="21"/>
                        <a:pt x="83" y="25"/>
                      </a:cubicBezTo>
                      <a:cubicBezTo>
                        <a:pt x="83" y="29"/>
                        <a:pt x="84" y="32"/>
                        <a:pt x="86" y="34"/>
                      </a:cubicBezTo>
                      <a:cubicBezTo>
                        <a:pt x="88" y="37"/>
                        <a:pt x="91" y="38"/>
                        <a:pt x="95" y="38"/>
                      </a:cubicBezTo>
                      <a:cubicBezTo>
                        <a:pt x="97" y="38"/>
                        <a:pt x="99" y="37"/>
                        <a:pt x="102" y="36"/>
                      </a:cubicBezTo>
                      <a:close/>
                      <a:moveTo>
                        <a:pt x="120" y="16"/>
                      </a:moveTo>
                      <a:cubicBezTo>
                        <a:pt x="120" y="16"/>
                        <a:pt x="120" y="16"/>
                        <a:pt x="120" y="16"/>
                      </a:cubicBezTo>
                      <a:cubicBezTo>
                        <a:pt x="120" y="12"/>
                        <a:pt x="120" y="12"/>
                        <a:pt x="120" y="12"/>
                      </a:cubicBezTo>
                      <a:cubicBezTo>
                        <a:pt x="119" y="12"/>
                        <a:pt x="119" y="12"/>
                        <a:pt x="118" y="12"/>
                      </a:cubicBezTo>
                      <a:cubicBezTo>
                        <a:pt x="116" y="12"/>
                        <a:pt x="115" y="12"/>
                        <a:pt x="114" y="13"/>
                      </a:cubicBezTo>
                      <a:cubicBezTo>
                        <a:pt x="113" y="14"/>
                        <a:pt x="112" y="16"/>
                        <a:pt x="111" y="18"/>
                      </a:cubicBezTo>
                      <a:cubicBezTo>
                        <a:pt x="111" y="18"/>
                        <a:pt x="111" y="18"/>
                        <a:pt x="111" y="18"/>
                      </a:cubicBezTo>
                      <a:cubicBezTo>
                        <a:pt x="111" y="18"/>
                        <a:pt x="111" y="18"/>
                        <a:pt x="111" y="12"/>
                      </a:cubicBezTo>
                      <a:cubicBezTo>
                        <a:pt x="111" y="12"/>
                        <a:pt x="111" y="12"/>
                        <a:pt x="107" y="12"/>
                      </a:cubicBezTo>
                      <a:cubicBezTo>
                        <a:pt x="107" y="12"/>
                        <a:pt x="107" y="12"/>
                        <a:pt x="107" y="37"/>
                      </a:cubicBezTo>
                      <a:cubicBezTo>
                        <a:pt x="107" y="37"/>
                        <a:pt x="107" y="37"/>
                        <a:pt x="111" y="37"/>
                      </a:cubicBezTo>
                      <a:cubicBezTo>
                        <a:pt x="111" y="37"/>
                        <a:pt x="111" y="37"/>
                        <a:pt x="111" y="25"/>
                      </a:cubicBezTo>
                      <a:cubicBezTo>
                        <a:pt x="111" y="22"/>
                        <a:pt x="111" y="19"/>
                        <a:pt x="113" y="18"/>
                      </a:cubicBezTo>
                      <a:cubicBezTo>
                        <a:pt x="114" y="16"/>
                        <a:pt x="115" y="15"/>
                        <a:pt x="117" y="15"/>
                      </a:cubicBezTo>
                      <a:cubicBezTo>
                        <a:pt x="118" y="15"/>
                        <a:pt x="119" y="16"/>
                        <a:pt x="120" y="16"/>
                      </a:cubicBezTo>
                      <a:close/>
                      <a:moveTo>
                        <a:pt x="143" y="15"/>
                      </a:moveTo>
                      <a:cubicBezTo>
                        <a:pt x="141" y="13"/>
                        <a:pt x="138" y="12"/>
                        <a:pt x="134" y="12"/>
                      </a:cubicBezTo>
                      <a:cubicBezTo>
                        <a:pt x="130" y="12"/>
                        <a:pt x="127" y="13"/>
                        <a:pt x="125" y="15"/>
                      </a:cubicBezTo>
                      <a:cubicBezTo>
                        <a:pt x="123" y="17"/>
                        <a:pt x="121" y="21"/>
                        <a:pt x="121" y="25"/>
                      </a:cubicBezTo>
                      <a:cubicBezTo>
                        <a:pt x="121" y="29"/>
                        <a:pt x="123" y="32"/>
                        <a:pt x="124" y="34"/>
                      </a:cubicBezTo>
                      <a:cubicBezTo>
                        <a:pt x="127" y="37"/>
                        <a:pt x="130" y="38"/>
                        <a:pt x="133" y="38"/>
                      </a:cubicBezTo>
                      <a:cubicBezTo>
                        <a:pt x="137" y="38"/>
                        <a:pt x="140" y="37"/>
                        <a:pt x="143" y="34"/>
                      </a:cubicBezTo>
                      <a:cubicBezTo>
                        <a:pt x="145" y="32"/>
                        <a:pt x="146" y="29"/>
                        <a:pt x="146" y="25"/>
                      </a:cubicBezTo>
                      <a:cubicBezTo>
                        <a:pt x="146" y="21"/>
                        <a:pt x="145" y="18"/>
                        <a:pt x="143" y="15"/>
                      </a:cubicBezTo>
                      <a:close/>
                      <a:moveTo>
                        <a:pt x="140" y="32"/>
                      </a:moveTo>
                      <a:cubicBezTo>
                        <a:pt x="138" y="34"/>
                        <a:pt x="136" y="34"/>
                        <a:pt x="134" y="34"/>
                      </a:cubicBezTo>
                      <a:cubicBezTo>
                        <a:pt x="131" y="34"/>
                        <a:pt x="129" y="34"/>
                        <a:pt x="127" y="32"/>
                      </a:cubicBezTo>
                      <a:cubicBezTo>
                        <a:pt x="126" y="30"/>
                        <a:pt x="125" y="28"/>
                        <a:pt x="125" y="25"/>
                      </a:cubicBezTo>
                      <a:cubicBezTo>
                        <a:pt x="125" y="22"/>
                        <a:pt x="126" y="19"/>
                        <a:pt x="128" y="18"/>
                      </a:cubicBezTo>
                      <a:cubicBezTo>
                        <a:pt x="129" y="16"/>
                        <a:pt x="131" y="15"/>
                        <a:pt x="134" y="15"/>
                      </a:cubicBezTo>
                      <a:cubicBezTo>
                        <a:pt x="136" y="15"/>
                        <a:pt x="138" y="16"/>
                        <a:pt x="140" y="18"/>
                      </a:cubicBezTo>
                      <a:cubicBezTo>
                        <a:pt x="141" y="19"/>
                        <a:pt x="142" y="22"/>
                        <a:pt x="142" y="25"/>
                      </a:cubicBezTo>
                      <a:cubicBezTo>
                        <a:pt x="142" y="28"/>
                        <a:pt x="141" y="30"/>
                        <a:pt x="140" y="32"/>
                      </a:cubicBezTo>
                      <a:close/>
                      <a:moveTo>
                        <a:pt x="165" y="30"/>
                      </a:moveTo>
                      <a:cubicBezTo>
                        <a:pt x="165" y="29"/>
                        <a:pt x="164" y="27"/>
                        <a:pt x="164" y="26"/>
                      </a:cubicBezTo>
                      <a:cubicBezTo>
                        <a:pt x="162" y="25"/>
                        <a:pt x="161" y="24"/>
                        <a:pt x="159" y="23"/>
                      </a:cubicBezTo>
                      <a:cubicBezTo>
                        <a:pt x="157" y="22"/>
                        <a:pt x="155" y="22"/>
                        <a:pt x="155" y="21"/>
                      </a:cubicBezTo>
                      <a:cubicBezTo>
                        <a:pt x="154" y="21"/>
                        <a:pt x="154" y="20"/>
                        <a:pt x="154" y="18"/>
                      </a:cubicBezTo>
                      <a:cubicBezTo>
                        <a:pt x="154" y="18"/>
                        <a:pt x="154" y="17"/>
                        <a:pt x="155" y="16"/>
                      </a:cubicBezTo>
                      <a:cubicBezTo>
                        <a:pt x="156" y="15"/>
                        <a:pt x="157" y="15"/>
                        <a:pt x="158" y="15"/>
                      </a:cubicBezTo>
                      <a:cubicBezTo>
                        <a:pt x="160" y="15"/>
                        <a:pt x="162" y="16"/>
                        <a:pt x="164" y="17"/>
                      </a:cubicBezTo>
                      <a:cubicBezTo>
                        <a:pt x="164" y="17"/>
                        <a:pt x="164" y="17"/>
                        <a:pt x="164" y="13"/>
                      </a:cubicBezTo>
                      <a:cubicBezTo>
                        <a:pt x="163" y="12"/>
                        <a:pt x="161" y="12"/>
                        <a:pt x="159" y="12"/>
                      </a:cubicBezTo>
                      <a:cubicBezTo>
                        <a:pt x="156" y="12"/>
                        <a:pt x="154" y="12"/>
                        <a:pt x="152" y="14"/>
                      </a:cubicBezTo>
                      <a:cubicBezTo>
                        <a:pt x="151" y="15"/>
                        <a:pt x="150" y="17"/>
                        <a:pt x="150" y="19"/>
                      </a:cubicBezTo>
                      <a:cubicBezTo>
                        <a:pt x="150" y="21"/>
                        <a:pt x="151" y="22"/>
                        <a:pt x="151" y="23"/>
                      </a:cubicBezTo>
                      <a:cubicBezTo>
                        <a:pt x="152" y="24"/>
                        <a:pt x="154" y="25"/>
                        <a:pt x="156" y="26"/>
                      </a:cubicBezTo>
                      <a:cubicBezTo>
                        <a:pt x="158" y="27"/>
                        <a:pt x="160" y="28"/>
                        <a:pt x="160" y="29"/>
                      </a:cubicBezTo>
                      <a:cubicBezTo>
                        <a:pt x="161" y="29"/>
                        <a:pt x="161" y="30"/>
                        <a:pt x="161" y="31"/>
                      </a:cubicBezTo>
                      <a:cubicBezTo>
                        <a:pt x="161" y="33"/>
                        <a:pt x="160" y="34"/>
                        <a:pt x="156" y="34"/>
                      </a:cubicBezTo>
                      <a:cubicBezTo>
                        <a:pt x="154" y="34"/>
                        <a:pt x="152" y="34"/>
                        <a:pt x="150" y="32"/>
                      </a:cubicBezTo>
                      <a:cubicBezTo>
                        <a:pt x="150" y="32"/>
                        <a:pt x="150" y="32"/>
                        <a:pt x="150" y="36"/>
                      </a:cubicBezTo>
                      <a:cubicBezTo>
                        <a:pt x="151" y="37"/>
                        <a:pt x="154" y="38"/>
                        <a:pt x="156" y="38"/>
                      </a:cubicBezTo>
                      <a:cubicBezTo>
                        <a:pt x="159" y="38"/>
                        <a:pt x="161" y="37"/>
                        <a:pt x="163" y="36"/>
                      </a:cubicBezTo>
                      <a:cubicBezTo>
                        <a:pt x="164" y="34"/>
                        <a:pt x="165" y="33"/>
                        <a:pt x="165" y="30"/>
                      </a:cubicBezTo>
                      <a:close/>
                      <a:moveTo>
                        <a:pt x="190" y="15"/>
                      </a:moveTo>
                      <a:cubicBezTo>
                        <a:pt x="188" y="13"/>
                        <a:pt x="185" y="12"/>
                        <a:pt x="181" y="12"/>
                      </a:cubicBezTo>
                      <a:cubicBezTo>
                        <a:pt x="177" y="12"/>
                        <a:pt x="175" y="13"/>
                        <a:pt x="172" y="15"/>
                      </a:cubicBezTo>
                      <a:cubicBezTo>
                        <a:pt x="170" y="17"/>
                        <a:pt x="168" y="21"/>
                        <a:pt x="168" y="25"/>
                      </a:cubicBezTo>
                      <a:cubicBezTo>
                        <a:pt x="168" y="29"/>
                        <a:pt x="170" y="32"/>
                        <a:pt x="172" y="34"/>
                      </a:cubicBezTo>
                      <a:cubicBezTo>
                        <a:pt x="174" y="37"/>
                        <a:pt x="177" y="38"/>
                        <a:pt x="181" y="38"/>
                      </a:cubicBezTo>
                      <a:cubicBezTo>
                        <a:pt x="184" y="38"/>
                        <a:pt x="188" y="37"/>
                        <a:pt x="190" y="34"/>
                      </a:cubicBezTo>
                      <a:cubicBezTo>
                        <a:pt x="192" y="32"/>
                        <a:pt x="193" y="29"/>
                        <a:pt x="193" y="25"/>
                      </a:cubicBezTo>
                      <a:cubicBezTo>
                        <a:pt x="193" y="21"/>
                        <a:pt x="192" y="18"/>
                        <a:pt x="190" y="15"/>
                      </a:cubicBezTo>
                      <a:close/>
                      <a:moveTo>
                        <a:pt x="187" y="32"/>
                      </a:moveTo>
                      <a:cubicBezTo>
                        <a:pt x="186" y="34"/>
                        <a:pt x="184" y="34"/>
                        <a:pt x="181" y="34"/>
                      </a:cubicBezTo>
                      <a:cubicBezTo>
                        <a:pt x="179" y="34"/>
                        <a:pt x="176" y="34"/>
                        <a:pt x="175" y="32"/>
                      </a:cubicBezTo>
                      <a:cubicBezTo>
                        <a:pt x="173" y="30"/>
                        <a:pt x="173" y="28"/>
                        <a:pt x="173" y="25"/>
                      </a:cubicBezTo>
                      <a:cubicBezTo>
                        <a:pt x="173" y="22"/>
                        <a:pt x="173" y="19"/>
                        <a:pt x="175" y="18"/>
                      </a:cubicBezTo>
                      <a:cubicBezTo>
                        <a:pt x="176" y="16"/>
                        <a:pt x="179" y="15"/>
                        <a:pt x="181" y="15"/>
                      </a:cubicBezTo>
                      <a:cubicBezTo>
                        <a:pt x="184" y="15"/>
                        <a:pt x="185" y="16"/>
                        <a:pt x="187" y="18"/>
                      </a:cubicBezTo>
                      <a:cubicBezTo>
                        <a:pt x="188" y="19"/>
                        <a:pt x="189" y="22"/>
                        <a:pt x="189" y="25"/>
                      </a:cubicBezTo>
                      <a:cubicBezTo>
                        <a:pt x="189" y="28"/>
                        <a:pt x="188" y="30"/>
                        <a:pt x="187" y="32"/>
                      </a:cubicBezTo>
                      <a:close/>
                      <a:moveTo>
                        <a:pt x="210" y="4"/>
                      </a:moveTo>
                      <a:cubicBezTo>
                        <a:pt x="210" y="4"/>
                        <a:pt x="210" y="4"/>
                        <a:pt x="210" y="4"/>
                      </a:cubicBezTo>
                      <a:cubicBezTo>
                        <a:pt x="210" y="0"/>
                        <a:pt x="210" y="0"/>
                        <a:pt x="210" y="0"/>
                      </a:cubicBezTo>
                      <a:cubicBezTo>
                        <a:pt x="209" y="0"/>
                        <a:pt x="208" y="0"/>
                        <a:pt x="207" y="0"/>
                      </a:cubicBezTo>
                      <a:cubicBezTo>
                        <a:pt x="205" y="0"/>
                        <a:pt x="204" y="0"/>
                        <a:pt x="202" y="2"/>
                      </a:cubicBezTo>
                      <a:cubicBezTo>
                        <a:pt x="200" y="3"/>
                        <a:pt x="200" y="6"/>
                        <a:pt x="200" y="8"/>
                      </a:cubicBezTo>
                      <a:cubicBezTo>
                        <a:pt x="200" y="8"/>
                        <a:pt x="200" y="8"/>
                        <a:pt x="200" y="12"/>
                      </a:cubicBezTo>
                      <a:cubicBezTo>
                        <a:pt x="200" y="12"/>
                        <a:pt x="200" y="12"/>
                        <a:pt x="195" y="12"/>
                      </a:cubicBezTo>
                      <a:cubicBezTo>
                        <a:pt x="195" y="12"/>
                        <a:pt x="195" y="12"/>
                        <a:pt x="195" y="16"/>
                      </a:cubicBezTo>
                      <a:cubicBezTo>
                        <a:pt x="195" y="16"/>
                        <a:pt x="195" y="16"/>
                        <a:pt x="200" y="16"/>
                      </a:cubicBezTo>
                      <a:cubicBezTo>
                        <a:pt x="200" y="16"/>
                        <a:pt x="200" y="16"/>
                        <a:pt x="200" y="37"/>
                      </a:cubicBezTo>
                      <a:cubicBezTo>
                        <a:pt x="200" y="37"/>
                        <a:pt x="200" y="37"/>
                        <a:pt x="204" y="37"/>
                      </a:cubicBezTo>
                      <a:cubicBezTo>
                        <a:pt x="204" y="37"/>
                        <a:pt x="204" y="37"/>
                        <a:pt x="204" y="16"/>
                      </a:cubicBezTo>
                      <a:cubicBezTo>
                        <a:pt x="204" y="16"/>
                        <a:pt x="204" y="16"/>
                        <a:pt x="209" y="16"/>
                      </a:cubicBezTo>
                      <a:cubicBezTo>
                        <a:pt x="209" y="16"/>
                        <a:pt x="209" y="16"/>
                        <a:pt x="209" y="12"/>
                      </a:cubicBezTo>
                      <a:cubicBezTo>
                        <a:pt x="209" y="12"/>
                        <a:pt x="209" y="12"/>
                        <a:pt x="204" y="12"/>
                      </a:cubicBezTo>
                      <a:cubicBezTo>
                        <a:pt x="204" y="12"/>
                        <a:pt x="204" y="12"/>
                        <a:pt x="204" y="8"/>
                      </a:cubicBezTo>
                      <a:cubicBezTo>
                        <a:pt x="204" y="5"/>
                        <a:pt x="205" y="3"/>
                        <a:pt x="208" y="3"/>
                      </a:cubicBezTo>
                      <a:cubicBezTo>
                        <a:pt x="208" y="3"/>
                        <a:pt x="209" y="3"/>
                        <a:pt x="210" y="4"/>
                      </a:cubicBezTo>
                      <a:close/>
                      <a:moveTo>
                        <a:pt x="225" y="37"/>
                      </a:moveTo>
                      <a:cubicBezTo>
                        <a:pt x="225" y="37"/>
                        <a:pt x="225" y="37"/>
                        <a:pt x="225" y="37"/>
                      </a:cubicBezTo>
                      <a:cubicBezTo>
                        <a:pt x="225" y="34"/>
                        <a:pt x="225" y="34"/>
                        <a:pt x="225" y="34"/>
                      </a:cubicBezTo>
                      <a:cubicBezTo>
                        <a:pt x="225" y="34"/>
                        <a:pt x="224" y="34"/>
                        <a:pt x="223" y="34"/>
                      </a:cubicBezTo>
                      <a:cubicBezTo>
                        <a:pt x="221" y="34"/>
                        <a:pt x="221" y="34"/>
                        <a:pt x="220" y="33"/>
                      </a:cubicBezTo>
                      <a:cubicBezTo>
                        <a:pt x="220" y="33"/>
                        <a:pt x="219" y="31"/>
                        <a:pt x="219" y="30"/>
                      </a:cubicBezTo>
                      <a:cubicBezTo>
                        <a:pt x="219" y="30"/>
                        <a:pt x="219" y="30"/>
                        <a:pt x="219" y="16"/>
                      </a:cubicBezTo>
                      <a:cubicBezTo>
                        <a:pt x="219" y="16"/>
                        <a:pt x="219" y="16"/>
                        <a:pt x="225" y="16"/>
                      </a:cubicBezTo>
                      <a:cubicBezTo>
                        <a:pt x="225" y="16"/>
                        <a:pt x="225" y="16"/>
                        <a:pt x="225" y="12"/>
                      </a:cubicBezTo>
                      <a:cubicBezTo>
                        <a:pt x="225" y="12"/>
                        <a:pt x="225" y="12"/>
                        <a:pt x="219" y="12"/>
                      </a:cubicBezTo>
                      <a:cubicBezTo>
                        <a:pt x="219" y="12"/>
                        <a:pt x="219" y="12"/>
                        <a:pt x="219" y="5"/>
                      </a:cubicBezTo>
                      <a:cubicBezTo>
                        <a:pt x="218" y="6"/>
                        <a:pt x="217" y="6"/>
                        <a:pt x="215" y="6"/>
                      </a:cubicBezTo>
                      <a:cubicBezTo>
                        <a:pt x="215" y="6"/>
                        <a:pt x="215" y="6"/>
                        <a:pt x="215" y="12"/>
                      </a:cubicBezTo>
                      <a:cubicBezTo>
                        <a:pt x="215" y="12"/>
                        <a:pt x="215" y="12"/>
                        <a:pt x="211" y="12"/>
                      </a:cubicBezTo>
                      <a:cubicBezTo>
                        <a:pt x="211" y="12"/>
                        <a:pt x="211" y="12"/>
                        <a:pt x="211" y="16"/>
                      </a:cubicBezTo>
                      <a:cubicBezTo>
                        <a:pt x="211" y="16"/>
                        <a:pt x="211" y="16"/>
                        <a:pt x="215" y="16"/>
                      </a:cubicBezTo>
                      <a:cubicBezTo>
                        <a:pt x="215" y="16"/>
                        <a:pt x="215" y="16"/>
                        <a:pt x="215" y="30"/>
                      </a:cubicBezTo>
                      <a:cubicBezTo>
                        <a:pt x="215" y="35"/>
                        <a:pt x="217" y="38"/>
                        <a:pt x="222" y="38"/>
                      </a:cubicBezTo>
                      <a:cubicBezTo>
                        <a:pt x="223" y="38"/>
                        <a:pt x="225" y="38"/>
                        <a:pt x="225" y="37"/>
                      </a:cubicBezTo>
                      <a:close/>
                      <a:moveTo>
                        <a:pt x="14" y="133"/>
                      </a:moveTo>
                      <a:cubicBezTo>
                        <a:pt x="14" y="131"/>
                        <a:pt x="14" y="129"/>
                        <a:pt x="12" y="128"/>
                      </a:cubicBezTo>
                      <a:cubicBezTo>
                        <a:pt x="10" y="126"/>
                        <a:pt x="9" y="126"/>
                        <a:pt x="7" y="126"/>
                      </a:cubicBezTo>
                      <a:cubicBezTo>
                        <a:pt x="5" y="126"/>
                        <a:pt x="3" y="126"/>
                        <a:pt x="2" y="128"/>
                      </a:cubicBezTo>
                      <a:cubicBezTo>
                        <a:pt x="1" y="129"/>
                        <a:pt x="0" y="131"/>
                        <a:pt x="0" y="133"/>
                      </a:cubicBezTo>
                      <a:cubicBezTo>
                        <a:pt x="0" y="135"/>
                        <a:pt x="1" y="136"/>
                        <a:pt x="2" y="138"/>
                      </a:cubicBezTo>
                      <a:cubicBezTo>
                        <a:pt x="3" y="139"/>
                        <a:pt x="5" y="140"/>
                        <a:pt x="7" y="140"/>
                      </a:cubicBezTo>
                      <a:cubicBezTo>
                        <a:pt x="9" y="140"/>
                        <a:pt x="10" y="139"/>
                        <a:pt x="12" y="138"/>
                      </a:cubicBezTo>
                      <a:cubicBezTo>
                        <a:pt x="14" y="136"/>
                        <a:pt x="14" y="135"/>
                        <a:pt x="14" y="133"/>
                      </a:cubicBezTo>
                      <a:close/>
                      <a:moveTo>
                        <a:pt x="102" y="138"/>
                      </a:moveTo>
                      <a:cubicBezTo>
                        <a:pt x="102" y="138"/>
                        <a:pt x="102" y="138"/>
                        <a:pt x="102" y="138"/>
                      </a:cubicBezTo>
                      <a:cubicBezTo>
                        <a:pt x="102" y="48"/>
                        <a:pt x="102" y="48"/>
                        <a:pt x="102" y="48"/>
                      </a:cubicBezTo>
                      <a:cubicBezTo>
                        <a:pt x="102" y="48"/>
                        <a:pt x="102" y="48"/>
                        <a:pt x="91" y="48"/>
                      </a:cubicBezTo>
                      <a:cubicBezTo>
                        <a:pt x="91" y="48"/>
                        <a:pt x="91" y="48"/>
                        <a:pt x="91" y="112"/>
                      </a:cubicBezTo>
                      <a:cubicBezTo>
                        <a:pt x="91" y="118"/>
                        <a:pt x="91" y="122"/>
                        <a:pt x="92" y="125"/>
                      </a:cubicBezTo>
                      <a:cubicBezTo>
                        <a:pt x="92" y="125"/>
                        <a:pt x="92" y="125"/>
                        <a:pt x="91" y="125"/>
                      </a:cubicBezTo>
                      <a:cubicBezTo>
                        <a:pt x="91" y="124"/>
                        <a:pt x="90" y="122"/>
                        <a:pt x="88" y="119"/>
                      </a:cubicBezTo>
                      <a:cubicBezTo>
                        <a:pt x="88" y="119"/>
                        <a:pt x="88" y="119"/>
                        <a:pt x="43" y="48"/>
                      </a:cubicBezTo>
                      <a:cubicBezTo>
                        <a:pt x="43" y="48"/>
                        <a:pt x="43" y="48"/>
                        <a:pt x="29" y="48"/>
                      </a:cubicBezTo>
                      <a:cubicBezTo>
                        <a:pt x="29" y="48"/>
                        <a:pt x="29" y="48"/>
                        <a:pt x="29" y="138"/>
                      </a:cubicBezTo>
                      <a:cubicBezTo>
                        <a:pt x="29" y="138"/>
                        <a:pt x="29" y="138"/>
                        <a:pt x="40" y="138"/>
                      </a:cubicBezTo>
                      <a:cubicBezTo>
                        <a:pt x="40" y="138"/>
                        <a:pt x="40" y="138"/>
                        <a:pt x="40" y="73"/>
                      </a:cubicBezTo>
                      <a:cubicBezTo>
                        <a:pt x="40" y="67"/>
                        <a:pt x="40" y="63"/>
                        <a:pt x="39" y="61"/>
                      </a:cubicBezTo>
                      <a:cubicBezTo>
                        <a:pt x="39" y="61"/>
                        <a:pt x="39" y="61"/>
                        <a:pt x="40" y="61"/>
                      </a:cubicBezTo>
                      <a:cubicBezTo>
                        <a:pt x="41" y="63"/>
                        <a:pt x="42" y="65"/>
                        <a:pt x="42" y="67"/>
                      </a:cubicBezTo>
                      <a:cubicBezTo>
                        <a:pt x="42" y="67"/>
                        <a:pt x="42" y="67"/>
                        <a:pt x="89" y="138"/>
                      </a:cubicBezTo>
                      <a:cubicBezTo>
                        <a:pt x="89" y="138"/>
                        <a:pt x="89" y="138"/>
                        <a:pt x="102" y="138"/>
                      </a:cubicBezTo>
                      <a:close/>
                      <a:moveTo>
                        <a:pt x="169" y="138"/>
                      </a:moveTo>
                      <a:cubicBezTo>
                        <a:pt x="169" y="138"/>
                        <a:pt x="169" y="138"/>
                        <a:pt x="169" y="138"/>
                      </a:cubicBezTo>
                      <a:cubicBezTo>
                        <a:pt x="169" y="129"/>
                        <a:pt x="169" y="129"/>
                        <a:pt x="169" y="129"/>
                      </a:cubicBezTo>
                      <a:cubicBezTo>
                        <a:pt x="132" y="129"/>
                        <a:pt x="132" y="129"/>
                        <a:pt x="132" y="129"/>
                      </a:cubicBezTo>
                      <a:cubicBezTo>
                        <a:pt x="132" y="97"/>
                        <a:pt x="132" y="97"/>
                        <a:pt x="132" y="97"/>
                      </a:cubicBezTo>
                      <a:cubicBezTo>
                        <a:pt x="164" y="97"/>
                        <a:pt x="164" y="97"/>
                        <a:pt x="164" y="97"/>
                      </a:cubicBezTo>
                      <a:cubicBezTo>
                        <a:pt x="164" y="88"/>
                        <a:pt x="164" y="88"/>
                        <a:pt x="164" y="88"/>
                      </a:cubicBezTo>
                      <a:cubicBezTo>
                        <a:pt x="132" y="88"/>
                        <a:pt x="132" y="88"/>
                        <a:pt x="132" y="88"/>
                      </a:cubicBezTo>
                      <a:cubicBezTo>
                        <a:pt x="132" y="58"/>
                        <a:pt x="132" y="58"/>
                        <a:pt x="132" y="58"/>
                      </a:cubicBezTo>
                      <a:cubicBezTo>
                        <a:pt x="167" y="58"/>
                        <a:pt x="167" y="58"/>
                        <a:pt x="167" y="58"/>
                      </a:cubicBezTo>
                      <a:cubicBezTo>
                        <a:pt x="167" y="48"/>
                        <a:pt x="167" y="48"/>
                        <a:pt x="167" y="48"/>
                      </a:cubicBezTo>
                      <a:cubicBezTo>
                        <a:pt x="122" y="48"/>
                        <a:pt x="122" y="48"/>
                        <a:pt x="122" y="48"/>
                      </a:cubicBezTo>
                      <a:cubicBezTo>
                        <a:pt x="122" y="138"/>
                        <a:pt x="122" y="138"/>
                        <a:pt x="122" y="138"/>
                      </a:cubicBezTo>
                      <a:cubicBezTo>
                        <a:pt x="169" y="138"/>
                        <a:pt x="169" y="138"/>
                        <a:pt x="169" y="138"/>
                      </a:cubicBezTo>
                      <a:close/>
                      <a:moveTo>
                        <a:pt x="241" y="58"/>
                      </a:moveTo>
                      <a:cubicBezTo>
                        <a:pt x="241" y="58"/>
                        <a:pt x="241" y="58"/>
                        <a:pt x="241" y="58"/>
                      </a:cubicBezTo>
                      <a:cubicBezTo>
                        <a:pt x="241" y="48"/>
                        <a:pt x="241" y="48"/>
                        <a:pt x="241" y="48"/>
                      </a:cubicBezTo>
                      <a:cubicBezTo>
                        <a:pt x="179" y="48"/>
                        <a:pt x="179" y="48"/>
                        <a:pt x="179" y="48"/>
                      </a:cubicBezTo>
                      <a:cubicBezTo>
                        <a:pt x="179" y="58"/>
                        <a:pt x="179" y="58"/>
                        <a:pt x="179" y="58"/>
                      </a:cubicBezTo>
                      <a:cubicBezTo>
                        <a:pt x="205" y="58"/>
                        <a:pt x="205" y="58"/>
                        <a:pt x="205" y="58"/>
                      </a:cubicBezTo>
                      <a:cubicBezTo>
                        <a:pt x="205" y="138"/>
                        <a:pt x="205" y="138"/>
                        <a:pt x="205" y="138"/>
                      </a:cubicBezTo>
                      <a:cubicBezTo>
                        <a:pt x="215" y="138"/>
                        <a:pt x="215" y="138"/>
                        <a:pt x="215" y="138"/>
                      </a:cubicBezTo>
                      <a:cubicBezTo>
                        <a:pt x="215" y="58"/>
                        <a:pt x="215" y="58"/>
                        <a:pt x="215" y="58"/>
                      </a:cubicBezTo>
                      <a:cubicBezTo>
                        <a:pt x="241" y="58"/>
                        <a:pt x="241" y="58"/>
                        <a:pt x="241" y="58"/>
                      </a:cubicBez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marL="0" marR="0" lvl="0" indent="0" algn="l" defTabSz="932098" rtl="0" eaLnBrk="1" fontAlgn="auto" latinLnBrk="0" hangingPunct="1">
                    <a:lnSpc>
                      <a:spcPct val="100000"/>
                    </a:lnSpc>
                    <a:spcBef>
                      <a:spcPts val="0"/>
                    </a:spcBef>
                    <a:spcAft>
                      <a:spcPts val="0"/>
                    </a:spcAft>
                    <a:buClrTx/>
                    <a:buSzTx/>
                    <a:buFontTx/>
                    <a:buNone/>
                    <a:tabLst/>
                    <a:defRPr/>
                  </a:pPr>
                  <a:endParaRPr kumimoji="0" lang="en-US" sz="1767" b="0" i="0" u="none" strike="noStrike" kern="0" cap="none" spc="0" normalizeH="0" baseline="0" noProof="0">
                    <a:ln>
                      <a:noFill/>
                    </a:ln>
                    <a:solidFill>
                      <a:srgbClr val="000000"/>
                    </a:solidFill>
                    <a:effectLst/>
                    <a:uLnTx/>
                    <a:uFillTx/>
                    <a:latin typeface="Segoe UI"/>
                    <a:ea typeface="+mn-ea"/>
                    <a:cs typeface="+mn-cs"/>
                  </a:endParaRPr>
                </a:p>
              </p:txBody>
            </p:sp>
          </p:grpSp>
          <p:sp>
            <p:nvSpPr>
              <p:cNvPr id="82" name="Rectangle 81"/>
              <p:cNvSpPr/>
              <p:nvPr/>
            </p:nvSpPr>
            <p:spPr bwMode="auto">
              <a:xfrm>
                <a:off x="6686070" y="3692368"/>
                <a:ext cx="4655177" cy="1265909"/>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46622" tIns="46622" rIns="46622" bIns="46622" numCol="1" spcCol="0" rtlCol="0" fromWordArt="0" anchor="ctr" anchorCtr="0" forceAA="0" compatLnSpc="1">
                <a:prstTxWarp prst="textNoShape">
                  <a:avLst/>
                </a:prstTxWarp>
                <a:noAutofit/>
              </a:bodyPr>
              <a:lstStyle/>
              <a:p>
                <a:pPr marL="0" marR="0" lvl="0" indent="0" algn="ctr" defTabSz="932072" rtl="0" eaLnBrk="1" fontAlgn="base" latinLnBrk="0" hangingPunct="1">
                  <a:lnSpc>
                    <a:spcPct val="100000"/>
                  </a:lnSpc>
                  <a:spcBef>
                    <a:spcPct val="0"/>
                  </a:spcBef>
                  <a:spcAft>
                    <a:spcPct val="0"/>
                  </a:spcAft>
                  <a:buClrTx/>
                  <a:buSzTx/>
                  <a:buFontTx/>
                  <a:buNone/>
                  <a:tabLst/>
                  <a:defRPr/>
                </a:pPr>
                <a:r>
                  <a:rPr kumimoji="0" lang="en-US" sz="3199" b="0" i="0" u="none" strike="noStrike" kern="0" cap="none" spc="-52"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pitchFamily="34" charset="0"/>
                  </a:rPr>
                  <a:t>Shared </a:t>
                </a:r>
              </a:p>
              <a:p>
                <a:pPr marL="0" marR="0" lvl="0" indent="0" algn="ctr" defTabSz="932072" rtl="0" eaLnBrk="1" fontAlgn="base" latinLnBrk="0" hangingPunct="1">
                  <a:lnSpc>
                    <a:spcPct val="100000"/>
                  </a:lnSpc>
                  <a:spcBef>
                    <a:spcPct val="0"/>
                  </a:spcBef>
                  <a:spcAft>
                    <a:spcPct val="0"/>
                  </a:spcAft>
                  <a:buClrTx/>
                  <a:buSzTx/>
                  <a:buFontTx/>
                  <a:buNone/>
                  <a:tabLst/>
                  <a:defRPr/>
                </a:pPr>
                <a:r>
                  <a:rPr kumimoji="0" lang="en-US" sz="3199" b="0" i="0" u="none" strike="noStrike" kern="0" cap="none" spc="-52"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pitchFamily="34" charset="0"/>
                  </a:rPr>
                  <a:t>client app </a:t>
                </a:r>
                <a:r>
                  <a:rPr kumimoji="0" lang="en-US" sz="3999" b="1" i="0" u="none" strike="noStrike" kern="0" cap="none" spc="-52"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a:t>
                </a:r>
                <a:r>
                  <a:rPr kumimoji="0" lang="en-US" sz="3199" b="0" i="0" u="none" strike="noStrike" kern="0" cap="none" spc="-52"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pitchFamily="34" charset="0"/>
                  </a:rPr>
                  <a:t> logic</a:t>
                </a:r>
              </a:p>
            </p:txBody>
          </p:sp>
        </p:grpSp>
        <p:pic>
          <p:nvPicPr>
            <p:cNvPr id="62" name="Picture 61"/>
            <p:cNvPicPr>
              <a:picLocks noChangeAspect="1"/>
            </p:cNvPicPr>
            <p:nvPr/>
          </p:nvPicPr>
          <p:blipFill>
            <a:blip r:embed="rId5"/>
            <a:stretch>
              <a:fillRect/>
            </a:stretch>
          </p:blipFill>
          <p:spPr>
            <a:xfrm rot="5400000">
              <a:off x="10374431" y="3988983"/>
              <a:ext cx="2669053" cy="456865"/>
            </a:xfrm>
            <a:prstGeom prst="rect">
              <a:avLst/>
            </a:prstGeom>
          </p:spPr>
        </p:pic>
        <p:pic>
          <p:nvPicPr>
            <p:cNvPr id="63" name="Picture 6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58461" y="2112590"/>
              <a:ext cx="531524" cy="631986"/>
            </a:xfrm>
            <a:prstGeom prst="rect">
              <a:avLst/>
            </a:prstGeom>
          </p:spPr>
        </p:pic>
      </p:grpSp>
      <p:pic>
        <p:nvPicPr>
          <p:cNvPr id="85" name="Picture 84"/>
          <p:cNvPicPr>
            <a:picLocks noChangeAspect="1"/>
          </p:cNvPicPr>
          <p:nvPr/>
        </p:nvPicPr>
        <p:blipFill>
          <a:blip r:embed="rId7" cstate="print">
            <a:duotone>
              <a:srgbClr val="55C5E9">
                <a:shade val="45000"/>
                <a:satMod val="135000"/>
              </a:srgbClr>
              <a:prstClr val="white"/>
            </a:duotone>
            <a:extLst>
              <a:ext uri="{28A0092B-C50C-407E-A947-70E740481C1C}">
                <a14:useLocalDpi xmlns:a14="http://schemas.microsoft.com/office/drawing/2010/main" val="0"/>
              </a:ext>
            </a:extLst>
          </a:blip>
          <a:stretch>
            <a:fillRect/>
          </a:stretch>
        </p:blipFill>
        <p:spPr>
          <a:xfrm>
            <a:off x="7113815" y="1993373"/>
            <a:ext cx="515787" cy="570082"/>
          </a:xfrm>
          <a:prstGeom prst="rect">
            <a:avLst/>
          </a:prstGeom>
        </p:spPr>
      </p:pic>
      <p:sp>
        <p:nvSpPr>
          <p:cNvPr id="86" name="Rectangle 85"/>
          <p:cNvSpPr/>
          <p:nvPr/>
        </p:nvSpPr>
        <p:spPr>
          <a:xfrm>
            <a:off x="6673287" y="387728"/>
            <a:ext cx="5336076"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chemeClr val="bg1"/>
                </a:solidFill>
                <a:effectLst/>
                <a:uLnTx/>
                <a:uFillTx/>
                <a:latin typeface="Segoe UI Light"/>
                <a:ea typeface="+mn-ea"/>
                <a:cs typeface="+mn-cs"/>
              </a:rPr>
              <a:t>Native &amp; Cross-Platform Mobile with C#</a:t>
            </a:r>
          </a:p>
        </p:txBody>
      </p:sp>
      <p:sp>
        <p:nvSpPr>
          <p:cNvPr id="87" name="Rectangle 86"/>
          <p:cNvSpPr/>
          <p:nvPr/>
        </p:nvSpPr>
        <p:spPr>
          <a:xfrm>
            <a:off x="456348" y="5535724"/>
            <a:ext cx="5443189"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2"/>
                </a:solidFill>
                <a:effectLst/>
                <a:uLnTx/>
                <a:uFillTx/>
                <a:latin typeface="Segoe UI"/>
                <a:ea typeface="+mn-ea"/>
                <a:cs typeface="+mn-cs"/>
              </a:rPr>
              <a:t>“</a:t>
            </a:r>
            <a:r>
              <a:rPr kumimoji="0" lang="en-US" sz="1800" b="0" i="1" u="none" strike="noStrike" kern="0" cap="none" spc="0" normalizeH="0" baseline="0" noProof="0" dirty="0">
                <a:ln>
                  <a:noFill/>
                </a:ln>
                <a:solidFill>
                  <a:schemeClr val="tx2"/>
                </a:solidFill>
                <a:effectLst/>
                <a:uLnTx/>
                <a:uFillTx/>
                <a:latin typeface="Segoe UI"/>
                <a:ea typeface="+mn-ea"/>
                <a:cs typeface="+mn-cs"/>
              </a:rPr>
              <a:t>Anything you can do in Objective-C, Swift, or Java</a:t>
            </a:r>
            <a:br>
              <a:rPr kumimoji="0" lang="en-US" sz="1800" b="0" i="1" u="none" strike="noStrike" kern="0" cap="none" spc="0" normalizeH="0" baseline="0" noProof="0" dirty="0">
                <a:ln>
                  <a:noFill/>
                </a:ln>
                <a:solidFill>
                  <a:schemeClr val="tx2"/>
                </a:solidFill>
                <a:effectLst/>
                <a:uLnTx/>
                <a:uFillTx/>
                <a:latin typeface="Segoe UI"/>
                <a:ea typeface="+mn-ea"/>
                <a:cs typeface="+mn-cs"/>
              </a:rPr>
            </a:br>
            <a:r>
              <a:rPr kumimoji="0" lang="en-US" sz="1800" b="0" i="1" u="none" strike="noStrike" kern="0" cap="none" spc="0" normalizeH="0" baseline="0" noProof="0" dirty="0">
                <a:ln>
                  <a:noFill/>
                </a:ln>
                <a:solidFill>
                  <a:schemeClr val="tx2"/>
                </a:solidFill>
                <a:effectLst/>
                <a:uLnTx/>
                <a:uFillTx/>
                <a:latin typeface="Segoe UI"/>
                <a:ea typeface="+mn-ea"/>
                <a:cs typeface="+mn-cs"/>
              </a:rPr>
              <a:t>can be done </a:t>
            </a:r>
            <a:r>
              <a:rPr kumimoji="0" lang="en-US" sz="1800" b="0" i="1" u="none" strike="noStrike" kern="0" cap="none" spc="0" normalizeH="0" baseline="0" noProof="0" dirty="0">
                <a:ln>
                  <a:noFill/>
                </a:ln>
                <a:solidFill>
                  <a:schemeClr val="tx2"/>
                </a:solidFill>
                <a:effectLst/>
                <a:uLnTx/>
                <a:uFillTx/>
                <a:latin typeface="Segoe UI Light" pitchFamily="34" charset="0"/>
                <a:ea typeface="+mn-ea"/>
                <a:cs typeface="+mn-cs"/>
              </a:rPr>
              <a:t>in C# and Visual Studio with Xamarin</a:t>
            </a:r>
            <a:r>
              <a:rPr kumimoji="0" lang="en-US" sz="1800" b="0" i="0" u="none" strike="noStrike" kern="0" cap="none" spc="0" normalizeH="0" baseline="0" noProof="0" dirty="0">
                <a:ln>
                  <a:noFill/>
                </a:ln>
                <a:solidFill>
                  <a:schemeClr val="tx2"/>
                </a:solidFill>
                <a:effectLst/>
                <a:uLnTx/>
                <a:uFillTx/>
                <a:latin typeface="Segoe UI Light" pitchFamily="34" charset="0"/>
                <a:ea typeface="+mn-ea"/>
                <a:cs typeface="+mn-cs"/>
              </a:rPr>
              <a:t>”</a:t>
            </a:r>
            <a:endParaRPr kumimoji="0" lang="en-US" sz="1800" b="0" i="0" u="none" strike="noStrike" kern="0" cap="none" spc="0" normalizeH="0" baseline="0" noProof="0" dirty="0">
              <a:ln>
                <a:noFill/>
              </a:ln>
              <a:solidFill>
                <a:schemeClr val="tx2"/>
              </a:solidFill>
              <a:effectLst/>
              <a:uLnTx/>
              <a:uFillTx/>
              <a:latin typeface="Segoe UI"/>
              <a:ea typeface="+mn-ea"/>
              <a:cs typeface="+mn-cs"/>
            </a:endParaRPr>
          </a:p>
        </p:txBody>
      </p:sp>
    </p:spTree>
    <p:extLst>
      <p:ext uri="{BB962C8B-B14F-4D97-AF65-F5344CB8AC3E}">
        <p14:creationId xmlns:p14="http://schemas.microsoft.com/office/powerpoint/2010/main" val="1711470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877028" y="2527887"/>
            <a:ext cx="2214133" cy="1025907"/>
            <a:chOff x="479461" y="2689709"/>
            <a:chExt cx="2170916" cy="1005882"/>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61" y="2689709"/>
              <a:ext cx="1963479" cy="8235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61" y="3330877"/>
              <a:ext cx="2170916" cy="364714"/>
            </a:xfrm>
            <a:prstGeom prst="rect">
              <a:avLst/>
            </a:prstGeom>
          </p:spPr>
        </p:pic>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1080" y="1450418"/>
            <a:ext cx="898847" cy="375343"/>
          </a:xfrm>
          <a:prstGeom prst="rect">
            <a:avLst/>
          </a:prstGeom>
        </p:spPr>
      </p:pic>
      <p:grpSp>
        <p:nvGrpSpPr>
          <p:cNvPr id="14" name="Group 13"/>
          <p:cNvGrpSpPr/>
          <p:nvPr/>
        </p:nvGrpSpPr>
        <p:grpSpPr>
          <a:xfrm>
            <a:off x="4192287" y="-3511"/>
            <a:ext cx="2128750" cy="2128750"/>
            <a:chOff x="4997413" y="602511"/>
            <a:chExt cx="1706526" cy="1706526"/>
          </a:xfrm>
        </p:grpSpPr>
        <p:sp>
          <p:nvSpPr>
            <p:cNvPr id="13" name="Freeform 12"/>
            <p:cNvSpPr/>
            <p:nvPr/>
          </p:nvSpPr>
          <p:spPr>
            <a:xfrm>
              <a:off x="5054106" y="967317"/>
              <a:ext cx="1586113" cy="993021"/>
            </a:xfrm>
            <a:custGeom>
              <a:avLst/>
              <a:gdLst>
                <a:gd name="connsiteX0" fmla="*/ 123261 w 1586113"/>
                <a:gd name="connsiteY0" fmla="*/ 480483 h 993021"/>
                <a:gd name="connsiteX1" fmla="*/ 180411 w 1586113"/>
                <a:gd name="connsiteY1" fmla="*/ 478366 h 993021"/>
                <a:gd name="connsiteX2" fmla="*/ 210044 w 1586113"/>
                <a:gd name="connsiteY2" fmla="*/ 472016 h 993021"/>
                <a:gd name="connsiteX3" fmla="*/ 218511 w 1586113"/>
                <a:gd name="connsiteY3" fmla="*/ 469900 h 993021"/>
                <a:gd name="connsiteX4" fmla="*/ 269311 w 1586113"/>
                <a:gd name="connsiteY4" fmla="*/ 467783 h 993021"/>
                <a:gd name="connsiteX5" fmla="*/ 275661 w 1586113"/>
                <a:gd name="connsiteY5" fmla="*/ 465666 h 993021"/>
                <a:gd name="connsiteX6" fmla="*/ 284127 w 1586113"/>
                <a:gd name="connsiteY6" fmla="*/ 461433 h 993021"/>
                <a:gd name="connsiteX7" fmla="*/ 292594 w 1586113"/>
                <a:gd name="connsiteY7" fmla="*/ 459316 h 993021"/>
                <a:gd name="connsiteX8" fmla="*/ 303177 w 1586113"/>
                <a:gd name="connsiteY8" fmla="*/ 450850 h 993021"/>
                <a:gd name="connsiteX9" fmla="*/ 320111 w 1586113"/>
                <a:gd name="connsiteY9" fmla="*/ 438150 h 993021"/>
                <a:gd name="connsiteX10" fmla="*/ 326461 w 1586113"/>
                <a:gd name="connsiteY10" fmla="*/ 433916 h 993021"/>
                <a:gd name="connsiteX11" fmla="*/ 341277 w 1586113"/>
                <a:gd name="connsiteY11" fmla="*/ 419100 h 993021"/>
                <a:gd name="connsiteX12" fmla="*/ 345511 w 1586113"/>
                <a:gd name="connsiteY12" fmla="*/ 414866 h 993021"/>
                <a:gd name="connsiteX13" fmla="*/ 362444 w 1586113"/>
                <a:gd name="connsiteY13" fmla="*/ 402166 h 993021"/>
                <a:gd name="connsiteX14" fmla="*/ 375144 w 1586113"/>
                <a:gd name="connsiteY14" fmla="*/ 389466 h 993021"/>
                <a:gd name="connsiteX15" fmla="*/ 383611 w 1586113"/>
                <a:gd name="connsiteY15" fmla="*/ 378883 h 993021"/>
                <a:gd name="connsiteX16" fmla="*/ 387844 w 1586113"/>
                <a:gd name="connsiteY16" fmla="*/ 370416 h 993021"/>
                <a:gd name="connsiteX17" fmla="*/ 402661 w 1586113"/>
                <a:gd name="connsiteY17" fmla="*/ 347133 h 993021"/>
                <a:gd name="connsiteX18" fmla="*/ 411127 w 1586113"/>
                <a:gd name="connsiteY18" fmla="*/ 328083 h 993021"/>
                <a:gd name="connsiteX19" fmla="*/ 415361 w 1586113"/>
                <a:gd name="connsiteY19" fmla="*/ 321733 h 993021"/>
                <a:gd name="connsiteX20" fmla="*/ 419594 w 1586113"/>
                <a:gd name="connsiteY20" fmla="*/ 311150 h 993021"/>
                <a:gd name="connsiteX21" fmla="*/ 425944 w 1586113"/>
                <a:gd name="connsiteY21" fmla="*/ 302683 h 993021"/>
                <a:gd name="connsiteX22" fmla="*/ 430177 w 1586113"/>
                <a:gd name="connsiteY22" fmla="*/ 296333 h 993021"/>
                <a:gd name="connsiteX23" fmla="*/ 434411 w 1586113"/>
                <a:gd name="connsiteY23" fmla="*/ 292100 h 993021"/>
                <a:gd name="connsiteX24" fmla="*/ 447111 w 1586113"/>
                <a:gd name="connsiteY24" fmla="*/ 275166 h 993021"/>
                <a:gd name="connsiteX25" fmla="*/ 453461 w 1586113"/>
                <a:gd name="connsiteY25" fmla="*/ 270933 h 993021"/>
                <a:gd name="connsiteX26" fmla="*/ 470394 w 1586113"/>
                <a:gd name="connsiteY26" fmla="*/ 258233 h 993021"/>
                <a:gd name="connsiteX27" fmla="*/ 476744 w 1586113"/>
                <a:gd name="connsiteY27" fmla="*/ 254000 h 993021"/>
                <a:gd name="connsiteX28" fmla="*/ 491561 w 1586113"/>
                <a:gd name="connsiteY28" fmla="*/ 249766 h 993021"/>
                <a:gd name="connsiteX29" fmla="*/ 502144 w 1586113"/>
                <a:gd name="connsiteY29" fmla="*/ 245533 h 993021"/>
                <a:gd name="connsiteX30" fmla="*/ 512727 w 1586113"/>
                <a:gd name="connsiteY30" fmla="*/ 243416 h 993021"/>
                <a:gd name="connsiteX31" fmla="*/ 538127 w 1586113"/>
                <a:gd name="connsiteY31" fmla="*/ 237066 h 993021"/>
                <a:gd name="connsiteX32" fmla="*/ 548711 w 1586113"/>
                <a:gd name="connsiteY32" fmla="*/ 230716 h 993021"/>
                <a:gd name="connsiteX33" fmla="*/ 563527 w 1586113"/>
                <a:gd name="connsiteY33" fmla="*/ 228600 h 993021"/>
                <a:gd name="connsiteX34" fmla="*/ 569877 w 1586113"/>
                <a:gd name="connsiteY34" fmla="*/ 226483 h 993021"/>
                <a:gd name="connsiteX35" fmla="*/ 584694 w 1586113"/>
                <a:gd name="connsiteY35" fmla="*/ 224366 h 993021"/>
                <a:gd name="connsiteX36" fmla="*/ 597394 w 1586113"/>
                <a:gd name="connsiteY36" fmla="*/ 222250 h 993021"/>
                <a:gd name="connsiteX37" fmla="*/ 603744 w 1586113"/>
                <a:gd name="connsiteY37" fmla="*/ 220133 h 993021"/>
                <a:gd name="connsiteX38" fmla="*/ 620677 w 1586113"/>
                <a:gd name="connsiteY38" fmla="*/ 215900 h 993021"/>
                <a:gd name="connsiteX39" fmla="*/ 633377 w 1586113"/>
                <a:gd name="connsiteY39" fmla="*/ 211666 h 993021"/>
                <a:gd name="connsiteX40" fmla="*/ 650311 w 1586113"/>
                <a:gd name="connsiteY40" fmla="*/ 207433 h 993021"/>
                <a:gd name="connsiteX41" fmla="*/ 656661 w 1586113"/>
                <a:gd name="connsiteY41" fmla="*/ 203200 h 993021"/>
                <a:gd name="connsiteX42" fmla="*/ 679944 w 1586113"/>
                <a:gd name="connsiteY42" fmla="*/ 190500 h 993021"/>
                <a:gd name="connsiteX43" fmla="*/ 688411 w 1586113"/>
                <a:gd name="connsiteY43" fmla="*/ 179916 h 993021"/>
                <a:gd name="connsiteX44" fmla="*/ 713811 w 1586113"/>
                <a:gd name="connsiteY44" fmla="*/ 152400 h 993021"/>
                <a:gd name="connsiteX45" fmla="*/ 720161 w 1586113"/>
                <a:gd name="connsiteY45" fmla="*/ 146050 h 993021"/>
                <a:gd name="connsiteX46" fmla="*/ 741327 w 1586113"/>
                <a:gd name="connsiteY46" fmla="*/ 131233 h 993021"/>
                <a:gd name="connsiteX47" fmla="*/ 745561 w 1586113"/>
                <a:gd name="connsiteY47" fmla="*/ 127000 h 993021"/>
                <a:gd name="connsiteX48" fmla="*/ 756144 w 1586113"/>
                <a:gd name="connsiteY48" fmla="*/ 120650 h 993021"/>
                <a:gd name="connsiteX49" fmla="*/ 764611 w 1586113"/>
                <a:gd name="connsiteY49" fmla="*/ 114300 h 993021"/>
                <a:gd name="connsiteX50" fmla="*/ 770961 w 1586113"/>
                <a:gd name="connsiteY50" fmla="*/ 112183 h 993021"/>
                <a:gd name="connsiteX51" fmla="*/ 783661 w 1586113"/>
                <a:gd name="connsiteY51" fmla="*/ 103716 h 993021"/>
                <a:gd name="connsiteX52" fmla="*/ 790011 w 1586113"/>
                <a:gd name="connsiteY52" fmla="*/ 99483 h 993021"/>
                <a:gd name="connsiteX53" fmla="*/ 796361 w 1586113"/>
                <a:gd name="connsiteY53" fmla="*/ 93133 h 993021"/>
                <a:gd name="connsiteX54" fmla="*/ 809061 w 1586113"/>
                <a:gd name="connsiteY54" fmla="*/ 88900 h 993021"/>
                <a:gd name="connsiteX55" fmla="*/ 813294 w 1586113"/>
                <a:gd name="connsiteY55" fmla="*/ 84666 h 993021"/>
                <a:gd name="connsiteX56" fmla="*/ 836577 w 1586113"/>
                <a:gd name="connsiteY56" fmla="*/ 71966 h 993021"/>
                <a:gd name="connsiteX57" fmla="*/ 845044 w 1586113"/>
                <a:gd name="connsiteY57" fmla="*/ 67733 h 993021"/>
                <a:gd name="connsiteX58" fmla="*/ 851394 w 1586113"/>
                <a:gd name="connsiteY58" fmla="*/ 63500 h 993021"/>
                <a:gd name="connsiteX59" fmla="*/ 857744 w 1586113"/>
                <a:gd name="connsiteY59" fmla="*/ 61383 h 993021"/>
                <a:gd name="connsiteX60" fmla="*/ 866211 w 1586113"/>
                <a:gd name="connsiteY60" fmla="*/ 57150 h 993021"/>
                <a:gd name="connsiteX61" fmla="*/ 872561 w 1586113"/>
                <a:gd name="connsiteY61" fmla="*/ 55033 h 993021"/>
                <a:gd name="connsiteX62" fmla="*/ 889494 w 1586113"/>
                <a:gd name="connsiteY62" fmla="*/ 46566 h 993021"/>
                <a:gd name="connsiteX63" fmla="*/ 895844 w 1586113"/>
                <a:gd name="connsiteY63" fmla="*/ 42333 h 993021"/>
                <a:gd name="connsiteX64" fmla="*/ 906427 w 1586113"/>
                <a:gd name="connsiteY64" fmla="*/ 40216 h 993021"/>
                <a:gd name="connsiteX65" fmla="*/ 914894 w 1586113"/>
                <a:gd name="connsiteY65" fmla="*/ 35983 h 993021"/>
                <a:gd name="connsiteX66" fmla="*/ 927594 w 1586113"/>
                <a:gd name="connsiteY66" fmla="*/ 31750 h 993021"/>
                <a:gd name="connsiteX67" fmla="*/ 948761 w 1586113"/>
                <a:gd name="connsiteY67" fmla="*/ 21166 h 993021"/>
                <a:gd name="connsiteX68" fmla="*/ 959344 w 1586113"/>
                <a:gd name="connsiteY68" fmla="*/ 16933 h 993021"/>
                <a:gd name="connsiteX69" fmla="*/ 967811 w 1586113"/>
                <a:gd name="connsiteY69" fmla="*/ 14816 h 993021"/>
                <a:gd name="connsiteX70" fmla="*/ 976277 w 1586113"/>
                <a:gd name="connsiteY70" fmla="*/ 10583 h 993021"/>
                <a:gd name="connsiteX71" fmla="*/ 991094 w 1586113"/>
                <a:gd name="connsiteY71" fmla="*/ 6350 h 993021"/>
                <a:gd name="connsiteX72" fmla="*/ 997444 w 1586113"/>
                <a:gd name="connsiteY72" fmla="*/ 4233 h 993021"/>
                <a:gd name="connsiteX73" fmla="*/ 1014377 w 1586113"/>
                <a:gd name="connsiteY73" fmla="*/ 2116 h 993021"/>
                <a:gd name="connsiteX74" fmla="*/ 1027077 w 1586113"/>
                <a:gd name="connsiteY74" fmla="*/ 0 h 993021"/>
                <a:gd name="connsiteX75" fmla="*/ 1082111 w 1586113"/>
                <a:gd name="connsiteY75" fmla="*/ 2116 h 993021"/>
                <a:gd name="connsiteX76" fmla="*/ 1090577 w 1586113"/>
                <a:gd name="connsiteY76" fmla="*/ 4233 h 993021"/>
                <a:gd name="connsiteX77" fmla="*/ 1101161 w 1586113"/>
                <a:gd name="connsiteY77" fmla="*/ 6350 h 993021"/>
                <a:gd name="connsiteX78" fmla="*/ 1118094 w 1586113"/>
                <a:gd name="connsiteY78" fmla="*/ 10583 h 993021"/>
                <a:gd name="connsiteX79" fmla="*/ 1124444 w 1586113"/>
                <a:gd name="connsiteY79" fmla="*/ 12700 h 993021"/>
                <a:gd name="connsiteX80" fmla="*/ 1145611 w 1586113"/>
                <a:gd name="connsiteY80" fmla="*/ 16933 h 993021"/>
                <a:gd name="connsiteX81" fmla="*/ 1162544 w 1586113"/>
                <a:gd name="connsiteY81" fmla="*/ 25400 h 993021"/>
                <a:gd name="connsiteX82" fmla="*/ 1181594 w 1586113"/>
                <a:gd name="connsiteY82" fmla="*/ 33866 h 993021"/>
                <a:gd name="connsiteX83" fmla="*/ 1194294 w 1586113"/>
                <a:gd name="connsiteY83" fmla="*/ 42333 h 993021"/>
                <a:gd name="connsiteX84" fmla="*/ 1206994 w 1586113"/>
                <a:gd name="connsiteY84" fmla="*/ 50800 h 993021"/>
                <a:gd name="connsiteX85" fmla="*/ 1213344 w 1586113"/>
                <a:gd name="connsiteY85" fmla="*/ 55033 h 993021"/>
                <a:gd name="connsiteX86" fmla="*/ 1219694 w 1586113"/>
                <a:gd name="connsiteY86" fmla="*/ 57150 h 993021"/>
                <a:gd name="connsiteX87" fmla="*/ 1223927 w 1586113"/>
                <a:gd name="connsiteY87" fmla="*/ 65616 h 993021"/>
                <a:gd name="connsiteX88" fmla="*/ 1230277 w 1586113"/>
                <a:gd name="connsiteY88" fmla="*/ 69850 h 993021"/>
                <a:gd name="connsiteX89" fmla="*/ 1234511 w 1586113"/>
                <a:gd name="connsiteY89" fmla="*/ 74083 h 993021"/>
                <a:gd name="connsiteX90" fmla="*/ 1242977 w 1586113"/>
                <a:gd name="connsiteY90" fmla="*/ 86783 h 993021"/>
                <a:gd name="connsiteX91" fmla="*/ 1259911 w 1586113"/>
                <a:gd name="connsiteY91" fmla="*/ 120650 h 993021"/>
                <a:gd name="connsiteX92" fmla="*/ 1264144 w 1586113"/>
                <a:gd name="connsiteY92" fmla="*/ 133350 h 993021"/>
                <a:gd name="connsiteX93" fmla="*/ 1268377 w 1586113"/>
                <a:gd name="connsiteY93" fmla="*/ 139700 h 993021"/>
                <a:gd name="connsiteX94" fmla="*/ 1272611 w 1586113"/>
                <a:gd name="connsiteY94" fmla="*/ 148166 h 993021"/>
                <a:gd name="connsiteX95" fmla="*/ 1278961 w 1586113"/>
                <a:gd name="connsiteY95" fmla="*/ 154516 h 993021"/>
                <a:gd name="connsiteX96" fmla="*/ 1281077 w 1586113"/>
                <a:gd name="connsiteY96" fmla="*/ 160866 h 993021"/>
                <a:gd name="connsiteX97" fmla="*/ 1285311 w 1586113"/>
                <a:gd name="connsiteY97" fmla="*/ 167216 h 993021"/>
                <a:gd name="connsiteX98" fmla="*/ 1291661 w 1586113"/>
                <a:gd name="connsiteY98" fmla="*/ 179916 h 993021"/>
                <a:gd name="connsiteX99" fmla="*/ 1295894 w 1586113"/>
                <a:gd name="connsiteY99" fmla="*/ 188383 h 993021"/>
                <a:gd name="connsiteX100" fmla="*/ 1298011 w 1586113"/>
                <a:gd name="connsiteY100" fmla="*/ 194733 h 993021"/>
                <a:gd name="connsiteX101" fmla="*/ 1304361 w 1586113"/>
                <a:gd name="connsiteY101" fmla="*/ 201083 h 993021"/>
                <a:gd name="connsiteX102" fmla="*/ 1314944 w 1586113"/>
                <a:gd name="connsiteY102" fmla="*/ 220133 h 993021"/>
                <a:gd name="connsiteX103" fmla="*/ 1321294 w 1586113"/>
                <a:gd name="connsiteY103" fmla="*/ 226483 h 993021"/>
                <a:gd name="connsiteX104" fmla="*/ 1329761 w 1586113"/>
                <a:gd name="connsiteY104" fmla="*/ 239183 h 993021"/>
                <a:gd name="connsiteX105" fmla="*/ 1344577 w 1586113"/>
                <a:gd name="connsiteY105" fmla="*/ 262466 h 993021"/>
                <a:gd name="connsiteX106" fmla="*/ 1350927 w 1586113"/>
                <a:gd name="connsiteY106" fmla="*/ 275166 h 993021"/>
                <a:gd name="connsiteX107" fmla="*/ 1353044 w 1586113"/>
                <a:gd name="connsiteY107" fmla="*/ 283633 h 993021"/>
                <a:gd name="connsiteX108" fmla="*/ 1355161 w 1586113"/>
                <a:gd name="connsiteY108" fmla="*/ 289983 h 993021"/>
                <a:gd name="connsiteX109" fmla="*/ 1359394 w 1586113"/>
                <a:gd name="connsiteY109" fmla="*/ 315383 h 993021"/>
                <a:gd name="connsiteX110" fmla="*/ 1361511 w 1586113"/>
                <a:gd name="connsiteY110" fmla="*/ 321733 h 993021"/>
                <a:gd name="connsiteX111" fmla="*/ 1363627 w 1586113"/>
                <a:gd name="connsiteY111" fmla="*/ 330200 h 993021"/>
                <a:gd name="connsiteX112" fmla="*/ 1365744 w 1586113"/>
                <a:gd name="connsiteY112" fmla="*/ 336550 h 993021"/>
                <a:gd name="connsiteX113" fmla="*/ 1367861 w 1586113"/>
                <a:gd name="connsiteY113" fmla="*/ 347133 h 993021"/>
                <a:gd name="connsiteX114" fmla="*/ 1376327 w 1586113"/>
                <a:gd name="connsiteY114" fmla="*/ 368300 h 993021"/>
                <a:gd name="connsiteX115" fmla="*/ 1382677 w 1586113"/>
                <a:gd name="connsiteY115" fmla="*/ 385233 h 993021"/>
                <a:gd name="connsiteX116" fmla="*/ 1384794 w 1586113"/>
                <a:gd name="connsiteY116" fmla="*/ 395816 h 993021"/>
                <a:gd name="connsiteX117" fmla="*/ 1393261 w 1586113"/>
                <a:gd name="connsiteY117" fmla="*/ 408516 h 993021"/>
                <a:gd name="connsiteX118" fmla="*/ 1412311 w 1586113"/>
                <a:gd name="connsiteY118" fmla="*/ 429683 h 993021"/>
                <a:gd name="connsiteX119" fmla="*/ 1422894 w 1586113"/>
                <a:gd name="connsiteY119" fmla="*/ 438150 h 993021"/>
                <a:gd name="connsiteX120" fmla="*/ 1439827 w 1586113"/>
                <a:gd name="connsiteY120" fmla="*/ 450850 h 993021"/>
                <a:gd name="connsiteX121" fmla="*/ 1446177 w 1586113"/>
                <a:gd name="connsiteY121" fmla="*/ 455083 h 993021"/>
                <a:gd name="connsiteX122" fmla="*/ 1465227 w 1586113"/>
                <a:gd name="connsiteY122" fmla="*/ 469900 h 993021"/>
                <a:gd name="connsiteX123" fmla="*/ 1482161 w 1586113"/>
                <a:gd name="connsiteY123" fmla="*/ 484716 h 993021"/>
                <a:gd name="connsiteX124" fmla="*/ 1488511 w 1586113"/>
                <a:gd name="connsiteY124" fmla="*/ 493183 h 993021"/>
                <a:gd name="connsiteX125" fmla="*/ 1492744 w 1586113"/>
                <a:gd name="connsiteY125" fmla="*/ 499533 h 993021"/>
                <a:gd name="connsiteX126" fmla="*/ 1501211 w 1586113"/>
                <a:gd name="connsiteY126" fmla="*/ 505883 h 993021"/>
                <a:gd name="connsiteX127" fmla="*/ 1526611 w 1586113"/>
                <a:gd name="connsiteY127" fmla="*/ 539750 h 993021"/>
                <a:gd name="connsiteX128" fmla="*/ 1535077 w 1586113"/>
                <a:gd name="connsiteY128" fmla="*/ 552450 h 993021"/>
                <a:gd name="connsiteX129" fmla="*/ 1547777 w 1586113"/>
                <a:gd name="connsiteY129" fmla="*/ 575733 h 993021"/>
                <a:gd name="connsiteX130" fmla="*/ 1554127 w 1586113"/>
                <a:gd name="connsiteY130" fmla="*/ 590550 h 993021"/>
                <a:gd name="connsiteX131" fmla="*/ 1556244 w 1586113"/>
                <a:gd name="connsiteY131" fmla="*/ 596900 h 993021"/>
                <a:gd name="connsiteX132" fmla="*/ 1560477 w 1586113"/>
                <a:gd name="connsiteY132" fmla="*/ 613833 h 993021"/>
                <a:gd name="connsiteX133" fmla="*/ 1564711 w 1586113"/>
                <a:gd name="connsiteY133" fmla="*/ 624416 h 993021"/>
                <a:gd name="connsiteX134" fmla="*/ 1573177 w 1586113"/>
                <a:gd name="connsiteY134" fmla="*/ 641350 h 993021"/>
                <a:gd name="connsiteX135" fmla="*/ 1577411 w 1586113"/>
                <a:gd name="connsiteY135" fmla="*/ 656166 h 993021"/>
                <a:gd name="connsiteX136" fmla="*/ 1579527 w 1586113"/>
                <a:gd name="connsiteY136" fmla="*/ 668866 h 993021"/>
                <a:gd name="connsiteX137" fmla="*/ 1581644 w 1586113"/>
                <a:gd name="connsiteY137" fmla="*/ 677333 h 993021"/>
                <a:gd name="connsiteX138" fmla="*/ 1583761 w 1586113"/>
                <a:gd name="connsiteY138" fmla="*/ 692150 h 993021"/>
                <a:gd name="connsiteX139" fmla="*/ 1583761 w 1586113"/>
                <a:gd name="connsiteY139" fmla="*/ 844550 h 993021"/>
                <a:gd name="connsiteX140" fmla="*/ 1577411 w 1586113"/>
                <a:gd name="connsiteY140" fmla="*/ 853016 h 993021"/>
                <a:gd name="connsiteX141" fmla="*/ 1564711 w 1586113"/>
                <a:gd name="connsiteY141" fmla="*/ 865716 h 993021"/>
                <a:gd name="connsiteX142" fmla="*/ 1558361 w 1586113"/>
                <a:gd name="connsiteY142" fmla="*/ 874183 h 993021"/>
                <a:gd name="connsiteX143" fmla="*/ 1537194 w 1586113"/>
                <a:gd name="connsiteY143" fmla="*/ 891116 h 993021"/>
                <a:gd name="connsiteX144" fmla="*/ 1532961 w 1586113"/>
                <a:gd name="connsiteY144" fmla="*/ 895350 h 993021"/>
                <a:gd name="connsiteX145" fmla="*/ 1507561 w 1586113"/>
                <a:gd name="connsiteY145" fmla="*/ 912283 h 993021"/>
                <a:gd name="connsiteX146" fmla="*/ 1492744 w 1586113"/>
                <a:gd name="connsiteY146" fmla="*/ 922866 h 993021"/>
                <a:gd name="connsiteX147" fmla="*/ 1482161 w 1586113"/>
                <a:gd name="connsiteY147" fmla="*/ 927100 h 993021"/>
                <a:gd name="connsiteX148" fmla="*/ 1469461 w 1586113"/>
                <a:gd name="connsiteY148" fmla="*/ 935566 h 993021"/>
                <a:gd name="connsiteX149" fmla="*/ 1458877 w 1586113"/>
                <a:gd name="connsiteY149" fmla="*/ 939800 h 993021"/>
                <a:gd name="connsiteX150" fmla="*/ 1433477 w 1586113"/>
                <a:gd name="connsiteY150" fmla="*/ 952500 h 993021"/>
                <a:gd name="connsiteX151" fmla="*/ 1412311 w 1586113"/>
                <a:gd name="connsiteY151" fmla="*/ 958850 h 993021"/>
                <a:gd name="connsiteX152" fmla="*/ 1348811 w 1586113"/>
                <a:gd name="connsiteY152" fmla="*/ 971550 h 993021"/>
                <a:gd name="connsiteX153" fmla="*/ 1336111 w 1586113"/>
                <a:gd name="connsiteY153" fmla="*/ 975783 h 993021"/>
                <a:gd name="connsiteX154" fmla="*/ 1319177 w 1586113"/>
                <a:gd name="connsiteY154" fmla="*/ 977900 h 993021"/>
                <a:gd name="connsiteX155" fmla="*/ 1249327 w 1586113"/>
                <a:gd name="connsiteY155" fmla="*/ 982133 h 993021"/>
                <a:gd name="connsiteX156" fmla="*/ 1194294 w 1586113"/>
                <a:gd name="connsiteY156" fmla="*/ 986366 h 993021"/>
                <a:gd name="connsiteX157" fmla="*/ 1050361 w 1586113"/>
                <a:gd name="connsiteY157" fmla="*/ 986366 h 993021"/>
                <a:gd name="connsiteX158" fmla="*/ 919127 w 1586113"/>
                <a:gd name="connsiteY158" fmla="*/ 971550 h 993021"/>
                <a:gd name="connsiteX159" fmla="*/ 908544 w 1586113"/>
                <a:gd name="connsiteY159" fmla="*/ 969433 h 993021"/>
                <a:gd name="connsiteX160" fmla="*/ 876794 w 1586113"/>
                <a:gd name="connsiteY160" fmla="*/ 965200 h 993021"/>
                <a:gd name="connsiteX161" fmla="*/ 616444 w 1586113"/>
                <a:gd name="connsiteY161" fmla="*/ 973666 h 993021"/>
                <a:gd name="connsiteX162" fmla="*/ 557177 w 1586113"/>
                <a:gd name="connsiteY162" fmla="*/ 977900 h 993021"/>
                <a:gd name="connsiteX163" fmla="*/ 370911 w 1586113"/>
                <a:gd name="connsiteY163" fmla="*/ 973666 h 993021"/>
                <a:gd name="connsiteX164" fmla="*/ 330694 w 1586113"/>
                <a:gd name="connsiteY164" fmla="*/ 969433 h 993021"/>
                <a:gd name="connsiteX165" fmla="*/ 309527 w 1586113"/>
                <a:gd name="connsiteY165" fmla="*/ 965200 h 993021"/>
                <a:gd name="connsiteX166" fmla="*/ 284127 w 1586113"/>
                <a:gd name="connsiteY166" fmla="*/ 963083 h 993021"/>
                <a:gd name="connsiteX167" fmla="*/ 265077 w 1586113"/>
                <a:gd name="connsiteY167" fmla="*/ 960966 h 993021"/>
                <a:gd name="connsiteX168" fmla="*/ 235444 w 1586113"/>
                <a:gd name="connsiteY168" fmla="*/ 956733 h 993021"/>
                <a:gd name="connsiteX169" fmla="*/ 210044 w 1586113"/>
                <a:gd name="connsiteY169" fmla="*/ 952500 h 993021"/>
                <a:gd name="connsiteX170" fmla="*/ 195227 w 1586113"/>
                <a:gd name="connsiteY170" fmla="*/ 948266 h 993021"/>
                <a:gd name="connsiteX171" fmla="*/ 186761 w 1586113"/>
                <a:gd name="connsiteY171" fmla="*/ 946150 h 993021"/>
                <a:gd name="connsiteX172" fmla="*/ 178294 w 1586113"/>
                <a:gd name="connsiteY172" fmla="*/ 941916 h 993021"/>
                <a:gd name="connsiteX173" fmla="*/ 157127 w 1586113"/>
                <a:gd name="connsiteY173" fmla="*/ 933450 h 993021"/>
                <a:gd name="connsiteX174" fmla="*/ 148661 w 1586113"/>
                <a:gd name="connsiteY174" fmla="*/ 922866 h 993021"/>
                <a:gd name="connsiteX175" fmla="*/ 138077 w 1586113"/>
                <a:gd name="connsiteY175" fmla="*/ 914400 h 993021"/>
                <a:gd name="connsiteX176" fmla="*/ 133844 w 1586113"/>
                <a:gd name="connsiteY176" fmla="*/ 908050 h 993021"/>
                <a:gd name="connsiteX177" fmla="*/ 119027 w 1586113"/>
                <a:gd name="connsiteY177" fmla="*/ 895350 h 993021"/>
                <a:gd name="connsiteX178" fmla="*/ 108444 w 1586113"/>
                <a:gd name="connsiteY178" fmla="*/ 884766 h 993021"/>
                <a:gd name="connsiteX179" fmla="*/ 87277 w 1586113"/>
                <a:gd name="connsiteY179" fmla="*/ 859366 h 993021"/>
                <a:gd name="connsiteX180" fmla="*/ 78811 w 1586113"/>
                <a:gd name="connsiteY180" fmla="*/ 855133 h 993021"/>
                <a:gd name="connsiteX181" fmla="*/ 74577 w 1586113"/>
                <a:gd name="connsiteY181" fmla="*/ 848783 h 993021"/>
                <a:gd name="connsiteX182" fmla="*/ 61877 w 1586113"/>
                <a:gd name="connsiteY182" fmla="*/ 840316 h 993021"/>
                <a:gd name="connsiteX183" fmla="*/ 49177 w 1586113"/>
                <a:gd name="connsiteY183" fmla="*/ 823383 h 993021"/>
                <a:gd name="connsiteX184" fmla="*/ 38594 w 1586113"/>
                <a:gd name="connsiteY184" fmla="*/ 802216 h 993021"/>
                <a:gd name="connsiteX185" fmla="*/ 25894 w 1586113"/>
                <a:gd name="connsiteY185" fmla="*/ 772583 h 993021"/>
                <a:gd name="connsiteX186" fmla="*/ 15311 w 1586113"/>
                <a:gd name="connsiteY186" fmla="*/ 751416 h 993021"/>
                <a:gd name="connsiteX187" fmla="*/ 13194 w 1586113"/>
                <a:gd name="connsiteY187" fmla="*/ 740833 h 993021"/>
                <a:gd name="connsiteX188" fmla="*/ 8961 w 1586113"/>
                <a:gd name="connsiteY188" fmla="*/ 728133 h 993021"/>
                <a:gd name="connsiteX189" fmla="*/ 6844 w 1586113"/>
                <a:gd name="connsiteY189" fmla="*/ 721783 h 993021"/>
                <a:gd name="connsiteX190" fmla="*/ 4727 w 1586113"/>
                <a:gd name="connsiteY190" fmla="*/ 715433 h 993021"/>
                <a:gd name="connsiteX191" fmla="*/ 2611 w 1586113"/>
                <a:gd name="connsiteY191" fmla="*/ 698500 h 993021"/>
                <a:gd name="connsiteX192" fmla="*/ 4727 w 1586113"/>
                <a:gd name="connsiteY192" fmla="*/ 584200 h 993021"/>
                <a:gd name="connsiteX193" fmla="*/ 11077 w 1586113"/>
                <a:gd name="connsiteY193" fmla="*/ 560916 h 993021"/>
                <a:gd name="connsiteX194" fmla="*/ 15311 w 1586113"/>
                <a:gd name="connsiteY194" fmla="*/ 552450 h 993021"/>
                <a:gd name="connsiteX195" fmla="*/ 23777 w 1586113"/>
                <a:gd name="connsiteY195" fmla="*/ 535516 h 993021"/>
                <a:gd name="connsiteX196" fmla="*/ 30127 w 1586113"/>
                <a:gd name="connsiteY196" fmla="*/ 520700 h 993021"/>
                <a:gd name="connsiteX197" fmla="*/ 38594 w 1586113"/>
                <a:gd name="connsiteY197" fmla="*/ 514350 h 993021"/>
                <a:gd name="connsiteX198" fmla="*/ 49177 w 1586113"/>
                <a:gd name="connsiteY198" fmla="*/ 508000 h 993021"/>
                <a:gd name="connsiteX199" fmla="*/ 59761 w 1586113"/>
                <a:gd name="connsiteY199" fmla="*/ 501650 h 993021"/>
                <a:gd name="connsiteX200" fmla="*/ 68227 w 1586113"/>
                <a:gd name="connsiteY200" fmla="*/ 497416 h 993021"/>
                <a:gd name="connsiteX201" fmla="*/ 97861 w 1586113"/>
                <a:gd name="connsiteY201" fmla="*/ 493183 h 993021"/>
                <a:gd name="connsiteX202" fmla="*/ 104211 w 1586113"/>
                <a:gd name="connsiteY202" fmla="*/ 491066 h 993021"/>
                <a:gd name="connsiteX203" fmla="*/ 121144 w 1586113"/>
                <a:gd name="connsiteY203" fmla="*/ 486833 h 993021"/>
                <a:gd name="connsiteX204" fmla="*/ 133844 w 1586113"/>
                <a:gd name="connsiteY204" fmla="*/ 482600 h 993021"/>
                <a:gd name="connsiteX205" fmla="*/ 140194 w 1586113"/>
                <a:gd name="connsiteY205" fmla="*/ 480483 h 993021"/>
                <a:gd name="connsiteX206" fmla="*/ 123261 w 1586113"/>
                <a:gd name="connsiteY206" fmla="*/ 480483 h 9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586113" h="993021">
                  <a:moveTo>
                    <a:pt x="123261" y="480483"/>
                  </a:moveTo>
                  <a:cubicBezTo>
                    <a:pt x="142311" y="479777"/>
                    <a:pt x="161383" y="479519"/>
                    <a:pt x="180411" y="478366"/>
                  </a:cubicBezTo>
                  <a:cubicBezTo>
                    <a:pt x="188533" y="477874"/>
                    <a:pt x="202934" y="473793"/>
                    <a:pt x="210044" y="472016"/>
                  </a:cubicBezTo>
                  <a:cubicBezTo>
                    <a:pt x="212866" y="471310"/>
                    <a:pt x="215604" y="470021"/>
                    <a:pt x="218511" y="469900"/>
                  </a:cubicBezTo>
                  <a:lnTo>
                    <a:pt x="269311" y="467783"/>
                  </a:lnTo>
                  <a:cubicBezTo>
                    <a:pt x="271428" y="467077"/>
                    <a:pt x="273610" y="466545"/>
                    <a:pt x="275661" y="465666"/>
                  </a:cubicBezTo>
                  <a:cubicBezTo>
                    <a:pt x="278561" y="464423"/>
                    <a:pt x="281173" y="462541"/>
                    <a:pt x="284127" y="461433"/>
                  </a:cubicBezTo>
                  <a:cubicBezTo>
                    <a:pt x="286851" y="460411"/>
                    <a:pt x="289772" y="460022"/>
                    <a:pt x="292594" y="459316"/>
                  </a:cubicBezTo>
                  <a:cubicBezTo>
                    <a:pt x="300416" y="447582"/>
                    <a:pt x="292351" y="456864"/>
                    <a:pt x="303177" y="450850"/>
                  </a:cubicBezTo>
                  <a:cubicBezTo>
                    <a:pt x="327327" y="437434"/>
                    <a:pt x="308439" y="447487"/>
                    <a:pt x="320111" y="438150"/>
                  </a:cubicBezTo>
                  <a:cubicBezTo>
                    <a:pt x="322098" y="436561"/>
                    <a:pt x="324570" y="435618"/>
                    <a:pt x="326461" y="433916"/>
                  </a:cubicBezTo>
                  <a:cubicBezTo>
                    <a:pt x="331652" y="429244"/>
                    <a:pt x="336338" y="424039"/>
                    <a:pt x="341277" y="419100"/>
                  </a:cubicBezTo>
                  <a:cubicBezTo>
                    <a:pt x="342688" y="417689"/>
                    <a:pt x="343850" y="415973"/>
                    <a:pt x="345511" y="414866"/>
                  </a:cubicBezTo>
                  <a:cubicBezTo>
                    <a:pt x="351375" y="410957"/>
                    <a:pt x="357413" y="407197"/>
                    <a:pt x="362444" y="402166"/>
                  </a:cubicBezTo>
                  <a:cubicBezTo>
                    <a:pt x="378197" y="386413"/>
                    <a:pt x="360179" y="399444"/>
                    <a:pt x="375144" y="389466"/>
                  </a:cubicBezTo>
                  <a:cubicBezTo>
                    <a:pt x="380199" y="374303"/>
                    <a:pt x="372972" y="391650"/>
                    <a:pt x="383611" y="378883"/>
                  </a:cubicBezTo>
                  <a:cubicBezTo>
                    <a:pt x="385631" y="376459"/>
                    <a:pt x="386221" y="373122"/>
                    <a:pt x="387844" y="370416"/>
                  </a:cubicBezTo>
                  <a:cubicBezTo>
                    <a:pt x="392877" y="362027"/>
                    <a:pt x="398315" y="355825"/>
                    <a:pt x="402661" y="347133"/>
                  </a:cubicBezTo>
                  <a:cubicBezTo>
                    <a:pt x="411727" y="329000"/>
                    <a:pt x="402154" y="343785"/>
                    <a:pt x="411127" y="328083"/>
                  </a:cubicBezTo>
                  <a:cubicBezTo>
                    <a:pt x="412389" y="325874"/>
                    <a:pt x="414223" y="324008"/>
                    <a:pt x="415361" y="321733"/>
                  </a:cubicBezTo>
                  <a:cubicBezTo>
                    <a:pt x="417060" y="318335"/>
                    <a:pt x="417749" y="314471"/>
                    <a:pt x="419594" y="311150"/>
                  </a:cubicBezTo>
                  <a:cubicBezTo>
                    <a:pt x="421307" y="308066"/>
                    <a:pt x="423894" y="305554"/>
                    <a:pt x="425944" y="302683"/>
                  </a:cubicBezTo>
                  <a:cubicBezTo>
                    <a:pt x="427423" y="300613"/>
                    <a:pt x="428588" y="298319"/>
                    <a:pt x="430177" y="296333"/>
                  </a:cubicBezTo>
                  <a:cubicBezTo>
                    <a:pt x="431424" y="294775"/>
                    <a:pt x="433164" y="293658"/>
                    <a:pt x="434411" y="292100"/>
                  </a:cubicBezTo>
                  <a:cubicBezTo>
                    <a:pt x="438819" y="286590"/>
                    <a:pt x="441240" y="279080"/>
                    <a:pt x="447111" y="275166"/>
                  </a:cubicBezTo>
                  <a:cubicBezTo>
                    <a:pt x="449228" y="273755"/>
                    <a:pt x="451404" y="272429"/>
                    <a:pt x="453461" y="270933"/>
                  </a:cubicBezTo>
                  <a:cubicBezTo>
                    <a:pt x="459167" y="266783"/>
                    <a:pt x="464523" y="262146"/>
                    <a:pt x="470394" y="258233"/>
                  </a:cubicBezTo>
                  <a:cubicBezTo>
                    <a:pt x="472511" y="256822"/>
                    <a:pt x="474469" y="255138"/>
                    <a:pt x="476744" y="254000"/>
                  </a:cubicBezTo>
                  <a:cubicBezTo>
                    <a:pt x="480822" y="251961"/>
                    <a:pt x="487490" y="251123"/>
                    <a:pt x="491561" y="249766"/>
                  </a:cubicBezTo>
                  <a:cubicBezTo>
                    <a:pt x="495165" y="248565"/>
                    <a:pt x="498505" y="246625"/>
                    <a:pt x="502144" y="245533"/>
                  </a:cubicBezTo>
                  <a:cubicBezTo>
                    <a:pt x="505590" y="244499"/>
                    <a:pt x="509256" y="244363"/>
                    <a:pt x="512727" y="243416"/>
                  </a:cubicBezTo>
                  <a:cubicBezTo>
                    <a:pt x="539080" y="236229"/>
                    <a:pt x="511811" y="241453"/>
                    <a:pt x="538127" y="237066"/>
                  </a:cubicBezTo>
                  <a:cubicBezTo>
                    <a:pt x="541655" y="234949"/>
                    <a:pt x="544808" y="232017"/>
                    <a:pt x="548711" y="230716"/>
                  </a:cubicBezTo>
                  <a:cubicBezTo>
                    <a:pt x="553444" y="229139"/>
                    <a:pt x="558635" y="229578"/>
                    <a:pt x="563527" y="228600"/>
                  </a:cubicBezTo>
                  <a:cubicBezTo>
                    <a:pt x="565715" y="228162"/>
                    <a:pt x="567689" y="226921"/>
                    <a:pt x="569877" y="226483"/>
                  </a:cubicBezTo>
                  <a:cubicBezTo>
                    <a:pt x="574769" y="225504"/>
                    <a:pt x="579763" y="225125"/>
                    <a:pt x="584694" y="224366"/>
                  </a:cubicBezTo>
                  <a:cubicBezTo>
                    <a:pt x="588936" y="223713"/>
                    <a:pt x="593161" y="222955"/>
                    <a:pt x="597394" y="222250"/>
                  </a:cubicBezTo>
                  <a:cubicBezTo>
                    <a:pt x="599511" y="221544"/>
                    <a:pt x="601591" y="220720"/>
                    <a:pt x="603744" y="220133"/>
                  </a:cubicBezTo>
                  <a:cubicBezTo>
                    <a:pt x="609357" y="218602"/>
                    <a:pt x="615158" y="217740"/>
                    <a:pt x="620677" y="215900"/>
                  </a:cubicBezTo>
                  <a:cubicBezTo>
                    <a:pt x="624910" y="214489"/>
                    <a:pt x="629072" y="212840"/>
                    <a:pt x="633377" y="211666"/>
                  </a:cubicBezTo>
                  <a:cubicBezTo>
                    <a:pt x="638699" y="210215"/>
                    <a:pt x="645168" y="210004"/>
                    <a:pt x="650311" y="207433"/>
                  </a:cubicBezTo>
                  <a:cubicBezTo>
                    <a:pt x="652586" y="206295"/>
                    <a:pt x="654428" y="204418"/>
                    <a:pt x="656661" y="203200"/>
                  </a:cubicBezTo>
                  <a:cubicBezTo>
                    <a:pt x="664213" y="199081"/>
                    <a:pt x="673042" y="196022"/>
                    <a:pt x="679944" y="190500"/>
                  </a:cubicBezTo>
                  <a:cubicBezTo>
                    <a:pt x="685336" y="186186"/>
                    <a:pt x="683885" y="185735"/>
                    <a:pt x="688411" y="179916"/>
                  </a:cubicBezTo>
                  <a:cubicBezTo>
                    <a:pt x="698954" y="166361"/>
                    <a:pt x="700816" y="165395"/>
                    <a:pt x="713811" y="152400"/>
                  </a:cubicBezTo>
                  <a:cubicBezTo>
                    <a:pt x="715928" y="150283"/>
                    <a:pt x="717670" y="147710"/>
                    <a:pt x="720161" y="146050"/>
                  </a:cubicBezTo>
                  <a:cubicBezTo>
                    <a:pt x="726762" y="141649"/>
                    <a:pt x="735054" y="136460"/>
                    <a:pt x="741327" y="131233"/>
                  </a:cubicBezTo>
                  <a:cubicBezTo>
                    <a:pt x="742860" y="129955"/>
                    <a:pt x="743937" y="128160"/>
                    <a:pt x="745561" y="127000"/>
                  </a:cubicBezTo>
                  <a:cubicBezTo>
                    <a:pt x="748909" y="124609"/>
                    <a:pt x="752721" y="122932"/>
                    <a:pt x="756144" y="120650"/>
                  </a:cubicBezTo>
                  <a:cubicBezTo>
                    <a:pt x="759079" y="118693"/>
                    <a:pt x="761548" y="116050"/>
                    <a:pt x="764611" y="114300"/>
                  </a:cubicBezTo>
                  <a:cubicBezTo>
                    <a:pt x="766548" y="113193"/>
                    <a:pt x="769011" y="113267"/>
                    <a:pt x="770961" y="112183"/>
                  </a:cubicBezTo>
                  <a:cubicBezTo>
                    <a:pt x="775409" y="109712"/>
                    <a:pt x="779428" y="106538"/>
                    <a:pt x="783661" y="103716"/>
                  </a:cubicBezTo>
                  <a:cubicBezTo>
                    <a:pt x="785778" y="102305"/>
                    <a:pt x="788212" y="101282"/>
                    <a:pt x="790011" y="99483"/>
                  </a:cubicBezTo>
                  <a:cubicBezTo>
                    <a:pt x="792128" y="97366"/>
                    <a:pt x="793744" y="94587"/>
                    <a:pt x="796361" y="93133"/>
                  </a:cubicBezTo>
                  <a:cubicBezTo>
                    <a:pt x="800262" y="90966"/>
                    <a:pt x="804828" y="90311"/>
                    <a:pt x="809061" y="88900"/>
                  </a:cubicBezTo>
                  <a:cubicBezTo>
                    <a:pt x="810472" y="87489"/>
                    <a:pt x="811736" y="85913"/>
                    <a:pt x="813294" y="84666"/>
                  </a:cubicBezTo>
                  <a:cubicBezTo>
                    <a:pt x="819735" y="79513"/>
                    <a:pt x="830169" y="75170"/>
                    <a:pt x="836577" y="71966"/>
                  </a:cubicBezTo>
                  <a:cubicBezTo>
                    <a:pt x="839399" y="70555"/>
                    <a:pt x="842418" y="69483"/>
                    <a:pt x="845044" y="67733"/>
                  </a:cubicBezTo>
                  <a:cubicBezTo>
                    <a:pt x="847161" y="66322"/>
                    <a:pt x="849119" y="64638"/>
                    <a:pt x="851394" y="63500"/>
                  </a:cubicBezTo>
                  <a:cubicBezTo>
                    <a:pt x="853390" y="62502"/>
                    <a:pt x="855693" y="62262"/>
                    <a:pt x="857744" y="61383"/>
                  </a:cubicBezTo>
                  <a:cubicBezTo>
                    <a:pt x="860644" y="60140"/>
                    <a:pt x="863311" y="58393"/>
                    <a:pt x="866211" y="57150"/>
                  </a:cubicBezTo>
                  <a:cubicBezTo>
                    <a:pt x="868262" y="56271"/>
                    <a:pt x="870530" y="55956"/>
                    <a:pt x="872561" y="55033"/>
                  </a:cubicBezTo>
                  <a:cubicBezTo>
                    <a:pt x="878306" y="52421"/>
                    <a:pt x="884243" y="50066"/>
                    <a:pt x="889494" y="46566"/>
                  </a:cubicBezTo>
                  <a:cubicBezTo>
                    <a:pt x="891611" y="45155"/>
                    <a:pt x="893462" y="43226"/>
                    <a:pt x="895844" y="42333"/>
                  </a:cubicBezTo>
                  <a:cubicBezTo>
                    <a:pt x="899212" y="41070"/>
                    <a:pt x="902899" y="40922"/>
                    <a:pt x="906427" y="40216"/>
                  </a:cubicBezTo>
                  <a:cubicBezTo>
                    <a:pt x="909249" y="38805"/>
                    <a:pt x="911964" y="37155"/>
                    <a:pt x="914894" y="35983"/>
                  </a:cubicBezTo>
                  <a:cubicBezTo>
                    <a:pt x="919037" y="34326"/>
                    <a:pt x="923506" y="33539"/>
                    <a:pt x="927594" y="31750"/>
                  </a:cubicBezTo>
                  <a:cubicBezTo>
                    <a:pt x="934821" y="28588"/>
                    <a:pt x="941437" y="24096"/>
                    <a:pt x="948761" y="21166"/>
                  </a:cubicBezTo>
                  <a:cubicBezTo>
                    <a:pt x="952289" y="19755"/>
                    <a:pt x="955740" y="18134"/>
                    <a:pt x="959344" y="16933"/>
                  </a:cubicBezTo>
                  <a:cubicBezTo>
                    <a:pt x="962104" y="16013"/>
                    <a:pt x="965087" y="15838"/>
                    <a:pt x="967811" y="14816"/>
                  </a:cubicBezTo>
                  <a:cubicBezTo>
                    <a:pt x="970765" y="13708"/>
                    <a:pt x="973377" y="11826"/>
                    <a:pt x="976277" y="10583"/>
                  </a:cubicBezTo>
                  <a:cubicBezTo>
                    <a:pt x="981359" y="8405"/>
                    <a:pt x="985714" y="7887"/>
                    <a:pt x="991094" y="6350"/>
                  </a:cubicBezTo>
                  <a:cubicBezTo>
                    <a:pt x="993239" y="5737"/>
                    <a:pt x="995249" y="4632"/>
                    <a:pt x="997444" y="4233"/>
                  </a:cubicBezTo>
                  <a:cubicBezTo>
                    <a:pt x="1003040" y="3215"/>
                    <a:pt x="1008746" y="2920"/>
                    <a:pt x="1014377" y="2116"/>
                  </a:cubicBezTo>
                  <a:cubicBezTo>
                    <a:pt x="1018626" y="1509"/>
                    <a:pt x="1022844" y="705"/>
                    <a:pt x="1027077" y="0"/>
                  </a:cubicBezTo>
                  <a:cubicBezTo>
                    <a:pt x="1045422" y="705"/>
                    <a:pt x="1063793" y="895"/>
                    <a:pt x="1082111" y="2116"/>
                  </a:cubicBezTo>
                  <a:cubicBezTo>
                    <a:pt x="1085013" y="2309"/>
                    <a:pt x="1087737" y="3602"/>
                    <a:pt x="1090577" y="4233"/>
                  </a:cubicBezTo>
                  <a:cubicBezTo>
                    <a:pt x="1094089" y="5014"/>
                    <a:pt x="1097655" y="5541"/>
                    <a:pt x="1101161" y="6350"/>
                  </a:cubicBezTo>
                  <a:cubicBezTo>
                    <a:pt x="1106830" y="7658"/>
                    <a:pt x="1112575" y="8743"/>
                    <a:pt x="1118094" y="10583"/>
                  </a:cubicBezTo>
                  <a:cubicBezTo>
                    <a:pt x="1120211" y="11289"/>
                    <a:pt x="1122270" y="12198"/>
                    <a:pt x="1124444" y="12700"/>
                  </a:cubicBezTo>
                  <a:cubicBezTo>
                    <a:pt x="1131455" y="14318"/>
                    <a:pt x="1145611" y="16933"/>
                    <a:pt x="1145611" y="16933"/>
                  </a:cubicBezTo>
                  <a:cubicBezTo>
                    <a:pt x="1151255" y="19755"/>
                    <a:pt x="1156685" y="23056"/>
                    <a:pt x="1162544" y="25400"/>
                  </a:cubicBezTo>
                  <a:cubicBezTo>
                    <a:pt x="1176057" y="30805"/>
                    <a:pt x="1169729" y="27934"/>
                    <a:pt x="1181594" y="33866"/>
                  </a:cubicBezTo>
                  <a:cubicBezTo>
                    <a:pt x="1189679" y="41953"/>
                    <a:pt x="1181479" y="34644"/>
                    <a:pt x="1194294" y="42333"/>
                  </a:cubicBezTo>
                  <a:cubicBezTo>
                    <a:pt x="1198657" y="44951"/>
                    <a:pt x="1202761" y="47978"/>
                    <a:pt x="1206994" y="50800"/>
                  </a:cubicBezTo>
                  <a:cubicBezTo>
                    <a:pt x="1209111" y="52211"/>
                    <a:pt x="1210931" y="54228"/>
                    <a:pt x="1213344" y="55033"/>
                  </a:cubicBezTo>
                  <a:lnTo>
                    <a:pt x="1219694" y="57150"/>
                  </a:lnTo>
                  <a:cubicBezTo>
                    <a:pt x="1221105" y="59972"/>
                    <a:pt x="1221907" y="63192"/>
                    <a:pt x="1223927" y="65616"/>
                  </a:cubicBezTo>
                  <a:cubicBezTo>
                    <a:pt x="1225556" y="67570"/>
                    <a:pt x="1228290" y="68261"/>
                    <a:pt x="1230277" y="69850"/>
                  </a:cubicBezTo>
                  <a:cubicBezTo>
                    <a:pt x="1231835" y="71097"/>
                    <a:pt x="1233314" y="72486"/>
                    <a:pt x="1234511" y="74083"/>
                  </a:cubicBezTo>
                  <a:cubicBezTo>
                    <a:pt x="1237564" y="78153"/>
                    <a:pt x="1242977" y="86783"/>
                    <a:pt x="1242977" y="86783"/>
                  </a:cubicBezTo>
                  <a:cubicBezTo>
                    <a:pt x="1251724" y="117393"/>
                    <a:pt x="1240772" y="84763"/>
                    <a:pt x="1259911" y="120650"/>
                  </a:cubicBezTo>
                  <a:cubicBezTo>
                    <a:pt x="1262011" y="124587"/>
                    <a:pt x="1261669" y="129637"/>
                    <a:pt x="1264144" y="133350"/>
                  </a:cubicBezTo>
                  <a:cubicBezTo>
                    <a:pt x="1265555" y="135467"/>
                    <a:pt x="1267115" y="137491"/>
                    <a:pt x="1268377" y="139700"/>
                  </a:cubicBezTo>
                  <a:cubicBezTo>
                    <a:pt x="1269943" y="142439"/>
                    <a:pt x="1270777" y="145599"/>
                    <a:pt x="1272611" y="148166"/>
                  </a:cubicBezTo>
                  <a:cubicBezTo>
                    <a:pt x="1274351" y="150602"/>
                    <a:pt x="1276844" y="152399"/>
                    <a:pt x="1278961" y="154516"/>
                  </a:cubicBezTo>
                  <a:cubicBezTo>
                    <a:pt x="1279666" y="156633"/>
                    <a:pt x="1280079" y="158870"/>
                    <a:pt x="1281077" y="160866"/>
                  </a:cubicBezTo>
                  <a:cubicBezTo>
                    <a:pt x="1282215" y="163141"/>
                    <a:pt x="1284309" y="164878"/>
                    <a:pt x="1285311" y="167216"/>
                  </a:cubicBezTo>
                  <a:cubicBezTo>
                    <a:pt x="1291163" y="180870"/>
                    <a:pt x="1283139" y="171396"/>
                    <a:pt x="1291661" y="179916"/>
                  </a:cubicBezTo>
                  <a:cubicBezTo>
                    <a:pt x="1293072" y="182738"/>
                    <a:pt x="1294651" y="185483"/>
                    <a:pt x="1295894" y="188383"/>
                  </a:cubicBezTo>
                  <a:cubicBezTo>
                    <a:pt x="1296773" y="190434"/>
                    <a:pt x="1296773" y="192877"/>
                    <a:pt x="1298011" y="194733"/>
                  </a:cubicBezTo>
                  <a:cubicBezTo>
                    <a:pt x="1299671" y="197224"/>
                    <a:pt x="1302244" y="198966"/>
                    <a:pt x="1304361" y="201083"/>
                  </a:cubicBezTo>
                  <a:cubicBezTo>
                    <a:pt x="1307377" y="207116"/>
                    <a:pt x="1310955" y="214815"/>
                    <a:pt x="1314944" y="220133"/>
                  </a:cubicBezTo>
                  <a:cubicBezTo>
                    <a:pt x="1316740" y="222528"/>
                    <a:pt x="1319456" y="224120"/>
                    <a:pt x="1321294" y="226483"/>
                  </a:cubicBezTo>
                  <a:cubicBezTo>
                    <a:pt x="1324418" y="230499"/>
                    <a:pt x="1326997" y="234911"/>
                    <a:pt x="1329761" y="239183"/>
                  </a:cubicBezTo>
                  <a:cubicBezTo>
                    <a:pt x="1334758" y="246906"/>
                    <a:pt x="1341668" y="253739"/>
                    <a:pt x="1344577" y="262466"/>
                  </a:cubicBezTo>
                  <a:cubicBezTo>
                    <a:pt x="1347499" y="271229"/>
                    <a:pt x="1345456" y="266959"/>
                    <a:pt x="1350927" y="275166"/>
                  </a:cubicBezTo>
                  <a:cubicBezTo>
                    <a:pt x="1351633" y="277988"/>
                    <a:pt x="1352245" y="280836"/>
                    <a:pt x="1353044" y="283633"/>
                  </a:cubicBezTo>
                  <a:cubicBezTo>
                    <a:pt x="1353657" y="285778"/>
                    <a:pt x="1354620" y="287818"/>
                    <a:pt x="1355161" y="289983"/>
                  </a:cubicBezTo>
                  <a:cubicBezTo>
                    <a:pt x="1358944" y="305117"/>
                    <a:pt x="1355812" y="297478"/>
                    <a:pt x="1359394" y="315383"/>
                  </a:cubicBezTo>
                  <a:cubicBezTo>
                    <a:pt x="1359832" y="317571"/>
                    <a:pt x="1360898" y="319588"/>
                    <a:pt x="1361511" y="321733"/>
                  </a:cubicBezTo>
                  <a:cubicBezTo>
                    <a:pt x="1362310" y="324530"/>
                    <a:pt x="1362828" y="327403"/>
                    <a:pt x="1363627" y="330200"/>
                  </a:cubicBezTo>
                  <a:cubicBezTo>
                    <a:pt x="1364240" y="332345"/>
                    <a:pt x="1365203" y="334385"/>
                    <a:pt x="1365744" y="336550"/>
                  </a:cubicBezTo>
                  <a:cubicBezTo>
                    <a:pt x="1366617" y="340040"/>
                    <a:pt x="1366914" y="343662"/>
                    <a:pt x="1367861" y="347133"/>
                  </a:cubicBezTo>
                  <a:cubicBezTo>
                    <a:pt x="1375476" y="375053"/>
                    <a:pt x="1368413" y="347196"/>
                    <a:pt x="1376327" y="368300"/>
                  </a:cubicBezTo>
                  <a:cubicBezTo>
                    <a:pt x="1384973" y="391356"/>
                    <a:pt x="1370891" y="361659"/>
                    <a:pt x="1382677" y="385233"/>
                  </a:cubicBezTo>
                  <a:cubicBezTo>
                    <a:pt x="1383383" y="388761"/>
                    <a:pt x="1383305" y="392541"/>
                    <a:pt x="1384794" y="395816"/>
                  </a:cubicBezTo>
                  <a:cubicBezTo>
                    <a:pt x="1386900" y="400448"/>
                    <a:pt x="1390083" y="404543"/>
                    <a:pt x="1393261" y="408516"/>
                  </a:cubicBezTo>
                  <a:cubicBezTo>
                    <a:pt x="1397717" y="414087"/>
                    <a:pt x="1406402" y="425744"/>
                    <a:pt x="1412311" y="429683"/>
                  </a:cubicBezTo>
                  <a:cubicBezTo>
                    <a:pt x="1431855" y="442711"/>
                    <a:pt x="1407814" y="426085"/>
                    <a:pt x="1422894" y="438150"/>
                  </a:cubicBezTo>
                  <a:cubicBezTo>
                    <a:pt x="1428403" y="442558"/>
                    <a:pt x="1433956" y="446937"/>
                    <a:pt x="1439827" y="450850"/>
                  </a:cubicBezTo>
                  <a:cubicBezTo>
                    <a:pt x="1441944" y="452261"/>
                    <a:pt x="1444142" y="453557"/>
                    <a:pt x="1446177" y="455083"/>
                  </a:cubicBezTo>
                  <a:cubicBezTo>
                    <a:pt x="1452613" y="459910"/>
                    <a:pt x="1459538" y="464212"/>
                    <a:pt x="1465227" y="469900"/>
                  </a:cubicBezTo>
                  <a:cubicBezTo>
                    <a:pt x="1477610" y="482282"/>
                    <a:pt x="1471660" y="477716"/>
                    <a:pt x="1482161" y="484716"/>
                  </a:cubicBezTo>
                  <a:cubicBezTo>
                    <a:pt x="1484278" y="487538"/>
                    <a:pt x="1486461" y="490312"/>
                    <a:pt x="1488511" y="493183"/>
                  </a:cubicBezTo>
                  <a:cubicBezTo>
                    <a:pt x="1489990" y="495253"/>
                    <a:pt x="1490945" y="497734"/>
                    <a:pt x="1492744" y="499533"/>
                  </a:cubicBezTo>
                  <a:cubicBezTo>
                    <a:pt x="1495239" y="502028"/>
                    <a:pt x="1498939" y="503184"/>
                    <a:pt x="1501211" y="505883"/>
                  </a:cubicBezTo>
                  <a:cubicBezTo>
                    <a:pt x="1510301" y="516677"/>
                    <a:pt x="1526611" y="539750"/>
                    <a:pt x="1526611" y="539750"/>
                  </a:cubicBezTo>
                  <a:cubicBezTo>
                    <a:pt x="1530329" y="550908"/>
                    <a:pt x="1526269" y="541882"/>
                    <a:pt x="1535077" y="552450"/>
                  </a:cubicBezTo>
                  <a:cubicBezTo>
                    <a:pt x="1539218" y="557419"/>
                    <a:pt x="1547087" y="572973"/>
                    <a:pt x="1547777" y="575733"/>
                  </a:cubicBezTo>
                  <a:cubicBezTo>
                    <a:pt x="1552183" y="593353"/>
                    <a:pt x="1546819" y="575933"/>
                    <a:pt x="1554127" y="590550"/>
                  </a:cubicBezTo>
                  <a:cubicBezTo>
                    <a:pt x="1555125" y="592546"/>
                    <a:pt x="1555657" y="594747"/>
                    <a:pt x="1556244" y="596900"/>
                  </a:cubicBezTo>
                  <a:cubicBezTo>
                    <a:pt x="1557775" y="602513"/>
                    <a:pt x="1558316" y="608431"/>
                    <a:pt x="1560477" y="613833"/>
                  </a:cubicBezTo>
                  <a:cubicBezTo>
                    <a:pt x="1561888" y="617361"/>
                    <a:pt x="1563119" y="620966"/>
                    <a:pt x="1564711" y="624416"/>
                  </a:cubicBezTo>
                  <a:cubicBezTo>
                    <a:pt x="1567356" y="630146"/>
                    <a:pt x="1571646" y="635228"/>
                    <a:pt x="1573177" y="641350"/>
                  </a:cubicBezTo>
                  <a:cubicBezTo>
                    <a:pt x="1575835" y="651981"/>
                    <a:pt x="1574374" y="647056"/>
                    <a:pt x="1577411" y="656166"/>
                  </a:cubicBezTo>
                  <a:cubicBezTo>
                    <a:pt x="1578116" y="660399"/>
                    <a:pt x="1578685" y="664658"/>
                    <a:pt x="1579527" y="668866"/>
                  </a:cubicBezTo>
                  <a:cubicBezTo>
                    <a:pt x="1580097" y="671719"/>
                    <a:pt x="1581124" y="674471"/>
                    <a:pt x="1581644" y="677333"/>
                  </a:cubicBezTo>
                  <a:cubicBezTo>
                    <a:pt x="1582537" y="682242"/>
                    <a:pt x="1583055" y="687211"/>
                    <a:pt x="1583761" y="692150"/>
                  </a:cubicBezTo>
                  <a:cubicBezTo>
                    <a:pt x="1585228" y="740569"/>
                    <a:pt x="1588226" y="796549"/>
                    <a:pt x="1583761" y="844550"/>
                  </a:cubicBezTo>
                  <a:cubicBezTo>
                    <a:pt x="1583434" y="848062"/>
                    <a:pt x="1579771" y="850394"/>
                    <a:pt x="1577411" y="853016"/>
                  </a:cubicBezTo>
                  <a:cubicBezTo>
                    <a:pt x="1573406" y="857466"/>
                    <a:pt x="1568303" y="860926"/>
                    <a:pt x="1564711" y="865716"/>
                  </a:cubicBezTo>
                  <a:cubicBezTo>
                    <a:pt x="1562594" y="868538"/>
                    <a:pt x="1560856" y="871688"/>
                    <a:pt x="1558361" y="874183"/>
                  </a:cubicBezTo>
                  <a:cubicBezTo>
                    <a:pt x="1533506" y="899038"/>
                    <a:pt x="1552127" y="879169"/>
                    <a:pt x="1537194" y="891116"/>
                  </a:cubicBezTo>
                  <a:cubicBezTo>
                    <a:pt x="1535636" y="892363"/>
                    <a:pt x="1534585" y="894190"/>
                    <a:pt x="1532961" y="895350"/>
                  </a:cubicBezTo>
                  <a:cubicBezTo>
                    <a:pt x="1524681" y="901265"/>
                    <a:pt x="1514757" y="905089"/>
                    <a:pt x="1507561" y="912283"/>
                  </a:cubicBezTo>
                  <a:cubicBezTo>
                    <a:pt x="1501611" y="918232"/>
                    <a:pt x="1502579" y="917948"/>
                    <a:pt x="1492744" y="922866"/>
                  </a:cubicBezTo>
                  <a:cubicBezTo>
                    <a:pt x="1489346" y="924565"/>
                    <a:pt x="1485497" y="925281"/>
                    <a:pt x="1482161" y="927100"/>
                  </a:cubicBezTo>
                  <a:cubicBezTo>
                    <a:pt x="1477695" y="929536"/>
                    <a:pt x="1474185" y="933676"/>
                    <a:pt x="1469461" y="935566"/>
                  </a:cubicBezTo>
                  <a:cubicBezTo>
                    <a:pt x="1465933" y="936977"/>
                    <a:pt x="1462315" y="938182"/>
                    <a:pt x="1458877" y="939800"/>
                  </a:cubicBezTo>
                  <a:cubicBezTo>
                    <a:pt x="1450312" y="943831"/>
                    <a:pt x="1442238" y="948916"/>
                    <a:pt x="1433477" y="952500"/>
                  </a:cubicBezTo>
                  <a:cubicBezTo>
                    <a:pt x="1426659" y="955289"/>
                    <a:pt x="1419412" y="956891"/>
                    <a:pt x="1412311" y="958850"/>
                  </a:cubicBezTo>
                  <a:cubicBezTo>
                    <a:pt x="1367840" y="971118"/>
                    <a:pt x="1384054" y="968346"/>
                    <a:pt x="1348811" y="971550"/>
                  </a:cubicBezTo>
                  <a:cubicBezTo>
                    <a:pt x="1344578" y="972961"/>
                    <a:pt x="1340474" y="974848"/>
                    <a:pt x="1336111" y="975783"/>
                  </a:cubicBezTo>
                  <a:cubicBezTo>
                    <a:pt x="1330549" y="976975"/>
                    <a:pt x="1324816" y="977148"/>
                    <a:pt x="1319177" y="977900"/>
                  </a:cubicBezTo>
                  <a:cubicBezTo>
                    <a:pt x="1277899" y="983403"/>
                    <a:pt x="1339845" y="976911"/>
                    <a:pt x="1249327" y="982133"/>
                  </a:cubicBezTo>
                  <a:cubicBezTo>
                    <a:pt x="1230959" y="983193"/>
                    <a:pt x="1212638" y="984955"/>
                    <a:pt x="1194294" y="986366"/>
                  </a:cubicBezTo>
                  <a:cubicBezTo>
                    <a:pt x="1142139" y="996799"/>
                    <a:pt x="1162348" y="993533"/>
                    <a:pt x="1050361" y="986366"/>
                  </a:cubicBezTo>
                  <a:cubicBezTo>
                    <a:pt x="1006428" y="983554"/>
                    <a:pt x="962839" y="976769"/>
                    <a:pt x="919127" y="971550"/>
                  </a:cubicBezTo>
                  <a:cubicBezTo>
                    <a:pt x="915555" y="971123"/>
                    <a:pt x="912102" y="969967"/>
                    <a:pt x="908544" y="969433"/>
                  </a:cubicBezTo>
                  <a:cubicBezTo>
                    <a:pt x="897985" y="967849"/>
                    <a:pt x="887377" y="966611"/>
                    <a:pt x="876794" y="965200"/>
                  </a:cubicBezTo>
                  <a:lnTo>
                    <a:pt x="616444" y="973666"/>
                  </a:lnTo>
                  <a:cubicBezTo>
                    <a:pt x="567080" y="975356"/>
                    <a:pt x="583043" y="972726"/>
                    <a:pt x="557177" y="977900"/>
                  </a:cubicBezTo>
                  <a:lnTo>
                    <a:pt x="370911" y="973666"/>
                  </a:lnTo>
                  <a:cubicBezTo>
                    <a:pt x="357441" y="973162"/>
                    <a:pt x="330694" y="969433"/>
                    <a:pt x="330694" y="969433"/>
                  </a:cubicBezTo>
                  <a:cubicBezTo>
                    <a:pt x="322281" y="967329"/>
                    <a:pt x="318875" y="966239"/>
                    <a:pt x="309527" y="965200"/>
                  </a:cubicBezTo>
                  <a:cubicBezTo>
                    <a:pt x="301083" y="964262"/>
                    <a:pt x="292585" y="963889"/>
                    <a:pt x="284127" y="963083"/>
                  </a:cubicBezTo>
                  <a:cubicBezTo>
                    <a:pt x="277767" y="962477"/>
                    <a:pt x="271422" y="961712"/>
                    <a:pt x="265077" y="960966"/>
                  </a:cubicBezTo>
                  <a:cubicBezTo>
                    <a:pt x="239579" y="957966"/>
                    <a:pt x="257004" y="960050"/>
                    <a:pt x="235444" y="956733"/>
                  </a:cubicBezTo>
                  <a:cubicBezTo>
                    <a:pt x="221101" y="954526"/>
                    <a:pt x="222610" y="955292"/>
                    <a:pt x="210044" y="952500"/>
                  </a:cubicBezTo>
                  <a:cubicBezTo>
                    <a:pt x="195152" y="949191"/>
                    <a:pt x="207604" y="951802"/>
                    <a:pt x="195227" y="948266"/>
                  </a:cubicBezTo>
                  <a:cubicBezTo>
                    <a:pt x="192430" y="947467"/>
                    <a:pt x="189583" y="946855"/>
                    <a:pt x="186761" y="946150"/>
                  </a:cubicBezTo>
                  <a:cubicBezTo>
                    <a:pt x="183939" y="944739"/>
                    <a:pt x="181260" y="942994"/>
                    <a:pt x="178294" y="941916"/>
                  </a:cubicBezTo>
                  <a:cubicBezTo>
                    <a:pt x="164507" y="936902"/>
                    <a:pt x="166030" y="940573"/>
                    <a:pt x="157127" y="933450"/>
                  </a:cubicBezTo>
                  <a:cubicBezTo>
                    <a:pt x="151449" y="928908"/>
                    <a:pt x="153550" y="928977"/>
                    <a:pt x="148661" y="922866"/>
                  </a:cubicBezTo>
                  <a:cubicBezTo>
                    <a:pt x="145215" y="918559"/>
                    <a:pt x="142790" y="917542"/>
                    <a:pt x="138077" y="914400"/>
                  </a:cubicBezTo>
                  <a:cubicBezTo>
                    <a:pt x="136666" y="912283"/>
                    <a:pt x="135433" y="910037"/>
                    <a:pt x="133844" y="908050"/>
                  </a:cubicBezTo>
                  <a:cubicBezTo>
                    <a:pt x="130185" y="903475"/>
                    <a:pt x="122640" y="898602"/>
                    <a:pt x="119027" y="895350"/>
                  </a:cubicBezTo>
                  <a:cubicBezTo>
                    <a:pt x="115319" y="892012"/>
                    <a:pt x="111507" y="888704"/>
                    <a:pt x="108444" y="884766"/>
                  </a:cubicBezTo>
                  <a:cubicBezTo>
                    <a:pt x="107966" y="884151"/>
                    <a:pt x="93296" y="863665"/>
                    <a:pt x="87277" y="859366"/>
                  </a:cubicBezTo>
                  <a:cubicBezTo>
                    <a:pt x="84710" y="857532"/>
                    <a:pt x="81633" y="856544"/>
                    <a:pt x="78811" y="855133"/>
                  </a:cubicBezTo>
                  <a:cubicBezTo>
                    <a:pt x="77400" y="853016"/>
                    <a:pt x="76492" y="850458"/>
                    <a:pt x="74577" y="848783"/>
                  </a:cubicBezTo>
                  <a:cubicBezTo>
                    <a:pt x="70748" y="845433"/>
                    <a:pt x="61877" y="840316"/>
                    <a:pt x="61877" y="840316"/>
                  </a:cubicBezTo>
                  <a:cubicBezTo>
                    <a:pt x="52304" y="825955"/>
                    <a:pt x="57009" y="831213"/>
                    <a:pt x="49177" y="823383"/>
                  </a:cubicBezTo>
                  <a:cubicBezTo>
                    <a:pt x="43828" y="807336"/>
                    <a:pt x="47621" y="814253"/>
                    <a:pt x="38594" y="802216"/>
                  </a:cubicBezTo>
                  <a:cubicBezTo>
                    <a:pt x="35190" y="788603"/>
                    <a:pt x="36079" y="789557"/>
                    <a:pt x="25894" y="772583"/>
                  </a:cubicBezTo>
                  <a:cubicBezTo>
                    <a:pt x="20706" y="763937"/>
                    <a:pt x="18193" y="761021"/>
                    <a:pt x="15311" y="751416"/>
                  </a:cubicBezTo>
                  <a:cubicBezTo>
                    <a:pt x="14277" y="747970"/>
                    <a:pt x="14141" y="744304"/>
                    <a:pt x="13194" y="740833"/>
                  </a:cubicBezTo>
                  <a:cubicBezTo>
                    <a:pt x="12020" y="736528"/>
                    <a:pt x="10372" y="732366"/>
                    <a:pt x="8961" y="728133"/>
                  </a:cubicBezTo>
                  <a:lnTo>
                    <a:pt x="6844" y="721783"/>
                  </a:lnTo>
                  <a:lnTo>
                    <a:pt x="4727" y="715433"/>
                  </a:lnTo>
                  <a:cubicBezTo>
                    <a:pt x="4022" y="709789"/>
                    <a:pt x="3126" y="704165"/>
                    <a:pt x="2611" y="698500"/>
                  </a:cubicBezTo>
                  <a:cubicBezTo>
                    <a:pt x="-839" y="660541"/>
                    <a:pt x="-1558" y="621913"/>
                    <a:pt x="4727" y="584200"/>
                  </a:cubicBezTo>
                  <a:cubicBezTo>
                    <a:pt x="6245" y="575093"/>
                    <a:pt x="7535" y="569770"/>
                    <a:pt x="11077" y="560916"/>
                  </a:cubicBezTo>
                  <a:cubicBezTo>
                    <a:pt x="12249" y="557986"/>
                    <a:pt x="14139" y="555380"/>
                    <a:pt x="15311" y="552450"/>
                  </a:cubicBezTo>
                  <a:cubicBezTo>
                    <a:pt x="21798" y="536233"/>
                    <a:pt x="15663" y="543632"/>
                    <a:pt x="23777" y="535516"/>
                  </a:cubicBezTo>
                  <a:cubicBezTo>
                    <a:pt x="25210" y="531218"/>
                    <a:pt x="27275" y="524028"/>
                    <a:pt x="30127" y="520700"/>
                  </a:cubicBezTo>
                  <a:cubicBezTo>
                    <a:pt x="32423" y="518021"/>
                    <a:pt x="35884" y="516609"/>
                    <a:pt x="38594" y="514350"/>
                  </a:cubicBezTo>
                  <a:cubicBezTo>
                    <a:pt x="46343" y="507892"/>
                    <a:pt x="38767" y="511469"/>
                    <a:pt x="49177" y="508000"/>
                  </a:cubicBezTo>
                  <a:cubicBezTo>
                    <a:pt x="56219" y="500958"/>
                    <a:pt x="50142" y="505773"/>
                    <a:pt x="59761" y="501650"/>
                  </a:cubicBezTo>
                  <a:cubicBezTo>
                    <a:pt x="62661" y="500407"/>
                    <a:pt x="65327" y="498659"/>
                    <a:pt x="68227" y="497416"/>
                  </a:cubicBezTo>
                  <a:cubicBezTo>
                    <a:pt x="78089" y="493189"/>
                    <a:pt x="85913" y="494269"/>
                    <a:pt x="97861" y="493183"/>
                  </a:cubicBezTo>
                  <a:cubicBezTo>
                    <a:pt x="99978" y="492477"/>
                    <a:pt x="102058" y="491653"/>
                    <a:pt x="104211" y="491066"/>
                  </a:cubicBezTo>
                  <a:cubicBezTo>
                    <a:pt x="109824" y="489535"/>
                    <a:pt x="115624" y="488673"/>
                    <a:pt x="121144" y="486833"/>
                  </a:cubicBezTo>
                  <a:lnTo>
                    <a:pt x="133844" y="482600"/>
                  </a:lnTo>
                  <a:cubicBezTo>
                    <a:pt x="135961" y="481894"/>
                    <a:pt x="137963" y="480483"/>
                    <a:pt x="140194" y="480483"/>
                  </a:cubicBezTo>
                  <a:lnTo>
                    <a:pt x="123261" y="480483"/>
                  </a:lnTo>
                  <a:close/>
                </a:path>
              </a:pathLst>
            </a:cu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7413" y="602511"/>
              <a:ext cx="1706526" cy="1706526"/>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15302" y="1276349"/>
              <a:ext cx="540193" cy="540193"/>
            </a:xfrm>
            <a:prstGeom prst="rect">
              <a:avLst/>
            </a:prstGeom>
          </p:spPr>
        </p:pic>
      </p:grpSp>
      <p:grpSp>
        <p:nvGrpSpPr>
          <p:cNvPr id="37" name="Group 36"/>
          <p:cNvGrpSpPr/>
          <p:nvPr/>
        </p:nvGrpSpPr>
        <p:grpSpPr>
          <a:xfrm>
            <a:off x="2574068" y="4161496"/>
            <a:ext cx="680452" cy="845392"/>
            <a:chOff x="2655126" y="4734007"/>
            <a:chExt cx="667170" cy="828891"/>
          </a:xfrm>
        </p:grpSpPr>
        <p:pic>
          <p:nvPicPr>
            <p:cNvPr id="19" name="Picture 18"/>
            <p:cNvPicPr>
              <a:picLocks noChangeAspect="1"/>
            </p:cNvPicPr>
            <p:nvPr/>
          </p:nvPicPr>
          <p:blipFill rotWithShape="1">
            <a:blip r:embed="rId7" cstate="print">
              <a:extLst>
                <a:ext uri="{28A0092B-C50C-407E-A947-70E740481C1C}">
                  <a14:useLocalDpi xmlns:a14="http://schemas.microsoft.com/office/drawing/2010/main" val="0"/>
                </a:ext>
              </a:extLst>
            </a:blip>
            <a:srcRect l="30217" t="24502" r="29870" b="23783"/>
            <a:stretch/>
          </p:blipFill>
          <p:spPr>
            <a:xfrm>
              <a:off x="2738995" y="4734007"/>
              <a:ext cx="510820" cy="496404"/>
            </a:xfrm>
            <a:prstGeom prst="rect">
              <a:avLst/>
            </a:prstGeom>
          </p:spPr>
        </p:pic>
        <p:sp>
          <p:nvSpPr>
            <p:cNvPr id="20" name="TextBox 19"/>
            <p:cNvSpPr txBox="1"/>
            <p:nvPr/>
          </p:nvSpPr>
          <p:spPr>
            <a:xfrm>
              <a:off x="2655126" y="5188052"/>
              <a:ext cx="667170" cy="374846"/>
            </a:xfrm>
            <a:prstGeom prst="rect">
              <a:avLst/>
            </a:prstGeom>
            <a:noFill/>
          </p:spPr>
          <p:txBody>
            <a:bodyPr wrap="none" rtlCol="0">
              <a:spAutoFit/>
            </a:bodyPr>
            <a:lstStyle/>
            <a:p>
              <a:r>
                <a:rPr lang="en-US" sz="1836" dirty="0"/>
                <a:t>UWP</a:t>
              </a:r>
            </a:p>
          </p:txBody>
        </p:sp>
      </p:grpSp>
      <p:grpSp>
        <p:nvGrpSpPr>
          <p:cNvPr id="22" name="Group 21"/>
          <p:cNvGrpSpPr/>
          <p:nvPr/>
        </p:nvGrpSpPr>
        <p:grpSpPr>
          <a:xfrm>
            <a:off x="4070818" y="3681557"/>
            <a:ext cx="611875" cy="874233"/>
            <a:chOff x="2283084" y="4499886"/>
            <a:chExt cx="599932" cy="857169"/>
          </a:xfrm>
        </p:grpSpPr>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1" name="TextBox 20"/>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3" name="Group 22"/>
          <p:cNvGrpSpPr/>
          <p:nvPr/>
        </p:nvGrpSpPr>
        <p:grpSpPr>
          <a:xfrm>
            <a:off x="9335665" y="5515058"/>
            <a:ext cx="611875" cy="874233"/>
            <a:chOff x="2283084" y="4499886"/>
            <a:chExt cx="599932" cy="857169"/>
          </a:xfrm>
        </p:grpSpPr>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5" name="TextBox 24"/>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6" name="Group 25"/>
          <p:cNvGrpSpPr/>
          <p:nvPr/>
        </p:nvGrpSpPr>
        <p:grpSpPr>
          <a:xfrm>
            <a:off x="8809029" y="813358"/>
            <a:ext cx="611875" cy="874233"/>
            <a:chOff x="2283084" y="4499886"/>
            <a:chExt cx="599932" cy="857169"/>
          </a:xfrm>
        </p:grpSpPr>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8" name="TextBox 27"/>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36" name="Group 35"/>
          <p:cNvGrpSpPr/>
          <p:nvPr/>
        </p:nvGrpSpPr>
        <p:grpSpPr>
          <a:xfrm>
            <a:off x="2913537" y="5418775"/>
            <a:ext cx="1304723" cy="879114"/>
            <a:chOff x="1648712" y="5575635"/>
            <a:chExt cx="1590053" cy="1071367"/>
          </a:xfrm>
        </p:grpSpPr>
        <p:pic>
          <p:nvPicPr>
            <p:cNvPr id="34" name="Picture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48712" y="5575635"/>
              <a:ext cx="1590053" cy="1071367"/>
            </a:xfrm>
            <a:prstGeom prst="rect">
              <a:avLst/>
            </a:prstGeom>
          </p:spPr>
        </p:pic>
        <p:pic>
          <p:nvPicPr>
            <p:cNvPr id="35" name="Picture 34"/>
            <p:cNvPicPr>
              <a:picLocks noChangeAspect="1"/>
            </p:cNvPicPr>
            <p:nvPr/>
          </p:nvPicPr>
          <p:blipFill rotWithShape="1">
            <a:blip r:embed="rId10" cstate="print">
              <a:extLst>
                <a:ext uri="{28A0092B-C50C-407E-A947-70E740481C1C}">
                  <a14:useLocalDpi xmlns:a14="http://schemas.microsoft.com/office/drawing/2010/main" val="0"/>
                </a:ext>
              </a:extLst>
            </a:blip>
            <a:srcRect l="30217" t="24502" r="29870" b="23783"/>
            <a:stretch/>
          </p:blipFill>
          <p:spPr>
            <a:xfrm>
              <a:off x="2121006" y="5797693"/>
              <a:ext cx="645464" cy="627249"/>
            </a:xfrm>
            <a:prstGeom prst="rect">
              <a:avLst/>
            </a:prstGeom>
          </p:spPr>
        </p:pic>
      </p:grpSp>
      <p:grpSp>
        <p:nvGrpSpPr>
          <p:cNvPr id="41" name="Group 40"/>
          <p:cNvGrpSpPr/>
          <p:nvPr/>
        </p:nvGrpSpPr>
        <p:grpSpPr>
          <a:xfrm>
            <a:off x="1032225" y="4366092"/>
            <a:ext cx="1044187" cy="953868"/>
            <a:chOff x="846623" y="4646131"/>
            <a:chExt cx="1023806" cy="935250"/>
          </a:xfrm>
        </p:grpSpPr>
        <p:pic>
          <p:nvPicPr>
            <p:cNvPr id="30" name="Picture 29"/>
            <p:cNvPicPr>
              <a:picLocks noChangeAspect="1"/>
            </p:cNvPicPr>
            <p:nvPr/>
          </p:nvPicPr>
          <p:blipFill>
            <a:blip r:embed="rId11"/>
            <a:stretch>
              <a:fillRect/>
            </a:stretch>
          </p:blipFill>
          <p:spPr>
            <a:xfrm>
              <a:off x="1011772" y="4646131"/>
              <a:ext cx="636940" cy="697600"/>
            </a:xfrm>
            <a:prstGeom prst="rect">
              <a:avLst/>
            </a:prstGeom>
          </p:spPr>
        </p:pic>
        <p:sp>
          <p:nvSpPr>
            <p:cNvPr id="38" name="TextBox 37"/>
            <p:cNvSpPr txBox="1"/>
            <p:nvPr/>
          </p:nvSpPr>
          <p:spPr>
            <a:xfrm>
              <a:off x="846623" y="5206535"/>
              <a:ext cx="1023806" cy="374846"/>
            </a:xfrm>
            <a:prstGeom prst="rect">
              <a:avLst/>
            </a:prstGeom>
            <a:noFill/>
          </p:spPr>
          <p:txBody>
            <a:bodyPr wrap="none" rtlCol="0">
              <a:spAutoFit/>
            </a:bodyPr>
            <a:lstStyle/>
            <a:p>
              <a:r>
                <a:rPr lang="en-US" sz="1836" dirty="0"/>
                <a:t>Unit Test</a:t>
              </a:r>
            </a:p>
          </p:txBody>
        </p:sp>
      </p:grpSp>
      <p:sp>
        <p:nvSpPr>
          <p:cNvPr id="29" name="Arc 28"/>
          <p:cNvSpPr/>
          <p:nvPr/>
        </p:nvSpPr>
        <p:spPr>
          <a:xfrm rot="16625134">
            <a:off x="2377159" y="1194510"/>
            <a:ext cx="2916222" cy="3139456"/>
          </a:xfrm>
          <a:prstGeom prst="arc">
            <a:avLst>
              <a:gd name="adj1" fmla="val 16200000"/>
              <a:gd name="adj2" fmla="val 99157"/>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cxnSp>
        <p:nvCxnSpPr>
          <p:cNvPr id="32" name="Straight Arrow Connector 31"/>
          <p:cNvCxnSpPr/>
          <p:nvPr/>
        </p:nvCxnSpPr>
        <p:spPr>
          <a:xfrm>
            <a:off x="2400297" y="3592760"/>
            <a:ext cx="259309" cy="568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1545979" y="3623408"/>
            <a:ext cx="515519" cy="738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413152" y="3597194"/>
            <a:ext cx="1522575" cy="333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3083108" y="4939323"/>
            <a:ext cx="222368" cy="438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22794" y="4080857"/>
            <a:ext cx="551376" cy="92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031866" y="6259585"/>
            <a:ext cx="1125737" cy="382308"/>
          </a:xfrm>
          <a:prstGeom prst="rect">
            <a:avLst/>
          </a:prstGeom>
          <a:noFill/>
        </p:spPr>
        <p:txBody>
          <a:bodyPr wrap="none" rtlCol="0">
            <a:spAutoFit/>
          </a:bodyPr>
          <a:lstStyle/>
          <a:p>
            <a:r>
              <a:rPr lang="en-US" sz="1836" dirty="0"/>
              <a:t>Simulator</a:t>
            </a:r>
          </a:p>
        </p:txBody>
      </p:sp>
      <p:sp>
        <p:nvSpPr>
          <p:cNvPr id="51" name="Arc 50"/>
          <p:cNvSpPr/>
          <p:nvPr/>
        </p:nvSpPr>
        <p:spPr>
          <a:xfrm rot="19627441">
            <a:off x="5222868" y="1068276"/>
            <a:ext cx="3791401" cy="245051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2" name="Arc 51"/>
          <p:cNvSpPr/>
          <p:nvPr/>
        </p:nvSpPr>
        <p:spPr>
          <a:xfrm rot="508018">
            <a:off x="8286391" y="1532664"/>
            <a:ext cx="2343138" cy="234977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3" name="Arc 52"/>
          <p:cNvSpPr/>
          <p:nvPr/>
        </p:nvSpPr>
        <p:spPr>
          <a:xfrm rot="6738860">
            <a:off x="5380599" y="360899"/>
            <a:ext cx="5176185" cy="5500592"/>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4" name="Arc 53"/>
          <p:cNvSpPr/>
          <p:nvPr/>
        </p:nvSpPr>
        <p:spPr>
          <a:xfrm rot="18028338">
            <a:off x="6727350" y="3469795"/>
            <a:ext cx="4311270" cy="4339538"/>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5" name="TextBox 54"/>
          <p:cNvSpPr txBox="1"/>
          <p:nvPr/>
        </p:nvSpPr>
        <p:spPr>
          <a:xfrm>
            <a:off x="2319465" y="2185959"/>
            <a:ext cx="961657" cy="382308"/>
          </a:xfrm>
          <a:prstGeom prst="rect">
            <a:avLst/>
          </a:prstGeom>
          <a:noFill/>
        </p:spPr>
        <p:txBody>
          <a:bodyPr wrap="none" rtlCol="0">
            <a:spAutoFit/>
          </a:bodyPr>
          <a:lstStyle/>
          <a:p>
            <a:r>
              <a:rPr lang="en-US" sz="1836" dirty="0" err="1"/>
              <a:t>git</a:t>
            </a:r>
            <a:r>
              <a:rPr lang="en-US" sz="1836" dirty="0"/>
              <a:t> push</a:t>
            </a:r>
          </a:p>
        </p:txBody>
      </p:sp>
      <p:sp>
        <p:nvSpPr>
          <p:cNvPr id="57" name="rm textbox"/>
          <p:cNvSpPr txBox="1"/>
          <p:nvPr/>
        </p:nvSpPr>
        <p:spPr>
          <a:xfrm>
            <a:off x="10607788" y="1511365"/>
            <a:ext cx="1638512" cy="958583"/>
          </a:xfrm>
          <a:prstGeom prst="rect">
            <a:avLst/>
          </a:prstGeom>
          <a:noFill/>
        </p:spPr>
        <p:txBody>
          <a:bodyPr wrap="none" rtlCol="0">
            <a:spAutoFit/>
          </a:bodyPr>
          <a:lstStyle/>
          <a:p>
            <a:pPr algn="ctr"/>
            <a:r>
              <a:rPr lang="en-US" sz="1836" dirty="0"/>
              <a:t>Release</a:t>
            </a:r>
          </a:p>
          <a:p>
            <a:pPr algn="ctr"/>
            <a:r>
              <a:rPr lang="en-US" sz="1836" dirty="0"/>
              <a:t>Management</a:t>
            </a:r>
          </a:p>
          <a:p>
            <a:pPr algn="ctr"/>
            <a:r>
              <a:rPr lang="en-US" sz="1836" dirty="0"/>
              <a:t>with Approvals</a:t>
            </a:r>
          </a:p>
        </p:txBody>
      </p:sp>
      <p:sp>
        <p:nvSpPr>
          <p:cNvPr id="58" name="TextBox 57"/>
          <p:cNvSpPr txBox="1"/>
          <p:nvPr/>
        </p:nvSpPr>
        <p:spPr>
          <a:xfrm>
            <a:off x="7194743" y="4935679"/>
            <a:ext cx="2248869" cy="670445"/>
          </a:xfrm>
          <a:prstGeom prst="rect">
            <a:avLst/>
          </a:prstGeom>
          <a:noFill/>
        </p:spPr>
        <p:txBody>
          <a:bodyPr wrap="square" rtlCol="0">
            <a:spAutoFit/>
          </a:bodyPr>
          <a:lstStyle/>
          <a:p>
            <a:pPr algn="ctr"/>
            <a:r>
              <a:rPr lang="en-US" sz="1836" dirty="0" err="1"/>
              <a:t>HockeyApp</a:t>
            </a:r>
            <a:endParaRPr lang="en-US" sz="1836" dirty="0"/>
          </a:p>
          <a:p>
            <a:pPr algn="ctr"/>
            <a:r>
              <a:rPr lang="en-US" sz="1836" dirty="0"/>
              <a:t>Update Manager</a:t>
            </a:r>
          </a:p>
        </p:txBody>
      </p:sp>
      <p:sp>
        <p:nvSpPr>
          <p:cNvPr id="59" name="TextBox 58"/>
          <p:cNvSpPr txBox="1"/>
          <p:nvPr/>
        </p:nvSpPr>
        <p:spPr>
          <a:xfrm>
            <a:off x="7692805" y="3513524"/>
            <a:ext cx="2248869" cy="958583"/>
          </a:xfrm>
          <a:prstGeom prst="rect">
            <a:avLst/>
          </a:prstGeom>
          <a:noFill/>
        </p:spPr>
        <p:txBody>
          <a:bodyPr wrap="square" rtlCol="0">
            <a:spAutoFit/>
          </a:bodyPr>
          <a:lstStyle/>
          <a:p>
            <a:pPr algn="ctr"/>
            <a:r>
              <a:rPr lang="en-US" sz="1836" dirty="0" err="1"/>
              <a:t>HockeyApp</a:t>
            </a:r>
            <a:endParaRPr lang="en-US" sz="1836" dirty="0"/>
          </a:p>
          <a:p>
            <a:pPr algn="ctr"/>
            <a:r>
              <a:rPr lang="en-US" sz="1836" dirty="0"/>
              <a:t>Crash Reports</a:t>
            </a:r>
          </a:p>
          <a:p>
            <a:pPr algn="ctr"/>
            <a:r>
              <a:rPr lang="en-US" sz="1836" dirty="0"/>
              <a:t> &amp; Feedback</a:t>
            </a:r>
          </a:p>
        </p:txBody>
      </p:sp>
      <p:sp>
        <p:nvSpPr>
          <p:cNvPr id="60" name="TextBox 59"/>
          <p:cNvSpPr txBox="1"/>
          <p:nvPr/>
        </p:nvSpPr>
        <p:spPr>
          <a:xfrm>
            <a:off x="3559376" y="4573136"/>
            <a:ext cx="1523972" cy="670445"/>
          </a:xfrm>
          <a:prstGeom prst="rect">
            <a:avLst/>
          </a:prstGeom>
          <a:noFill/>
        </p:spPr>
        <p:txBody>
          <a:bodyPr wrap="square" rtlCol="0">
            <a:spAutoFit/>
          </a:bodyPr>
          <a:lstStyle/>
          <a:p>
            <a:pPr algn="ctr"/>
            <a:r>
              <a:rPr lang="en-US" sz="1836" dirty="0"/>
              <a:t>Debugging in Visual Studio</a:t>
            </a:r>
          </a:p>
        </p:txBody>
      </p:sp>
      <p:sp>
        <p:nvSpPr>
          <p:cNvPr id="61" name="team build textbox"/>
          <p:cNvSpPr txBox="1"/>
          <p:nvPr/>
        </p:nvSpPr>
        <p:spPr>
          <a:xfrm>
            <a:off x="6447024" y="171283"/>
            <a:ext cx="2299802" cy="670445"/>
          </a:xfrm>
          <a:prstGeom prst="rect">
            <a:avLst/>
          </a:prstGeom>
          <a:noFill/>
        </p:spPr>
        <p:txBody>
          <a:bodyPr wrap="none" rtlCol="0">
            <a:spAutoFit/>
          </a:bodyPr>
          <a:lstStyle/>
          <a:p>
            <a:pPr algn="ctr"/>
            <a:r>
              <a:rPr lang="en-US" sz="1836" dirty="0"/>
              <a:t>Team Build (CI)</a:t>
            </a:r>
          </a:p>
          <a:p>
            <a:pPr algn="ctr"/>
            <a:r>
              <a:rPr lang="en-US" sz="1836" dirty="0"/>
              <a:t>Test &amp; Code Coverage</a:t>
            </a:r>
          </a:p>
        </p:txBody>
      </p:sp>
      <p:grpSp>
        <p:nvGrpSpPr>
          <p:cNvPr id="63" name="Group 62"/>
          <p:cNvGrpSpPr/>
          <p:nvPr/>
        </p:nvGrpSpPr>
        <p:grpSpPr>
          <a:xfrm>
            <a:off x="5566110" y="3554388"/>
            <a:ext cx="1260762" cy="2638549"/>
            <a:chOff x="5456601" y="3485011"/>
            <a:chExt cx="1236153" cy="2587048"/>
          </a:xfrm>
        </p:grpSpPr>
        <p:pic>
          <p:nvPicPr>
            <p:cNvPr id="64" name="droid"/>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56601" y="3485011"/>
              <a:ext cx="1236153" cy="2195407"/>
            </a:xfrm>
            <a:prstGeom prst="rect">
              <a:avLst/>
            </a:prstGeom>
          </p:spPr>
        </p:pic>
        <p:sp>
          <p:nvSpPr>
            <p:cNvPr id="65" name="emulator droid"/>
            <p:cNvSpPr txBox="1"/>
            <p:nvPr/>
          </p:nvSpPr>
          <p:spPr>
            <a:xfrm>
              <a:off x="5554117" y="5697213"/>
              <a:ext cx="1057277" cy="374846"/>
            </a:xfrm>
            <a:prstGeom prst="rect">
              <a:avLst/>
            </a:prstGeom>
            <a:noFill/>
          </p:spPr>
          <p:txBody>
            <a:bodyPr wrap="none" rtlCol="0">
              <a:spAutoFit/>
            </a:bodyPr>
            <a:lstStyle/>
            <a:p>
              <a:r>
                <a:rPr lang="en-US" sz="1836" dirty="0"/>
                <a:t>Emulator</a:t>
              </a:r>
            </a:p>
          </p:txBody>
        </p:sp>
      </p:grpSp>
      <p:sp>
        <p:nvSpPr>
          <p:cNvPr id="68" name="TextBox 67"/>
          <p:cNvSpPr txBox="1"/>
          <p:nvPr/>
        </p:nvSpPr>
        <p:spPr>
          <a:xfrm>
            <a:off x="5149602" y="2073691"/>
            <a:ext cx="1163162" cy="670445"/>
          </a:xfrm>
          <a:prstGeom prst="rect">
            <a:avLst/>
          </a:prstGeom>
          <a:noFill/>
        </p:spPr>
        <p:txBody>
          <a:bodyPr wrap="square" rtlCol="0">
            <a:spAutoFit/>
          </a:bodyPr>
          <a:lstStyle/>
          <a:p>
            <a:pPr algn="ctr"/>
            <a:r>
              <a:rPr lang="en-US" sz="1836" dirty="0"/>
              <a:t>Bug Tracking</a:t>
            </a:r>
          </a:p>
        </p:txBody>
      </p:sp>
      <p:grpSp>
        <p:nvGrpSpPr>
          <p:cNvPr id="85" name="Group 84"/>
          <p:cNvGrpSpPr/>
          <p:nvPr/>
        </p:nvGrpSpPr>
        <p:grpSpPr>
          <a:xfrm>
            <a:off x="5252279" y="1779080"/>
            <a:ext cx="4655162" cy="1463443"/>
            <a:chOff x="5148896" y="1744355"/>
            <a:chExt cx="4564299" cy="1434878"/>
          </a:xfrm>
        </p:grpSpPr>
        <p:cxnSp>
          <p:nvCxnSpPr>
            <p:cNvPr id="74" name="Straight Arrow Connector 73"/>
            <p:cNvCxnSpPr/>
            <p:nvPr/>
          </p:nvCxnSpPr>
          <p:spPr>
            <a:xfrm flipV="1">
              <a:off x="5148896" y="1744355"/>
              <a:ext cx="0" cy="1434878"/>
            </a:xfrm>
            <a:prstGeom prst="straightConnector1">
              <a:avLst/>
            </a:prstGeom>
            <a:ln w="50800">
              <a:tailEnd type="triangle"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5148896" y="3155126"/>
              <a:ext cx="4564299" cy="2794"/>
            </a:xfrm>
            <a:prstGeom prst="straightConnector1">
              <a:avLst/>
            </a:prstGeom>
            <a:ln w="50800">
              <a:tailEnd type="none" w="lg" len="lg"/>
            </a:ln>
          </p:spPr>
          <p:style>
            <a:lnRef idx="3">
              <a:schemeClr val="dk1"/>
            </a:lnRef>
            <a:fillRef idx="0">
              <a:schemeClr val="dk1"/>
            </a:fillRef>
            <a:effectRef idx="2">
              <a:schemeClr val="dk1"/>
            </a:effectRef>
            <a:fontRef idx="minor">
              <a:schemeClr val="tx1"/>
            </a:fontRef>
          </p:style>
        </p:cxnSp>
      </p:grpSp>
      <p:pic>
        <p:nvPicPr>
          <p:cNvPr id="2" name="Picture 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584591" y="3077514"/>
            <a:ext cx="2922132" cy="730533"/>
          </a:xfrm>
          <a:prstGeom prst="rect">
            <a:avLst/>
          </a:prstGeom>
        </p:spPr>
      </p:pic>
    </p:spTree>
    <p:extLst>
      <p:ext uri="{BB962C8B-B14F-4D97-AF65-F5344CB8AC3E}">
        <p14:creationId xmlns:p14="http://schemas.microsoft.com/office/powerpoint/2010/main" val="181986765"/>
      </p:ext>
    </p:extLst>
  </p:cSld>
  <p:clrMapOvr>
    <a:masterClrMapping/>
  </p:clrMapOvr>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D032FD0F-7DAB-4113-97A5-C89486A2E43E}"/>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C92A1AA6-413C-4214-8C9D-AD7A385A5C7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627</TotalTime>
  <Words>1504</Words>
  <Application>Microsoft Office PowerPoint</Application>
  <PresentationFormat>Custom</PresentationFormat>
  <Paragraphs>236</Paragraphs>
  <Slides>19</Slides>
  <Notes>17</Notes>
  <HiddenSlides>3</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ＭＳ Ｐゴシック</vt:lpstr>
      <vt:lpstr>Arial</vt:lpstr>
      <vt:lpstr>Calibri</vt:lpstr>
      <vt:lpstr>Consolas</vt:lpstr>
      <vt:lpstr>Segoe UI</vt:lpstr>
      <vt:lpstr>Segoe UI Light</vt:lpstr>
      <vt:lpstr>Segoe UI Semibold</vt:lpstr>
      <vt:lpstr>Wingdings</vt:lpstr>
      <vt:lpstr>5-30721_Build_2016_Template_Light</vt:lpstr>
      <vt:lpstr>5-30721_Build_2016_Template_Dark</vt:lpstr>
      <vt:lpstr>Presentation Notes</vt:lpstr>
      <vt:lpstr>PowerPoint Presentation</vt:lpstr>
      <vt:lpstr>Mobile DevOps 1  Cross Platform Mobile Development with Xamarin</vt:lpstr>
      <vt:lpstr>Mobile DevOps Modules</vt:lpstr>
      <vt:lpstr>Mobile Development Trends</vt:lpstr>
      <vt:lpstr>Visual Studio / Visual Studio Code with Windows Phone &amp; Android emulators</vt:lpstr>
      <vt:lpstr>Visual Studio/Visual Studio Code with Windows Phone &amp; Android emulators</vt:lpstr>
      <vt:lpstr>C# cross-platform mobile: .NET + Xamarin</vt:lpstr>
      <vt:lpstr>PowerPoint Presentation</vt:lpstr>
      <vt:lpstr>PowerPoint Presentation</vt:lpstr>
      <vt:lpstr>Lab Module1-Xamarin</vt:lpstr>
      <vt:lpstr>Module Exercises</vt:lpstr>
      <vt:lpstr>Wrap Up</vt:lpstr>
      <vt:lpstr>Checkpoint</vt:lpstr>
      <vt:lpstr>Wrap Up</vt:lpstr>
      <vt:lpstr>Call to Action</vt:lpstr>
      <vt:lpstr>Share Your Story  for Challenge Points</vt:lpstr>
      <vt:lpstr>Please Complete An Evaluation Form Your input is important!</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Pete Brown</dc:creator>
  <cp:keywords>Microsoft Build 2016</cp:keywords>
  <dc:description>Template: Mitchell Derrey, Silver Fox Productions
Formatting: 
Audience Type:</dc:description>
  <cp:lastModifiedBy>Ruben Rios</cp:lastModifiedBy>
  <cp:revision>55</cp:revision>
  <dcterms:created xsi:type="dcterms:W3CDTF">2016-03-14T17:09:14Z</dcterms:created>
  <dcterms:modified xsi:type="dcterms:W3CDTF">2016-03-28T21:34:45Z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