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1"/>
  </p:notesMasterIdLst>
  <p:handoutMasterIdLst>
    <p:handoutMasterId r:id="rId22"/>
  </p:handoutMasterIdLst>
  <p:sldIdLst>
    <p:sldId id="1473" r:id="rId6"/>
    <p:sldId id="1444" r:id="rId7"/>
    <p:sldId id="1367" r:id="rId8"/>
    <p:sldId id="1480" r:id="rId9"/>
    <p:sldId id="1488" r:id="rId10"/>
    <p:sldId id="1475" r:id="rId11"/>
    <p:sldId id="1486" r:id="rId12"/>
    <p:sldId id="1487" r:id="rId13"/>
    <p:sldId id="1478" r:id="rId14"/>
    <p:sldId id="1461" r:id="rId15"/>
    <p:sldId id="1485" r:id="rId16"/>
    <p:sldId id="1490" r:id="rId17"/>
    <p:sldId id="1489" r:id="rId18"/>
    <p:sldId id="1416" r:id="rId19"/>
    <p:sldId id="1326"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80"/>
            <p14:sldId id="1488"/>
            <p14:sldId id="1475"/>
            <p14:sldId id="1486"/>
            <p14:sldId id="1487"/>
            <p14:sldId id="1478"/>
            <p14:sldId id="1461"/>
            <p14:sldId id="1485"/>
            <p14:sldId id="1490"/>
            <p14:sldId id="1489"/>
            <p14:sldId id="1416"/>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63F27"/>
    <a:srgbClr val="FFFFFF"/>
    <a:srgbClr val="505050"/>
    <a:srgbClr val="107C10"/>
    <a:srgbClr val="000000"/>
    <a:srgbClr val="323232"/>
    <a:srgbClr val="5C2D91"/>
    <a:srgbClr val="32145A"/>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47" autoAdjust="0"/>
    <p:restoredTop sz="69059" autoAdjust="0"/>
  </p:normalViewPr>
  <p:slideViewPr>
    <p:cSldViewPr>
      <p:cViewPr>
        <p:scale>
          <a:sx n="60" d="100"/>
          <a:sy n="60" d="100"/>
        </p:scale>
        <p:origin x="1080" y="47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3/24/16 1:50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3/24/16 1:50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1:59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29344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3/24/16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2738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3/24/16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3/24/16 1:50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Native technologies – </a:t>
            </a:r>
            <a:r>
              <a:rPr lang="en-IN" baseline="0" dirty="0" err="1" smtClean="0"/>
              <a:t>Xcode</a:t>
            </a:r>
            <a:r>
              <a:rPr lang="en-IN" baseline="0" dirty="0" smtClean="0"/>
              <a:t>, Android </a:t>
            </a:r>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160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072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157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3/24/16 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6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3/24/16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2104307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20" Type="http://schemas.openxmlformats.org/officeDocument/2006/relationships/slideLayout" Target="../slideLayouts/slideLayout45.xml"/><Relationship Id="rId21" Type="http://schemas.openxmlformats.org/officeDocument/2006/relationships/theme" Target="../theme/theme2.xml"/><Relationship Id="rId10" Type="http://schemas.openxmlformats.org/officeDocument/2006/relationships/slideLayout" Target="../slideLayouts/slideLayout35.xml"/><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hyperlink" Target="https://channel9.msdn.com/Events/Build/2016" TargetMode="External"/><Relationship Id="rId4" Type="http://schemas.openxmlformats.org/officeDocument/2006/relationships/hyperlink" Target="http://microsoftvirtualacademy.com/" TargetMode="External"/><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aka.ms/devtodev"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emf"/><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jpe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jpeg"/></Relationships>
</file>

<file path=ppt/slides/_rels/slide8.xml.rels><?xml version="1.0" encoding="UTF-8" standalone="yes"?>
<Relationships xmlns="http://schemas.openxmlformats.org/package/2006/relationships"><Relationship Id="rId11" Type="http://schemas.openxmlformats.org/officeDocument/2006/relationships/image" Target="../media/image19.jpe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jpeg"/><Relationship Id="rId9" Type="http://schemas.openxmlformats.org/officeDocument/2006/relationships/image" Target="../media/image17.png"/><Relationship Id="rId10"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112917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336846"/>
          </a:xfrm>
        </p:spPr>
        <p:txBody>
          <a:bodyPr/>
          <a:lstStyle/>
          <a:p>
            <a:r>
              <a:rPr lang="en-US" sz="3600" dirty="0" smtClean="0"/>
              <a:t>B836 Cross-platform </a:t>
            </a:r>
            <a:r>
              <a:rPr lang="en-US" sz="3600" dirty="0"/>
              <a:t>Mobile with </a:t>
            </a:r>
            <a:r>
              <a:rPr lang="en-US" sz="3600" dirty="0" smtClean="0"/>
              <a:t>Xamarin</a:t>
            </a:r>
          </a:p>
          <a:p>
            <a:r>
              <a:rPr lang="cs-CZ" sz="3600" dirty="0" smtClean="0"/>
              <a:t>B835 </a:t>
            </a:r>
            <a:r>
              <a:rPr lang="en-US" sz="3600" dirty="0" smtClean="0"/>
              <a:t>Cross-platform </a:t>
            </a:r>
            <a:r>
              <a:rPr lang="en-US" sz="3600" dirty="0"/>
              <a:t>Mobile with Apache </a:t>
            </a:r>
            <a:r>
              <a:rPr lang="en-US" sz="3600" dirty="0" smtClean="0"/>
              <a:t>Cordova</a:t>
            </a:r>
          </a:p>
          <a:p>
            <a:r>
              <a:rPr lang="en-US" sz="3600" dirty="0" smtClean="0"/>
              <a:t>B869 Mobile </a:t>
            </a:r>
            <a:r>
              <a:rPr lang="en-US" sz="3600" dirty="0" err="1"/>
              <a:t>DevOps</a:t>
            </a:r>
            <a:r>
              <a:rPr lang="en-US" sz="3600" dirty="0"/>
              <a:t> with </a:t>
            </a:r>
            <a:r>
              <a:rPr lang="en-US" sz="3600" dirty="0" err="1"/>
              <a:t>HockeyApp</a:t>
            </a:r>
            <a:r>
              <a:rPr lang="en-US" sz="3600" dirty="0"/>
              <a:t> and Visual Studio Team Services</a:t>
            </a:r>
            <a:endParaRPr lang="en-US" sz="3600" dirty="0"/>
          </a:p>
          <a:p>
            <a:pPr lvl="0"/>
            <a:r>
              <a:rPr lang="en-US" sz="3600" dirty="0"/>
              <a:t>Re-visit Build on </a:t>
            </a:r>
            <a:r>
              <a:rPr lang="en-US" sz="3600" u="sng" dirty="0">
                <a:hlinkClick r:id="rId3"/>
              </a:rPr>
              <a:t>Channel 9</a:t>
            </a:r>
            <a:r>
              <a:rPr lang="en-US" sz="3600" dirty="0"/>
              <a:t>.</a:t>
            </a:r>
          </a:p>
          <a:p>
            <a:pPr lvl="0"/>
            <a:r>
              <a:rPr lang="en-US" sz="3600" dirty="0"/>
              <a:t>Continue your education at</a:t>
            </a:r>
            <a:br>
              <a:rPr lang="en-US" sz="3600" dirty="0"/>
            </a:br>
            <a:r>
              <a:rPr lang="en-US" sz="3600" u="sng" dirty="0">
                <a:hlinkClick r:id="rId4"/>
              </a:rPr>
              <a:t>Microsoft Virtual Academy</a:t>
            </a:r>
            <a:r>
              <a:rPr lang="en-US" sz="3600" dirty="0"/>
              <a:t> online.</a:t>
            </a:r>
          </a:p>
          <a:p>
            <a:pPr lvl="0"/>
            <a:endParaRPr lang="en-US" sz="3600" dirty="0"/>
          </a:p>
          <a:p>
            <a:pPr lvl="0"/>
            <a:endParaRPr lang="en-US" sz="3600" dirty="0"/>
          </a:p>
        </p:txBody>
      </p:sp>
      <p:sp>
        <p:nvSpPr>
          <p:cNvPr id="2" name="Title 1"/>
          <p:cNvSpPr>
            <a:spLocks noGrp="1"/>
          </p:cNvSpPr>
          <p:nvPr>
            <p:ph type="title"/>
          </p:nvPr>
        </p:nvSpPr>
        <p:spPr/>
        <p:txBody>
          <a:bodyPr/>
          <a:lstStyle/>
          <a:p>
            <a:r>
              <a:rPr lang="en-US" dirty="0"/>
              <a:t>Call </a:t>
            </a:r>
            <a:r>
              <a:rPr lang="en-US" sz="5400" dirty="0"/>
              <a:t>to</a:t>
            </a:r>
            <a:r>
              <a:rPr lang="en-US" dirty="0"/>
              <a:t> Action</a:t>
            </a:r>
          </a:p>
        </p:txBody>
      </p:sp>
    </p:spTree>
    <p:extLst>
      <p:ext uri="{BB962C8B-B14F-4D97-AF65-F5344CB8AC3E}">
        <p14:creationId xmlns:p14="http://schemas.microsoft.com/office/powerpoint/2010/main" val="132511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 y="1363662"/>
            <a:ext cx="11889564" cy="2756039"/>
          </a:xfrm>
        </p:spPr>
        <p:txBody>
          <a:bodyPr/>
          <a:lstStyle/>
          <a:p>
            <a:pPr>
              <a:lnSpc>
                <a:spcPct val="100000"/>
              </a:lnSpc>
            </a:pPr>
            <a:r>
              <a:rPr lang="en-US" sz="7200" dirty="0"/>
              <a:t>Share Your Story </a:t>
            </a:r>
            <a:br>
              <a:rPr lang="en-US" sz="7200" dirty="0"/>
            </a:br>
            <a:r>
              <a:rPr lang="en-US" sz="7200" dirty="0"/>
              <a:t>for Challenge Points</a:t>
            </a:r>
            <a:endParaRPr lang="en-US" sz="4000" dirty="0"/>
          </a:p>
        </p:txBody>
      </p:sp>
      <p:sp>
        <p:nvSpPr>
          <p:cNvPr id="9" name="Title 1"/>
          <p:cNvSpPr txBox="1">
            <a:spLocks/>
          </p:cNvSpPr>
          <p:nvPr/>
        </p:nvSpPr>
        <p:spPr>
          <a:xfrm>
            <a:off x="198437" y="4868862"/>
            <a:ext cx="12344400"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ts val="3800"/>
              </a:lnSpc>
            </a:pPr>
            <a:r>
              <a:rPr lang="en-US" sz="2400" dirty="0"/>
              <a:t>Give us </a:t>
            </a:r>
            <a:r>
              <a:rPr lang="en-US" sz="2400" b="1" dirty="0">
                <a:latin typeface="+mn-lt"/>
              </a:rPr>
              <a:t>3 minutes </a:t>
            </a:r>
            <a:r>
              <a:rPr lang="en-US" sz="2400" dirty="0"/>
              <a:t>of feedback about your work right after this session at the </a:t>
            </a:r>
            <a:r>
              <a:rPr lang="en-US" sz="2400" b="1" dirty="0">
                <a:latin typeface="+mn-lt"/>
              </a:rPr>
              <a:t>Flash Voting </a:t>
            </a:r>
            <a:r>
              <a:rPr lang="en-US" sz="2400" dirty="0"/>
              <a:t>sign</a:t>
            </a:r>
          </a:p>
          <a:p>
            <a:pPr>
              <a:lnSpc>
                <a:spcPts val="3800"/>
              </a:lnSpc>
            </a:pPr>
            <a:r>
              <a:rPr lang="en-US" sz="2400" dirty="0"/>
              <a:t>Join in on </a:t>
            </a:r>
            <a:r>
              <a:rPr lang="en-US" sz="2400" b="1" dirty="0">
                <a:latin typeface="+mn-lt"/>
              </a:rPr>
              <a:t>15-30 minutes </a:t>
            </a:r>
            <a:r>
              <a:rPr lang="en-US" sz="2400" dirty="0"/>
              <a:t>in depth feedback sessions at the</a:t>
            </a:r>
            <a:r>
              <a:rPr lang="en-US" sz="2400" dirty="0">
                <a:cs typeface="Segoe UI Semibold" panose="020B0702040204020203" pitchFamily="34" charset="0"/>
              </a:rPr>
              <a:t> </a:t>
            </a:r>
            <a:r>
              <a:rPr lang="en-US" sz="2400" b="1" dirty="0">
                <a:latin typeface="+mn-lt"/>
                <a:cs typeface="Segoe UI Semibold" panose="020B0702040204020203" pitchFamily="34" charset="0"/>
              </a:rPr>
              <a:t>Visual Studio: Share Your Story </a:t>
            </a:r>
            <a:r>
              <a:rPr lang="en-US" sz="2400" dirty="0"/>
              <a:t>booth</a:t>
            </a:r>
          </a:p>
          <a:p>
            <a:pPr>
              <a:lnSpc>
                <a:spcPts val="3800"/>
              </a:lnSpc>
            </a:pPr>
            <a:r>
              <a:rPr lang="en-US" sz="2400" dirty="0"/>
              <a:t>Register in </a:t>
            </a:r>
            <a:r>
              <a:rPr lang="en-US" sz="2400" b="1" dirty="0">
                <a:latin typeface="+mn-lt"/>
              </a:rPr>
              <a:t>2 minutes </a:t>
            </a:r>
            <a:r>
              <a:rPr lang="en-US" sz="2400" dirty="0"/>
              <a:t>for Visual Studio feedback opportunities after build at </a:t>
            </a:r>
            <a:r>
              <a:rPr lang="en-US" sz="2400" u="sng" dirty="0">
                <a:hlinkClick r:id="rId3"/>
              </a:rPr>
              <a:t>http://aka.ms/devtodev</a:t>
            </a:r>
            <a:endParaRPr lang="en-US" sz="2400" dirty="0"/>
          </a:p>
          <a:p>
            <a:pPr>
              <a:lnSpc>
                <a:spcPts val="3800"/>
              </a:lnSpc>
            </a:pPr>
            <a:endParaRPr lang="en-US" sz="2400" dirty="0"/>
          </a:p>
        </p:txBody>
      </p:sp>
    </p:spTree>
    <p:extLst>
      <p:ext uri="{BB962C8B-B14F-4D97-AF65-F5344CB8AC3E}">
        <p14:creationId xmlns:p14="http://schemas.microsoft.com/office/powerpoint/2010/main" val="23467051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135062"/>
            <a:ext cx="10058336" cy="2819402"/>
          </a:xfrm>
        </p:spPr>
        <p:txBody>
          <a:bodyPr/>
          <a:lstStyle/>
          <a:p>
            <a:r>
              <a:rPr lang="en-US" dirty="0"/>
              <a:t>Mobile </a:t>
            </a:r>
            <a:r>
              <a:rPr lang="en-US" dirty="0" err="1"/>
              <a:t>DevOps</a:t>
            </a:r>
            <a:r>
              <a:rPr lang="en-US" dirty="0"/>
              <a:t> 1 </a:t>
            </a:r>
            <a:br>
              <a:rPr lang="en-US" dirty="0"/>
            </a:br>
            <a:r>
              <a:rPr lang="en-US" dirty="0" smtClean="0"/>
              <a:t>Cross </a:t>
            </a:r>
            <a:r>
              <a:rPr lang="en-US" dirty="0"/>
              <a:t>Platform Mobile Development with Xamarin</a:t>
            </a:r>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0" y="1744662"/>
            <a:ext cx="12466637"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Mobile Development Trends</a:t>
            </a:r>
          </a:p>
        </p:txBody>
      </p:sp>
      <p:sp>
        <p:nvSpPr>
          <p:cNvPr id="4" name="Pentagon 3"/>
          <p:cNvSpPr/>
          <p:nvPr/>
        </p:nvSpPr>
        <p:spPr bwMode="auto">
          <a:xfrm>
            <a:off x="1341439" y="5021919"/>
            <a:ext cx="4599990" cy="1591734"/>
          </a:xfrm>
          <a:prstGeom prst="homePlate">
            <a:avLst>
              <a:gd name="adj" fmla="val 30851"/>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Web standards based</a:t>
            </a:r>
          </a:p>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Limited device access </a:t>
            </a:r>
          </a:p>
        </p:txBody>
      </p:sp>
      <p:sp>
        <p:nvSpPr>
          <p:cNvPr id="5" name="Rectangle 4"/>
          <p:cNvSpPr/>
          <p:nvPr/>
        </p:nvSpPr>
        <p:spPr>
          <a:xfrm>
            <a:off x="558738" y="4309935"/>
            <a:ext cx="6038077" cy="707886"/>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Web</a:t>
            </a:r>
            <a:r>
              <a:rPr kumimoji="0" lang="en-US" sz="3600" b="0" i="0" u="none" strike="noStrike" kern="0" cap="none" spc="0" normalizeH="0" baseline="0" noProof="0" dirty="0">
                <a:ln>
                  <a:noFill/>
                </a:ln>
                <a:solidFill>
                  <a:srgbClr val="616161"/>
                </a:solidFill>
                <a:effectLst/>
                <a:uLnTx/>
                <a:uFillTx/>
                <a:latin typeface="Segoe UI Light" panose="020B0502040204020203" pitchFamily="34" charset="0"/>
                <a:ea typeface="+mn-ea"/>
                <a:cs typeface="Segoe UI Light" panose="020B0502040204020203" pitchFamily="34" charset="0"/>
              </a:rPr>
              <a:t> </a:t>
            </a:r>
            <a:r>
              <a:rPr lang="en-US" sz="4000" dirty="0">
                <a:gradFill>
                  <a:gsLst>
                    <a:gs pos="1250">
                      <a:schemeClr val="tx2"/>
                    </a:gs>
                    <a:gs pos="99000">
                      <a:schemeClr val="tx2"/>
                    </a:gs>
                  </a:gsLst>
                  <a:lin ang="5400000" scaled="0"/>
                </a:gradFill>
                <a:latin typeface="+mj-lt"/>
              </a:rPr>
              <a:t>technologies</a:t>
            </a:r>
          </a:p>
        </p:txBody>
      </p:sp>
      <p:sp>
        <p:nvSpPr>
          <p:cNvPr id="6" name="Oval 5"/>
          <p:cNvSpPr/>
          <p:nvPr/>
        </p:nvSpPr>
        <p:spPr bwMode="auto">
          <a:xfrm>
            <a:off x="569560" y="5051824"/>
            <a:ext cx="1570100" cy="1583132"/>
          </a:xfrm>
          <a:prstGeom prst="ellipse">
            <a:avLst/>
          </a:prstGeom>
          <a:solidFill>
            <a:srgbClr val="FFFFFF"/>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90000"/>
              </a:lnSpc>
              <a:spcBef>
                <a:spcPct val="0"/>
              </a:spcBef>
              <a:spcAft>
                <a:spcPct val="0"/>
              </a:spcAft>
              <a:buClrTx/>
              <a:buSzTx/>
              <a:buFontTx/>
              <a:buNone/>
              <a:tabLst/>
              <a:defRPr/>
            </a:pPr>
            <a:endParaRPr kumimoji="0" lang="en-US" sz="96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7" name="W Oval 1"/>
          <p:cNvSpPr/>
          <p:nvPr/>
        </p:nvSpPr>
        <p:spPr bwMode="auto">
          <a:xfrm>
            <a:off x="542704" y="5051824"/>
            <a:ext cx="1600200" cy="1555561"/>
          </a:xfrm>
          <a:prstGeom prst="ellipse">
            <a:avLst/>
          </a:prstGeom>
          <a:noFill/>
          <a:ln w="73025" cap="flat" cmpd="sng" algn="ctr">
            <a:solidFill>
              <a:srgbClr val="0070C0"/>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4039"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8" name="Freeform 6"/>
          <p:cNvSpPr>
            <a:spLocks noEditPoints="1"/>
          </p:cNvSpPr>
          <p:nvPr/>
        </p:nvSpPr>
        <p:spPr bwMode="auto">
          <a:xfrm flipV="1">
            <a:off x="872072" y="5360586"/>
            <a:ext cx="889000" cy="914399"/>
          </a:xfrm>
          <a:custGeom>
            <a:avLst/>
            <a:gdLst>
              <a:gd name="T0" fmla="*/ 0 w 1530"/>
              <a:gd name="T1" fmla="*/ 765 h 1530"/>
              <a:gd name="T2" fmla="*/ 1530 w 1530"/>
              <a:gd name="T3" fmla="*/ 765 h 1530"/>
              <a:gd name="T4" fmla="*/ 798 w 1530"/>
              <a:gd name="T5" fmla="*/ 1369 h 1530"/>
              <a:gd name="T6" fmla="*/ 748 w 1530"/>
              <a:gd name="T7" fmla="*/ 1369 h 1530"/>
              <a:gd name="T8" fmla="*/ 741 w 1530"/>
              <a:gd name="T9" fmla="*/ 1127 h 1530"/>
              <a:gd name="T10" fmla="*/ 968 w 1530"/>
              <a:gd name="T11" fmla="*/ 1114 h 1530"/>
              <a:gd name="T12" fmla="*/ 798 w 1530"/>
              <a:gd name="T13" fmla="*/ 1369 h 1530"/>
              <a:gd name="T14" fmla="*/ 532 w 1530"/>
              <a:gd name="T15" fmla="*/ 1023 h 1530"/>
              <a:gd name="T16" fmla="*/ 511 w 1530"/>
              <a:gd name="T17" fmla="*/ 702 h 1530"/>
              <a:gd name="T18" fmla="*/ 769 w 1530"/>
              <a:gd name="T19" fmla="*/ 734 h 1530"/>
              <a:gd name="T20" fmla="*/ 1024 w 1530"/>
              <a:gd name="T21" fmla="*/ 788 h 1530"/>
              <a:gd name="T22" fmla="*/ 744 w 1530"/>
              <a:gd name="T23" fmla="*/ 1047 h 1530"/>
              <a:gd name="T24" fmla="*/ 217 w 1530"/>
              <a:gd name="T25" fmla="*/ 509 h 1530"/>
              <a:gd name="T26" fmla="*/ 433 w 1530"/>
              <a:gd name="T27" fmla="*/ 677 h 1530"/>
              <a:gd name="T28" fmla="*/ 446 w 1530"/>
              <a:gd name="T29" fmla="*/ 1002 h 1530"/>
              <a:gd name="T30" fmla="*/ 161 w 1530"/>
              <a:gd name="T31" fmla="*/ 762 h 1530"/>
              <a:gd name="T32" fmla="*/ 747 w 1530"/>
              <a:gd name="T33" fmla="*/ 160 h 1530"/>
              <a:gd name="T34" fmla="*/ 774 w 1530"/>
              <a:gd name="T35" fmla="*/ 160 h 1530"/>
              <a:gd name="T36" fmla="*/ 520 w 1530"/>
              <a:gd name="T37" fmla="*/ 621 h 1530"/>
              <a:gd name="T38" fmla="*/ 747 w 1530"/>
              <a:gd name="T39" fmla="*/ 160 h 1530"/>
              <a:gd name="T40" fmla="*/ 1178 w 1530"/>
              <a:gd name="T41" fmla="*/ 641 h 1530"/>
              <a:gd name="T42" fmla="*/ 1370 w 1530"/>
              <a:gd name="T43" fmla="*/ 760 h 1530"/>
              <a:gd name="T44" fmla="*/ 1078 w 1530"/>
              <a:gd name="T45" fmla="*/ 1010 h 1530"/>
              <a:gd name="T46" fmla="*/ 1103 w 1530"/>
              <a:gd name="T47" fmla="*/ 676 h 1530"/>
              <a:gd name="T48" fmla="*/ 1138 w 1530"/>
              <a:gd name="T49" fmla="*/ 571 h 1530"/>
              <a:gd name="T50" fmla="*/ 1041 w 1530"/>
              <a:gd name="T51" fmla="*/ 367 h 1530"/>
              <a:gd name="T52" fmla="*/ 1260 w 1530"/>
              <a:gd name="T53" fmla="*/ 417 h 1530"/>
              <a:gd name="T54" fmla="*/ 515 w 1530"/>
              <a:gd name="T55" fmla="*/ 329 h 1530"/>
              <a:gd name="T56" fmla="*/ 391 w 1530"/>
              <a:gd name="T57" fmla="*/ 569 h 1530"/>
              <a:gd name="T58" fmla="*/ 600 w 1530"/>
              <a:gd name="T59" fmla="*/ 183 h 1530"/>
              <a:gd name="T60" fmla="*/ 303 w 1530"/>
              <a:gd name="T61" fmla="*/ 1034 h 1530"/>
              <a:gd name="T62" fmla="*/ 492 w 1530"/>
              <a:gd name="T63" fmla="*/ 1168 h 1530"/>
              <a:gd name="T64" fmla="*/ 195 w 1530"/>
              <a:gd name="T65" fmla="*/ 968 h 1530"/>
              <a:gd name="T66" fmla="*/ 1018 w 1530"/>
              <a:gd name="T67" fmla="*/ 1206 h 1530"/>
              <a:gd name="T68" fmla="*/ 1333 w 1530"/>
              <a:gd name="T69" fmla="*/ 974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0" h="1530">
                <a:moveTo>
                  <a:pt x="765" y="0"/>
                </a:moveTo>
                <a:cubicBezTo>
                  <a:pt x="343" y="0"/>
                  <a:pt x="0" y="343"/>
                  <a:pt x="0" y="765"/>
                </a:cubicBezTo>
                <a:cubicBezTo>
                  <a:pt x="0" y="1186"/>
                  <a:pt x="343" y="1530"/>
                  <a:pt x="765" y="1530"/>
                </a:cubicBezTo>
                <a:cubicBezTo>
                  <a:pt x="1187" y="1530"/>
                  <a:pt x="1530" y="1186"/>
                  <a:pt x="1530" y="765"/>
                </a:cubicBezTo>
                <a:cubicBezTo>
                  <a:pt x="1530" y="343"/>
                  <a:pt x="1187" y="0"/>
                  <a:pt x="765" y="0"/>
                </a:cubicBezTo>
                <a:close/>
                <a:moveTo>
                  <a:pt x="798" y="1369"/>
                </a:moveTo>
                <a:cubicBezTo>
                  <a:pt x="787" y="1369"/>
                  <a:pt x="776" y="1370"/>
                  <a:pt x="765" y="1370"/>
                </a:cubicBezTo>
                <a:cubicBezTo>
                  <a:pt x="759" y="1370"/>
                  <a:pt x="754" y="1369"/>
                  <a:pt x="748" y="1369"/>
                </a:cubicBezTo>
                <a:cubicBezTo>
                  <a:pt x="655" y="1316"/>
                  <a:pt x="593" y="1220"/>
                  <a:pt x="556" y="1109"/>
                </a:cubicBezTo>
                <a:cubicBezTo>
                  <a:pt x="615" y="1119"/>
                  <a:pt x="678" y="1125"/>
                  <a:pt x="741" y="1127"/>
                </a:cubicBezTo>
                <a:cubicBezTo>
                  <a:pt x="755" y="1127"/>
                  <a:pt x="768" y="1127"/>
                  <a:pt x="781" y="1127"/>
                </a:cubicBezTo>
                <a:cubicBezTo>
                  <a:pt x="844" y="1127"/>
                  <a:pt x="907" y="1123"/>
                  <a:pt x="968" y="1114"/>
                </a:cubicBezTo>
                <a:cubicBezTo>
                  <a:pt x="961" y="1135"/>
                  <a:pt x="953" y="1155"/>
                  <a:pt x="945" y="1175"/>
                </a:cubicBezTo>
                <a:cubicBezTo>
                  <a:pt x="905" y="1268"/>
                  <a:pt x="854" y="1335"/>
                  <a:pt x="798" y="1369"/>
                </a:cubicBezTo>
                <a:close/>
                <a:moveTo>
                  <a:pt x="744" y="1047"/>
                </a:moveTo>
                <a:cubicBezTo>
                  <a:pt x="670" y="1045"/>
                  <a:pt x="599" y="1037"/>
                  <a:pt x="532" y="1023"/>
                </a:cubicBezTo>
                <a:cubicBezTo>
                  <a:pt x="512" y="933"/>
                  <a:pt x="506" y="837"/>
                  <a:pt x="509" y="747"/>
                </a:cubicBezTo>
                <a:cubicBezTo>
                  <a:pt x="509" y="732"/>
                  <a:pt x="510" y="717"/>
                  <a:pt x="511" y="702"/>
                </a:cubicBezTo>
                <a:cubicBezTo>
                  <a:pt x="589" y="722"/>
                  <a:pt x="675" y="733"/>
                  <a:pt x="765" y="734"/>
                </a:cubicBezTo>
                <a:cubicBezTo>
                  <a:pt x="766" y="734"/>
                  <a:pt x="768" y="734"/>
                  <a:pt x="769" y="734"/>
                </a:cubicBezTo>
                <a:cubicBezTo>
                  <a:pt x="859" y="734"/>
                  <a:pt x="947" y="723"/>
                  <a:pt x="1024" y="702"/>
                </a:cubicBezTo>
                <a:cubicBezTo>
                  <a:pt x="1025" y="731"/>
                  <a:pt x="1025" y="760"/>
                  <a:pt x="1024" y="788"/>
                </a:cubicBezTo>
                <a:cubicBezTo>
                  <a:pt x="1022" y="871"/>
                  <a:pt x="1010" y="953"/>
                  <a:pt x="992" y="1029"/>
                </a:cubicBezTo>
                <a:cubicBezTo>
                  <a:pt x="912" y="1043"/>
                  <a:pt x="826" y="1049"/>
                  <a:pt x="744" y="1047"/>
                </a:cubicBezTo>
                <a:close/>
                <a:moveTo>
                  <a:pt x="160" y="762"/>
                </a:moveTo>
                <a:cubicBezTo>
                  <a:pt x="161" y="672"/>
                  <a:pt x="181" y="586"/>
                  <a:pt x="217" y="509"/>
                </a:cubicBezTo>
                <a:cubicBezTo>
                  <a:pt x="244" y="559"/>
                  <a:pt x="289" y="602"/>
                  <a:pt x="351" y="638"/>
                </a:cubicBezTo>
                <a:cubicBezTo>
                  <a:pt x="376" y="652"/>
                  <a:pt x="403" y="665"/>
                  <a:pt x="433" y="677"/>
                </a:cubicBezTo>
                <a:cubicBezTo>
                  <a:pt x="431" y="699"/>
                  <a:pt x="430" y="722"/>
                  <a:pt x="429" y="745"/>
                </a:cubicBezTo>
                <a:cubicBezTo>
                  <a:pt x="426" y="835"/>
                  <a:pt x="432" y="922"/>
                  <a:pt x="446" y="1002"/>
                </a:cubicBezTo>
                <a:cubicBezTo>
                  <a:pt x="407" y="990"/>
                  <a:pt x="371" y="977"/>
                  <a:pt x="338" y="961"/>
                </a:cubicBezTo>
                <a:cubicBezTo>
                  <a:pt x="260" y="925"/>
                  <a:pt x="167" y="861"/>
                  <a:pt x="161" y="762"/>
                </a:cubicBezTo>
                <a:lnTo>
                  <a:pt x="160" y="762"/>
                </a:lnTo>
                <a:close/>
                <a:moveTo>
                  <a:pt x="747" y="160"/>
                </a:moveTo>
                <a:cubicBezTo>
                  <a:pt x="753" y="160"/>
                  <a:pt x="759" y="160"/>
                  <a:pt x="765" y="160"/>
                </a:cubicBezTo>
                <a:cubicBezTo>
                  <a:pt x="768" y="160"/>
                  <a:pt x="771" y="160"/>
                  <a:pt x="774" y="160"/>
                </a:cubicBezTo>
                <a:cubicBezTo>
                  <a:pt x="926" y="240"/>
                  <a:pt x="998" y="429"/>
                  <a:pt x="1018" y="621"/>
                </a:cubicBezTo>
                <a:cubicBezTo>
                  <a:pt x="867" y="664"/>
                  <a:pt x="673" y="664"/>
                  <a:pt x="520" y="621"/>
                </a:cubicBezTo>
                <a:cubicBezTo>
                  <a:pt x="533" y="526"/>
                  <a:pt x="556" y="437"/>
                  <a:pt x="589" y="361"/>
                </a:cubicBezTo>
                <a:cubicBezTo>
                  <a:pt x="631" y="261"/>
                  <a:pt x="687" y="191"/>
                  <a:pt x="747" y="160"/>
                </a:cubicBezTo>
                <a:close/>
                <a:moveTo>
                  <a:pt x="1103" y="676"/>
                </a:moveTo>
                <a:cubicBezTo>
                  <a:pt x="1130" y="666"/>
                  <a:pt x="1155" y="654"/>
                  <a:pt x="1178" y="641"/>
                </a:cubicBezTo>
                <a:cubicBezTo>
                  <a:pt x="1241" y="604"/>
                  <a:pt x="1286" y="560"/>
                  <a:pt x="1313" y="508"/>
                </a:cubicBezTo>
                <a:cubicBezTo>
                  <a:pt x="1349" y="585"/>
                  <a:pt x="1369" y="670"/>
                  <a:pt x="1370" y="760"/>
                </a:cubicBezTo>
                <a:cubicBezTo>
                  <a:pt x="1369" y="760"/>
                  <a:pt x="1369" y="760"/>
                  <a:pt x="1369" y="760"/>
                </a:cubicBezTo>
                <a:cubicBezTo>
                  <a:pt x="1355" y="885"/>
                  <a:pt x="1234" y="967"/>
                  <a:pt x="1078" y="1010"/>
                </a:cubicBezTo>
                <a:cubicBezTo>
                  <a:pt x="1093" y="939"/>
                  <a:pt x="1102" y="865"/>
                  <a:pt x="1104" y="791"/>
                </a:cubicBezTo>
                <a:cubicBezTo>
                  <a:pt x="1106" y="752"/>
                  <a:pt x="1105" y="714"/>
                  <a:pt x="1103" y="676"/>
                </a:cubicBezTo>
                <a:close/>
                <a:moveTo>
                  <a:pt x="1260" y="417"/>
                </a:moveTo>
                <a:cubicBezTo>
                  <a:pt x="1250" y="478"/>
                  <a:pt x="1209" y="530"/>
                  <a:pt x="1138" y="571"/>
                </a:cubicBezTo>
                <a:cubicBezTo>
                  <a:pt x="1125" y="579"/>
                  <a:pt x="1111" y="586"/>
                  <a:pt x="1096" y="593"/>
                </a:cubicBezTo>
                <a:cubicBezTo>
                  <a:pt x="1086" y="511"/>
                  <a:pt x="1067" y="435"/>
                  <a:pt x="1041" y="367"/>
                </a:cubicBezTo>
                <a:cubicBezTo>
                  <a:pt x="1013" y="295"/>
                  <a:pt x="976" y="233"/>
                  <a:pt x="931" y="183"/>
                </a:cubicBezTo>
                <a:cubicBezTo>
                  <a:pt x="1065" y="221"/>
                  <a:pt x="1181" y="305"/>
                  <a:pt x="1260" y="417"/>
                </a:cubicBezTo>
                <a:close/>
                <a:moveTo>
                  <a:pt x="600" y="183"/>
                </a:moveTo>
                <a:cubicBezTo>
                  <a:pt x="568" y="223"/>
                  <a:pt x="540" y="272"/>
                  <a:pt x="515" y="329"/>
                </a:cubicBezTo>
                <a:cubicBezTo>
                  <a:pt x="482" y="407"/>
                  <a:pt x="457" y="498"/>
                  <a:pt x="443" y="594"/>
                </a:cubicBezTo>
                <a:cubicBezTo>
                  <a:pt x="424" y="587"/>
                  <a:pt x="407" y="578"/>
                  <a:pt x="391" y="569"/>
                </a:cubicBezTo>
                <a:cubicBezTo>
                  <a:pt x="320" y="528"/>
                  <a:pt x="279" y="478"/>
                  <a:pt x="269" y="419"/>
                </a:cubicBezTo>
                <a:cubicBezTo>
                  <a:pt x="348" y="306"/>
                  <a:pt x="464" y="221"/>
                  <a:pt x="600" y="183"/>
                </a:cubicBezTo>
                <a:close/>
                <a:moveTo>
                  <a:pt x="195" y="968"/>
                </a:moveTo>
                <a:cubicBezTo>
                  <a:pt x="226" y="992"/>
                  <a:pt x="262" y="1014"/>
                  <a:pt x="303" y="1034"/>
                </a:cubicBezTo>
                <a:cubicBezTo>
                  <a:pt x="352" y="1057"/>
                  <a:pt x="407" y="1075"/>
                  <a:pt x="467" y="1090"/>
                </a:cubicBezTo>
                <a:cubicBezTo>
                  <a:pt x="474" y="1117"/>
                  <a:pt x="483" y="1143"/>
                  <a:pt x="492" y="1168"/>
                </a:cubicBezTo>
                <a:cubicBezTo>
                  <a:pt x="519" y="1237"/>
                  <a:pt x="554" y="1297"/>
                  <a:pt x="597" y="1346"/>
                </a:cubicBezTo>
                <a:cubicBezTo>
                  <a:pt x="410" y="1291"/>
                  <a:pt x="260" y="1150"/>
                  <a:pt x="195" y="968"/>
                </a:cubicBezTo>
                <a:close/>
                <a:moveTo>
                  <a:pt x="940" y="1344"/>
                </a:moveTo>
                <a:cubicBezTo>
                  <a:pt x="969" y="1306"/>
                  <a:pt x="995" y="1260"/>
                  <a:pt x="1018" y="1206"/>
                </a:cubicBezTo>
                <a:cubicBezTo>
                  <a:pt x="1033" y="1172"/>
                  <a:pt x="1045" y="1136"/>
                  <a:pt x="1057" y="1098"/>
                </a:cubicBezTo>
                <a:cubicBezTo>
                  <a:pt x="1165" y="1073"/>
                  <a:pt x="1262" y="1032"/>
                  <a:pt x="1333" y="974"/>
                </a:cubicBezTo>
                <a:cubicBezTo>
                  <a:pt x="1267" y="1150"/>
                  <a:pt x="1122" y="1288"/>
                  <a:pt x="940" y="1344"/>
                </a:cubicBezTo>
                <a:close/>
              </a:path>
            </a:pathLst>
          </a:custGeom>
          <a:solidFill>
            <a:srgbClr val="0070C0"/>
          </a:solidFill>
          <a:ln>
            <a:solidFill>
              <a:srgbClr val="0070C0"/>
            </a:solidFill>
          </a:ln>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9" name="Pentagon 8"/>
          <p:cNvSpPr/>
          <p:nvPr/>
        </p:nvSpPr>
        <p:spPr bwMode="auto">
          <a:xfrm>
            <a:off x="1341437" y="2532556"/>
            <a:ext cx="4599992" cy="1421906"/>
          </a:xfrm>
          <a:prstGeom prst="homePlate">
            <a:avLst>
              <a:gd name="adj" fmla="val 33923"/>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D</a:t>
            </a:r>
            <a:r>
              <a:rPr lang="en-US" sz="2600" kern="0" spc="-23" dirty="0" err="1">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evice</a:t>
            </a: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 capabilities &amp; perf</a:t>
            </a:r>
          </a:p>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Silos per platform</a:t>
            </a:r>
          </a:p>
        </p:txBody>
      </p:sp>
      <p:grpSp>
        <p:nvGrpSpPr>
          <p:cNvPr id="10" name="Group 9"/>
          <p:cNvGrpSpPr/>
          <p:nvPr/>
        </p:nvGrpSpPr>
        <p:grpSpPr>
          <a:xfrm>
            <a:off x="542704" y="1809368"/>
            <a:ext cx="6054110" cy="2135364"/>
            <a:chOff x="2406892" y="3125489"/>
            <a:chExt cx="7582621" cy="2562461"/>
          </a:xfrm>
        </p:grpSpPr>
        <p:sp>
          <p:nvSpPr>
            <p:cNvPr id="11" name="Rectangle 10"/>
            <p:cNvSpPr/>
            <p:nvPr/>
          </p:nvSpPr>
          <p:spPr>
            <a:xfrm>
              <a:off x="2406892" y="3125489"/>
              <a:ext cx="7582621" cy="849471"/>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Native</a:t>
              </a:r>
              <a:r>
                <a:rPr kumimoji="0" lang="en-US" sz="3600" b="0" i="0" u="none" strike="noStrike" kern="0" cap="none" spc="0" normalizeH="0" baseline="0" noProof="0" dirty="0">
                  <a:ln>
                    <a:noFill/>
                  </a:ln>
                  <a:solidFill>
                    <a:srgbClr val="616161"/>
                  </a:solidFill>
                  <a:effectLst/>
                  <a:uLnTx/>
                  <a:uFillTx/>
                  <a:latin typeface="Segoe UI Light" panose="020B0502040204020203" pitchFamily="34" charset="0"/>
                  <a:ea typeface="+mn-ea"/>
                  <a:cs typeface="Segoe UI Light" panose="020B0502040204020203" pitchFamily="34" charset="0"/>
                </a:rPr>
                <a:t> </a:t>
              </a:r>
              <a:r>
                <a:rPr lang="en-US" sz="4000" dirty="0">
                  <a:gradFill>
                    <a:gsLst>
                      <a:gs pos="1250">
                        <a:schemeClr val="tx2"/>
                      </a:gs>
                      <a:gs pos="99000">
                        <a:schemeClr val="tx2"/>
                      </a:gs>
                    </a:gsLst>
                    <a:lin ang="5400000" scaled="0"/>
                  </a:gradFill>
                  <a:latin typeface="+mj-lt"/>
                </a:rPr>
                <a:t>technologies</a:t>
              </a:r>
            </a:p>
          </p:txBody>
        </p:sp>
        <p:sp>
          <p:nvSpPr>
            <p:cNvPr id="12" name="Oval 11"/>
            <p:cNvSpPr/>
            <p:nvPr/>
          </p:nvSpPr>
          <p:spPr bwMode="auto">
            <a:xfrm>
              <a:off x="2553182" y="4042034"/>
              <a:ext cx="1645920" cy="1645916"/>
            </a:xfrm>
            <a:prstGeom prst="ellipse">
              <a:avLst/>
            </a:prstGeom>
            <a:solidFill>
              <a:srgbClr val="FFFFFF"/>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90000"/>
                </a:lnSpc>
                <a:spcBef>
                  <a:spcPct val="0"/>
                </a:spcBef>
                <a:spcAft>
                  <a:spcPct val="0"/>
                </a:spcAft>
                <a:buClrTx/>
                <a:buSzTx/>
                <a:buFontTx/>
                <a:buNone/>
                <a:tabLst/>
                <a:defRPr/>
              </a:pPr>
              <a:endParaRPr kumimoji="0" lang="en-US" sz="96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3" name="W Oval 1"/>
            <p:cNvSpPr/>
            <p:nvPr/>
          </p:nvSpPr>
          <p:spPr bwMode="auto">
            <a:xfrm>
              <a:off x="2600824" y="4031952"/>
              <a:ext cx="1645920" cy="1645919"/>
            </a:xfrm>
            <a:prstGeom prst="ellipse">
              <a:avLst/>
            </a:prstGeom>
            <a:noFill/>
            <a:ln w="73025" cap="flat" cmpd="sng" algn="ctr">
              <a:solidFill>
                <a:srgbClr val="0070C0"/>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4039"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grpSp>
          <p:nvGrpSpPr>
            <p:cNvPr id="14" name="Group 13"/>
            <p:cNvGrpSpPr/>
            <p:nvPr/>
          </p:nvGrpSpPr>
          <p:grpSpPr>
            <a:xfrm>
              <a:off x="2914334" y="4405567"/>
              <a:ext cx="995060" cy="809342"/>
              <a:chOff x="1791391" y="4963315"/>
              <a:chExt cx="570921" cy="464364"/>
            </a:xfrm>
            <a:solidFill>
              <a:srgbClr val="68217A"/>
            </a:solidFill>
          </p:grpSpPr>
          <p:sp>
            <p:nvSpPr>
              <p:cNvPr id="15" name="Freeform 86"/>
              <p:cNvSpPr>
                <a:spLocks noEditPoints="1"/>
              </p:cNvSpPr>
              <p:nvPr/>
            </p:nvSpPr>
            <p:spPr bwMode="black">
              <a:xfrm>
                <a:off x="1791391" y="5008229"/>
                <a:ext cx="416863" cy="415602"/>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6" name="Oval 87"/>
              <p:cNvSpPr>
                <a:spLocks noChangeArrowheads="1"/>
              </p:cNvSpPr>
              <p:nvPr/>
            </p:nvSpPr>
            <p:spPr bwMode="black">
              <a:xfrm>
                <a:off x="1961157" y="5351026"/>
                <a:ext cx="77331" cy="7665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7" name="Freeform 88"/>
              <p:cNvSpPr>
                <a:spLocks noEditPoints="1"/>
              </p:cNvSpPr>
              <p:nvPr/>
            </p:nvSpPr>
            <p:spPr bwMode="black">
              <a:xfrm>
                <a:off x="2150860" y="4963315"/>
                <a:ext cx="211452" cy="22576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pSp>
      </p:grpSp>
      <p:grpSp>
        <p:nvGrpSpPr>
          <p:cNvPr id="19" name="Group 18"/>
          <p:cNvGrpSpPr/>
          <p:nvPr/>
        </p:nvGrpSpPr>
        <p:grpSpPr>
          <a:xfrm>
            <a:off x="6322429" y="1744662"/>
            <a:ext cx="6284280" cy="4965573"/>
            <a:chOff x="5989637" y="1554289"/>
            <a:chExt cx="6284280" cy="4965573"/>
          </a:xfrm>
        </p:grpSpPr>
        <p:sp>
          <p:nvSpPr>
            <p:cNvPr id="21" name="Pentagon 20"/>
            <p:cNvSpPr/>
            <p:nvPr/>
          </p:nvSpPr>
          <p:spPr bwMode="auto">
            <a:xfrm>
              <a:off x="7018540" y="2266273"/>
              <a:ext cx="4676191" cy="1701016"/>
            </a:xfrm>
            <a:prstGeom prst="homePlate">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Device capabilities &amp; perf</a:t>
              </a:r>
            </a:p>
            <a:p>
              <a:pPr indent="-349572" defTabSz="699373">
                <a:lnSpc>
                  <a:spcPct val="90000"/>
                </a:lnSpc>
                <a:spcBef>
                  <a:spcPts val="460"/>
                </a:spcBef>
                <a:buSzPct val="90000"/>
                <a:tabLst>
                  <a:tab pos="233133" algn="l"/>
                  <a:tab pos="480839" algn="l"/>
                </a:tabLst>
              </a:pPr>
              <a:r>
                <a:rPr lang="en-US" sz="26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Multi-platforms</a:t>
              </a:r>
            </a:p>
          </p:txBody>
        </p:sp>
        <p:sp>
          <p:nvSpPr>
            <p:cNvPr id="22" name="Rectangle 21"/>
            <p:cNvSpPr/>
            <p:nvPr/>
          </p:nvSpPr>
          <p:spPr>
            <a:xfrm>
              <a:off x="6235840" y="1554289"/>
              <a:ext cx="6038077" cy="707886"/>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Native</a:t>
              </a:r>
              <a:r>
                <a:rPr kumimoji="0" lang="en-US" sz="3600" b="1" i="0" u="none" strike="noStrike" kern="0" cap="none" spc="0" normalizeH="0" baseline="0" noProof="0" dirty="0" smtClean="0">
                  <a:ln>
                    <a:noFill/>
                  </a:ln>
                  <a:solidFill>
                    <a:srgbClr val="616161"/>
                  </a:solidFill>
                  <a:effectLst/>
                  <a:uLnTx/>
                  <a:uFillTx/>
                  <a:latin typeface="Segoe UI" panose="020B0502040204020203" pitchFamily="34" charset="0"/>
                  <a:ea typeface="+mn-ea"/>
                  <a:cs typeface="Segoe UI" panose="020B0502040204020203" pitchFamily="34" charset="0"/>
                </a:rPr>
                <a:t> </a:t>
              </a:r>
              <a:r>
                <a:rPr lang="en-US" sz="4000" dirty="0">
                  <a:gradFill>
                    <a:gsLst>
                      <a:gs pos="1250">
                        <a:schemeClr val="tx2"/>
                      </a:gs>
                      <a:gs pos="99000">
                        <a:schemeClr val="tx2"/>
                      </a:gs>
                    </a:gsLst>
                    <a:lin ang="5400000" scaled="0"/>
                  </a:gradFill>
                  <a:latin typeface="+mj-lt"/>
                </a:rPr>
                <a:t>cross-platform</a:t>
              </a:r>
            </a:p>
          </p:txBody>
        </p:sp>
        <p:pic>
          <p:nvPicPr>
            <p:cNvPr id="23" name="Picture 22"/>
            <p:cNvPicPr>
              <a:picLocks noChangeAspect="1"/>
            </p:cNvPicPr>
            <p:nvPr/>
          </p:nvPicPr>
          <p:blipFill>
            <a:blip r:embed="rId3"/>
            <a:stretch>
              <a:fillRect/>
            </a:stretch>
          </p:blipFill>
          <p:spPr>
            <a:xfrm>
              <a:off x="6088456" y="2249475"/>
              <a:ext cx="1706813" cy="1715431"/>
            </a:xfrm>
            <a:prstGeom prst="rect">
              <a:avLst/>
            </a:prstGeom>
          </p:spPr>
        </p:pic>
        <p:sp>
          <p:nvSpPr>
            <p:cNvPr id="24" name="Pentagon 23"/>
            <p:cNvSpPr/>
            <p:nvPr/>
          </p:nvSpPr>
          <p:spPr bwMode="auto">
            <a:xfrm>
              <a:off x="6941863" y="4818846"/>
              <a:ext cx="4676191" cy="1701016"/>
            </a:xfrm>
            <a:prstGeom prst="homePlate">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smtClean="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Device capabilities</a:t>
              </a:r>
            </a:p>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600" b="0" i="0" u="none" strike="noStrike" kern="0" cap="none" spc="-23" normalizeH="0" baseline="0" noProof="0" dirty="0" smtClean="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Limited perf</a:t>
              </a:r>
              <a:endParaRPr kumimoji="0" lang="en-US" sz="26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endParaRPr>
            </a:p>
          </p:txBody>
        </p:sp>
        <p:sp>
          <p:nvSpPr>
            <p:cNvPr id="25" name="Rectangle 24"/>
            <p:cNvSpPr/>
            <p:nvPr/>
          </p:nvSpPr>
          <p:spPr>
            <a:xfrm>
              <a:off x="6159163" y="4106862"/>
              <a:ext cx="6038077" cy="707886"/>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Hybrid</a:t>
              </a:r>
              <a:r>
                <a:rPr kumimoji="0" lang="en-US" sz="3600" b="1" i="0" u="none" strike="noStrike" kern="0" cap="none" spc="0" normalizeH="0" baseline="0" noProof="0" dirty="0" smtClean="0">
                  <a:ln>
                    <a:noFill/>
                  </a:ln>
                  <a:solidFill>
                    <a:srgbClr val="616161"/>
                  </a:solidFill>
                  <a:effectLst/>
                  <a:uLnTx/>
                  <a:uFillTx/>
                  <a:latin typeface="Segoe UI" panose="020B0502040204020203" pitchFamily="34" charset="0"/>
                  <a:ea typeface="+mn-ea"/>
                  <a:cs typeface="Segoe UI" panose="020B0502040204020203" pitchFamily="34" charset="0"/>
                </a:rPr>
                <a:t> </a:t>
              </a:r>
              <a:r>
                <a:rPr lang="en-US" sz="4000" dirty="0">
                  <a:gradFill>
                    <a:gsLst>
                      <a:gs pos="1250">
                        <a:schemeClr val="tx2"/>
                      </a:gs>
                      <a:gs pos="99000">
                        <a:schemeClr val="tx2"/>
                      </a:gs>
                    </a:gsLst>
                    <a:lin ang="5400000" scaled="0"/>
                  </a:gradFill>
                  <a:latin typeface="+mj-lt"/>
                </a:rPr>
                <a:t>applications</a:t>
              </a:r>
            </a:p>
          </p:txBody>
        </p:sp>
        <p:pic>
          <p:nvPicPr>
            <p:cNvPr id="26" name="Picture 25"/>
            <p:cNvPicPr>
              <a:picLocks noChangeAspect="1"/>
            </p:cNvPicPr>
            <p:nvPr/>
          </p:nvPicPr>
          <p:blipFill>
            <a:blip r:embed="rId3"/>
            <a:stretch>
              <a:fillRect/>
            </a:stretch>
          </p:blipFill>
          <p:spPr>
            <a:xfrm>
              <a:off x="5989637" y="4804431"/>
              <a:ext cx="1706813" cy="1715431"/>
            </a:xfrm>
            <a:prstGeom prst="rect">
              <a:avLst/>
            </a:prstGeom>
          </p:spPr>
        </p:pic>
      </p:grpSp>
    </p:spTree>
    <p:extLst>
      <p:ext uri="{BB962C8B-B14F-4D97-AF65-F5344CB8AC3E}">
        <p14:creationId xmlns:p14="http://schemas.microsoft.com/office/powerpoint/2010/main" val="135722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1764" y="993"/>
            <a:ext cx="6230593" cy="69925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0" tIns="45704" rIns="91410" bIns="45704" numCol="1" rtlCol="0" anchor="ctr" anchorCtr="0" compatLnSpc="1">
            <a:prstTxWarp prst="textNoShape">
              <a:avLst/>
            </a:prstTxWarp>
          </a:bodyPr>
          <a:lstStyle/>
          <a:p>
            <a:pPr marL="0" marR="0" lvl="0" indent="0" algn="ctr" defTabSz="91386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err="1">
              <a:ln>
                <a:noFill/>
              </a:ln>
              <a:solidFill>
                <a:schemeClr val="tx2"/>
              </a:solidFill>
              <a:effectLst/>
              <a:uLnTx/>
              <a:uFillTx/>
              <a:latin typeface="Segoe UI"/>
              <a:ea typeface="+mn-ea"/>
              <a:cs typeface="+mn-cs"/>
            </a:endParaRPr>
          </a:p>
        </p:txBody>
      </p:sp>
      <p:sp>
        <p:nvSpPr>
          <p:cNvPr id="58" name="Title 1"/>
          <p:cNvSpPr>
            <a:spLocks noGrp="1"/>
          </p:cNvSpPr>
          <p:nvPr>
            <p:ph type="title"/>
          </p:nvPr>
        </p:nvSpPr>
        <p:spPr>
          <a:xfrm>
            <a:off x="95066" y="144462"/>
            <a:ext cx="6043987" cy="1393192"/>
          </a:xfrm>
        </p:spPr>
        <p:txBody>
          <a:bodyPr/>
          <a:lstStyle/>
          <a:p>
            <a:pPr algn="ctr"/>
            <a:r>
              <a:rPr lang="en-US" sz="4000" dirty="0">
                <a:solidFill>
                  <a:schemeClr val="tx2"/>
                </a:solidFill>
              </a:rPr>
              <a:t>C# cross-platform mobile:</a:t>
            </a:r>
            <a:br>
              <a:rPr lang="en-US" sz="4000" dirty="0">
                <a:solidFill>
                  <a:schemeClr val="tx2"/>
                </a:solidFill>
              </a:rPr>
            </a:br>
            <a:r>
              <a:rPr lang="en-US" sz="4000" dirty="0">
                <a:solidFill>
                  <a:schemeClr val="tx2"/>
                </a:solidFill>
              </a:rPr>
              <a:t>.NET + Xamarin</a:t>
            </a:r>
          </a:p>
        </p:txBody>
      </p:sp>
      <p:sp>
        <p:nvSpPr>
          <p:cNvPr id="59" name="Rectangle 58"/>
          <p:cNvSpPr/>
          <p:nvPr/>
        </p:nvSpPr>
        <p:spPr>
          <a:xfrm>
            <a:off x="392137" y="1870940"/>
            <a:ext cx="5571613" cy="3677930"/>
          </a:xfrm>
          <a:prstGeom prst="rect">
            <a:avLst/>
          </a:prstGeom>
        </p:spPr>
        <p:txBody>
          <a:bodyPr wrap="square">
            <a:spAutoFit/>
          </a:bodyPr>
          <a:lstStyle/>
          <a:p>
            <a:pPr marL="0" marR="0" lvl="0" indent="0" algn="l" defTabSz="93222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mj-lt"/>
                <a:cs typeface="Segoe UI Semibold" panose="020B0702040204020203" pitchFamily="34" charset="0"/>
              </a:rPr>
              <a:t>Share app logic across platforms</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chemeClr val="tx2"/>
                </a:solidFill>
                <a:effectLst/>
                <a:uLnTx/>
                <a:uFillTx/>
                <a:latin typeface="+mj-lt"/>
                <a:ea typeface="ＭＳ Ｐゴシック" charset="0"/>
                <a:cs typeface="Segoe UI" panose="020B0502040204020203" pitchFamily="34" charset="0"/>
              </a:rPr>
              <a:t>Native</a:t>
            </a:r>
            <a:r>
              <a:rPr kumimoji="0" lang="en-US" sz="2400" b="0" i="0" u="none" strike="noStrike" kern="0" cap="none" spc="0" normalizeH="0" baseline="0" noProof="0" dirty="0">
                <a:ln>
                  <a:noFill/>
                </a:ln>
                <a:solidFill>
                  <a:schemeClr val="tx2"/>
                </a:solidFill>
                <a:effectLst/>
                <a:uLnTx/>
                <a:uFillTx/>
                <a:latin typeface="+mj-lt"/>
                <a:ea typeface="ＭＳ Ｐゴシック" charset="0"/>
              </a:rPr>
              <a:t> apps for Windows, iOS and Android devices using C#</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2"/>
                </a:solidFill>
                <a:effectLst/>
                <a:uLnTx/>
                <a:uFillTx/>
                <a:latin typeface="+mj-lt"/>
                <a:ea typeface="ＭＳ Ｐゴシック" charset="0"/>
              </a:rPr>
              <a:t>Maximize </a:t>
            </a:r>
            <a:r>
              <a:rPr kumimoji="0" lang="en-US" sz="2400" b="1" i="0" u="none" strike="noStrike" kern="0" cap="none" spc="0" normalizeH="0" baseline="0" noProof="0" dirty="0">
                <a:ln>
                  <a:noFill/>
                </a:ln>
                <a:solidFill>
                  <a:schemeClr val="tx2"/>
                </a:solidFill>
                <a:effectLst/>
                <a:uLnTx/>
                <a:uFillTx/>
                <a:latin typeface="+mj-lt"/>
                <a:ea typeface="ＭＳ Ｐゴシック" charset="0"/>
              </a:rPr>
              <a:t>code shared </a:t>
            </a:r>
            <a:r>
              <a:rPr kumimoji="0" lang="en-US" sz="2400" b="0" i="0" u="none" strike="noStrike" kern="0" cap="none" spc="0" normalizeH="0" baseline="0" noProof="0" dirty="0">
                <a:ln>
                  <a:noFill/>
                </a:ln>
                <a:solidFill>
                  <a:schemeClr val="tx2"/>
                </a:solidFill>
                <a:effectLst/>
                <a:uLnTx/>
                <a:uFillTx/>
                <a:latin typeface="+mj-lt"/>
                <a:ea typeface="ＭＳ Ｐゴシック" charset="0"/>
              </a:rPr>
              <a:t>with Portable Class Libraries</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2"/>
                </a:solidFill>
                <a:effectLst/>
                <a:uLnTx/>
                <a:uFillTx/>
                <a:latin typeface="+mj-lt"/>
                <a:ea typeface="ＭＳ Ｐゴシック" charset="0"/>
              </a:rPr>
              <a:t>Leverage existing </a:t>
            </a:r>
            <a:r>
              <a:rPr kumimoji="0" lang="en-US" sz="2400" b="1" i="0" u="none" strike="noStrike" kern="0" cap="none" spc="0" normalizeH="0" baseline="0" noProof="0" dirty="0">
                <a:ln>
                  <a:noFill/>
                </a:ln>
                <a:solidFill>
                  <a:schemeClr val="tx2"/>
                </a:solidFill>
                <a:effectLst/>
                <a:uLnTx/>
                <a:uFillTx/>
                <a:latin typeface="+mj-lt"/>
                <a:ea typeface="ＭＳ Ｐゴシック" charset="0"/>
              </a:rPr>
              <a:t>C# skills</a:t>
            </a:r>
          </a:p>
          <a:p>
            <a:pPr marL="0" marR="0" lvl="0" indent="0" algn="l" defTabSz="932228"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tx2"/>
              </a:solidFill>
              <a:effectLst/>
              <a:uLnTx/>
              <a:uFillTx/>
              <a:latin typeface="+mj-lt"/>
            </a:endParaRPr>
          </a:p>
          <a:p>
            <a:pPr marL="0" marR="0" lvl="0" indent="0" algn="l" defTabSz="93222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mj-lt"/>
                <a:cs typeface="Segoe UI Semibold" panose="020B0702040204020203" pitchFamily="34" charset="0"/>
              </a:rPr>
              <a:t>100% platforms’ APIs exposed</a:t>
            </a:r>
          </a:p>
        </p:txBody>
      </p:sp>
      <p:grpSp>
        <p:nvGrpSpPr>
          <p:cNvPr id="60" name="Group 59"/>
          <p:cNvGrpSpPr/>
          <p:nvPr/>
        </p:nvGrpSpPr>
        <p:grpSpPr>
          <a:xfrm>
            <a:off x="6609431" y="1834089"/>
            <a:ext cx="5521732" cy="3949173"/>
            <a:chOff x="6125687" y="1914127"/>
            <a:chExt cx="6054091" cy="4329919"/>
          </a:xfrm>
        </p:grpSpPr>
        <p:grpSp>
          <p:nvGrpSpPr>
            <p:cNvPr id="61" name="Group 60"/>
            <p:cNvGrpSpPr/>
            <p:nvPr/>
          </p:nvGrpSpPr>
          <p:grpSpPr>
            <a:xfrm>
              <a:off x="6125687" y="1914127"/>
              <a:ext cx="6054091" cy="4329919"/>
              <a:chOff x="6685100" y="1904052"/>
              <a:chExt cx="5438334" cy="3889528"/>
            </a:xfrm>
          </p:grpSpPr>
          <p:sp>
            <p:nvSpPr>
              <p:cNvPr id="64" name="Rectangle 63"/>
              <p:cNvSpPr/>
              <p:nvPr/>
            </p:nvSpPr>
            <p:spPr bwMode="auto">
              <a:xfrm>
                <a:off x="11401089" y="1904054"/>
                <a:ext cx="722345" cy="3889526"/>
              </a:xfrm>
              <a:prstGeom prst="rect">
                <a:avLst/>
              </a:prstGeom>
              <a:solidFill>
                <a:srgbClr val="6729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bwMode="auto">
              <a:xfrm>
                <a:off x="9796150" y="1904053"/>
                <a:ext cx="1544673" cy="330067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pic>
            <p:nvPicPr>
              <p:cNvPr id="66" name="Picture 6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094616" y="1956312"/>
                <a:ext cx="742184" cy="858085"/>
              </a:xfrm>
              <a:prstGeom prst="rect">
                <a:avLst/>
              </a:prstGeom>
            </p:spPr>
          </p:pic>
          <p:sp>
            <p:nvSpPr>
              <p:cNvPr id="67" name="Rectangle 66"/>
              <p:cNvSpPr/>
              <p:nvPr/>
            </p:nvSpPr>
            <p:spPr bwMode="auto">
              <a:xfrm>
                <a:off x="9797121" y="2798771"/>
                <a:ext cx="1542323" cy="841498"/>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endParaRPr>
              </a:p>
            </p:txBody>
          </p:sp>
          <p:sp>
            <p:nvSpPr>
              <p:cNvPr id="68" name="Rectangle 67"/>
              <p:cNvSpPr/>
              <p:nvPr/>
            </p:nvSpPr>
            <p:spPr bwMode="auto">
              <a:xfrm>
                <a:off x="6686071" y="1904052"/>
                <a:ext cx="3047169" cy="330067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rPr>
                  <a:t>z</a:t>
                </a:r>
              </a:p>
            </p:txBody>
          </p:sp>
          <p:sp>
            <p:nvSpPr>
              <p:cNvPr id="69" name="Rectangle 68"/>
              <p:cNvSpPr/>
              <p:nvPr/>
            </p:nvSpPr>
            <p:spPr bwMode="auto">
              <a:xfrm>
                <a:off x="6685100" y="2791009"/>
                <a:ext cx="1496691" cy="843689"/>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solidFill>
                    <a:srgbClr val="1B5CA9"/>
                  </a:solidFill>
                  <a:effectLst/>
                  <a:uLnTx/>
                  <a:uFillTx/>
                  <a:latin typeface="Segoe UI Light" panose="020B0502040204020203" pitchFamily="34" charset="0"/>
                  <a:ea typeface="Segoe UI" pitchFamily="34" charset="0"/>
                  <a:cs typeface="Segoe UI" pitchFamily="34" charset="0"/>
                </a:endParaRPr>
              </a:p>
            </p:txBody>
          </p:sp>
          <p:sp>
            <p:nvSpPr>
              <p:cNvPr id="70" name="Rectangle 69"/>
              <p:cNvSpPr/>
              <p:nvPr/>
            </p:nvSpPr>
            <p:spPr>
              <a:xfrm>
                <a:off x="6987760" y="3147374"/>
                <a:ext cx="884334" cy="287392"/>
              </a:xfrm>
              <a:prstGeom prst="rect">
                <a:avLst/>
              </a:prstGeom>
            </p:spPr>
            <p:txBody>
              <a:bodyPr wrap="non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XIB</a:t>
                </a:r>
                <a:endParaRPr kumimoji="0" lang="en-US" sz="13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2" name="Rectangle 71"/>
              <p:cNvSpPr/>
              <p:nvPr/>
            </p:nvSpPr>
            <p:spPr bwMode="auto">
              <a:xfrm>
                <a:off x="8236548" y="2791009"/>
                <a:ext cx="1496692" cy="843689"/>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endParaRPr>
              </a:p>
            </p:txBody>
          </p:sp>
          <p:sp>
            <p:nvSpPr>
              <p:cNvPr id="73" name="Rectangle 72"/>
              <p:cNvSpPr/>
              <p:nvPr/>
            </p:nvSpPr>
            <p:spPr>
              <a:xfrm>
                <a:off x="8279580" y="3133974"/>
                <a:ext cx="1367785" cy="287392"/>
              </a:xfrm>
              <a:prstGeom prst="rect">
                <a:avLst/>
              </a:prstGeom>
            </p:spPr>
            <p:txBody>
              <a:bodyPr wrap="square">
                <a:sp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AXML</a:t>
                </a:r>
              </a:p>
            </p:txBody>
          </p:sp>
          <p:sp>
            <p:nvSpPr>
              <p:cNvPr id="74" name="Rectangle 73"/>
              <p:cNvSpPr/>
              <p:nvPr/>
            </p:nvSpPr>
            <p:spPr>
              <a:xfrm>
                <a:off x="9807559" y="3133212"/>
                <a:ext cx="1537655" cy="287392"/>
              </a:xfrm>
              <a:prstGeom prst="rect">
                <a:avLst/>
              </a:prstGeom>
            </p:spPr>
            <p:txBody>
              <a:bodyPr wrap="square">
                <a:sp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XAML</a:t>
                </a:r>
              </a:p>
            </p:txBody>
          </p:sp>
          <p:sp>
            <p:nvSpPr>
              <p:cNvPr id="75" name="Rectangle 74"/>
              <p:cNvSpPr/>
              <p:nvPr/>
            </p:nvSpPr>
            <p:spPr>
              <a:xfrm>
                <a:off x="6747992" y="2816856"/>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6" name="Rectangle 75"/>
              <p:cNvSpPr/>
              <p:nvPr/>
            </p:nvSpPr>
            <p:spPr>
              <a:xfrm>
                <a:off x="8286712" y="2802757"/>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7" name="Rectangle 76"/>
              <p:cNvSpPr/>
              <p:nvPr/>
            </p:nvSpPr>
            <p:spPr>
              <a:xfrm>
                <a:off x="9863144" y="2816856"/>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8" name="Rectangle 77"/>
              <p:cNvSpPr/>
              <p:nvPr/>
            </p:nvSpPr>
            <p:spPr bwMode="auto">
              <a:xfrm>
                <a:off x="6690462" y="4958277"/>
                <a:ext cx="3048505" cy="83530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sp>
            <p:nvSpPr>
              <p:cNvPr id="79" name="Rectangle 78"/>
              <p:cNvSpPr/>
              <p:nvPr/>
            </p:nvSpPr>
            <p:spPr bwMode="auto">
              <a:xfrm>
                <a:off x="9796150" y="5180349"/>
                <a:ext cx="1544672" cy="61323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pic>
            <p:nvPicPr>
              <p:cNvPr id="80" name="Picture 79" descr="xamarin-horizontal-blu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4680" y="5200982"/>
                <a:ext cx="1595920" cy="386816"/>
              </a:xfrm>
              <a:prstGeom prst="rect">
                <a:avLst/>
              </a:prstGeom>
            </p:spPr>
          </p:pic>
          <p:grpSp>
            <p:nvGrpSpPr>
              <p:cNvPr id="81" name="Group 80"/>
              <p:cNvGrpSpPr>
                <a:grpSpLocks noChangeAspect="1"/>
              </p:cNvGrpSpPr>
              <p:nvPr/>
            </p:nvGrpSpPr>
            <p:grpSpPr>
              <a:xfrm>
                <a:off x="10295067" y="5114057"/>
                <a:ext cx="518452" cy="520667"/>
                <a:chOff x="1203822" y="3672970"/>
                <a:chExt cx="765375" cy="768645"/>
              </a:xfrm>
            </p:grpSpPr>
            <p:sp>
              <p:nvSpPr>
                <p:cNvPr id="83" name="Rectangle 82"/>
                <p:cNvSpPr/>
                <p:nvPr/>
              </p:nvSpPr>
              <p:spPr bwMode="auto">
                <a:xfrm>
                  <a:off x="1203822" y="3672970"/>
                  <a:ext cx="765375" cy="76864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416" tIns="146283" rIns="182854" bIns="146283" numCol="1" spcCol="0" rtlCol="0" fromWordArt="0" anchor="ctr" anchorCtr="0" forceAA="0" compatLnSpc="1">
                  <a:prstTxWarp prst="textNoShape">
                    <a:avLst/>
                  </a:prstTxWarp>
                  <a:noAutofit/>
                </a:bodyPr>
                <a:lstStyle/>
                <a:p>
                  <a:pPr marL="0" marR="0" lvl="0" indent="0" algn="l" defTabSz="91392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4" name="Freeform 9"/>
                <p:cNvSpPr>
                  <a:spLocks noEditPoints="1"/>
                </p:cNvSpPr>
                <p:nvPr/>
              </p:nvSpPr>
              <p:spPr bwMode="auto">
                <a:xfrm>
                  <a:off x="1271995" y="3873698"/>
                  <a:ext cx="620019" cy="355581"/>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marL="0" marR="0" lvl="0" indent="0" algn="l" defTabSz="932098" rtl="0" eaLnBrk="1" fontAlgn="auto" latinLnBrk="0" hangingPunct="1">
                    <a:lnSpc>
                      <a:spcPct val="100000"/>
                    </a:lnSpc>
                    <a:spcBef>
                      <a:spcPts val="0"/>
                    </a:spcBef>
                    <a:spcAft>
                      <a:spcPts val="0"/>
                    </a:spcAft>
                    <a:buClrTx/>
                    <a:buSzTx/>
                    <a:buFontTx/>
                    <a:buNone/>
                    <a:tabLst/>
                    <a:defRPr/>
                  </a:pPr>
                  <a:endParaRPr kumimoji="0" lang="en-US" sz="1767" b="0" i="0" u="none" strike="noStrike" kern="0" cap="none" spc="0" normalizeH="0" baseline="0" noProof="0">
                    <a:ln>
                      <a:noFill/>
                    </a:ln>
                    <a:solidFill>
                      <a:srgbClr val="000000"/>
                    </a:solidFill>
                    <a:effectLst/>
                    <a:uLnTx/>
                    <a:uFillTx/>
                    <a:latin typeface="Segoe UI"/>
                    <a:ea typeface="+mn-ea"/>
                    <a:cs typeface="+mn-cs"/>
                  </a:endParaRPr>
                </a:p>
              </p:txBody>
            </p:sp>
          </p:grpSp>
          <p:sp>
            <p:nvSpPr>
              <p:cNvPr id="82" name="Rectangle 81"/>
              <p:cNvSpPr/>
              <p:nvPr/>
            </p:nvSpPr>
            <p:spPr bwMode="auto">
              <a:xfrm>
                <a:off x="6686070" y="3692368"/>
                <a:ext cx="4655177" cy="1265909"/>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Shared </a:t>
                </a:r>
              </a:p>
              <a:p>
                <a:pPr marL="0" marR="0" lvl="0" indent="0" algn="ctr" defTabSz="932072" rtl="0" eaLnBrk="1" fontAlgn="base" latinLnBrk="0" hangingPunct="1">
                  <a:lnSpc>
                    <a:spcPct val="100000"/>
                  </a:lnSpc>
                  <a:spcBef>
                    <a:spcPct val="0"/>
                  </a:spcBef>
                  <a:spcAft>
                    <a:spcPct val="0"/>
                  </a:spcAft>
                  <a:buClrTx/>
                  <a:buSzTx/>
                  <a:buFontTx/>
                  <a:buNone/>
                  <a:tabLst/>
                  <a:defRPr/>
                </a:pP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client app </a:t>
                </a:r>
                <a:r>
                  <a:rPr kumimoji="0" lang="en-US" sz="39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a:t>
                </a: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 logic</a:t>
                </a:r>
              </a:p>
            </p:txBody>
          </p:sp>
        </p:grpSp>
        <p:pic>
          <p:nvPicPr>
            <p:cNvPr id="62" name="Picture 61"/>
            <p:cNvPicPr>
              <a:picLocks noChangeAspect="1"/>
            </p:cNvPicPr>
            <p:nvPr/>
          </p:nvPicPr>
          <p:blipFill>
            <a:blip r:embed="rId5"/>
            <a:stretch>
              <a:fillRect/>
            </a:stretch>
          </p:blipFill>
          <p:spPr>
            <a:xfrm rot="5400000">
              <a:off x="10374431" y="3988983"/>
              <a:ext cx="2669053" cy="456865"/>
            </a:xfrm>
            <a:prstGeom prst="rect">
              <a:avLst/>
            </a:prstGeom>
          </p:spPr>
        </p:pic>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58461" y="2112590"/>
              <a:ext cx="531524" cy="631986"/>
            </a:xfrm>
            <a:prstGeom prst="rect">
              <a:avLst/>
            </a:prstGeom>
          </p:spPr>
        </p:pic>
      </p:grpSp>
      <p:pic>
        <p:nvPicPr>
          <p:cNvPr id="85" name="Picture 84"/>
          <p:cNvPicPr>
            <a:picLocks noChangeAspect="1"/>
          </p:cNvPicPr>
          <p:nvPr/>
        </p:nvPicPr>
        <p:blipFill>
          <a:blip r:embed="rId7"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7113815" y="1993373"/>
            <a:ext cx="515787" cy="570082"/>
          </a:xfrm>
          <a:prstGeom prst="rect">
            <a:avLst/>
          </a:prstGeom>
        </p:spPr>
      </p:pic>
      <p:sp>
        <p:nvSpPr>
          <p:cNvPr id="86" name="Rectangle 85"/>
          <p:cNvSpPr/>
          <p:nvPr/>
        </p:nvSpPr>
        <p:spPr>
          <a:xfrm>
            <a:off x="6673287" y="387728"/>
            <a:ext cx="533607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Native &amp; Cross-Platform</a:t>
            </a:r>
            <a:r>
              <a:rPr kumimoji="0" lang="en-US" sz="2400" b="0" i="0" u="none" strike="noStrike" kern="0" cap="none" spc="0" normalizeH="0" baseline="0" noProof="0" dirty="0" smtClean="0">
                <a:ln>
                  <a:noFill/>
                </a:ln>
                <a:solidFill>
                  <a:schemeClr val="bg1"/>
                </a:solidFill>
                <a:effectLst/>
                <a:uLnTx/>
                <a:uFillTx/>
                <a:latin typeface="Segoe UI Light"/>
                <a:ea typeface="+mn-ea"/>
                <a:cs typeface="+mn-cs"/>
              </a:rPr>
              <a:t> Mobile </a:t>
            </a:r>
            <a:r>
              <a:rPr kumimoji="0" lang="en-US" sz="2400" b="0" i="0" u="none" strike="noStrike" kern="0" cap="none" spc="0" normalizeH="0" baseline="0" noProof="0" dirty="0">
                <a:ln>
                  <a:noFill/>
                </a:ln>
                <a:solidFill>
                  <a:schemeClr val="bg1"/>
                </a:solidFill>
                <a:effectLst/>
                <a:uLnTx/>
                <a:uFillTx/>
                <a:latin typeface="Segoe UI Light"/>
                <a:ea typeface="+mn-ea"/>
                <a:cs typeface="+mn-cs"/>
              </a:rPr>
              <a:t>with C#</a:t>
            </a:r>
          </a:p>
        </p:txBody>
      </p:sp>
      <p:sp>
        <p:nvSpPr>
          <p:cNvPr id="87" name="Rectangle 86"/>
          <p:cNvSpPr/>
          <p:nvPr/>
        </p:nvSpPr>
        <p:spPr>
          <a:xfrm>
            <a:off x="456348" y="5535724"/>
            <a:ext cx="544318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Segoe UI"/>
                <a:ea typeface="+mn-ea"/>
                <a:cs typeface="+mn-cs"/>
              </a:rPr>
              <a:t>“</a:t>
            </a:r>
            <a:r>
              <a:rPr kumimoji="0" lang="en-US" sz="1800" b="0" i="1" u="none" strike="noStrike" kern="0" cap="none" spc="0" normalizeH="0" baseline="0" noProof="0" dirty="0">
                <a:ln>
                  <a:noFill/>
                </a:ln>
                <a:solidFill>
                  <a:schemeClr val="tx2"/>
                </a:solidFill>
                <a:effectLst/>
                <a:uLnTx/>
                <a:uFillTx/>
                <a:latin typeface="Segoe UI"/>
                <a:ea typeface="+mn-ea"/>
                <a:cs typeface="+mn-cs"/>
              </a:rPr>
              <a:t>Anything you can do in Objective-C, Swift, or Java</a:t>
            </a:r>
            <a:br>
              <a:rPr kumimoji="0" lang="en-US" sz="1800" b="0" i="1" u="none" strike="noStrike" kern="0" cap="none" spc="0" normalizeH="0" baseline="0" noProof="0" dirty="0">
                <a:ln>
                  <a:noFill/>
                </a:ln>
                <a:solidFill>
                  <a:schemeClr val="tx2"/>
                </a:solidFill>
                <a:effectLst/>
                <a:uLnTx/>
                <a:uFillTx/>
                <a:latin typeface="Segoe UI"/>
                <a:ea typeface="+mn-ea"/>
                <a:cs typeface="+mn-cs"/>
              </a:rPr>
            </a:br>
            <a:r>
              <a:rPr kumimoji="0" lang="en-US" sz="1800" b="0" i="1" u="none" strike="noStrike" kern="0" cap="none" spc="0" normalizeH="0" baseline="0" noProof="0" dirty="0">
                <a:ln>
                  <a:noFill/>
                </a:ln>
                <a:solidFill>
                  <a:schemeClr val="tx2"/>
                </a:solidFill>
                <a:effectLst/>
                <a:uLnTx/>
                <a:uFillTx/>
                <a:latin typeface="Segoe UI"/>
                <a:ea typeface="+mn-ea"/>
                <a:cs typeface="+mn-cs"/>
              </a:rPr>
              <a:t>can be done </a:t>
            </a:r>
            <a:r>
              <a:rPr kumimoji="0" lang="en-US" sz="1800" b="0" i="1" u="none" strike="noStrike" kern="0" cap="none" spc="0" normalizeH="0" baseline="0" noProof="0" dirty="0">
                <a:ln>
                  <a:noFill/>
                </a:ln>
                <a:solidFill>
                  <a:schemeClr val="tx2"/>
                </a:solidFill>
                <a:effectLst/>
                <a:uLnTx/>
                <a:uFillTx/>
                <a:latin typeface="Segoe UI Light" pitchFamily="34" charset="0"/>
                <a:ea typeface="+mn-ea"/>
                <a:cs typeface="+mn-cs"/>
              </a:rPr>
              <a:t>in C# and Visual Studio with Xamarin</a:t>
            </a:r>
            <a:r>
              <a:rPr kumimoji="0" lang="en-US" sz="1800" b="0" i="0" u="none" strike="noStrike" kern="0" cap="none" spc="0" normalizeH="0" baseline="0" noProof="0" dirty="0">
                <a:ln>
                  <a:noFill/>
                </a:ln>
                <a:solidFill>
                  <a:schemeClr val="tx2"/>
                </a:solidFill>
                <a:effectLst/>
                <a:uLnTx/>
                <a:uFillTx/>
                <a:latin typeface="Segoe UI Light" pitchFamily="34" charset="0"/>
                <a:ea typeface="+mn-ea"/>
                <a:cs typeface="+mn-cs"/>
              </a:rPr>
              <a:t>”</a:t>
            </a:r>
            <a:endParaRPr kumimoji="0" lang="en-US" sz="1800" b="0" i="0" u="none" strike="noStrike" kern="0" cap="none" spc="0" normalizeH="0" baseline="0" noProof="0" dirty="0">
              <a:ln>
                <a:noFill/>
              </a:ln>
              <a:solidFill>
                <a:schemeClr val="tx2"/>
              </a:solidFill>
              <a:effectLst/>
              <a:uLnTx/>
              <a:uFillTx/>
              <a:latin typeface="Segoe UI"/>
              <a:ea typeface="+mn-ea"/>
              <a:cs typeface="+mn-cs"/>
            </a:endParaRPr>
          </a:p>
        </p:txBody>
      </p:sp>
    </p:spTree>
    <p:extLst>
      <p:ext uri="{BB962C8B-B14F-4D97-AF65-F5344CB8AC3E}">
        <p14:creationId xmlns:p14="http://schemas.microsoft.com/office/powerpoint/2010/main" val="1711470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181986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8519"/>
            <a:ext cx="12435593" cy="7016251"/>
            <a:chOff x="0" y="-8353"/>
            <a:chExt cx="12192865" cy="6879301"/>
          </a:xfrm>
        </p:grpSpPr>
        <p:sp>
          <p:nvSpPr>
            <p:cNvPr id="56" name="Rectangle 55"/>
            <p:cNvSpPr/>
            <p:nvPr/>
          </p:nvSpPr>
          <p:spPr>
            <a:xfrm>
              <a:off x="0" y="-8353"/>
              <a:ext cx="12189556" cy="2571933"/>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5055866" y="2563580"/>
              <a:ext cx="7133690" cy="756422"/>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6814011" y="3321698"/>
              <a:ext cx="5378854" cy="3549250"/>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04631" y="77723"/>
            <a:ext cx="2476586" cy="1694948"/>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1</a:t>
            </a:r>
          </a:p>
          <a:p>
            <a:pPr marL="291436" indent="-291436">
              <a:buFont typeface="Arial" panose="020B0604020202020204" pitchFamily="34" charset="0"/>
              <a:buChar char="•"/>
            </a:pPr>
            <a:r>
              <a:rPr lang="en-US" sz="1836" dirty="0"/>
              <a:t>Visual Studio</a:t>
            </a:r>
          </a:p>
          <a:p>
            <a:pPr marL="291436" indent="-291436">
              <a:buFont typeface="Arial" panose="020B0604020202020204" pitchFamily="34" charset="0"/>
              <a:buChar char="•"/>
            </a:pPr>
            <a:r>
              <a:rPr lang="en-US" sz="1836" dirty="0" err="1"/>
              <a:t>Xamarin</a:t>
            </a:r>
            <a:endParaRPr lang="en-US" sz="1836" dirty="0"/>
          </a:p>
          <a:p>
            <a:pPr marL="291436" indent="-291436">
              <a:buFont typeface="Arial" panose="020B0604020202020204" pitchFamily="34" charset="0"/>
              <a:buChar char="•"/>
            </a:pPr>
            <a:r>
              <a:rPr lang="en-US" sz="1836" dirty="0"/>
              <a:t>Debugging</a:t>
            </a:r>
          </a:p>
          <a:p>
            <a:pPr marL="291436" indent="-291436">
              <a:buFont typeface="Arial" panose="020B0604020202020204" pitchFamily="34" charset="0"/>
              <a:buChar char="•"/>
            </a:pPr>
            <a:r>
              <a:rPr lang="en-US" sz="1836" dirty="0"/>
              <a:t>Unit Testing</a:t>
            </a:r>
          </a:p>
        </p:txBody>
      </p:sp>
      <p:pic>
        <p:nvPicPr>
          <p:cNvPr id="69" name="Picture 6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634846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504</TotalTime>
  <Words>979</Words>
  <Application>Microsoft Macintosh PowerPoint</Application>
  <PresentationFormat>Custom</PresentationFormat>
  <Paragraphs>155</Paragraphs>
  <Slides>15</Slides>
  <Notes>13</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Calibri</vt:lpstr>
      <vt:lpstr>Consolas</vt:lpstr>
      <vt:lpstr>ＭＳ Ｐゴシック</vt:lpstr>
      <vt:lpstr>Segoe UI</vt:lpstr>
      <vt:lpstr>Segoe UI Light</vt:lpstr>
      <vt:lpstr>Segoe UI Semibold</vt:lpstr>
      <vt:lpstr>Wingdings</vt:lpstr>
      <vt:lpstr>Arial</vt:lpstr>
      <vt:lpstr>5-30721_Build_2016_Template_Light</vt:lpstr>
      <vt:lpstr>5-30721_Build_2016_Template_Dark</vt:lpstr>
      <vt:lpstr>Presentation Notes</vt:lpstr>
      <vt:lpstr>PowerPoint Presentation</vt:lpstr>
      <vt:lpstr>Mobile DevOps 1  Cross Platform Mobile Development with Xamarin</vt:lpstr>
      <vt:lpstr>Mobile Development Trends</vt:lpstr>
      <vt:lpstr>C# cross-platform mobile: .NET + Xamarin</vt:lpstr>
      <vt:lpstr>Mobile DevOps Modules</vt:lpstr>
      <vt:lpstr>PowerPoint Presentation</vt:lpstr>
      <vt:lpstr>PowerPoint Presentation</vt:lpstr>
      <vt:lpstr>Lab</vt:lpstr>
      <vt:lpstr>Checkpoint</vt:lpstr>
      <vt:lpstr>Wrap Up</vt:lpstr>
      <vt:lpstr>Call to Action</vt:lpstr>
      <vt:lpstr>Share Your Story  for Challenge Points</vt:lpstr>
      <vt:lpstr>Please Complete An Evaluation Form Your input is important!</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46</cp:revision>
  <dcterms:created xsi:type="dcterms:W3CDTF">2016-03-14T17:09:14Z</dcterms:created>
  <dcterms:modified xsi:type="dcterms:W3CDTF">2016-03-24T21:13:22Z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