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0"/>
  </p:notesMasterIdLst>
  <p:handoutMasterIdLst>
    <p:handoutMasterId r:id="rId21"/>
  </p:handoutMasterIdLst>
  <p:sldIdLst>
    <p:sldId id="1473" r:id="rId6"/>
    <p:sldId id="1444" r:id="rId7"/>
    <p:sldId id="1367" r:id="rId8"/>
    <p:sldId id="1489" r:id="rId9"/>
    <p:sldId id="1475" r:id="rId10"/>
    <p:sldId id="1487" r:id="rId11"/>
    <p:sldId id="1488" r:id="rId12"/>
    <p:sldId id="1478" r:id="rId13"/>
    <p:sldId id="1461" r:id="rId14"/>
    <p:sldId id="1486" r:id="rId15"/>
    <p:sldId id="1490" r:id="rId16"/>
    <p:sldId id="1491" r:id="rId17"/>
    <p:sldId id="1492" r:id="rId18"/>
    <p:sldId id="1326"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73"/>
            <p14:sldId id="1444"/>
            <p14:sldId id="1367"/>
            <p14:sldId id="1489"/>
            <p14:sldId id="1475"/>
            <p14:sldId id="1487"/>
            <p14:sldId id="1488"/>
            <p14:sldId id="1478"/>
            <p14:sldId id="1461"/>
            <p14:sldId id="1486"/>
            <p14:sldId id="1490"/>
            <p14:sldId id="1491"/>
            <p14:sldId id="1492"/>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71" autoAdjust="0"/>
    <p:restoredTop sz="69059" autoAdjust="0"/>
  </p:normalViewPr>
  <p:slideViewPr>
    <p:cSldViewPr>
      <p:cViewPr>
        <p:scale>
          <a:sx n="61" d="100"/>
          <a:sy n="61" d="100"/>
        </p:scale>
        <p:origin x="1760" y="47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3/24/16 2:01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3/24/16 2:01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3/24/16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3/24/16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7339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3/24/16 2:01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3/24/16 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298457-8249-4B45-9C9D-D9ABF96ED99E}" type="datetime1">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3/24/16</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3449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3/24/16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166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3/24/16 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72037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sz="90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3/24/16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7009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3/24/16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17894276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rian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0839504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20" Type="http://schemas.openxmlformats.org/officeDocument/2006/relationships/slideLayout" Target="../slideLayouts/slideLayout46.xml"/><Relationship Id="rId21" Type="http://schemas.openxmlformats.org/officeDocument/2006/relationships/theme" Target="../theme/theme2.xml"/><Relationship Id="rId10" Type="http://schemas.openxmlformats.org/officeDocument/2006/relationships/slideLayout" Target="../slideLayouts/slideLayout36.xml"/><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slideLayout" Target="../slideLayouts/slideLayout40.xml"/><Relationship Id="rId15" Type="http://schemas.openxmlformats.org/officeDocument/2006/relationships/slideLayout" Target="../slideLayouts/slideLayout41.xml"/><Relationship Id="rId16" Type="http://schemas.openxmlformats.org/officeDocument/2006/relationships/slideLayout" Target="../slideLayouts/slideLayout42.xml"/><Relationship Id="rId17" Type="http://schemas.openxmlformats.org/officeDocument/2006/relationships/slideLayout" Target="../slideLayouts/slideLayout43.xml"/><Relationship Id="rId18" Type="http://schemas.openxmlformats.org/officeDocument/2006/relationships/slideLayout" Target="../slideLayouts/slideLayout44.xml"/><Relationship Id="rId19" Type="http://schemas.openxmlformats.org/officeDocument/2006/relationships/slideLayout" Target="../slideLayouts/slideLayout45.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s://channel9.msdn.com/Events/Build/2016" TargetMode="External"/><Relationship Id="rId4" Type="http://schemas.openxmlformats.org/officeDocument/2006/relationships/hyperlink" Target="http://microsoftvirtualacademy.com/" TargetMode="External"/><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aka.ms/devtode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jpe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jpeg"/></Relationships>
</file>

<file path=ppt/slides/_rels/slide7.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jpe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891" r="73744"/>
          <a:stretch/>
        </p:blipFill>
        <p:spPr>
          <a:xfrm>
            <a:off x="6294437" y="1241426"/>
            <a:ext cx="4887024" cy="5424051"/>
          </a:xfrm>
          <a:prstGeom prst="rect">
            <a:avLst/>
          </a:prstGeom>
        </p:spPr>
      </p:pic>
    </p:spTree>
    <p:extLst>
      <p:ext uri="{BB962C8B-B14F-4D97-AF65-F5344CB8AC3E}">
        <p14:creationId xmlns:p14="http://schemas.microsoft.com/office/powerpoint/2010/main" val="522897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336846"/>
          </a:xfrm>
        </p:spPr>
        <p:txBody>
          <a:bodyPr/>
          <a:lstStyle/>
          <a:p>
            <a:r>
              <a:rPr lang="cs-CZ" sz="3600" dirty="0"/>
              <a:t>B835 </a:t>
            </a:r>
            <a:r>
              <a:rPr lang="en-US" sz="3600" dirty="0"/>
              <a:t>Cross-platform Mobile with Apache Cordova</a:t>
            </a:r>
          </a:p>
          <a:p>
            <a:r>
              <a:rPr lang="en-US" sz="3600" dirty="0"/>
              <a:t>B836 Cross-platform Mobile with Xamarin</a:t>
            </a:r>
          </a:p>
          <a:p>
            <a:r>
              <a:rPr lang="en-US" sz="3600" dirty="0"/>
              <a:t>B845 </a:t>
            </a:r>
            <a:r>
              <a:rPr lang="cs-CZ" sz="3600" dirty="0" err="1"/>
              <a:t>DevOps</a:t>
            </a:r>
            <a:r>
              <a:rPr lang="cs-CZ" sz="3600" dirty="0"/>
              <a:t> </a:t>
            </a:r>
            <a:r>
              <a:rPr lang="cs-CZ" sz="3600" dirty="0" err="1"/>
              <a:t>Tools</a:t>
            </a:r>
            <a:r>
              <a:rPr lang="cs-CZ" sz="3600" dirty="0"/>
              <a:t> </a:t>
            </a:r>
            <a:r>
              <a:rPr lang="cs-CZ" sz="3600" dirty="0" err="1"/>
              <a:t>for</a:t>
            </a:r>
            <a:r>
              <a:rPr lang="cs-CZ" sz="3600" dirty="0"/>
              <a:t> </a:t>
            </a:r>
            <a:r>
              <a:rPr lang="cs-CZ" sz="3600" dirty="0" err="1"/>
              <a:t>Every</a:t>
            </a:r>
            <a:r>
              <a:rPr lang="cs-CZ" sz="3600" dirty="0"/>
              <a:t> </a:t>
            </a:r>
            <a:r>
              <a:rPr lang="cs-CZ" sz="3600" dirty="0" err="1"/>
              <a:t>Development</a:t>
            </a:r>
            <a:r>
              <a:rPr lang="cs-CZ" sz="3600" dirty="0"/>
              <a:t> Team</a:t>
            </a:r>
            <a:endParaRPr lang="en-US" sz="3600" dirty="0"/>
          </a:p>
          <a:p>
            <a:r>
              <a:rPr lang="en-US" sz="3600" dirty="0"/>
              <a:t>B846 </a:t>
            </a:r>
            <a:r>
              <a:rPr lang="en-US" sz="3600" dirty="0" err="1"/>
              <a:t>DevOps</a:t>
            </a:r>
            <a:r>
              <a:rPr lang="en-US" sz="3600" dirty="0"/>
              <a:t> at Scale: A True Story </a:t>
            </a:r>
          </a:p>
          <a:p>
            <a:r>
              <a:rPr lang="en-US" sz="3600" dirty="0"/>
              <a:t>B869 Mobile </a:t>
            </a:r>
            <a:r>
              <a:rPr lang="en-US" sz="3600" dirty="0" err="1"/>
              <a:t>DevOps</a:t>
            </a:r>
            <a:r>
              <a:rPr lang="en-US" sz="3600" dirty="0"/>
              <a:t> with </a:t>
            </a:r>
            <a:r>
              <a:rPr lang="en-US" sz="3600" dirty="0" err="1"/>
              <a:t>HockeyApp</a:t>
            </a:r>
            <a:r>
              <a:rPr lang="en-US" sz="3600" dirty="0"/>
              <a:t> and Visual Studio Team Services</a:t>
            </a:r>
          </a:p>
          <a:p>
            <a:pPr lvl="0"/>
            <a:r>
              <a:rPr lang="en-US" sz="3600" dirty="0"/>
              <a:t>Re-visit Build on </a:t>
            </a:r>
            <a:r>
              <a:rPr lang="en-US" sz="3600" u="sng" dirty="0">
                <a:hlinkClick r:id="rId3"/>
              </a:rPr>
              <a:t>Channel 9</a:t>
            </a:r>
            <a:r>
              <a:rPr lang="en-US" sz="3600" dirty="0"/>
              <a:t>.</a:t>
            </a:r>
          </a:p>
          <a:p>
            <a:pPr lvl="0"/>
            <a:r>
              <a:rPr lang="en-US" sz="3600" dirty="0"/>
              <a:t>Continue your education at</a:t>
            </a:r>
            <a:br>
              <a:rPr lang="en-US" sz="3600" dirty="0"/>
            </a:br>
            <a:r>
              <a:rPr lang="en-US" sz="3600" u="sng" dirty="0">
                <a:hlinkClick r:id="rId4"/>
              </a:rPr>
              <a:t>Microsoft Virtual Academy</a:t>
            </a:r>
            <a:r>
              <a:rPr lang="en-US" sz="3600" dirty="0"/>
              <a:t> online.</a:t>
            </a:r>
            <a:endParaRPr lang="en-US" sz="3600" dirty="0"/>
          </a:p>
        </p:txBody>
      </p:sp>
      <p:sp>
        <p:nvSpPr>
          <p:cNvPr id="2" name="Title 1"/>
          <p:cNvSpPr>
            <a:spLocks noGrp="1"/>
          </p:cNvSpPr>
          <p:nvPr>
            <p:ph type="title"/>
          </p:nvPr>
        </p:nvSpPr>
        <p:spPr/>
        <p:txBody>
          <a:bodyPr/>
          <a:lstStyle/>
          <a:p>
            <a:r>
              <a:rPr lang="en-US" dirty="0"/>
              <a:t>Call </a:t>
            </a:r>
            <a:r>
              <a:rPr lang="en-US" sz="5400" dirty="0"/>
              <a:t>to</a:t>
            </a:r>
            <a:r>
              <a:rPr lang="en-US" dirty="0"/>
              <a:t> Action</a:t>
            </a:r>
          </a:p>
        </p:txBody>
      </p:sp>
    </p:spTree>
    <p:extLst>
      <p:ext uri="{BB962C8B-B14F-4D97-AF65-F5344CB8AC3E}">
        <p14:creationId xmlns:p14="http://schemas.microsoft.com/office/powerpoint/2010/main" val="209201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 y="1363662"/>
            <a:ext cx="11889564" cy="2756039"/>
          </a:xfrm>
        </p:spPr>
        <p:txBody>
          <a:bodyPr/>
          <a:lstStyle/>
          <a:p>
            <a:pPr>
              <a:lnSpc>
                <a:spcPct val="100000"/>
              </a:lnSpc>
            </a:pPr>
            <a:r>
              <a:rPr lang="en-US" sz="7200" dirty="0"/>
              <a:t>Share Your Story </a:t>
            </a:r>
            <a:br>
              <a:rPr lang="en-US" sz="7200" dirty="0"/>
            </a:br>
            <a:r>
              <a:rPr lang="en-US" sz="7200" dirty="0"/>
              <a:t>for Challenge Points</a:t>
            </a:r>
            <a:endParaRPr lang="en-US" sz="4000" dirty="0"/>
          </a:p>
        </p:txBody>
      </p:sp>
      <p:sp>
        <p:nvSpPr>
          <p:cNvPr id="9" name="Title 1"/>
          <p:cNvSpPr txBox="1">
            <a:spLocks/>
          </p:cNvSpPr>
          <p:nvPr/>
        </p:nvSpPr>
        <p:spPr>
          <a:xfrm>
            <a:off x="198437" y="4868862"/>
            <a:ext cx="12344400"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ts val="3800"/>
              </a:lnSpc>
            </a:pPr>
            <a:r>
              <a:rPr lang="en-US" sz="2400" dirty="0"/>
              <a:t>Give us </a:t>
            </a:r>
            <a:r>
              <a:rPr lang="en-US" sz="2400" b="1" dirty="0">
                <a:latin typeface="+mn-lt"/>
              </a:rPr>
              <a:t>3 minutes </a:t>
            </a:r>
            <a:r>
              <a:rPr lang="en-US" sz="2400" dirty="0"/>
              <a:t>of feedback about your work right after this session at the </a:t>
            </a:r>
            <a:r>
              <a:rPr lang="en-US" sz="2400" b="1" dirty="0">
                <a:latin typeface="+mn-lt"/>
              </a:rPr>
              <a:t>Flash Voting </a:t>
            </a:r>
            <a:r>
              <a:rPr lang="en-US" sz="2400" dirty="0"/>
              <a:t>sign</a:t>
            </a:r>
          </a:p>
          <a:p>
            <a:pPr>
              <a:lnSpc>
                <a:spcPts val="3800"/>
              </a:lnSpc>
            </a:pPr>
            <a:r>
              <a:rPr lang="en-US" sz="2400" dirty="0"/>
              <a:t>Join in on </a:t>
            </a:r>
            <a:r>
              <a:rPr lang="en-US" sz="2400" b="1" dirty="0">
                <a:latin typeface="+mn-lt"/>
              </a:rPr>
              <a:t>15-30 minutes </a:t>
            </a:r>
            <a:r>
              <a:rPr lang="en-US" sz="2400" dirty="0"/>
              <a:t>in depth feedback sessions at the</a:t>
            </a:r>
            <a:r>
              <a:rPr lang="en-US" sz="2400" dirty="0">
                <a:cs typeface="Segoe UI Semibold" panose="020B0702040204020203" pitchFamily="34" charset="0"/>
              </a:rPr>
              <a:t> </a:t>
            </a:r>
            <a:r>
              <a:rPr lang="en-US" sz="2400" b="1" dirty="0">
                <a:latin typeface="+mn-lt"/>
                <a:cs typeface="Segoe UI Semibold" panose="020B0702040204020203" pitchFamily="34" charset="0"/>
              </a:rPr>
              <a:t>Visual Studio: Share Your Story </a:t>
            </a:r>
            <a:r>
              <a:rPr lang="en-US" sz="2400" dirty="0"/>
              <a:t>booth</a:t>
            </a:r>
          </a:p>
          <a:p>
            <a:pPr>
              <a:lnSpc>
                <a:spcPts val="3800"/>
              </a:lnSpc>
            </a:pPr>
            <a:r>
              <a:rPr lang="en-US" sz="2400" dirty="0"/>
              <a:t>Register in </a:t>
            </a:r>
            <a:r>
              <a:rPr lang="en-US" sz="2400" b="1" dirty="0">
                <a:latin typeface="+mn-lt"/>
              </a:rPr>
              <a:t>2 minutes </a:t>
            </a:r>
            <a:r>
              <a:rPr lang="en-US" sz="2400" dirty="0"/>
              <a:t>for Visual Studio feedback opportunities after build at </a:t>
            </a:r>
            <a:r>
              <a:rPr lang="en-US" sz="2400" u="sng" dirty="0">
                <a:hlinkClick r:id="rId3"/>
              </a:rPr>
              <a:t>http://aka.ms/devtodev</a:t>
            </a:r>
            <a:endParaRPr lang="en-US" sz="2400" dirty="0"/>
          </a:p>
          <a:p>
            <a:pPr>
              <a:lnSpc>
                <a:spcPts val="3800"/>
              </a:lnSpc>
            </a:pPr>
            <a:endParaRPr lang="en-US" sz="2400" dirty="0"/>
          </a:p>
        </p:txBody>
      </p:sp>
    </p:spTree>
    <p:extLst>
      <p:ext uri="{BB962C8B-B14F-4D97-AF65-F5344CB8AC3E}">
        <p14:creationId xmlns:p14="http://schemas.microsoft.com/office/powerpoint/2010/main" val="553652862"/>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86103865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516062"/>
            <a:ext cx="10058336" cy="1828786"/>
          </a:xfrm>
        </p:spPr>
        <p:txBody>
          <a:bodyPr/>
          <a:lstStyle/>
          <a:p>
            <a:r>
              <a:rPr lang="en-US" dirty="0"/>
              <a:t>Mobile </a:t>
            </a:r>
            <a:r>
              <a:rPr lang="en-US" dirty="0" err="1"/>
              <a:t>DevOps</a:t>
            </a:r>
            <a:r>
              <a:rPr lang="en-US" dirty="0"/>
              <a:t> </a:t>
            </a:r>
            <a:r>
              <a:rPr lang="en-US" dirty="0" smtClean="0"/>
              <a:t>2</a:t>
            </a:r>
            <a:br>
              <a:rPr lang="en-US" dirty="0" smtClean="0"/>
            </a:br>
            <a:r>
              <a:rPr lang="en-US" dirty="0" smtClean="0"/>
              <a:t>Continuous </a:t>
            </a:r>
            <a:r>
              <a:rPr lang="en-US" dirty="0"/>
              <a:t>Integration using Visual Studio Team Services</a:t>
            </a:r>
            <a:endParaRPr lang="en-US" dirty="0"/>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672264" y="0"/>
            <a:ext cx="5764212"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grpSp>
        <p:nvGrpSpPr>
          <p:cNvPr id="4" name="Group 3"/>
          <p:cNvGrpSpPr/>
          <p:nvPr/>
        </p:nvGrpSpPr>
        <p:grpSpPr>
          <a:xfrm>
            <a:off x="6672264" y="687590"/>
            <a:ext cx="5764212" cy="1305019"/>
            <a:chOff x="6672264" y="1306797"/>
            <a:chExt cx="5764212" cy="1305019"/>
          </a:xfrm>
          <a:solidFill>
            <a:schemeClr val="tx2"/>
          </a:solidFill>
        </p:grpSpPr>
        <p:sp>
          <p:nvSpPr>
            <p:cNvPr id="12" name="Rectangle 11"/>
            <p:cNvSpPr/>
            <p:nvPr/>
          </p:nvSpPr>
          <p:spPr>
            <a:xfrm>
              <a:off x="6672264" y="1306797"/>
              <a:ext cx="5764212" cy="130501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9" name="TextBox 8"/>
            <p:cNvSpPr txBox="1"/>
            <p:nvPr/>
          </p:nvSpPr>
          <p:spPr>
            <a:xfrm>
              <a:off x="7849136" y="1306797"/>
              <a:ext cx="4587340" cy="1268562"/>
            </a:xfrm>
            <a:prstGeom prst="rect">
              <a:avLst/>
            </a:prstGeom>
            <a:grpFill/>
          </p:spPr>
          <p:txBody>
            <a:bodyPr wrap="square" tIns="0" bIns="0" rtlCol="0" anchor="ctr" anchorCtr="0">
              <a:noAutofit/>
            </a:body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Automate and orchestrate your build, test and release processes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3" name="Group 2"/>
            <p:cNvGrpSpPr/>
            <p:nvPr/>
          </p:nvGrpSpPr>
          <p:grpSpPr>
            <a:xfrm>
              <a:off x="6978654" y="1668051"/>
              <a:ext cx="582511" cy="582511"/>
              <a:chOff x="6978654" y="1668051"/>
              <a:chExt cx="582511" cy="582511"/>
            </a:xfrm>
            <a:grpFill/>
          </p:grpSpPr>
          <p:sp>
            <p:nvSpPr>
              <p:cNvPr id="30" name="Oval 29"/>
              <p:cNvSpPr/>
              <p:nvPr/>
            </p:nvSpPr>
            <p:spPr bwMode="auto">
              <a:xfrm>
                <a:off x="6978654" y="1668051"/>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3"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5" name="Group 4"/>
          <p:cNvGrpSpPr/>
          <p:nvPr/>
        </p:nvGrpSpPr>
        <p:grpSpPr>
          <a:xfrm>
            <a:off x="6672264" y="2225546"/>
            <a:ext cx="5764212" cy="1305019"/>
            <a:chOff x="6672264" y="2844753"/>
            <a:chExt cx="5764212" cy="1305019"/>
          </a:xfrm>
          <a:solidFill>
            <a:schemeClr val="tx2"/>
          </a:solidFill>
        </p:grpSpPr>
        <p:sp>
          <p:nvSpPr>
            <p:cNvPr id="58" name="Rectangle 57"/>
            <p:cNvSpPr/>
            <p:nvPr/>
          </p:nvSpPr>
          <p:spPr>
            <a:xfrm>
              <a:off x="6672264" y="2844753"/>
              <a:ext cx="5764212" cy="130501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59" name="TextBox 58"/>
            <p:cNvSpPr txBox="1"/>
            <p:nvPr/>
          </p:nvSpPr>
          <p:spPr>
            <a:xfrm>
              <a:off x="7849136" y="2844753"/>
              <a:ext cx="4587340" cy="1268562"/>
            </a:xfrm>
            <a:prstGeom prst="rect">
              <a:avLst/>
            </a:prstGeom>
            <a:grpFill/>
          </p:spPr>
          <p:txBody>
            <a:bodyPr wrap="square" tIns="0" bIns="0" rtlCol="0" anchor="ctr" anchorCtr="0">
              <a:noAutofit/>
            </a:body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Smooth deployment and beta testing of mobile apps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64" name="Group 63"/>
            <p:cNvGrpSpPr/>
            <p:nvPr/>
          </p:nvGrpSpPr>
          <p:grpSpPr>
            <a:xfrm>
              <a:off x="6978654" y="3206007"/>
              <a:ext cx="582511" cy="582511"/>
              <a:chOff x="6978654" y="1668051"/>
              <a:chExt cx="582511" cy="582511"/>
            </a:xfrm>
            <a:grpFill/>
          </p:grpSpPr>
          <p:sp>
            <p:nvSpPr>
              <p:cNvPr id="65" name="Oval 64"/>
              <p:cNvSpPr/>
              <p:nvPr/>
            </p:nvSpPr>
            <p:spPr bwMode="auto">
              <a:xfrm>
                <a:off x="6978654" y="1668051"/>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6"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6" name="Group 5"/>
          <p:cNvGrpSpPr/>
          <p:nvPr/>
        </p:nvGrpSpPr>
        <p:grpSpPr>
          <a:xfrm>
            <a:off x="6672264" y="3610259"/>
            <a:ext cx="5764212" cy="1445735"/>
            <a:chOff x="6672264" y="4229466"/>
            <a:chExt cx="5764212" cy="1445735"/>
          </a:xfrm>
          <a:solidFill>
            <a:schemeClr val="tx2"/>
          </a:solidFill>
        </p:grpSpPr>
        <p:sp>
          <p:nvSpPr>
            <p:cNvPr id="28" name="Rectangle 27"/>
            <p:cNvSpPr/>
            <p:nvPr/>
          </p:nvSpPr>
          <p:spPr>
            <a:xfrm>
              <a:off x="6672264" y="4372584"/>
              <a:ext cx="5764212" cy="130261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11" name="TextBox 10"/>
            <p:cNvSpPr txBox="1"/>
            <p:nvPr/>
          </p:nvSpPr>
          <p:spPr>
            <a:xfrm>
              <a:off x="7849136" y="4229466"/>
              <a:ext cx="4587340" cy="1260889"/>
            </a:xfrm>
            <a:prstGeom prst="rect">
              <a:avLst/>
            </a:prstGeom>
            <a:grpFill/>
          </p:spPr>
          <p:txBody>
            <a:bodyPr wrap="square" tIns="0" bIns="0" rtlCol="0" anchor="ctr" anchorCtr="0">
              <a:noAutofit/>
            </a:bodyPr>
            <a:lstStyle>
              <a:defPPr>
                <a:defRPr lang="en-US"/>
              </a:defPPr>
              <a:lvl1pPr>
                <a:defRPr sz="2200">
                  <a:gradFill>
                    <a:gsLst>
                      <a:gs pos="0">
                        <a:schemeClr val="accent1">
                          <a:lumMod val="5000"/>
                          <a:lumOff val="95000"/>
                        </a:schemeClr>
                      </a:gs>
                      <a:gs pos="100000">
                        <a:srgbClr val="FFFFFF"/>
                      </a:gs>
                    </a:gsLst>
                    <a:lin ang="5400000" scaled="1"/>
                  </a:gradFill>
                  <a:latin typeface="Segoe UI Semilight" panose="020B0402040204020203" pitchFamily="34" charset="0"/>
                  <a:cs typeface="Segoe UI Semilight" panose="020B0402040204020203" pitchFamily="34" charset="0"/>
                </a:defRPr>
              </a:lvl1p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Close the loop between Development and Operations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67" name="Group 66"/>
            <p:cNvGrpSpPr/>
            <p:nvPr/>
          </p:nvGrpSpPr>
          <p:grpSpPr>
            <a:xfrm>
              <a:off x="6978654" y="4589520"/>
              <a:ext cx="582511" cy="600540"/>
              <a:chOff x="6978654" y="1524934"/>
              <a:chExt cx="582511" cy="600540"/>
            </a:xfrm>
            <a:grpFill/>
          </p:grpSpPr>
          <p:sp>
            <p:nvSpPr>
              <p:cNvPr id="68" name="Oval 67"/>
              <p:cNvSpPr/>
              <p:nvPr/>
            </p:nvSpPr>
            <p:spPr bwMode="auto">
              <a:xfrm>
                <a:off x="6978654" y="1524934"/>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9"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39" name="Rectangle 38"/>
          <p:cNvSpPr/>
          <p:nvPr/>
        </p:nvSpPr>
        <p:spPr>
          <a:xfrm>
            <a:off x="0" y="1"/>
            <a:ext cx="6672263" cy="6994524"/>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2" name="Title 1"/>
          <p:cNvSpPr>
            <a:spLocks noGrp="1"/>
          </p:cNvSpPr>
          <p:nvPr>
            <p:ph type="title"/>
          </p:nvPr>
        </p:nvSpPr>
        <p:spPr>
          <a:xfrm>
            <a:off x="141294" y="54823"/>
            <a:ext cx="11697695" cy="2070637"/>
          </a:xfrm>
        </p:spPr>
        <p:txBody>
          <a:bodyPr/>
          <a:lstStyle/>
          <a:p>
            <a:r>
              <a:rPr lang="en-US" sz="4800" dirty="0">
                <a:solidFill>
                  <a:schemeClr val="tx2"/>
                </a:solidFill>
              </a:rPr>
              <a:t>Continuous Integration &amp; </a:t>
            </a:r>
            <a:br>
              <a:rPr lang="en-US" sz="4800" dirty="0">
                <a:solidFill>
                  <a:schemeClr val="tx2"/>
                </a:solidFill>
              </a:rPr>
            </a:br>
            <a:r>
              <a:rPr lang="en-US" sz="4800" dirty="0">
                <a:solidFill>
                  <a:schemeClr val="tx2"/>
                </a:solidFill>
              </a:rPr>
              <a:t>Delivery Solutions</a:t>
            </a:r>
            <a:br>
              <a:rPr lang="en-US" sz="4800" dirty="0">
                <a:solidFill>
                  <a:schemeClr val="tx2"/>
                </a:solidFill>
              </a:rPr>
            </a:br>
            <a:r>
              <a:rPr lang="en-US" sz="4800" b="1" dirty="0">
                <a:solidFill>
                  <a:schemeClr val="tx2"/>
                </a:solidFill>
              </a:rPr>
              <a:t>for Mobile </a:t>
            </a:r>
            <a:r>
              <a:rPr lang="en-US" sz="4800" b="1" dirty="0" smtClean="0">
                <a:solidFill>
                  <a:schemeClr val="tx2"/>
                </a:solidFill>
              </a:rPr>
              <a:t>Apps</a:t>
            </a:r>
            <a:endParaRPr lang="en-US" sz="4800" b="1" dirty="0">
              <a:solidFill>
                <a:schemeClr val="tx2"/>
              </a:solidFill>
            </a:endParaRPr>
          </a:p>
        </p:txBody>
      </p:sp>
      <p:grpSp>
        <p:nvGrpSpPr>
          <p:cNvPr id="41" name="Group 40"/>
          <p:cNvGrpSpPr/>
          <p:nvPr/>
        </p:nvGrpSpPr>
        <p:grpSpPr>
          <a:xfrm>
            <a:off x="361784" y="2820578"/>
            <a:ext cx="5769864" cy="3236976"/>
            <a:chOff x="1951502" y="1914393"/>
            <a:chExt cx="8065744" cy="4528724"/>
          </a:xfrm>
        </p:grpSpPr>
        <p:grpSp>
          <p:nvGrpSpPr>
            <p:cNvPr id="42" name="Group 41"/>
            <p:cNvGrpSpPr/>
            <p:nvPr/>
          </p:nvGrpSpPr>
          <p:grpSpPr>
            <a:xfrm>
              <a:off x="4441976" y="1914393"/>
              <a:ext cx="3557925" cy="3559350"/>
              <a:chOff x="4441976" y="1914393"/>
              <a:chExt cx="3557925" cy="3559350"/>
            </a:xfrm>
          </p:grpSpPr>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976" y="1914393"/>
                <a:ext cx="3553823" cy="1800357"/>
              </a:xfrm>
              <a:prstGeom prst="rect">
                <a:avLst/>
              </a:prstGeom>
            </p:spPr>
          </p:pic>
          <p:pic>
            <p:nvPicPr>
              <p:cNvPr id="47" name="Picture 46"/>
              <p:cNvPicPr>
                <a:picLocks/>
              </p:cNvPicPr>
              <p:nvPr/>
            </p:nvPicPr>
            <p:blipFill>
              <a:blip r:embed="rId4">
                <a:extLst>
                  <a:ext uri="{28A0092B-C50C-407E-A947-70E740481C1C}">
                    <a14:useLocalDpi xmlns:a14="http://schemas.microsoft.com/office/drawing/2010/main" val="0"/>
                  </a:ext>
                </a:extLst>
              </a:blip>
              <a:stretch>
                <a:fillRect/>
              </a:stretch>
            </p:blipFill>
            <p:spPr>
              <a:xfrm>
                <a:off x="4442885" y="3672375"/>
                <a:ext cx="3557016" cy="1801368"/>
              </a:xfrm>
              <a:prstGeom prst="rect">
                <a:avLst/>
              </a:prstGeom>
            </p:spPr>
          </p:pic>
        </p:gr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1502" y="1924915"/>
              <a:ext cx="2524340" cy="4518202"/>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0699" y="2463168"/>
              <a:ext cx="1946547" cy="3821254"/>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7528" y="3469605"/>
              <a:ext cx="1432222" cy="448926"/>
            </a:xfrm>
            <a:prstGeom prst="rect">
              <a:avLst/>
            </a:prstGeom>
          </p:spPr>
        </p:pic>
      </p:grpSp>
      <p:sp>
        <p:nvSpPr>
          <p:cNvPr id="38" name="Rectangle 37"/>
          <p:cNvSpPr/>
          <p:nvPr/>
        </p:nvSpPr>
        <p:spPr>
          <a:xfrm>
            <a:off x="2103438" y="2797279"/>
            <a:ext cx="2597515" cy="128902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40" name="Rectangle 39"/>
          <p:cNvSpPr/>
          <p:nvPr/>
        </p:nvSpPr>
        <p:spPr>
          <a:xfrm>
            <a:off x="2856524" y="4088484"/>
            <a:ext cx="1113814" cy="25246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7" name="Rectangle 6"/>
          <p:cNvSpPr/>
          <p:nvPr/>
        </p:nvSpPr>
        <p:spPr>
          <a:xfrm>
            <a:off x="6978654" y="5128002"/>
            <a:ext cx="567775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Microsoft products </a:t>
            </a:r>
            <a:r>
              <a:rPr kumimoji="0" lang="en-US" sz="2400" b="0" i="0" u="none" strike="noStrike" kern="0" cap="none" spc="0" normalizeH="0" baseline="0" noProof="0" dirty="0" smtClean="0">
                <a:ln>
                  <a:noFill/>
                </a:ln>
                <a:solidFill>
                  <a:srgbClr val="FFFFFF"/>
                </a:solidFill>
                <a:effectLst/>
                <a:uLnTx/>
                <a:uFillTx/>
                <a:latin typeface="Segoe UI" panose="020B0502040204020203" pitchFamily="34" charset="0"/>
                <a:ea typeface="+mn-ea"/>
                <a:cs typeface="Segoe UI" panose="020B0502040204020203" pitchFamily="34" charset="0"/>
              </a:rPr>
              <a:t>related</a:t>
            </a: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Visual Studio Team Services </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and </a:t>
            </a:r>
            <a:r>
              <a:rPr kumimoji="0" lang="en-US" sz="2400" b="1" i="0" u="none" strike="noStrike" kern="0" cap="none" spc="0" normalizeH="0" baseline="0" noProof="0" dirty="0" smtClean="0">
                <a:ln>
                  <a:noFill/>
                </a:ln>
                <a:solidFill>
                  <a:srgbClr val="FFFFFF"/>
                </a:solidFill>
                <a:effectLst/>
                <a:uLnTx/>
                <a:uFillTx/>
                <a:latin typeface="Segoe UI" panose="020B0502040204020203" pitchFamily="34" charset="0"/>
                <a:ea typeface="+mn-ea"/>
                <a:cs typeface="Segoe UI" panose="020B0502040204020203" pitchFamily="34" charset="0"/>
              </a:rPr>
              <a:t>TFS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HockeyApp</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pic>
        <p:nvPicPr>
          <p:cNvPr id="10" name="Picture 9"/>
          <p:cNvPicPr>
            <a:picLocks noChangeAspect="1"/>
          </p:cNvPicPr>
          <p:nvPr/>
        </p:nvPicPr>
        <p:blipFill>
          <a:blip r:embed="rId8"/>
          <a:stretch>
            <a:fillRect/>
          </a:stretch>
        </p:blipFill>
        <p:spPr>
          <a:xfrm>
            <a:off x="2658149" y="3498710"/>
            <a:ext cx="1312189" cy="1156826"/>
          </a:xfrm>
          <a:prstGeom prst="rect">
            <a:avLst/>
          </a:prstGeom>
        </p:spPr>
      </p:pic>
      <p:grpSp>
        <p:nvGrpSpPr>
          <p:cNvPr id="35" name="Group 34"/>
          <p:cNvGrpSpPr/>
          <p:nvPr/>
        </p:nvGrpSpPr>
        <p:grpSpPr>
          <a:xfrm>
            <a:off x="5653592" y="3797612"/>
            <a:ext cx="725487" cy="460375"/>
            <a:chOff x="11468100" y="2241551"/>
            <a:chExt cx="725487" cy="460375"/>
          </a:xfrm>
        </p:grpSpPr>
        <p:sp>
          <p:nvSpPr>
            <p:cNvPr id="36" name="Oval 3207"/>
            <p:cNvSpPr>
              <a:spLocks noChangeArrowheads="1"/>
            </p:cNvSpPr>
            <p:nvPr/>
          </p:nvSpPr>
          <p:spPr bwMode="auto">
            <a:xfrm>
              <a:off x="11468100" y="2365376"/>
              <a:ext cx="336550" cy="3365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7" name="Oval 3208"/>
            <p:cNvSpPr>
              <a:spLocks noChangeArrowheads="1"/>
            </p:cNvSpPr>
            <p:nvPr/>
          </p:nvSpPr>
          <p:spPr bwMode="auto">
            <a:xfrm>
              <a:off x="11687175" y="2241551"/>
              <a:ext cx="382588" cy="382588"/>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8" name="Oval 3209"/>
            <p:cNvSpPr>
              <a:spLocks noChangeArrowheads="1"/>
            </p:cNvSpPr>
            <p:nvPr/>
          </p:nvSpPr>
          <p:spPr bwMode="auto">
            <a:xfrm>
              <a:off x="11971337" y="2479676"/>
              <a:ext cx="222250" cy="2222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9" name="Rectangle 3210"/>
            <p:cNvSpPr>
              <a:spLocks noChangeArrowheads="1"/>
            </p:cNvSpPr>
            <p:nvPr/>
          </p:nvSpPr>
          <p:spPr bwMode="auto">
            <a:xfrm>
              <a:off x="11642725" y="2570163"/>
              <a:ext cx="439738" cy="131763"/>
            </a:xfrm>
            <a:prstGeom prst="rect">
              <a:avLst/>
            </a:prstGeom>
            <a:solidFill>
              <a:srgbClr val="73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3" name="Rectangle 12"/>
          <p:cNvSpPr/>
          <p:nvPr/>
        </p:nvSpPr>
        <p:spPr>
          <a:xfrm>
            <a:off x="1045741" y="6161644"/>
            <a:ext cx="115448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Developer</a:t>
            </a:r>
          </a:p>
        </p:txBody>
      </p:sp>
      <p:sp>
        <p:nvSpPr>
          <p:cNvPr id="55" name="Rectangle 54"/>
          <p:cNvSpPr/>
          <p:nvPr/>
        </p:nvSpPr>
        <p:spPr>
          <a:xfrm>
            <a:off x="4612672" y="6161643"/>
            <a:ext cx="122822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Operations</a:t>
            </a:r>
          </a:p>
        </p:txBody>
      </p:sp>
    </p:spTree>
    <p:extLst>
      <p:ext uri="{BB962C8B-B14F-4D97-AF65-F5344CB8AC3E}">
        <p14:creationId xmlns:p14="http://schemas.microsoft.com/office/powerpoint/2010/main" val="172725337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pic>
        <p:nvPicPr>
          <p:cNvPr id="56" name="Picture 5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1549789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4257" y="-28151"/>
            <a:ext cx="12432218" cy="7032064"/>
            <a:chOff x="3309" y="-27602"/>
            <a:chExt cx="12189556" cy="6894805"/>
          </a:xfrm>
        </p:grpSpPr>
        <p:sp>
          <p:nvSpPr>
            <p:cNvPr id="56" name="Rectangle 55"/>
            <p:cNvSpPr/>
            <p:nvPr/>
          </p:nvSpPr>
          <p:spPr>
            <a:xfrm>
              <a:off x="9327768" y="-27602"/>
              <a:ext cx="2861787" cy="1752707"/>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4865315" y="1728713"/>
              <a:ext cx="7324241" cy="1748441"/>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3309" y="3477154"/>
              <a:ext cx="12189556" cy="3390049"/>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29306" y="97006"/>
            <a:ext cx="2733580" cy="140681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2</a:t>
            </a:r>
          </a:p>
          <a:p>
            <a:pPr marL="291436" indent="-291436">
              <a:buFont typeface="Arial" panose="020B0604020202020204" pitchFamily="34" charset="0"/>
              <a:buChar char="•"/>
            </a:pPr>
            <a:r>
              <a:rPr lang="en-US" sz="1836" dirty="0"/>
              <a:t>Team Build</a:t>
            </a:r>
          </a:p>
          <a:p>
            <a:pPr marL="291436" indent="-291436">
              <a:buFont typeface="Arial" panose="020B0604020202020204" pitchFamily="34" charset="0"/>
              <a:buChar char="•"/>
            </a:pPr>
            <a:r>
              <a:rPr lang="en-US" sz="1836" dirty="0"/>
              <a:t>Continuous Integration</a:t>
            </a:r>
          </a:p>
          <a:p>
            <a:pPr marL="291436" indent="-291436">
              <a:buFont typeface="Arial" panose="020B0604020202020204" pitchFamily="34" charset="0"/>
              <a:buChar char="•"/>
            </a:pPr>
            <a:r>
              <a:rPr lang="en-US" sz="1836" dirty="0"/>
              <a:t>Packaging &amp; Signing</a:t>
            </a:r>
          </a:p>
        </p:txBody>
      </p:sp>
      <p:pic>
        <p:nvPicPr>
          <p:cNvPr id="69" name="Picture 6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48925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891" r="73744"/>
          <a:stretch/>
        </p:blipFill>
        <p:spPr>
          <a:xfrm>
            <a:off x="6294437" y="1241426"/>
            <a:ext cx="4887024" cy="5424051"/>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438</TotalTime>
  <Words>996</Words>
  <Application>Microsoft Macintosh PowerPoint</Application>
  <PresentationFormat>Custom</PresentationFormat>
  <Paragraphs>131</Paragraphs>
  <Slides>14</Slides>
  <Notes>11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Calibri</vt:lpstr>
      <vt:lpstr>Consolas</vt:lpstr>
      <vt:lpstr>Segoe UI</vt:lpstr>
      <vt:lpstr>Segoe UI Light</vt:lpstr>
      <vt:lpstr>Segoe UI Semibold</vt:lpstr>
      <vt:lpstr>Segoe UI Semilight</vt:lpstr>
      <vt:lpstr>Wingdings</vt:lpstr>
      <vt:lpstr>Arial</vt:lpstr>
      <vt:lpstr>5-30721_Build_2016_Template_Light</vt:lpstr>
      <vt:lpstr>5-30721_Build_2016_Template_Dark</vt:lpstr>
      <vt:lpstr>Presentation Notes</vt:lpstr>
      <vt:lpstr>PowerPoint Presentation</vt:lpstr>
      <vt:lpstr>Mobile DevOps 2 Continuous Integration using Visual Studio Team Services</vt:lpstr>
      <vt:lpstr>Continuous Integration &amp;  Delivery Solutions for Mobile Apps</vt:lpstr>
      <vt:lpstr>Mobile DevOps Modules</vt:lpstr>
      <vt:lpstr>PowerPoint Presentation</vt:lpstr>
      <vt:lpstr>PowerPoint Presentation</vt:lpstr>
      <vt:lpstr>Lab</vt:lpstr>
      <vt:lpstr>Checkpoint</vt:lpstr>
      <vt:lpstr>Wrap Up</vt:lpstr>
      <vt:lpstr>Call to Action</vt:lpstr>
      <vt:lpstr>Share Your Story  for Challenge Points</vt:lpstr>
      <vt:lpstr>Please Complete An Evaluation Form Your input is important!</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47</cp:revision>
  <dcterms:created xsi:type="dcterms:W3CDTF">2016-03-14T17:09:14Z</dcterms:created>
  <dcterms:modified xsi:type="dcterms:W3CDTF">2016-03-24T21:13:16Z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