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64"/>
  </p:notesMasterIdLst>
  <p:handoutMasterIdLst>
    <p:handoutMasterId r:id="rId65"/>
  </p:handoutMasterIdLst>
  <p:sldIdLst>
    <p:sldId id="1484" r:id="rId6"/>
    <p:sldId id="1473" r:id="rId7"/>
    <p:sldId id="1444" r:id="rId8"/>
    <p:sldId id="1367" r:id="rId9"/>
    <p:sldId id="1480" r:id="rId10"/>
    <p:sldId id="1479" r:id="rId11"/>
    <p:sldId id="1475" r:id="rId12"/>
    <p:sldId id="1486" r:id="rId13"/>
    <p:sldId id="1487" r:id="rId14"/>
    <p:sldId id="1478" r:id="rId15"/>
    <p:sldId id="1461" r:id="rId16"/>
    <p:sldId id="1485" r:id="rId17"/>
    <p:sldId id="1326" r:id="rId18"/>
    <p:sldId id="1388" r:id="rId19"/>
    <p:sldId id="1409" r:id="rId20"/>
    <p:sldId id="1410" r:id="rId21"/>
    <p:sldId id="1411" r:id="rId22"/>
    <p:sldId id="1412" r:id="rId23"/>
    <p:sldId id="1413" r:id="rId24"/>
    <p:sldId id="1445" r:id="rId25"/>
    <p:sldId id="1446" r:id="rId26"/>
    <p:sldId id="1447" r:id="rId27"/>
    <p:sldId id="1448" r:id="rId28"/>
    <p:sldId id="1449" r:id="rId29"/>
    <p:sldId id="1377" r:id="rId30"/>
    <p:sldId id="1364" r:id="rId31"/>
    <p:sldId id="1323" r:id="rId32"/>
    <p:sldId id="1378" r:id="rId33"/>
    <p:sldId id="1365" r:id="rId34"/>
    <p:sldId id="1370" r:id="rId35"/>
    <p:sldId id="1438" r:id="rId36"/>
    <p:sldId id="1324" r:id="rId37"/>
    <p:sldId id="1325" r:id="rId38"/>
    <p:sldId id="1414" r:id="rId39"/>
    <p:sldId id="1416" r:id="rId40"/>
    <p:sldId id="1417" r:id="rId41"/>
    <p:sldId id="1419" r:id="rId42"/>
    <p:sldId id="1420" r:id="rId43"/>
    <p:sldId id="1421" r:id="rId44"/>
    <p:sldId id="1435" r:id="rId45"/>
    <p:sldId id="1436" r:id="rId46"/>
    <p:sldId id="1423" r:id="rId47"/>
    <p:sldId id="1424" r:id="rId48"/>
    <p:sldId id="1425" r:id="rId49"/>
    <p:sldId id="1426" r:id="rId50"/>
    <p:sldId id="1427" r:id="rId51"/>
    <p:sldId id="1428" r:id="rId52"/>
    <p:sldId id="1429" r:id="rId53"/>
    <p:sldId id="1430" r:id="rId54"/>
    <p:sldId id="1437" r:id="rId55"/>
    <p:sldId id="1431" r:id="rId56"/>
    <p:sldId id="1432" r:id="rId57"/>
    <p:sldId id="1433" r:id="rId58"/>
    <p:sldId id="1434" r:id="rId59"/>
    <p:sldId id="1439" r:id="rId60"/>
    <p:sldId id="1441" r:id="rId61"/>
    <p:sldId id="1442" r:id="rId62"/>
    <p:sldId id="1443" r:id="rId6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D3E95C9D-3DD4-45B7-BFD9-4AE9F68B7B97}">
          <p14:sldIdLst>
            <p14:sldId id="1484"/>
            <p14:sldId id="1473"/>
            <p14:sldId id="1444"/>
            <p14:sldId id="1367"/>
            <p14:sldId id="1480"/>
            <p14:sldId id="1479"/>
            <p14:sldId id="1475"/>
            <p14:sldId id="1486"/>
            <p14:sldId id="1487"/>
            <p14:sldId id="1478"/>
            <p14:sldId id="1461"/>
            <p14:sldId id="1485"/>
            <p14:sldId id="1326"/>
            <p14:sldId id="1388"/>
            <p14:sldId id="1409"/>
            <p14:sldId id="1410"/>
            <p14:sldId id="1411"/>
            <p14:sldId id="1412"/>
            <p14:sldId id="1413"/>
            <p14:sldId id="1445"/>
            <p14:sldId id="1446"/>
            <p14:sldId id="1447"/>
            <p14:sldId id="1448"/>
            <p14:sldId id="1449"/>
            <p14:sldId id="1377"/>
            <p14:sldId id="1364"/>
            <p14:sldId id="1323"/>
            <p14:sldId id="1378"/>
            <p14:sldId id="1365"/>
            <p14:sldId id="1370"/>
            <p14:sldId id="1438"/>
            <p14:sldId id="1324"/>
            <p14:sldId id="1325"/>
            <p14:sldId id="1414"/>
            <p14:sldId id="1416"/>
            <p14:sldId id="1417"/>
          </p14:sldIdLst>
        </p14:section>
        <p14:section name="Dark Build 2016 Template" id="{BF2050A5-112F-45DA-ADE2-20086B31A042}">
          <p14:sldIdLst>
            <p14:sldId id="1419"/>
            <p14:sldId id="1420"/>
            <p14:sldId id="1421"/>
            <p14:sldId id="1435"/>
            <p14:sldId id="1436"/>
            <p14:sldId id="1423"/>
            <p14:sldId id="1424"/>
            <p14:sldId id="1425"/>
            <p14:sldId id="1426"/>
            <p14:sldId id="1427"/>
            <p14:sldId id="1428"/>
            <p14:sldId id="1429"/>
            <p14:sldId id="1430"/>
            <p14:sldId id="1437"/>
            <p14:sldId id="1431"/>
            <p14:sldId id="1432"/>
            <p14:sldId id="1433"/>
            <p14:sldId id="1434"/>
            <p14:sldId id="1439"/>
            <p14:sldId id="1441"/>
            <p14:sldId id="1442"/>
            <p14:sldId id="144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F27"/>
    <a:srgbClr val="FFFFFF"/>
    <a:srgbClr val="505050"/>
    <a:srgbClr val="107C10"/>
    <a:srgbClr val="000000"/>
    <a:srgbClr val="323232"/>
    <a:srgbClr val="5C2D91"/>
    <a:srgbClr val="32145A"/>
    <a:srgbClr val="00BCF2"/>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48" autoAdjust="0"/>
    <p:restoredTop sz="69059" autoAdjust="0"/>
  </p:normalViewPr>
  <p:slideViewPr>
    <p:cSldViewPr>
      <p:cViewPr varScale="1">
        <p:scale>
          <a:sx n="73" d="100"/>
          <a:sy n="73" d="100"/>
        </p:scale>
        <p:origin x="1744" y="19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slide" Target="slides/slide58.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commentAuthors" Target="commentAuthors.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70" Type="http://schemas.openxmlformats.org/officeDocument/2006/relationships/tableStyles" Target="tableStyle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343C-4E1F-885F-1A45BFAC2E4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343C-4E1F-885F-1A45BFAC2E4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343C-4E1F-885F-1A45BFAC2E4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343C-4E1F-885F-1A45BFAC2E4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343C-4E1F-885F-1A45BFAC2E49}"/>
                </c:ext>
                <c:ext xmlns:c15="http://schemas.microsoft.com/office/drawing/2012/chart" uri="{CE6537A1-D6FC-4f65-9D91-7224C49458BB}"/>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343C-4E1F-885F-1A45BFAC2E49}"/>
                </c:ext>
                <c:ext xmlns:c15="http://schemas.microsoft.com/office/drawing/2012/chart" uri="{CE6537A1-D6FC-4f65-9D91-7224C49458BB}"/>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343C-4E1F-885F-1A45BFAC2E49}"/>
                </c:ext>
                <c:ext xmlns:c15="http://schemas.microsoft.com/office/drawing/2012/chart" uri="{CE6537A1-D6FC-4f65-9D91-7224C49458BB}"/>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343C-4E1F-885F-1A45BFAC2E49}"/>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343C-4E1F-885F-1A45BFAC2E4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EDDB-473F-B9B2-835C1F4DC01A}"/>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EDDB-473F-B9B2-835C1F4DC01A}"/>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EDDB-473F-B9B2-835C1F4DC01A}"/>
            </c:ext>
          </c:extLst>
        </c:ser>
        <c:dLbls>
          <c:showLegendKey val="0"/>
          <c:showVal val="0"/>
          <c:showCatName val="0"/>
          <c:showSerName val="0"/>
          <c:showPercent val="0"/>
          <c:showBubbleSize val="0"/>
        </c:dLbls>
        <c:gapWidth val="120"/>
        <c:axId val="-2100690560"/>
        <c:axId val="-2100678400"/>
      </c:barChart>
      <c:catAx>
        <c:axId val="-2100690560"/>
        <c:scaling>
          <c:orientation val="minMax"/>
        </c:scaling>
        <c:delete val="0"/>
        <c:axPos val="b"/>
        <c:numFmt formatCode="General" sourceLinked="0"/>
        <c:majorTickMark val="out"/>
        <c:minorTickMark val="none"/>
        <c:tickLblPos val="nextTo"/>
        <c:crossAx val="-2100678400"/>
        <c:crosses val="autoZero"/>
        <c:auto val="1"/>
        <c:lblAlgn val="ctr"/>
        <c:lblOffset val="100"/>
        <c:noMultiLvlLbl val="0"/>
      </c:catAx>
      <c:valAx>
        <c:axId val="-2100678400"/>
        <c:scaling>
          <c:orientation val="minMax"/>
          <c:max val="5.0"/>
        </c:scaling>
        <c:delete val="0"/>
        <c:axPos val="l"/>
        <c:majorGridlines/>
        <c:numFmt formatCode="General" sourceLinked="1"/>
        <c:majorTickMark val="out"/>
        <c:minorTickMark val="none"/>
        <c:tickLblPos val="nextTo"/>
        <c:crossAx val="-2100690560"/>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FC69-4F53-BE0A-89A2B0DE58C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FC69-4F53-BE0A-89A2B0DE58C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FC69-4F53-BE0A-89A2B0DE58C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FC69-4F53-BE0A-89A2B0DE58C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FC69-4F53-BE0A-89A2B0DE58C9}"/>
                </c:ext>
                <c:ext xmlns:c15="http://schemas.microsoft.com/office/drawing/2012/chart" uri="{CE6537A1-D6FC-4f65-9D91-7224C49458BB}"/>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FC69-4F53-BE0A-89A2B0DE58C9}"/>
                </c:ext>
                <c:ext xmlns:c15="http://schemas.microsoft.com/office/drawing/2012/chart" uri="{CE6537A1-D6FC-4f65-9D91-7224C49458BB}"/>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FC69-4F53-BE0A-89A2B0DE58C9}"/>
                </c:ext>
                <c:ext xmlns:c15="http://schemas.microsoft.com/office/drawing/2012/chart" uri="{CE6537A1-D6FC-4f65-9D91-7224C49458BB}"/>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FC69-4F53-BE0A-89A2B0DE58C9}"/>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FC69-4F53-BE0A-89A2B0DE58C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14AB-44E9-9B1A-96C7D81EED15}"/>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14AB-44E9-9B1A-96C7D81EED15}"/>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14AB-44E9-9B1A-96C7D81EED15}"/>
            </c:ext>
          </c:extLst>
        </c:ser>
        <c:dLbls>
          <c:showLegendKey val="0"/>
          <c:showVal val="0"/>
          <c:showCatName val="0"/>
          <c:showSerName val="0"/>
          <c:showPercent val="0"/>
          <c:showBubbleSize val="0"/>
        </c:dLbls>
        <c:gapWidth val="120"/>
        <c:axId val="-2095844192"/>
        <c:axId val="-2095841248"/>
      </c:barChart>
      <c:catAx>
        <c:axId val="-2095844192"/>
        <c:scaling>
          <c:orientation val="minMax"/>
        </c:scaling>
        <c:delete val="0"/>
        <c:axPos val="b"/>
        <c:numFmt formatCode="General" sourceLinked="0"/>
        <c:majorTickMark val="out"/>
        <c:minorTickMark val="none"/>
        <c:tickLblPos val="nextTo"/>
        <c:crossAx val="-2095841248"/>
        <c:crosses val="autoZero"/>
        <c:auto val="1"/>
        <c:lblAlgn val="ctr"/>
        <c:lblOffset val="100"/>
        <c:noMultiLvlLbl val="0"/>
      </c:catAx>
      <c:valAx>
        <c:axId val="-2095841248"/>
        <c:scaling>
          <c:orientation val="minMax"/>
          <c:max val="5.0"/>
        </c:scaling>
        <c:delete val="0"/>
        <c:axPos val="l"/>
        <c:majorGridlines/>
        <c:numFmt formatCode="General" sourceLinked="1"/>
        <c:majorTickMark val="out"/>
        <c:minorTickMark val="none"/>
        <c:tickLblPos val="nextTo"/>
        <c:crossAx val="-2095844192"/>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3/18/16 7:43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3/18/16 7:43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3/18/16 7:43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3/18/16 7:43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3/18/16 7:43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61418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79687EF5-0895-448F-A4AC-188A0D571FCC}" type="datetime8">
              <a:rPr lang="en-US" smtClean="0"/>
              <a:t>3/18/16 7:43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4" name="Footer Placeholder 3"/>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38835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3/18/16 7:43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94817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t>3/18/16 7:43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19</a:t>
            </a:fld>
            <a:endParaRPr lang="en-US" dirty="0"/>
          </a:p>
        </p:txBody>
      </p:sp>
    </p:spTree>
    <p:extLst>
      <p:ext uri="{BB962C8B-B14F-4D97-AF65-F5344CB8AC3E}">
        <p14:creationId xmlns:p14="http://schemas.microsoft.com/office/powerpoint/2010/main" val="2678798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3/18/16 7:43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247001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3/18/16 7:43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05656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6" name="Date Placeholder 5"/>
          <p:cNvSpPr>
            <a:spLocks noGrp="1"/>
          </p:cNvSpPr>
          <p:nvPr>
            <p:ph type="dt" idx="12"/>
          </p:nvPr>
        </p:nvSpPr>
        <p:spPr/>
        <p:txBody>
          <a:bodyPr/>
          <a:lstStyle/>
          <a:p>
            <a:fld id="{E43B0448-36A8-43CB-A041-FFAB3DD1409A}" type="datetime8">
              <a:rPr lang="en-US" smtClean="0">
                <a:solidFill>
                  <a:prstClr val="black"/>
                </a:solidFill>
              </a:rPr>
              <a:pPr/>
              <a:t>3/18/16 7:43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2385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3/18/16 7:43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431190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3/18/16 7:43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753573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3/18/16 7:43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35729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3/18/16 7:43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795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3/18/16 7:43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03928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3/18/16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355178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3/18/16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546868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3/18/16 7:43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772272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3/18/16 7:43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044409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3/18/16 7:43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062432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3/18/16 7:43 AM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40</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2498182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solidFill>
                  <a:prstClr val="black"/>
                </a:solidFill>
              </a:rPr>
              <a:pPr/>
              <a:t>3/18/16 7:43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069815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3/18/16 7:43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59295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71603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3/18/16 7:43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3638970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3/18/16 7:43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860257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3/18/16 7:43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41227387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3/18/16 7:43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3/18/16 7:43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7445162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3/18/16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4899168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3/18/16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39229004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Dark gray background.</a:t>
            </a: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3/18/16 7:43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755649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853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91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3/18/16 7:43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988887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206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865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3/18/16 7:43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6630361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9B02459B-1713-4143-BC61-26F91CABF4EF}" type="datetimeFigureOut">
              <a:rPr lang="en-US" smtClean="0"/>
              <a:t>3/18/16</a:t>
            </a:fld>
            <a:endParaRPr lang="en-US"/>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US"/>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9318E941-06A8-44F0-A6E6-FE18AF2C663A}" type="slidenum">
              <a:rPr lang="en-US" smtClean="0"/>
              <a:t>‹#›</a:t>
            </a:fld>
            <a:endParaRPr lang="en-US"/>
          </a:p>
        </p:txBody>
      </p:sp>
    </p:spTree>
    <p:extLst>
      <p:ext uri="{BB962C8B-B14F-4D97-AF65-F5344CB8AC3E}">
        <p14:creationId xmlns:p14="http://schemas.microsoft.com/office/powerpoint/2010/main" val="2104307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20" Type="http://schemas.openxmlformats.org/officeDocument/2006/relationships/slideLayout" Target="../slideLayouts/slideLayout45.xml"/><Relationship Id="rId21" Type="http://schemas.openxmlformats.org/officeDocument/2006/relationships/theme" Target="../theme/theme2.xml"/><Relationship Id="rId10" Type="http://schemas.openxmlformats.org/officeDocument/2006/relationships/slideLayout" Target="../slideLayouts/slideLayout35.xml"/><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slideLayout" Target="../slideLayouts/slideLayout38.xml"/><Relationship Id="rId14" Type="http://schemas.openxmlformats.org/officeDocument/2006/relationships/slideLayout" Target="../slideLayouts/slideLayout39.xml"/><Relationship Id="rId15" Type="http://schemas.openxmlformats.org/officeDocument/2006/relationships/slideLayout" Target="../slideLayouts/slideLayout40.xml"/><Relationship Id="rId16" Type="http://schemas.openxmlformats.org/officeDocument/2006/relationships/slideLayout" Target="../slideLayouts/slideLayout41.xml"/><Relationship Id="rId17" Type="http://schemas.openxmlformats.org/officeDocument/2006/relationships/slideLayout" Target="../slideLayouts/slideLayout42.xml"/><Relationship Id="rId18" Type="http://schemas.openxmlformats.org/officeDocument/2006/relationships/slideLayout" Target="../slideLayouts/slideLayout43.xml"/><Relationship Id="rId19" Type="http://schemas.openxmlformats.org/officeDocument/2006/relationships/slideLayout" Target="../slideLayouts/slideLayout44.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4" Type="http://schemas.openxmlformats.org/officeDocument/2006/relationships/hyperlink" Target="http://www.microsoft.com/en-us/news" TargetMode="External"/><Relationship Id="rId5" Type="http://schemas.openxmlformats.org/officeDocument/2006/relationships/hyperlink" Target="http://news.xbox.com/media/" TargetMode="External"/><Relationship Id="rId6" Type="http://schemas.openxmlformats.org/officeDocument/2006/relationships/hyperlink" Target="https://www.featureddevices.com/" TargetMode="External"/><Relationship Id="rId7" Type="http://schemas.openxmlformats.org/officeDocument/2006/relationships/hyperlink" Target="https://microsoft.sharepoint.com/teams/BrandCentral/Pages/Presentations.aspx" TargetMode="External"/><Relationship Id="rId1" Type="http://schemas.openxmlformats.org/officeDocument/2006/relationships/slideLayout" Target="../slideLayouts/slideLayout12.xml"/><Relationship Id="rId2" Type="http://schemas.openxmlformats.org/officeDocument/2006/relationships/hyperlink" Target="http://lcaweb/CTP/Copyrights/Third-Party-Content-Use/Pages/default.asp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hyperlink" Target="http://www.microsoft.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hyperlink" Target="https://microsoft.sharepoint.com/teams/BrandCentral/Pages/Presentations.aspx" TargetMode="External"/><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7.xml"/><Relationship Id="rId3" Type="http://schemas.openxmlformats.org/officeDocument/2006/relationships/hyperlink" Target="http://www.microsoft.com/"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33.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chart" Target="../charts/char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chart" Target="../charts/char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33.xml"/><Relationship Id="rId2" Type="http://schemas.openxmlformats.org/officeDocument/2006/relationships/notesSlide" Target="../notesSlides/notesSlide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1" Type="http://schemas.openxmlformats.org/officeDocument/2006/relationships/image" Target="../media/image14.jpeg"/><Relationship Id="rId12" Type="http://schemas.openxmlformats.org/officeDocument/2006/relationships/image" Target="../media/image15.png"/><Relationship Id="rId13" Type="http://schemas.openxmlformats.org/officeDocument/2006/relationships/image" Target="../media/image16.png"/><Relationship Id="rId1" Type="http://schemas.openxmlformats.org/officeDocument/2006/relationships/slideLayout" Target="../slideLayouts/slideLayout25.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jpeg"/><Relationship Id="rId9" Type="http://schemas.openxmlformats.org/officeDocument/2006/relationships/image" Target="../media/image12.png"/><Relationship Id="rId10" Type="http://schemas.openxmlformats.org/officeDocument/2006/relationships/image" Target="../media/image13.png"/></Relationships>
</file>

<file path=ppt/slides/_rels/slide9.xml.rels><?xml version="1.0" encoding="UTF-8" standalone="yes"?>
<Relationships xmlns="http://schemas.openxmlformats.org/package/2006/relationships"><Relationship Id="rId11" Type="http://schemas.openxmlformats.org/officeDocument/2006/relationships/image" Target="../media/image14.jpeg"/><Relationship Id="rId12" Type="http://schemas.openxmlformats.org/officeDocument/2006/relationships/image" Target="../media/image15.png"/><Relationship Id="rId13" Type="http://schemas.openxmlformats.org/officeDocument/2006/relationships/image" Target="../media/image16.png"/><Relationship Id="rId1" Type="http://schemas.openxmlformats.org/officeDocument/2006/relationships/slideLayout" Target="../slideLayouts/slideLayout25.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jpeg"/><Relationship Id="rId9" Type="http://schemas.openxmlformats.org/officeDocument/2006/relationships/image" Target="../media/image12.png"/><Relationship Id="rId10"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683264"/>
          </a:xfrm>
        </p:spPr>
        <p:txBody>
          <a:bodyPr/>
          <a:lstStyle/>
          <a:p>
            <a:r>
              <a:rPr lang="en-US" dirty="0"/>
              <a:t>THIS DECK IS STILL DRAFT</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DRAFT</a:t>
            </a:r>
          </a:p>
        </p:txBody>
      </p:sp>
    </p:spTree>
    <p:extLst>
      <p:ext uri="{BB962C8B-B14F-4D97-AF65-F5344CB8AC3E}">
        <p14:creationId xmlns:p14="http://schemas.microsoft.com/office/powerpoint/2010/main" val="42112101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Lab</a:t>
            </a:r>
            <a:endParaRPr lang="en-US" dirty="0"/>
          </a:p>
        </p:txBody>
      </p:sp>
      <p:sp>
        <p:nvSpPr>
          <p:cNvPr id="7" name="Text Placeholder 6"/>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6810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Checkpoint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437" y="0"/>
            <a:ext cx="6994525" cy="6994525"/>
          </a:xfrm>
          <a:prstGeom prst="rect">
            <a:avLst/>
          </a:prstGeom>
        </p:spPr>
      </p:pic>
    </p:spTree>
    <p:extLst>
      <p:ext uri="{BB962C8B-B14F-4D97-AF65-F5344CB8AC3E}">
        <p14:creationId xmlns:p14="http://schemas.microsoft.com/office/powerpoint/2010/main" val="1507132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Wrap Up</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437" y="0"/>
            <a:ext cx="6994525" cy="6994525"/>
          </a:xfrm>
          <a:prstGeom prst="rect">
            <a:avLst/>
          </a:prstGeom>
        </p:spPr>
      </p:pic>
    </p:spTree>
    <p:extLst>
      <p:ext uri="{BB962C8B-B14F-4D97-AF65-F5344CB8AC3E}">
        <p14:creationId xmlns:p14="http://schemas.microsoft.com/office/powerpoint/2010/main" val="1112917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can I find imagery?</a:t>
            </a:r>
          </a:p>
        </p:txBody>
      </p:sp>
      <p:sp>
        <p:nvSpPr>
          <p:cNvPr id="9" name="Text Placeholder 1"/>
          <p:cNvSpPr txBox="1">
            <a:spLocks/>
          </p:cNvSpPr>
          <p:nvPr/>
        </p:nvSpPr>
        <p:spPr>
          <a:xfrm>
            <a:off x="5761039" y="1220151"/>
            <a:ext cx="5486400" cy="5477511"/>
          </a:xfrm>
          <a:prstGeom prst="rect">
            <a:avLst/>
          </a:prstGeom>
          <a:solidFill>
            <a:srgbClr val="F0F0F0"/>
          </a:solidFill>
        </p:spPr>
        <p:txBody>
          <a:bodyPr vert="horz" wrap="square" lIns="182880" tIns="146304" rIns="182880" bIns="146304" rtlCol="0" anchor="t" anchorCtr="0">
            <a:no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Arial" panose="020B0604020202020204"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1200"/>
              </a:spcAft>
              <a:buClr>
                <a:srgbClr val="FFFFFF"/>
              </a:buClr>
            </a:pPr>
            <a:r>
              <a:rPr sz="2400" dirty="0">
                <a:gradFill>
                  <a:gsLst>
                    <a:gs pos="96970">
                      <a:srgbClr val="525252"/>
                    </a:gs>
                    <a:gs pos="82828">
                      <a:srgbClr val="525252"/>
                    </a:gs>
                  </a:gsLst>
                  <a:lin ang="5400000" scaled="0"/>
                </a:gradFill>
                <a:latin typeface="Segoe UI" panose="020B0502040204020203" pitchFamily="34" charset="0"/>
                <a:cs typeface="Segoe UI" panose="020B0502040204020203" pitchFamily="34" charset="0"/>
              </a:rPr>
              <a:t>Respect intellectual property rights</a:t>
            </a:r>
          </a:p>
          <a:p>
            <a:pPr indent="-241300">
              <a:buClr>
                <a:srgbClr val="FFFFFF"/>
              </a:buClr>
            </a:pPr>
            <a:r>
              <a:rPr sz="1800" dirty="0">
                <a:gradFill>
                  <a:gsLst>
                    <a:gs pos="96970">
                      <a:srgbClr val="525252"/>
                    </a:gs>
                    <a:gs pos="82828">
                      <a:srgbClr val="525252"/>
                    </a:gs>
                  </a:gsLst>
                  <a:lin ang="5400000" scaled="0"/>
                </a:gradFill>
                <a:latin typeface="Segoe UI"/>
              </a:rPr>
              <a:t>Photography and graphics used in presentations, for </a:t>
            </a:r>
            <a:r>
              <a:rPr sz="1800" b="1" dirty="0">
                <a:gradFill>
                  <a:gsLst>
                    <a:gs pos="96970">
                      <a:srgbClr val="525252"/>
                    </a:gs>
                    <a:gs pos="82828">
                      <a:srgbClr val="525252"/>
                    </a:gs>
                  </a:gsLst>
                  <a:lin ang="5400000" scaled="0"/>
                </a:gradFill>
                <a:latin typeface="Segoe UI"/>
              </a:rPr>
              <a:t>both internal and external audiences</a:t>
            </a:r>
            <a:r>
              <a:rPr sz="1800" dirty="0">
                <a:gradFill>
                  <a:gsLst>
                    <a:gs pos="96970">
                      <a:srgbClr val="525252"/>
                    </a:gs>
                    <a:gs pos="82828">
                      <a:srgbClr val="525252"/>
                    </a:gs>
                  </a:gsLst>
                  <a:lin ang="5400000" scaled="0"/>
                </a:gradFill>
                <a:latin typeface="Segoe UI"/>
              </a:rPr>
              <a:t>, must be owned by Microsoft or licensed appropriately. </a:t>
            </a:r>
          </a:p>
          <a:p>
            <a:r>
              <a:rPr sz="1800" dirty="0">
                <a:gradFill>
                  <a:gsLst>
                    <a:gs pos="96970">
                      <a:srgbClr val="525252"/>
                    </a:gs>
                    <a:gs pos="82828">
                      <a:srgbClr val="525252"/>
                    </a:gs>
                  </a:gsLst>
                  <a:lin ang="5400000" scaled="0"/>
                </a:gradFill>
                <a:latin typeface="Segoe UI"/>
                <a:cs typeface="Segoe UI" panose="020B0502040204020203" pitchFamily="34" charset="0"/>
              </a:rPr>
              <a:t>Microsoft has agreements in place with several stock providers. More information about approved stock providers and instructions for requesting licenses is available here: </a:t>
            </a:r>
            <a:r>
              <a:rPr lang="en-US" sz="1800" b="1" u="sng" dirty="0">
                <a:solidFill>
                  <a:schemeClr val="bg1">
                    <a:lumMod val="50000"/>
                  </a:schemeClr>
                </a:solidFill>
              </a:rPr>
              <a:t>https://microsoft.sharepoint.com/teams/MediaAcquisition/Pages/knowledgeBase.aspx </a:t>
            </a:r>
          </a:p>
          <a:p>
            <a:endParaRPr lang="en-US" sz="1400" b="1" u="sng" dirty="0">
              <a:solidFill>
                <a:schemeClr val="bg1">
                  <a:lumMod val="50000"/>
                </a:schemeClr>
              </a:solidFill>
            </a:endParaRPr>
          </a:p>
          <a:p>
            <a:r>
              <a:rPr sz="1800" b="1" dirty="0">
                <a:solidFill>
                  <a:srgbClr val="A80000"/>
                </a:solidFill>
                <a:latin typeface="Segoe UI"/>
                <a:cs typeface="Segoe UI" panose="020B0502040204020203" pitchFamily="34" charset="0"/>
              </a:rPr>
              <a:t>Avoid intellectual property theft: Do not use photos or graphics copied from the web </a:t>
            </a:r>
            <a:r>
              <a:rPr sz="1800" dirty="0">
                <a:solidFill>
                  <a:srgbClr val="A80000"/>
                </a:solidFill>
                <a:latin typeface="Segoe UI"/>
                <a:cs typeface="Segoe UI" panose="020B0502040204020203" pitchFamily="34" charset="0"/>
              </a:rPr>
              <a:t>in presentations. When in doubt, consult with LCA </a:t>
            </a:r>
            <a:r>
              <a:rPr sz="1800" dirty="0">
                <a:gradFill>
                  <a:gsLst>
                    <a:gs pos="82828">
                      <a:srgbClr val="000000"/>
                    </a:gs>
                    <a:gs pos="74242">
                      <a:srgbClr val="000000"/>
                    </a:gs>
                  </a:gsLst>
                  <a:lin ang="5400000" scaled="0"/>
                </a:gradFill>
                <a:latin typeface="Segoe UI"/>
                <a:hlinkClick r:id="rId2"/>
              </a:rPr>
              <a:t>http://lcaweb/CTP/Copyrights/Third-Party-Content-Use/Pages/default.aspx</a:t>
            </a:r>
            <a:endParaRPr sz="1800" dirty="0">
              <a:gradFill>
                <a:gsLst>
                  <a:gs pos="82828">
                    <a:srgbClr val="000000"/>
                  </a:gs>
                  <a:gs pos="74242">
                    <a:srgbClr val="000000"/>
                  </a:gs>
                </a:gsLst>
                <a:lin ang="5400000" scaled="0"/>
              </a:gradFill>
              <a:latin typeface="Segoe UI"/>
            </a:endParaRPr>
          </a:p>
        </p:txBody>
      </p:sp>
      <p:sp>
        <p:nvSpPr>
          <p:cNvPr id="5" name="Text Placeholder 1"/>
          <p:cNvSpPr txBox="1">
            <a:spLocks/>
          </p:cNvSpPr>
          <p:nvPr/>
        </p:nvSpPr>
        <p:spPr>
          <a:xfrm>
            <a:off x="274639" y="1212849"/>
            <a:ext cx="5486400" cy="5484813"/>
          </a:xfrm>
          <a:prstGeom prst="rect">
            <a:avLst/>
          </a:prstGeom>
          <a:solidFill>
            <a:srgbClr val="FFFFFF"/>
          </a:solidFill>
        </p:spPr>
        <p:txBody>
          <a:bodyPr vert="horz" wrap="square" lIns="182880" tIns="146304" rIns="182880" bIns="146304" rtlCol="0"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1200"/>
              </a:spcAft>
              <a:buSzTx/>
              <a:buFont typeface="Arial" pitchFamily="34" charset="0"/>
              <a:buNone/>
            </a:pPr>
            <a:r>
              <a:rPr lang="en-US" sz="2400" dirty="0">
                <a:gradFill>
                  <a:gsLst>
                    <a:gs pos="93939">
                      <a:srgbClr val="525252"/>
                    </a:gs>
                    <a:gs pos="74242">
                      <a:srgbClr val="525252"/>
                    </a:gs>
                  </a:gsLst>
                  <a:lin ang="5400000" scaled="0"/>
                </a:gradFill>
                <a:latin typeface="Segoe UI" panose="020B0502040204020203" pitchFamily="34" charset="0"/>
                <a:cs typeface="Segoe UI" panose="020B0502040204020203" pitchFamily="34" charset="0"/>
              </a:rPr>
              <a:t>A few great places to start…</a:t>
            </a:r>
          </a:p>
          <a:p>
            <a:pPr marL="0" lvl="1" indent="0">
              <a:spcBef>
                <a:spcPts val="0"/>
              </a:spcBef>
              <a:buFont typeface="Arial" pitchFamily="34" charset="0"/>
              <a:buNone/>
            </a:pPr>
            <a:r>
              <a:rPr lang="en-US" sz="1800" b="1" dirty="0">
                <a:gradFill>
                  <a:gsLst>
                    <a:gs pos="93939">
                      <a:srgbClr val="525252"/>
                    </a:gs>
                    <a:gs pos="74242">
                      <a:srgbClr val="525252"/>
                    </a:gs>
                  </a:gsLst>
                  <a:lin ang="5400000" scaled="0"/>
                </a:gradFill>
              </a:rPr>
              <a:t>Brand Central: </a:t>
            </a:r>
            <a:r>
              <a:rPr lang="en-US" sz="1800" dirty="0">
                <a:gradFill>
                  <a:gsLst>
                    <a:gs pos="93939">
                      <a:srgbClr val="525252"/>
                    </a:gs>
                    <a:gs pos="74242">
                      <a:srgbClr val="525252"/>
                    </a:gs>
                  </a:gsLst>
                  <a:lin ang="5400000" scaled="0"/>
                </a:gradFill>
              </a:rPr>
              <a:t>A resource for information on the Microsoft brand</a:t>
            </a:r>
          </a:p>
          <a:p>
            <a:pPr marL="0" lvl="1" indent="0">
              <a:spcBef>
                <a:spcPts val="0"/>
              </a:spcBef>
              <a:buFont typeface="Arial" pitchFamily="34" charset="0"/>
              <a:buNone/>
            </a:pPr>
            <a:r>
              <a:rPr lang="en-US" sz="1600" dirty="0">
                <a:gradFill>
                  <a:gsLst>
                    <a:gs pos="93939">
                      <a:srgbClr val="525252"/>
                    </a:gs>
                    <a:gs pos="74242">
                      <a:srgbClr val="525252"/>
                    </a:gs>
                  </a:gsLst>
                  <a:lin ang="5400000" scaled="0"/>
                </a:gradFill>
                <a:hlinkClick r:id="rId3"/>
              </a:rPr>
              <a:t>https://microsoft.sharepoint.com/teams/BrandCentral/</a:t>
            </a:r>
            <a:endParaRPr lang="en-US" sz="1600" dirty="0">
              <a:gradFill>
                <a:gsLst>
                  <a:gs pos="93939">
                    <a:srgbClr val="525252"/>
                  </a:gs>
                  <a:gs pos="74242">
                    <a:srgbClr val="525252"/>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Microsoft News Center</a:t>
            </a:r>
            <a:r>
              <a:rPr lang="en-US" sz="1800" dirty="0">
                <a:gradFill>
                  <a:gsLst>
                    <a:gs pos="93939">
                      <a:srgbClr val="525252"/>
                    </a:gs>
                    <a:gs pos="74242">
                      <a:srgbClr val="525252"/>
                    </a:gs>
                  </a:gsLst>
                  <a:lin ang="5400000" scaled="0"/>
                </a:gradFill>
              </a:rPr>
              <a:t/>
            </a:r>
            <a:br>
              <a:rPr lang="en-US" sz="1800" dirty="0">
                <a:gradFill>
                  <a:gsLst>
                    <a:gs pos="93939">
                      <a:srgbClr val="525252"/>
                    </a:gs>
                    <a:gs pos="74242">
                      <a:srgbClr val="525252"/>
                    </a:gs>
                  </a:gsLst>
                  <a:lin ang="5400000" scaled="0"/>
                </a:gradFill>
              </a:rPr>
            </a:br>
            <a:r>
              <a:rPr lang="en-US" sz="1800" dirty="0">
                <a:gradFill>
                  <a:gsLst>
                    <a:gs pos="93939">
                      <a:srgbClr val="525252"/>
                    </a:gs>
                    <a:gs pos="74242">
                      <a:srgbClr val="525252"/>
                    </a:gs>
                  </a:gsLst>
                  <a:lin ang="5400000" scaled="0"/>
                </a:gradFill>
              </a:rPr>
              <a:t>A great place for the latest and greatest </a:t>
            </a:r>
          </a:p>
          <a:p>
            <a:pPr marL="0" lvl="1" indent="0">
              <a:buFont typeface="Arial" pitchFamily="34" charset="0"/>
              <a:buNone/>
            </a:pPr>
            <a:r>
              <a:rPr lang="en-US" sz="1600" dirty="0">
                <a:gradFill>
                  <a:gsLst>
                    <a:gs pos="74242">
                      <a:srgbClr val="FFFFFF"/>
                    </a:gs>
                    <a:gs pos="57000">
                      <a:srgbClr val="FFFFFF"/>
                    </a:gs>
                  </a:gsLst>
                  <a:lin ang="5400000" scaled="0"/>
                </a:gradFill>
                <a:hlinkClick r:id="rId4"/>
              </a:rPr>
              <a:t>www.microsoft.com/en-us/news</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Xbox Wire Media Assets library</a:t>
            </a:r>
          </a:p>
          <a:p>
            <a:pPr marL="0" lvl="1" indent="0">
              <a:buFont typeface="Arial" pitchFamily="34" charset="0"/>
              <a:buNone/>
            </a:pPr>
            <a:r>
              <a:rPr lang="en-US" sz="1600" dirty="0">
                <a:gradFill>
                  <a:gsLst>
                    <a:gs pos="74242">
                      <a:srgbClr val="FFFFFF"/>
                    </a:gs>
                    <a:gs pos="57000">
                      <a:srgbClr val="FFFFFF"/>
                    </a:gs>
                  </a:gsLst>
                  <a:lin ang="5400000" scaled="0"/>
                </a:gradFill>
                <a:hlinkClick r:id="rId5"/>
              </a:rPr>
              <a:t>http://news.xbox.com/media/</a:t>
            </a:r>
            <a:endParaRPr lang="en-US" sz="1600" dirty="0">
              <a:gradFill>
                <a:gsLst>
                  <a:gs pos="74242">
                    <a:srgbClr val="FFFFFF"/>
                  </a:gs>
                  <a:gs pos="57000">
                    <a:srgbClr val="FFFFFF"/>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Featured Devices</a:t>
            </a:r>
            <a:r>
              <a:rPr lang="en-US" sz="1800" dirty="0">
                <a:gradFill>
                  <a:gsLst>
                    <a:gs pos="93939">
                      <a:srgbClr val="525252"/>
                    </a:gs>
                    <a:gs pos="74242">
                      <a:srgbClr val="525252"/>
                    </a:gs>
                  </a:gsLst>
                  <a:lin ang="5400000" scaled="0"/>
                </a:gradFill>
              </a:rPr>
              <a:t>: PC, tablet and phone hardware imagery and marketing materials </a:t>
            </a:r>
          </a:p>
          <a:p>
            <a:pPr marL="0" lvl="1" indent="0">
              <a:buFont typeface="Arial" pitchFamily="34" charset="0"/>
              <a:buNone/>
            </a:pPr>
            <a:r>
              <a:rPr lang="en-US" sz="1600" dirty="0">
                <a:gradFill>
                  <a:gsLst>
                    <a:gs pos="74242">
                      <a:srgbClr val="FFFFFF"/>
                    </a:gs>
                    <a:gs pos="57000">
                      <a:srgbClr val="FFFFFF"/>
                    </a:gs>
                  </a:gsLst>
                  <a:lin ang="5400000" scaled="0"/>
                </a:gradFill>
                <a:hlinkClick r:id="rId6"/>
              </a:rPr>
              <a:t>https://www.featureddevices.com/</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Presentation Resources</a:t>
            </a:r>
            <a:r>
              <a:rPr lang="en-US" sz="1800" dirty="0">
                <a:gradFill>
                  <a:gsLst>
                    <a:gs pos="93939">
                      <a:srgbClr val="525252"/>
                    </a:gs>
                    <a:gs pos="74242">
                      <a:srgbClr val="525252"/>
                    </a:gs>
                  </a:gsLst>
                  <a:lin ang="5400000" scaled="0"/>
                </a:gradFill>
              </a:rPr>
              <a:t>: Presentation guidelines and PowerPoint templates </a:t>
            </a:r>
            <a:endParaRPr lang="en-US" sz="1600" dirty="0">
              <a:gradFill>
                <a:gsLst>
                  <a:gs pos="74242">
                    <a:srgbClr val="FFFFFF"/>
                  </a:gs>
                  <a:gs pos="57000">
                    <a:srgbClr val="FFFFFF"/>
                  </a:gs>
                </a:gsLst>
                <a:lin ang="5400000" scaled="0"/>
              </a:gradFill>
            </a:endParaRPr>
          </a:p>
          <a:p>
            <a:pPr marL="0" lvl="1" indent="0">
              <a:lnSpc>
                <a:spcPct val="100000"/>
              </a:lnSpc>
              <a:spcBef>
                <a:spcPts val="0"/>
              </a:spcBef>
              <a:buFont typeface="Arial" pitchFamily="34" charset="0"/>
              <a:buNone/>
            </a:pPr>
            <a:r>
              <a:rPr lang="en-US" sz="1600" dirty="0">
                <a:gradFill>
                  <a:gsLst>
                    <a:gs pos="93939">
                      <a:srgbClr val="525252"/>
                    </a:gs>
                    <a:gs pos="74242">
                      <a:srgbClr val="525252"/>
                    </a:gs>
                  </a:gsLst>
                  <a:lin ang="5400000" scaled="0"/>
                </a:gradFill>
                <a:hlinkClick r:id="rId7"/>
              </a:rPr>
              <a:t>https://microsoft.sharepoint.com/teams/BrandCentral/Pages/Presentations.aspx</a:t>
            </a:r>
            <a:endParaRPr lang="en-US" sz="1600" dirty="0">
              <a:gradFill>
                <a:gsLst>
                  <a:gs pos="93939">
                    <a:srgbClr val="525252"/>
                  </a:gs>
                  <a:gs pos="74242">
                    <a:srgbClr val="525252"/>
                  </a:gs>
                </a:gsLst>
                <a:lin ang="5400000" scaled="0"/>
              </a:gradFill>
            </a:endParaRPr>
          </a:p>
          <a:p>
            <a:pPr marL="0" lvl="1" indent="0">
              <a:lnSpc>
                <a:spcPct val="100000"/>
              </a:lnSpc>
              <a:spcBef>
                <a:spcPts val="1200"/>
              </a:spcBef>
              <a:buFont typeface="Arial" pitchFamily="34" charset="0"/>
              <a:buNone/>
            </a:pPr>
            <a:endParaRPr lang="en-US" sz="1800" dirty="0">
              <a:gradFill>
                <a:gsLst>
                  <a:gs pos="93939">
                    <a:srgbClr val="525252"/>
                  </a:gs>
                  <a:gs pos="74242">
                    <a:srgbClr val="525252"/>
                  </a:gs>
                </a:gsLst>
                <a:lin ang="5400000" scaled="0"/>
              </a:gradFill>
            </a:endParaRPr>
          </a:p>
        </p:txBody>
      </p:sp>
    </p:spTree>
    <p:extLst>
      <p:ext uri="{BB962C8B-B14F-4D97-AF65-F5344CB8AC3E}">
        <p14:creationId xmlns:p14="http://schemas.microsoft.com/office/powerpoint/2010/main" val="3752774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362425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Adjusting list levels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pic>
        <p:nvPicPr>
          <p:cNvPr id="1027"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2012043" y="5310029"/>
            <a:ext cx="6264116" cy="1396294"/>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8501063" y="2765750"/>
            <a:ext cx="3663140" cy="39405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 “Decrease List Level” and “Increase List Level” tools on the Home Menu to change text levels.</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Try this:  </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Place your cursor in any row of text to the left that says “Size 20pt for subtopics”</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Next click the Home tab, and then on the “</a:t>
            </a:r>
            <a:r>
              <a:rPr lang="en-US" sz="1400" u="sng" dirty="0">
                <a:gradFill>
                  <a:gsLst>
                    <a:gs pos="3766">
                      <a:schemeClr val="bg1"/>
                    </a:gs>
                    <a:gs pos="8000">
                      <a:schemeClr val="bg1"/>
                    </a:gs>
                  </a:gsLst>
                  <a:lin ang="5400000" scaled="0"/>
                </a:gradFill>
                <a:ea typeface="Segoe UI" pitchFamily="34" charset="0"/>
                <a:cs typeface="Segoe UI" pitchFamily="34" charset="0"/>
              </a:rPr>
              <a:t>Decrease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Notice how the line moves up one level.</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Now try placing your cursor in one of the  “Main topic…” lines of text. Click the “</a:t>
            </a:r>
            <a:r>
              <a:rPr lang="en-US" sz="1400" u="sng" dirty="0">
                <a:gradFill>
                  <a:gsLst>
                    <a:gs pos="3766">
                      <a:schemeClr val="bg1"/>
                    </a:gs>
                    <a:gs pos="8000">
                      <a:schemeClr val="bg1"/>
                    </a:gs>
                  </a:gsLst>
                  <a:lin ang="5400000" scaled="0"/>
                </a:gradFill>
                <a:ea typeface="Segoe UI" pitchFamily="34" charset="0"/>
                <a:cs typeface="Segoe UI" pitchFamily="34" charset="0"/>
              </a:rPr>
              <a:t>Increase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and see how the text is pushed in one level</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these 2 tools to adjust your text levels as you work</a:t>
            </a:r>
          </a:p>
        </p:txBody>
      </p:sp>
    </p:spTree>
    <p:extLst>
      <p:ext uri="{BB962C8B-B14F-4D97-AF65-F5344CB8AC3E}">
        <p14:creationId xmlns:p14="http://schemas.microsoft.com/office/powerpoint/2010/main" val="38343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942799"/>
            <a:ext cx="11887200" cy="2025170"/>
          </a:xfrm>
        </p:spPr>
        <p:txBody>
          <a:bodyPr/>
          <a:lstStyle/>
          <a:p>
            <a:r>
              <a:rPr lang="en-US"/>
              <a:t>Example of a bulleted slide with a subhead</a:t>
            </a:r>
          </a:p>
          <a:p>
            <a:pPr lvl="1"/>
            <a:r>
              <a:rPr lang="en-US"/>
              <a:t>Set the slide title to “Sentence case”</a:t>
            </a:r>
          </a:p>
          <a:p>
            <a:pPr lvl="1"/>
            <a:r>
              <a:rPr lang="en-US"/>
              <a:t>Set subheads to “Sentence case”</a:t>
            </a:r>
          </a:p>
          <a:p>
            <a:pPr lvl="0"/>
            <a:r>
              <a:rPr lang="en-US"/>
              <a:t>Hyperlink style</a:t>
            </a:r>
          </a:p>
          <a:p>
            <a:pPr lvl="1"/>
            <a:r>
              <a:rPr lang="en-US">
                <a:hlinkClick r:id="rId3"/>
              </a:rPr>
              <a:t>www.microsoft.com</a:t>
            </a:r>
            <a:r>
              <a:rPr lang="en-US"/>
              <a:t> </a:t>
            </a:r>
            <a:endParaRPr lang="en-US" dirty="0"/>
          </a:p>
        </p:txBody>
      </p:sp>
      <p:sp>
        <p:nvSpPr>
          <p:cNvPr id="2" name="Title 1"/>
          <p:cNvSpPr>
            <a:spLocks noGrp="1"/>
          </p:cNvSpPr>
          <p:nvPr>
            <p:ph type="title"/>
          </p:nvPr>
        </p:nvSpPr>
        <p:spPr/>
        <p:txBody>
          <a:bodyPr/>
          <a:lstStyle/>
          <a:p>
            <a:r>
              <a:rPr lang="en-US"/>
              <a:t>Bullet points layout with subtitle</a:t>
            </a:r>
            <a:br>
              <a:rPr lang="en-US"/>
            </a:br>
            <a:r>
              <a:rPr lang="en-US" sz="4000">
                <a:gradFill>
                  <a:gsLst>
                    <a:gs pos="0">
                      <a:schemeClr val="tx2"/>
                    </a:gs>
                    <a:gs pos="100000">
                      <a:schemeClr val="tx2"/>
                    </a:gs>
                  </a:gsLst>
                  <a:lin ang="5400000" scaled="0"/>
                </a:gradFill>
              </a:rPr>
              <a:t>Subtitle</a:t>
            </a:r>
            <a:endParaRPr lang="en-US" sz="4000" dirty="0">
              <a:gradFill>
                <a:gsLst>
                  <a:gs pos="0">
                    <a:schemeClr val="tx2"/>
                  </a:gs>
                  <a:gs pos="100000">
                    <a:schemeClr val="tx2"/>
                  </a:gs>
                </a:gsLst>
                <a:lin ang="5400000" scaled="0"/>
              </a:gradFill>
            </a:endParaRPr>
          </a:p>
        </p:txBody>
      </p:sp>
    </p:spTree>
    <p:extLst>
      <p:ext uri="{BB962C8B-B14F-4D97-AF65-F5344CB8AC3E}">
        <p14:creationId xmlns:p14="http://schemas.microsoft.com/office/powerpoint/2010/main" val="91515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9178" y="2747826"/>
            <a:ext cx="1657350" cy="3248025"/>
          </a:xfrm>
          <a:prstGeom prst="rect">
            <a:avLst/>
          </a:prstGeom>
        </p:spPr>
      </p:pic>
      <p:pic>
        <p:nvPicPr>
          <p:cNvPr id="21" name="Picture 20" hidden="1"/>
          <p:cNvPicPr>
            <a:picLocks noChangeAspect="1"/>
          </p:cNvPicPr>
          <p:nvPr/>
        </p:nvPicPr>
        <p:blipFill>
          <a:blip r:embed="rId4"/>
          <a:stretch>
            <a:fillRect/>
          </a:stretch>
        </p:blipFill>
        <p:spPr>
          <a:xfrm>
            <a:off x="428810" y="2747826"/>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3630747" y="4254353"/>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361410" y="4393096"/>
            <a:ext cx="1206527" cy="1206042"/>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3766">
                      <a:schemeClr val="tx1"/>
                    </a:gs>
                    <a:gs pos="28000">
                      <a:schemeClr val="tx1"/>
                    </a:gs>
                  </a:gsLst>
                  <a:lin ang="5400000" scaled="0"/>
                </a:gradFill>
              </a:rPr>
              <a:t>Accent 3</a:t>
            </a:r>
          </a:p>
        </p:txBody>
      </p:sp>
      <p:sp>
        <p:nvSpPr>
          <p:cNvPr id="6" name="Rectangle 5"/>
          <p:cNvSpPr/>
          <p:nvPr/>
        </p:nvSpPr>
        <p:spPr bwMode="auto">
          <a:xfrm>
            <a:off x="5056434" y="4393096"/>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2</a:t>
            </a:r>
          </a:p>
        </p:txBody>
      </p:sp>
      <p:sp>
        <p:nvSpPr>
          <p:cNvPr id="7" name="Rectangle 6"/>
          <p:cNvSpPr/>
          <p:nvPr/>
        </p:nvSpPr>
        <p:spPr bwMode="auto">
          <a:xfrm>
            <a:off x="3751458" y="4393096"/>
            <a:ext cx="1206527" cy="12060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1</a:t>
            </a:r>
          </a:p>
        </p:txBody>
      </p:sp>
      <p:sp>
        <p:nvSpPr>
          <p:cNvPr id="8" name="Rectangle 7"/>
          <p:cNvSpPr/>
          <p:nvPr/>
        </p:nvSpPr>
        <p:spPr bwMode="auto">
          <a:xfrm>
            <a:off x="9736779" y="4528438"/>
            <a:ext cx="935733" cy="935357"/>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6</a:t>
            </a:r>
          </a:p>
        </p:txBody>
      </p:sp>
      <p:sp>
        <p:nvSpPr>
          <p:cNvPr id="9" name="Rectangle 8"/>
          <p:cNvSpPr/>
          <p:nvPr/>
        </p:nvSpPr>
        <p:spPr bwMode="auto">
          <a:xfrm>
            <a:off x="8705220" y="4528438"/>
            <a:ext cx="935733" cy="93535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1674">
                      <a:schemeClr val="bg1"/>
                    </a:gs>
                    <a:gs pos="7113">
                      <a:schemeClr val="bg1"/>
                    </a:gs>
                  </a:gsLst>
                  <a:lin ang="5400000" scaled="0"/>
                </a:gradFill>
              </a:rPr>
              <a:t>Accent 5</a:t>
            </a:r>
          </a:p>
        </p:txBody>
      </p:sp>
      <p:sp>
        <p:nvSpPr>
          <p:cNvPr id="10" name="Rectangle 9"/>
          <p:cNvSpPr/>
          <p:nvPr/>
        </p:nvSpPr>
        <p:spPr bwMode="auto">
          <a:xfrm>
            <a:off x="7666388" y="4528438"/>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3766">
                      <a:schemeClr val="tx1"/>
                    </a:gs>
                    <a:gs pos="28000">
                      <a:schemeClr val="tx1"/>
                    </a:gs>
                  </a:gsLst>
                  <a:lin ang="5400000" scaled="0"/>
                </a:gradFill>
              </a:rPr>
              <a:t>Accent 4</a:t>
            </a:r>
          </a:p>
        </p:txBody>
      </p:sp>
      <p:sp>
        <p:nvSpPr>
          <p:cNvPr id="11" name="Rectangle 10"/>
          <p:cNvSpPr/>
          <p:nvPr/>
        </p:nvSpPr>
        <p:spPr bwMode="auto">
          <a:xfrm>
            <a:off x="2322664" y="4393096"/>
            <a:ext cx="1206527" cy="120604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chemeClr val="bg1"/>
                    </a:gs>
                    <a:gs pos="100000">
                      <a:schemeClr val="bg1"/>
                    </a:gs>
                  </a:gsLst>
                  <a:lin ang="5400000" scaled="0"/>
                </a:gradFill>
              </a:rPr>
              <a:t>Text</a:t>
            </a:r>
          </a:p>
          <a:p>
            <a:pPr algn="ctr" defTabSz="932472" fontAlgn="base">
              <a:spcBef>
                <a:spcPct val="0"/>
              </a:spcBef>
              <a:spcAft>
                <a:spcPct val="0"/>
              </a:spcAft>
            </a:pPr>
            <a:r>
              <a:rPr lang="en-US" sz="1400" dirty="0">
                <a:gradFill>
                  <a:gsLst>
                    <a:gs pos="0">
                      <a:schemeClr val="bg1"/>
                    </a:gs>
                    <a:gs pos="100000">
                      <a:schemeClr val="bg1"/>
                    </a:gs>
                  </a:gsLst>
                  <a:lin ang="5400000" scaled="0"/>
                </a:gradFill>
              </a:rPr>
              <a:t>Dark 2</a:t>
            </a:r>
          </a:p>
        </p:txBody>
      </p:sp>
      <p:sp>
        <p:nvSpPr>
          <p:cNvPr id="13" name="TextBox 12"/>
          <p:cNvSpPr txBox="1"/>
          <p:nvPr/>
        </p:nvSpPr>
        <p:spPr>
          <a:xfrm>
            <a:off x="2937306" y="2725616"/>
            <a:ext cx="8862008" cy="565027"/>
          </a:xfrm>
          <a:prstGeom prst="rect">
            <a:avLst/>
          </a:prstGeom>
          <a:noFill/>
        </p:spPr>
        <p:txBody>
          <a:bodyPr wrap="square" lIns="182880" tIns="0" rIns="182880" bIns="0" rtlCol="0">
            <a:spAutoFit/>
          </a:bodyPr>
          <a:lstStyle/>
          <a:p>
            <a:r>
              <a:rPr lang="en-US" dirty="0">
                <a:gradFill>
                  <a:gsLst>
                    <a:gs pos="2917">
                      <a:schemeClr val="tx1"/>
                    </a:gs>
                    <a:gs pos="30000">
                      <a:schemeClr val="tx1"/>
                    </a:gs>
                  </a:gsLst>
                  <a:lin ang="5400000" scaled="0"/>
                </a:gradFill>
              </a:rPr>
              <a:t>Select the 4</a:t>
            </a:r>
            <a:r>
              <a:rPr lang="en-US" baseline="30000" dirty="0">
                <a:gradFill>
                  <a:gsLst>
                    <a:gs pos="2917">
                      <a:schemeClr val="tx1"/>
                    </a:gs>
                    <a:gs pos="30000">
                      <a:schemeClr val="tx1"/>
                    </a:gs>
                  </a:gsLst>
                  <a:lin ang="5400000" scaled="0"/>
                </a:gradFill>
              </a:rPr>
              <a:t>th</a:t>
            </a:r>
            <a:r>
              <a:rPr lang="en-US" dirty="0">
                <a:gradFill>
                  <a:gsLst>
                    <a:gs pos="2917">
                      <a:schemeClr val="tx1"/>
                    </a:gs>
                    <a:gs pos="30000">
                      <a:schemeClr val="tx1"/>
                    </a:gs>
                  </a:gsLst>
                  <a:lin ang="5400000" scaled="0"/>
                </a:gradFill>
              </a:rPr>
              <a:t> color from the left for subheads and 1</a:t>
            </a:r>
            <a:r>
              <a:rPr lang="en-US" baseline="30000" dirty="0">
                <a:gradFill>
                  <a:gsLst>
                    <a:gs pos="2917">
                      <a:schemeClr val="tx1"/>
                    </a:gs>
                    <a:gs pos="30000">
                      <a:schemeClr val="tx1"/>
                    </a:gs>
                  </a:gsLst>
                  <a:lin ang="5400000" scaled="0"/>
                </a:gradFill>
              </a:rPr>
              <a:t>st</a:t>
            </a:r>
            <a:r>
              <a:rPr lang="en-US" dirty="0">
                <a:gradFill>
                  <a:gsLst>
                    <a:gs pos="2917">
                      <a:schemeClr val="tx1"/>
                    </a:gs>
                    <a:gs pos="30000">
                      <a:schemeClr val="tx1"/>
                    </a:gs>
                  </a:gsLst>
                  <a:lin ang="5400000" scaled="0"/>
                </a:gradFill>
              </a:rPr>
              <a:t> level non-bulleted text color, or wherever “color” text is preferred over the default black/white text</a:t>
            </a:r>
          </a:p>
        </p:txBody>
      </p:sp>
      <p:sp>
        <p:nvSpPr>
          <p:cNvPr id="14" name="TextBox 13"/>
          <p:cNvSpPr txBox="1"/>
          <p:nvPr/>
        </p:nvSpPr>
        <p:spPr>
          <a:xfrm>
            <a:off x="3757856" y="3737150"/>
            <a:ext cx="7060545" cy="313904"/>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Accent colors 1-6 – (6 Theme Colors to the far right)</a:t>
            </a:r>
          </a:p>
        </p:txBody>
      </p:sp>
      <p:grpSp>
        <p:nvGrpSpPr>
          <p:cNvPr id="15" name="Group 14"/>
          <p:cNvGrpSpPr/>
          <p:nvPr/>
        </p:nvGrpSpPr>
        <p:grpSpPr>
          <a:xfrm>
            <a:off x="3751456" y="3819883"/>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917">
                      <a:schemeClr val="tx2"/>
                    </a:gs>
                    <a:gs pos="30000">
                      <a:schemeClr val="tx2"/>
                    </a:gs>
                  </a:gsLst>
                  <a:lin ang="5400000" scaled="0"/>
                </a:gradFill>
              </a:rPr>
              <a:t>The PowerPoint palette for this template has been built for you and is shown below. Avoid using too many colors in your presentation. </a:t>
            </a:r>
          </a:p>
        </p:txBody>
      </p:sp>
      <p:sp>
        <p:nvSpPr>
          <p:cNvPr id="20" name="Text Placeholder 2"/>
          <p:cNvSpPr txBox="1">
            <a:spLocks/>
          </p:cNvSpPr>
          <p:nvPr/>
        </p:nvSpPr>
        <p:spPr>
          <a:xfrm>
            <a:off x="3751456" y="5843402"/>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917">
                      <a:schemeClr val="tx1"/>
                    </a:gs>
                    <a:gs pos="30000">
                      <a:schemeClr val="tx1"/>
                    </a:gs>
                  </a:gsLst>
                  <a:lin ang="5400000" scaled="0"/>
                </a:gradFill>
                <a:latin typeface="+mn-lt"/>
              </a:rPr>
              <a:t>Use </a:t>
            </a:r>
            <a:r>
              <a:rPr lang="en-US" sz="1800" b="1" dirty="0">
                <a:gradFill>
                  <a:gsLst>
                    <a:gs pos="2917">
                      <a:schemeClr val="tx1"/>
                    </a:gs>
                    <a:gs pos="30000">
                      <a:schemeClr val="tx1"/>
                    </a:gs>
                  </a:gsLst>
                  <a:lin ang="5400000" scaled="0"/>
                </a:gradFill>
                <a:latin typeface="+mn-lt"/>
              </a:rPr>
              <a:t>Accent 1</a:t>
            </a:r>
            <a:r>
              <a:rPr lang="en-US" sz="1800" dirty="0">
                <a:gradFill>
                  <a:gsLst>
                    <a:gs pos="2917">
                      <a:schemeClr val="tx1"/>
                    </a:gs>
                    <a:gs pos="30000">
                      <a:schemeClr val="tx1"/>
                    </a:gs>
                  </a:gsLst>
                  <a:lin ang="5400000" scaled="0"/>
                </a:gradFill>
                <a:latin typeface="+mn-lt"/>
              </a:rPr>
              <a:t> as the main accent color. Use </a:t>
            </a:r>
            <a:r>
              <a:rPr lang="en-US" sz="1800" b="1" dirty="0">
                <a:gradFill>
                  <a:gsLst>
                    <a:gs pos="2917">
                      <a:schemeClr val="tx1"/>
                    </a:gs>
                    <a:gs pos="30000">
                      <a:schemeClr val="tx1"/>
                    </a:gs>
                  </a:gsLst>
                  <a:lin ang="5400000" scaled="0"/>
                </a:gradFill>
                <a:latin typeface="+mn-lt"/>
              </a:rPr>
              <a:t>Accent 2</a:t>
            </a:r>
            <a:r>
              <a:rPr lang="en-US" sz="1800" dirty="0">
                <a:gradFill>
                  <a:gsLst>
                    <a:gs pos="2917">
                      <a:schemeClr val="tx1"/>
                    </a:gs>
                    <a:gs pos="30000">
                      <a:schemeClr val="tx1"/>
                    </a:gs>
                  </a:gsLst>
                  <a:lin ang="5400000" scaled="0"/>
                </a:gradFill>
                <a:latin typeface="+mn-lt"/>
              </a:rPr>
              <a:t> and </a:t>
            </a:r>
            <a:r>
              <a:rPr lang="en-US" sz="1800" b="1" dirty="0">
                <a:gradFill>
                  <a:gsLst>
                    <a:gs pos="2917">
                      <a:schemeClr val="tx1"/>
                    </a:gs>
                    <a:gs pos="30000">
                      <a:schemeClr val="tx1"/>
                    </a:gs>
                  </a:gsLst>
                  <a:lin ang="5400000" scaled="0"/>
                </a:gradFill>
                <a:latin typeface="+mn-lt"/>
              </a:rPr>
              <a:t>Accent 3</a:t>
            </a:r>
            <a:r>
              <a:rPr lang="en-US" sz="1800" dirty="0">
                <a:gradFill>
                  <a:gsLst>
                    <a:gs pos="2917">
                      <a:schemeClr val="tx1"/>
                    </a:gs>
                    <a:gs pos="30000">
                      <a:schemeClr val="tx1"/>
                    </a:gs>
                  </a:gsLst>
                  <a:lin ang="5400000" scaled="0"/>
                </a:gradFill>
                <a:latin typeface="+mn-lt"/>
              </a:rPr>
              <a:t> when </a:t>
            </a:r>
            <a:r>
              <a:rPr lang="en-US" sz="1800" dirty="0">
                <a:gradFill>
                  <a:gsLst>
                    <a:gs pos="0">
                      <a:schemeClr val="tx1"/>
                    </a:gs>
                    <a:gs pos="86000">
                      <a:schemeClr val="tx1"/>
                    </a:gs>
                  </a:gsLst>
                  <a:lin ang="5400000" scaled="0"/>
                </a:gradFill>
                <a:latin typeface="+mn-lt"/>
              </a:rPr>
              <a:t>additional colors are needed. </a:t>
            </a:r>
          </a:p>
        </p:txBody>
      </p:sp>
      <p:sp>
        <p:nvSpPr>
          <p:cNvPr id="29" name="Rectangle 28"/>
          <p:cNvSpPr/>
          <p:nvPr/>
        </p:nvSpPr>
        <p:spPr bwMode="auto">
          <a:xfrm>
            <a:off x="1088475" y="2983634"/>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1015144" y="2614870"/>
            <a:ext cx="1922161" cy="1980987"/>
            <a:chOff x="994929" y="2188508"/>
            <a:chExt cx="1883885" cy="1942320"/>
          </a:xfrm>
        </p:grpSpPr>
        <p:cxnSp>
          <p:nvCxnSpPr>
            <p:cNvPr id="25" name="Straight Connector 24"/>
            <p:cNvCxnSpPr/>
            <p:nvPr/>
          </p:nvCxnSpPr>
          <p:spPr>
            <a:xfrm>
              <a:off x="2878814" y="2188508"/>
              <a:ext cx="0" cy="1942320"/>
            </a:xfrm>
            <a:prstGeom prst="line">
              <a:avLst/>
            </a:prstGeom>
            <a:noFill/>
            <a:ln>
              <a:solidFill>
                <a:srgbClr val="C00000"/>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sp>
          <p:nvSpPr>
            <p:cNvPr id="26" name="Freeform 25"/>
            <p:cNvSpPr/>
            <p:nvPr/>
          </p:nvSpPr>
          <p:spPr bwMode="auto">
            <a:xfrm>
              <a:off x="994929" y="2188508"/>
              <a:ext cx="1883885" cy="264405"/>
            </a:xfrm>
            <a:custGeom>
              <a:avLst/>
              <a:gdLst>
                <a:gd name="connsiteX0" fmla="*/ 0 w 1883885"/>
                <a:gd name="connsiteY0" fmla="*/ 264405 h 264405"/>
                <a:gd name="connsiteX1" fmla="*/ 0 w 1883885"/>
                <a:gd name="connsiteY1" fmla="*/ 0 h 264405"/>
                <a:gd name="connsiteX2" fmla="*/ 1883885 w 1883885"/>
                <a:gd name="connsiteY2" fmla="*/ 0 h 264405"/>
              </a:gdLst>
              <a:ahLst/>
              <a:cxnLst>
                <a:cxn ang="0">
                  <a:pos x="connsiteX0" y="connsiteY0"/>
                </a:cxn>
                <a:cxn ang="0">
                  <a:pos x="connsiteX1" y="connsiteY1"/>
                </a:cxn>
                <a:cxn ang="0">
                  <a:pos x="connsiteX2" y="connsiteY2"/>
                </a:cxn>
              </a:cxnLst>
              <a:rect l="l" t="t" r="r" b="b"/>
              <a:pathLst>
                <a:path w="1883885" h="264405">
                  <a:moveTo>
                    <a:pt x="0" y="264405"/>
                  </a:moveTo>
                  <a:lnTo>
                    <a:pt x="0" y="0"/>
                  </a:lnTo>
                  <a:lnTo>
                    <a:pt x="1883885" y="0"/>
                  </a:lnTo>
                </a:path>
              </a:pathLst>
            </a:cu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 Placeholder 2"/>
          <p:cNvSpPr txBox="1">
            <a:spLocks/>
          </p:cNvSpPr>
          <p:nvPr/>
        </p:nvSpPr>
        <p:spPr>
          <a:xfrm>
            <a:off x="7823759" y="5742276"/>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0">
                      <a:schemeClr val="tx1"/>
                    </a:gs>
                    <a:gs pos="86000">
                      <a:schemeClr val="tx1"/>
                    </a:gs>
                  </a:gsLst>
                  <a:lin ang="5400000" scaled="0"/>
                </a:gradFill>
                <a:latin typeface="+mn-lt"/>
              </a:rPr>
              <a:t>Use </a:t>
            </a:r>
            <a:r>
              <a:rPr lang="en-US" sz="1600" b="1" dirty="0">
                <a:gradFill>
                  <a:gsLst>
                    <a:gs pos="0">
                      <a:schemeClr val="tx1"/>
                    </a:gs>
                    <a:gs pos="86000">
                      <a:schemeClr val="tx1"/>
                    </a:gs>
                  </a:gsLst>
                  <a:lin ang="5400000" scaled="0"/>
                </a:gradFill>
                <a:latin typeface="+mn-lt"/>
              </a:rPr>
              <a:t>Accents 4-6 </a:t>
            </a:r>
            <a:r>
              <a:rPr lang="en-US" sz="1600" dirty="0">
                <a:gradFill>
                  <a:gsLst>
                    <a:gs pos="0">
                      <a:schemeClr val="tx1"/>
                    </a:gs>
                    <a:gs pos="86000">
                      <a:schemeClr val="tx1"/>
                    </a:gs>
                  </a:gsLst>
                  <a:lin ang="5400000" scaled="0"/>
                </a:gradFill>
                <a:latin typeface="+mn-lt"/>
              </a:rPr>
              <a:t>sparingly – only when more colors are necessary. </a:t>
            </a:r>
          </a:p>
        </p:txBody>
      </p:sp>
      <p:cxnSp>
        <p:nvCxnSpPr>
          <p:cNvPr id="12" name="Straight Arrow Connector 11"/>
          <p:cNvCxnSpPr/>
          <p:nvPr/>
        </p:nvCxnSpPr>
        <p:spPr>
          <a:xfrm>
            <a:off x="1015144" y="2308555"/>
            <a:ext cx="0" cy="414394"/>
          </a:xfrm>
          <a:prstGeom prst="straightConnector1">
            <a:avLst/>
          </a:pr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86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287054"/>
          </a:xfrm>
        </p:spPr>
        <p:txBody>
          <a:bodyPr/>
          <a:lstStyle/>
          <a:p>
            <a:r>
              <a:rPr lang="en-US" dirty="0"/>
              <a:t>This entire deck, including demos but not the checkpoints, must be delivered in 10 minutes or less. Participants need time to do the actual lab.</a:t>
            </a:r>
          </a:p>
          <a:p>
            <a:r>
              <a:rPr lang="en-US" dirty="0"/>
              <a:t>Talking points are very brief. Even if you’ve seen the same slide in the past, take note of the new talking points.</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Presentation Notes</a:t>
            </a:r>
          </a:p>
        </p:txBody>
      </p:sp>
    </p:spTree>
    <p:extLst>
      <p:ext uri="{BB962C8B-B14F-4D97-AF65-F5344CB8AC3E}">
        <p14:creationId xmlns:p14="http://schemas.microsoft.com/office/powerpoint/2010/main" val="42837370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4712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413807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2313834761"/>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 xmlns:a16="http://schemas.microsoft.com/office/drawing/2014/main" val="20000"/>
                    </a:ext>
                  </a:extLst>
                </a:gridCol>
                <a:gridCol w="1642018">
                  <a:extLst>
                    <a:ext uri="{9D8B030D-6E8A-4147-A177-3AD203B41FA5}">
                      <a16:colId xmlns="" xmlns:a16="http://schemas.microsoft.com/office/drawing/2014/main" val="20001"/>
                    </a:ext>
                  </a:extLst>
                </a:gridCol>
                <a:gridCol w="1650674">
                  <a:extLst>
                    <a:ext uri="{9D8B030D-6E8A-4147-A177-3AD203B41FA5}">
                      <a16:colId xmlns="" xmlns:a16="http://schemas.microsoft.com/office/drawing/2014/main" val="20002"/>
                    </a:ext>
                  </a:extLst>
                </a:gridCol>
                <a:gridCol w="1660197">
                  <a:extLst>
                    <a:ext uri="{9D8B030D-6E8A-4147-A177-3AD203B41FA5}">
                      <a16:colId xmlns="" xmlns:a16="http://schemas.microsoft.com/office/drawing/2014/main" val="20003"/>
                    </a:ext>
                  </a:extLst>
                </a:gridCol>
                <a:gridCol w="1632491">
                  <a:extLst>
                    <a:ext uri="{9D8B030D-6E8A-4147-A177-3AD203B41FA5}">
                      <a16:colId xmlns="" xmlns:a16="http://schemas.microsoft.com/office/drawing/2014/main" val="20004"/>
                    </a:ext>
                  </a:extLst>
                </a:gridCol>
              </a:tblGrid>
              <a:tr h="927344">
                <a:tc>
                  <a:txBody>
                    <a:bodyPr/>
                    <a:lstStyle/>
                    <a:p>
                      <a:r>
                        <a:rPr lang="en-US" sz="1600" dirty="0">
                          <a:gradFill>
                            <a:gsLst>
                              <a:gs pos="5310">
                                <a:srgbClr val="FFFFFF"/>
                              </a:gs>
                              <a:gs pos="21239">
                                <a:srgbClr val="FFFFFF"/>
                              </a:gs>
                            </a:gsLst>
                            <a:lin ang="5400000" scaled="0"/>
                          </a:gradFill>
                          <a:latin typeface="+mn-lt"/>
                        </a:rPr>
                        <a:t>Column 1</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2</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3</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4</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5</a:t>
                      </a:r>
                      <a:endParaRPr lang="en-US" sz="1600" b="0" dirty="0">
                        <a:gradFill>
                          <a:gsLst>
                            <a:gs pos="5310">
                              <a:srgbClr val="FFFFFF"/>
                            </a:gs>
                            <a:gs pos="21239">
                              <a:srgbClr val="FFFFFF"/>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 xmlns:a16="http://schemas.microsoft.com/office/drawing/2014/main"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 xmlns:a16="http://schemas.microsoft.com/office/drawing/2014/main"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40725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239126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7123427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429199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982583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9" name="Picture Placeholder 8"/>
          <p:cNvSpPr>
            <a:spLocks noGrp="1"/>
          </p:cNvSpPr>
          <p:nvPr>
            <p:ph type="pic" sz="quarter" idx="10"/>
          </p:nvPr>
        </p:nvSpPr>
        <p:spPr/>
      </p:sp>
    </p:spTree>
    <p:extLst>
      <p:ext uri="{BB962C8B-B14F-4D97-AF65-F5344CB8AC3E}">
        <p14:creationId xmlns:p14="http://schemas.microsoft.com/office/powerpoint/2010/main" val="371688079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43337" y="3850951"/>
            <a:ext cx="3438144" cy="1932312"/>
          </a:xfrm>
          <a:prstGeom prst="rect">
            <a:avLst/>
          </a:prstGeom>
          <a:ln>
            <a:solidFill>
              <a:schemeClr val="tx1">
                <a:alpha val="50000"/>
              </a:schemeClr>
            </a:solidFill>
          </a:ln>
        </p:spPr>
      </p:pic>
      <p:sp>
        <p:nvSpPr>
          <p:cNvPr id="2" name="Title 1"/>
          <p:cNvSpPr>
            <a:spLocks noGrp="1"/>
          </p:cNvSpPr>
          <p:nvPr>
            <p:ph type="title"/>
          </p:nvPr>
        </p:nvSpPr>
        <p:spPr/>
        <p:txBody>
          <a:bodyPr/>
          <a:lstStyle/>
          <a:p>
            <a:r>
              <a:rPr lang="en-US"/>
              <a:t>Microsoft brand guidelines</a:t>
            </a:r>
            <a:endParaRPr lang="en-US" dirty="0"/>
          </a:p>
        </p:txBody>
      </p:sp>
      <p:sp>
        <p:nvSpPr>
          <p:cNvPr id="13" name="TextBox 12"/>
          <p:cNvSpPr txBox="1"/>
          <p:nvPr/>
        </p:nvSpPr>
        <p:spPr>
          <a:xfrm>
            <a:off x="274640" y="1606071"/>
            <a:ext cx="4846330" cy="3157788"/>
          </a:xfrm>
          <a:prstGeom prst="rect">
            <a:avLst/>
          </a:prstGeom>
          <a:noFill/>
        </p:spPr>
        <p:txBody>
          <a:bodyPr wrap="square" lIns="182880" tIns="146304" rIns="182880" bIns="146304" rtlCol="0">
            <a:spAutoFit/>
          </a:bodyPr>
          <a:lstStyle/>
          <a:p>
            <a:pPr>
              <a:spcAft>
                <a:spcPts val="600"/>
              </a:spcAft>
            </a:pPr>
            <a:r>
              <a:rPr lang="en-US" sz="2200" dirty="0">
                <a:gradFill>
                  <a:gsLst>
                    <a:gs pos="1255">
                      <a:schemeClr val="tx1"/>
                    </a:gs>
                    <a:gs pos="11000">
                      <a:schemeClr val="tx1"/>
                    </a:gs>
                  </a:gsLst>
                  <a:lin ang="5400000" scaled="0"/>
                </a:gradFill>
              </a:rPr>
              <a:t>Looking for more slide resources?</a:t>
            </a:r>
          </a:p>
          <a:p>
            <a:pPr>
              <a:spcAft>
                <a:spcPts val="600"/>
              </a:spcAft>
            </a:pPr>
            <a:r>
              <a:rPr lang="en-US" sz="2200" b="1" dirty="0">
                <a:gradFill>
                  <a:gsLst>
                    <a:gs pos="1255">
                      <a:schemeClr val="tx1"/>
                    </a:gs>
                    <a:gs pos="11000">
                      <a:schemeClr val="tx1"/>
                    </a:gs>
                  </a:gsLst>
                  <a:lin ang="5400000" scaled="0"/>
                </a:gradFill>
              </a:rPr>
              <a:t>Brand guidelines </a:t>
            </a:r>
            <a:r>
              <a:rPr lang="en-US" sz="2200" dirty="0">
                <a:gradFill>
                  <a:gsLst>
                    <a:gs pos="1255">
                      <a:schemeClr val="tx1"/>
                    </a:gs>
                    <a:gs pos="11000">
                      <a:schemeClr val="tx1"/>
                    </a:gs>
                  </a:gsLst>
                  <a:lin ang="5400000" scaled="0"/>
                </a:gradFill>
              </a:rPr>
              <a:t>for PowerPoint templates is a separate slide deck that provides an overview of the Microsoft brand, guidelines, resources, tips and much more. </a:t>
            </a:r>
          </a:p>
          <a:p>
            <a:pPr>
              <a:spcAft>
                <a:spcPts val="600"/>
              </a:spcAft>
            </a:pPr>
            <a:r>
              <a:rPr lang="en-US" sz="2200" dirty="0">
                <a:gradFill>
                  <a:gsLst>
                    <a:gs pos="1255">
                      <a:schemeClr val="tx1"/>
                    </a:gs>
                    <a:gs pos="11000">
                      <a:schemeClr val="tx1"/>
                    </a:gs>
                  </a:gsLst>
                  <a:lin ang="5400000" scaled="0"/>
                </a:gradFill>
              </a:rPr>
              <a:t>A few of the slides are shown </a:t>
            </a:r>
            <a:br>
              <a:rPr lang="en-US" sz="2200" dirty="0">
                <a:gradFill>
                  <a:gsLst>
                    <a:gs pos="1255">
                      <a:schemeClr val="tx1"/>
                    </a:gs>
                    <a:gs pos="11000">
                      <a:schemeClr val="tx1"/>
                    </a:gs>
                  </a:gsLst>
                  <a:lin ang="5400000" scaled="0"/>
                </a:gradFill>
              </a:rPr>
            </a:br>
            <a:r>
              <a:rPr lang="en-US" sz="2200" dirty="0">
                <a:gradFill>
                  <a:gsLst>
                    <a:gs pos="1255">
                      <a:schemeClr val="tx1"/>
                    </a:gs>
                    <a:gs pos="11000">
                      <a:schemeClr val="tx1"/>
                    </a:gs>
                  </a:gsLst>
                  <a:lin ang="5400000" scaled="0"/>
                </a:gradFill>
              </a:rPr>
              <a:t>at right.</a:t>
            </a:r>
          </a:p>
        </p:txBody>
      </p:sp>
      <p:sp>
        <p:nvSpPr>
          <p:cNvPr id="28" name="TextBox 27"/>
          <p:cNvSpPr txBox="1"/>
          <p:nvPr/>
        </p:nvSpPr>
        <p:spPr>
          <a:xfrm>
            <a:off x="274639" y="4824164"/>
            <a:ext cx="4571999" cy="1126462"/>
          </a:xfrm>
          <a:prstGeom prst="rect">
            <a:avLst/>
          </a:prstGeom>
          <a:noFill/>
        </p:spPr>
        <p:txBody>
          <a:bodyPr wrap="square" lIns="182880" tIns="146304" rIns="182880" bIns="146304" rtlCol="0">
            <a:spAutoFit/>
          </a:bodyPr>
          <a:lstStyle/>
          <a:p>
            <a:pPr>
              <a:spcAft>
                <a:spcPts val="600"/>
              </a:spcAft>
            </a:pPr>
            <a:r>
              <a:rPr lang="en-US" sz="2200" dirty="0">
                <a:gradFill>
                  <a:gsLst>
                    <a:gs pos="16736">
                      <a:schemeClr val="tx1"/>
                    </a:gs>
                    <a:gs pos="24000">
                      <a:schemeClr val="tx1"/>
                    </a:gs>
                  </a:gsLst>
                  <a:lin ang="5400000" scaled="0"/>
                </a:gradFill>
              </a:rPr>
              <a:t>Download from:  </a:t>
            </a:r>
            <a:r>
              <a:rPr lang="en-US" sz="1600" dirty="0">
                <a:solidFill>
                  <a:srgbClr val="505050"/>
                </a:solidFill>
                <a:hlinkClick r:id="rId4"/>
              </a:rPr>
              <a:t>https://microsoft.sharepoint.com/teams/BrandCentral/Pages/Presentations.aspx</a:t>
            </a:r>
            <a:endParaRPr lang="en-US" sz="1600" dirty="0">
              <a:gradFill>
                <a:gsLst>
                  <a:gs pos="2917">
                    <a:srgbClr val="505050"/>
                  </a:gs>
                  <a:gs pos="30000">
                    <a:srgbClr val="505050"/>
                  </a:gs>
                </a:gsLst>
                <a:lin ang="5400000" scaled="0"/>
              </a:gradFill>
            </a:endParaRPr>
          </a:p>
        </p:txBody>
      </p:sp>
      <p:pic>
        <p:nvPicPr>
          <p:cNvPr id="4" name="Picture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43337" y="1851360"/>
            <a:ext cx="3435939" cy="1931072"/>
          </a:xfrm>
          <a:prstGeom prst="rect">
            <a:avLst/>
          </a:prstGeom>
          <a:ln>
            <a:solidFill>
              <a:schemeClr val="tx1">
                <a:alpha val="50000"/>
              </a:schemeClr>
            </a:solidFill>
          </a:ln>
        </p:spPr>
      </p:pic>
      <p:pic>
        <p:nvPicPr>
          <p:cNvPr id="5" name="Picture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009706" y="1851360"/>
            <a:ext cx="3435939" cy="1931072"/>
          </a:xfrm>
          <a:prstGeom prst="rect">
            <a:avLst/>
          </a:prstGeom>
          <a:ln>
            <a:solidFill>
              <a:schemeClr val="tx1">
                <a:alpha val="50000"/>
              </a:schemeClr>
            </a:solidFill>
          </a:ln>
        </p:spPr>
      </p:pic>
      <p:pic>
        <p:nvPicPr>
          <p:cNvPr id="14" name="Picture 1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009706" y="3852192"/>
            <a:ext cx="3435939" cy="1931071"/>
          </a:xfrm>
          <a:prstGeom prst="rect">
            <a:avLst/>
          </a:prstGeom>
          <a:ln>
            <a:solidFill>
              <a:schemeClr val="tx1">
                <a:alpha val="50000"/>
              </a:schemeClr>
            </a:solidFill>
          </a:ln>
        </p:spPr>
      </p:pic>
    </p:spTree>
    <p:extLst>
      <p:ext uri="{BB962C8B-B14F-4D97-AF65-F5344CB8AC3E}">
        <p14:creationId xmlns:p14="http://schemas.microsoft.com/office/powerpoint/2010/main" val="359340011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69070997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21327738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gradFill>
                  <a:gsLst>
                    <a:gs pos="11000">
                      <a:schemeClr val="tx1"/>
                    </a:gs>
                    <a:gs pos="79000">
                      <a:schemeClr val="tx1"/>
                    </a:gs>
                  </a:gsLst>
                  <a:lin ang="5400000" scaled="0"/>
                </a:gradFill>
                <a:latin typeface="Segoe UI"/>
              </a:rPr>
              <a:t>FRED ROGERS</a:t>
            </a:r>
          </a:p>
        </p:txBody>
      </p:sp>
    </p:spTree>
    <p:extLst>
      <p:ext uri="{BB962C8B-B14F-4D97-AF65-F5344CB8AC3E}">
        <p14:creationId xmlns:p14="http://schemas.microsoft.com/office/powerpoint/2010/main" val="106728938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306618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23945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210921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2049794446"/>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3249450159"/>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8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Presentation title </a:t>
            </a:r>
            <a:br>
              <a:rPr lang="en-US"/>
            </a:br>
            <a:r>
              <a:rPr lang="en-US"/>
              <a:t>goes here</a:t>
            </a:r>
            <a:endParaRPr lang="en-US" dirty="0"/>
          </a:p>
        </p:txBody>
      </p:sp>
      <p:sp>
        <p:nvSpPr>
          <p:cNvPr id="5" name="Text Placeholder 4"/>
          <p:cNvSpPr>
            <a:spLocks noGrp="1"/>
          </p:cNvSpPr>
          <p:nvPr>
            <p:ph type="body" sz="quarter" idx="12"/>
          </p:nvPr>
        </p:nvSpPr>
        <p:spPr/>
        <p:txBody>
          <a:bodyPr/>
          <a:lstStyle/>
          <a:p>
            <a:r>
              <a:rPr lang="en-US"/>
              <a:t>Speaker name</a:t>
            </a:r>
          </a:p>
          <a:p>
            <a:r>
              <a:rPr lang="en-US"/>
              <a:t>Title</a:t>
            </a:r>
            <a:endParaRPr lang="en-US" dirty="0"/>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9895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167354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Cross Platform Mobile Development with Xamarin</a:t>
            </a:r>
          </a:p>
        </p:txBody>
      </p:sp>
      <p:sp>
        <p:nvSpPr>
          <p:cNvPr id="5" name="Text Placeholder 4"/>
          <p:cNvSpPr>
            <a:spLocks noGrp="1"/>
          </p:cNvSpPr>
          <p:nvPr>
            <p:ph type="body" sz="quarter" idx="12"/>
          </p:nvPr>
        </p:nvSpPr>
        <p:spPr/>
        <p:txBody>
          <a:bodyPr/>
          <a:lstStyle/>
          <a:p>
            <a:endParaRPr lang="en-US" dirty="0"/>
          </a:p>
        </p:txBody>
      </p:sp>
      <p:sp>
        <p:nvSpPr>
          <p:cNvPr id="6" name="Text Placeholder 5"/>
          <p:cNvSpPr>
            <a:spLocks noGrp="1"/>
          </p:cNvSpPr>
          <p:nvPr>
            <p:ph type="body" sz="quarter" idx="13"/>
          </p:nvPr>
        </p:nvSpPr>
        <p:spPr/>
        <p:txBody>
          <a:bodyPr/>
          <a:lstStyle/>
          <a:p>
            <a:r>
              <a:rPr lang="en-US" dirty="0"/>
              <a:t>Code Labs</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2125663"/>
            <a:ext cx="11887200" cy="2092881"/>
          </a:xfrm>
        </p:spPr>
        <p:txBody>
          <a:bodyPr/>
          <a:lstStyle/>
          <a:p>
            <a:r>
              <a:rPr lang="en-US" dirty="0"/>
              <a:t>Example of a bulleted slide with a subhead</a:t>
            </a:r>
          </a:p>
          <a:p>
            <a:pPr lvl="1"/>
            <a:r>
              <a:rPr lang="en-US" dirty="0"/>
              <a:t>Set the slide title to “Sentence case”</a:t>
            </a:r>
          </a:p>
          <a:p>
            <a:pPr lvl="1"/>
            <a:r>
              <a:rPr lang="en-US" dirty="0"/>
              <a:t>Set subheads to “Sentence case”</a:t>
            </a:r>
          </a:p>
          <a:p>
            <a:pPr lvl="0"/>
            <a:r>
              <a:rPr lang="en-US" dirty="0"/>
              <a:t>Hyperlink style</a:t>
            </a:r>
          </a:p>
          <a:p>
            <a:pPr lvl="1"/>
            <a:r>
              <a:rPr lang="en-US" dirty="0">
                <a:hlinkClick r:id="rId3"/>
              </a:rPr>
              <a:t>www.microsoft.com</a:t>
            </a:r>
            <a:r>
              <a:rPr lang="en-US" dirty="0"/>
              <a:t> </a:t>
            </a:r>
          </a:p>
        </p:txBody>
      </p:sp>
      <p:sp>
        <p:nvSpPr>
          <p:cNvPr id="2" name="Title 1"/>
          <p:cNvSpPr>
            <a:spLocks noGrp="1"/>
          </p:cNvSpPr>
          <p:nvPr>
            <p:ph type="title"/>
          </p:nvPr>
        </p:nvSpPr>
        <p:spPr/>
        <p:txBody>
          <a:bodyPr/>
          <a:lstStyle/>
          <a:p>
            <a:r>
              <a:rPr lang="en-US" dirty="0"/>
              <a:t>Bullet points layout with subtitle</a:t>
            </a:r>
            <a:br>
              <a:rPr lang="en-US" dirty="0"/>
            </a:br>
            <a:r>
              <a:rPr lang="en-US" sz="4000" dirty="0">
                <a:gradFill>
                  <a:gsLst>
                    <a:gs pos="10101">
                      <a:schemeClr val="tx1"/>
                    </a:gs>
                    <a:gs pos="54000">
                      <a:schemeClr val="tx1"/>
                    </a:gs>
                  </a:gsLst>
                  <a:lin ang="5400000" scaled="0"/>
                </a:gradFill>
              </a:rPr>
              <a:t>Subtitle</a:t>
            </a:r>
          </a:p>
        </p:txBody>
      </p:sp>
    </p:spTree>
    <p:extLst>
      <p:ext uri="{BB962C8B-B14F-4D97-AF65-F5344CB8AC3E}">
        <p14:creationId xmlns:p14="http://schemas.microsoft.com/office/powerpoint/2010/main" val="158914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461640" y="3040062"/>
            <a:ext cx="1657350" cy="3248025"/>
          </a:xfrm>
          <a:prstGeom prst="rect">
            <a:avLst/>
          </a:prstGeom>
        </p:spPr>
      </p:pic>
      <p:pic>
        <p:nvPicPr>
          <p:cNvPr id="21" name="Picture 20"/>
          <p:cNvPicPr>
            <a:picLocks noChangeAspect="1"/>
          </p:cNvPicPr>
          <p:nvPr/>
        </p:nvPicPr>
        <p:blipFill>
          <a:blip r:embed="rId4"/>
          <a:stretch>
            <a:fillRect/>
          </a:stretch>
        </p:blipFill>
        <p:spPr>
          <a:xfrm>
            <a:off x="458371" y="3040061"/>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2431370" y="3557266"/>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5162033" y="3696009"/>
            <a:ext cx="1206527" cy="1206042"/>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3</a:t>
            </a:r>
          </a:p>
        </p:txBody>
      </p:sp>
      <p:sp>
        <p:nvSpPr>
          <p:cNvPr id="6" name="Rectangle 5"/>
          <p:cNvSpPr/>
          <p:nvPr/>
        </p:nvSpPr>
        <p:spPr bwMode="auto">
          <a:xfrm>
            <a:off x="3857057" y="3696009"/>
            <a:ext cx="1206527" cy="120604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2</a:t>
            </a:r>
          </a:p>
        </p:txBody>
      </p:sp>
      <p:sp>
        <p:nvSpPr>
          <p:cNvPr id="7" name="Rectangle 6"/>
          <p:cNvSpPr/>
          <p:nvPr/>
        </p:nvSpPr>
        <p:spPr bwMode="auto">
          <a:xfrm>
            <a:off x="2552081" y="3696009"/>
            <a:ext cx="1206527" cy="120604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70796">
                      <a:srgbClr val="000000"/>
                    </a:gs>
                    <a:gs pos="41000">
                      <a:srgbClr val="000000"/>
                    </a:gs>
                  </a:gsLst>
                  <a:lin ang="5400000" scaled="0"/>
                </a:gradFill>
              </a:rPr>
              <a:t>Accent 1</a:t>
            </a:r>
          </a:p>
        </p:txBody>
      </p:sp>
      <p:sp>
        <p:nvSpPr>
          <p:cNvPr id="8" name="Rectangle 7"/>
          <p:cNvSpPr/>
          <p:nvPr/>
        </p:nvSpPr>
        <p:spPr bwMode="auto">
          <a:xfrm>
            <a:off x="8537402" y="3831351"/>
            <a:ext cx="935733" cy="935357"/>
          </a:xfrm>
          <a:prstGeom prst="rect">
            <a:avLst/>
          </a:prstGeom>
          <a:solidFill>
            <a:schemeClr val="accent6"/>
          </a:solidFill>
          <a:ln w="3175">
            <a:solidFill>
              <a:srgbClr val="FFFFFF">
                <a:alpha val="25000"/>
              </a:srgb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6</a:t>
            </a:r>
          </a:p>
        </p:txBody>
      </p:sp>
      <p:sp>
        <p:nvSpPr>
          <p:cNvPr id="9" name="Rectangle 8"/>
          <p:cNvSpPr/>
          <p:nvPr/>
        </p:nvSpPr>
        <p:spPr bwMode="auto">
          <a:xfrm>
            <a:off x="7505843" y="3831351"/>
            <a:ext cx="935733" cy="935357"/>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5</a:t>
            </a:r>
          </a:p>
        </p:txBody>
      </p:sp>
      <p:sp>
        <p:nvSpPr>
          <p:cNvPr id="10" name="Rectangle 9"/>
          <p:cNvSpPr/>
          <p:nvPr/>
        </p:nvSpPr>
        <p:spPr bwMode="auto">
          <a:xfrm>
            <a:off x="6467011" y="3831351"/>
            <a:ext cx="935733" cy="935357"/>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solidFill>
                  <a:srgbClr val="505050"/>
                </a:solidFill>
              </a:rPr>
              <a:t>Accent 4</a:t>
            </a:r>
          </a:p>
        </p:txBody>
      </p:sp>
      <p:sp>
        <p:nvSpPr>
          <p:cNvPr id="14" name="TextBox 13"/>
          <p:cNvSpPr txBox="1"/>
          <p:nvPr/>
        </p:nvSpPr>
        <p:spPr>
          <a:xfrm>
            <a:off x="2558479" y="3040063"/>
            <a:ext cx="7060545" cy="313904"/>
          </a:xfrm>
          <a:prstGeom prst="rect">
            <a:avLst/>
          </a:prstGeom>
          <a:noFill/>
        </p:spPr>
        <p:txBody>
          <a:bodyPr wrap="square" lIns="0" tIns="0" rIns="0" bIns="0" rtlCol="0">
            <a:spAutoFit/>
          </a:bodyPr>
          <a:lstStyle/>
          <a:p>
            <a:pPr algn="ctr"/>
            <a:r>
              <a:rPr lang="en-US" sz="2000" dirty="0">
                <a:gradFill>
                  <a:gsLst>
                    <a:gs pos="25523">
                      <a:schemeClr val="tx1"/>
                    </a:gs>
                    <a:gs pos="51000">
                      <a:schemeClr val="tx1"/>
                    </a:gs>
                  </a:gsLst>
                  <a:lin ang="5400000" scaled="1"/>
                </a:gradFill>
              </a:rPr>
              <a:t>Accent colors 1-6 – (6 Theme Colors to the far right)</a:t>
            </a:r>
          </a:p>
        </p:txBody>
      </p:sp>
      <p:grpSp>
        <p:nvGrpSpPr>
          <p:cNvPr id="15" name="Group 14"/>
          <p:cNvGrpSpPr/>
          <p:nvPr/>
        </p:nvGrpSpPr>
        <p:grpSpPr>
          <a:xfrm>
            <a:off x="2552079" y="3122796"/>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5523">
                      <a:schemeClr val="tx1"/>
                    </a:gs>
                    <a:gs pos="51000">
                      <a:schemeClr val="tx1"/>
                    </a:gs>
                  </a:gsLst>
                  <a:lin ang="5400000" scaled="1"/>
                </a:gradFill>
                <a:latin typeface="Segoe UI Semilight" panose="020B0402040204020203" pitchFamily="34" charset="0"/>
                <a:cs typeface="Segoe UI Semilight" panose="020B0402040204020203" pitchFamily="34" charset="0"/>
              </a:rPr>
              <a:t>The PowerPoint palette for this template has been built for you and is shown below. Avoid using too many colors in your presentation. </a:t>
            </a:r>
          </a:p>
        </p:txBody>
      </p:sp>
      <p:sp>
        <p:nvSpPr>
          <p:cNvPr id="20" name="Text Placeholder 2"/>
          <p:cNvSpPr txBox="1">
            <a:spLocks/>
          </p:cNvSpPr>
          <p:nvPr/>
        </p:nvSpPr>
        <p:spPr>
          <a:xfrm>
            <a:off x="2552079" y="5146315"/>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5523">
                      <a:schemeClr val="tx1"/>
                    </a:gs>
                    <a:gs pos="51000">
                      <a:schemeClr val="tx1"/>
                    </a:gs>
                  </a:gsLst>
                  <a:lin ang="5400000" scaled="1"/>
                </a:gradFill>
                <a:latin typeface="Segoe UI"/>
              </a:rPr>
              <a:t>Use </a:t>
            </a:r>
            <a:r>
              <a:rPr lang="en-US" sz="1800" b="1" dirty="0">
                <a:gradFill>
                  <a:gsLst>
                    <a:gs pos="25523">
                      <a:schemeClr val="tx1"/>
                    </a:gs>
                    <a:gs pos="51000">
                      <a:schemeClr val="tx1"/>
                    </a:gs>
                  </a:gsLst>
                  <a:lin ang="5400000" scaled="1"/>
                </a:gradFill>
                <a:latin typeface="Segoe UI"/>
              </a:rPr>
              <a:t>Accent 1</a:t>
            </a:r>
            <a:r>
              <a:rPr lang="en-US" sz="1800" dirty="0">
                <a:gradFill>
                  <a:gsLst>
                    <a:gs pos="25523">
                      <a:schemeClr val="tx1"/>
                    </a:gs>
                    <a:gs pos="51000">
                      <a:schemeClr val="tx1"/>
                    </a:gs>
                  </a:gsLst>
                  <a:lin ang="5400000" scaled="1"/>
                </a:gradFill>
                <a:latin typeface="Segoe UI"/>
              </a:rPr>
              <a:t> as the main accent color. Use </a:t>
            </a:r>
            <a:r>
              <a:rPr lang="en-US" sz="1800" b="1" dirty="0">
                <a:gradFill>
                  <a:gsLst>
                    <a:gs pos="25523">
                      <a:schemeClr val="tx1"/>
                    </a:gs>
                    <a:gs pos="51000">
                      <a:schemeClr val="tx1"/>
                    </a:gs>
                  </a:gsLst>
                  <a:lin ang="5400000" scaled="1"/>
                </a:gradFill>
                <a:latin typeface="Segoe UI"/>
              </a:rPr>
              <a:t>Accent 2</a:t>
            </a:r>
            <a:r>
              <a:rPr lang="en-US" sz="1800" dirty="0">
                <a:gradFill>
                  <a:gsLst>
                    <a:gs pos="25523">
                      <a:schemeClr val="tx1"/>
                    </a:gs>
                    <a:gs pos="51000">
                      <a:schemeClr val="tx1"/>
                    </a:gs>
                  </a:gsLst>
                  <a:lin ang="5400000" scaled="1"/>
                </a:gradFill>
                <a:latin typeface="Segoe UI"/>
              </a:rPr>
              <a:t> and </a:t>
            </a:r>
            <a:r>
              <a:rPr lang="en-US" sz="1800" b="1" dirty="0">
                <a:gradFill>
                  <a:gsLst>
                    <a:gs pos="25523">
                      <a:schemeClr val="tx1"/>
                    </a:gs>
                    <a:gs pos="51000">
                      <a:schemeClr val="tx1"/>
                    </a:gs>
                  </a:gsLst>
                  <a:lin ang="5400000" scaled="1"/>
                </a:gradFill>
                <a:latin typeface="Segoe UI"/>
              </a:rPr>
              <a:t>Accent 3</a:t>
            </a:r>
            <a:r>
              <a:rPr lang="en-US" sz="1800" dirty="0">
                <a:gradFill>
                  <a:gsLst>
                    <a:gs pos="25523">
                      <a:schemeClr val="tx1"/>
                    </a:gs>
                    <a:gs pos="51000">
                      <a:schemeClr val="tx1"/>
                    </a:gs>
                  </a:gsLst>
                  <a:lin ang="5400000" scaled="1"/>
                </a:gradFill>
                <a:latin typeface="Segoe UI"/>
              </a:rPr>
              <a:t> when additional colors are needed. </a:t>
            </a:r>
          </a:p>
        </p:txBody>
      </p:sp>
      <p:sp>
        <p:nvSpPr>
          <p:cNvPr id="29" name="Rectangle 28"/>
          <p:cNvSpPr/>
          <p:nvPr/>
        </p:nvSpPr>
        <p:spPr bwMode="auto">
          <a:xfrm>
            <a:off x="1119769" y="3265932"/>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8" name="Text Placeholder 2"/>
          <p:cNvSpPr txBox="1">
            <a:spLocks/>
          </p:cNvSpPr>
          <p:nvPr/>
        </p:nvSpPr>
        <p:spPr>
          <a:xfrm>
            <a:off x="6624382" y="5045189"/>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25523">
                      <a:schemeClr val="tx1"/>
                    </a:gs>
                    <a:gs pos="51000">
                      <a:schemeClr val="tx1"/>
                    </a:gs>
                  </a:gsLst>
                  <a:lin ang="5400000" scaled="1"/>
                </a:gradFill>
                <a:latin typeface="Segoe UI"/>
              </a:rPr>
              <a:t>Use </a:t>
            </a:r>
            <a:r>
              <a:rPr lang="en-US" sz="1600" b="1" dirty="0">
                <a:gradFill>
                  <a:gsLst>
                    <a:gs pos="25523">
                      <a:schemeClr val="tx1"/>
                    </a:gs>
                    <a:gs pos="51000">
                      <a:schemeClr val="tx1"/>
                    </a:gs>
                  </a:gsLst>
                  <a:lin ang="5400000" scaled="1"/>
                </a:gradFill>
                <a:latin typeface="Segoe UI"/>
              </a:rPr>
              <a:t>Accents 4-6 </a:t>
            </a:r>
            <a:r>
              <a:rPr lang="en-US" sz="1600" dirty="0">
                <a:gradFill>
                  <a:gsLst>
                    <a:gs pos="25523">
                      <a:schemeClr val="tx1"/>
                    </a:gs>
                    <a:gs pos="51000">
                      <a:schemeClr val="tx1"/>
                    </a:gs>
                  </a:gsLst>
                  <a:lin ang="5400000" scaled="1"/>
                </a:gradFill>
                <a:latin typeface="Segoe UI"/>
              </a:rPr>
              <a:t>sparingly – only when more colors are necessary. </a:t>
            </a:r>
          </a:p>
        </p:txBody>
      </p:sp>
    </p:spTree>
    <p:extLst>
      <p:ext uri="{BB962C8B-B14F-4D97-AF65-F5344CB8AC3E}">
        <p14:creationId xmlns:p14="http://schemas.microsoft.com/office/powerpoint/2010/main" val="172759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ext uri="{D42A27DB-BD31-4B8C-83A1-F6EECF244321}">
                <p14:modId xmlns:p14="http://schemas.microsoft.com/office/powerpoint/2010/main" val="3064713020"/>
              </p:ext>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043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ext uri="{D42A27DB-BD31-4B8C-83A1-F6EECF244321}">
                <p14:modId xmlns:p14="http://schemas.microsoft.com/office/powerpoint/2010/main" val="3494684324"/>
              </p:ext>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225885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636126012"/>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 xmlns:a16="http://schemas.microsoft.com/office/drawing/2014/main" val="20000"/>
                    </a:ext>
                  </a:extLst>
                </a:gridCol>
                <a:gridCol w="1642018">
                  <a:extLst>
                    <a:ext uri="{9D8B030D-6E8A-4147-A177-3AD203B41FA5}">
                      <a16:colId xmlns="" xmlns:a16="http://schemas.microsoft.com/office/drawing/2014/main" val="20001"/>
                    </a:ext>
                  </a:extLst>
                </a:gridCol>
                <a:gridCol w="1650674">
                  <a:extLst>
                    <a:ext uri="{9D8B030D-6E8A-4147-A177-3AD203B41FA5}">
                      <a16:colId xmlns="" xmlns:a16="http://schemas.microsoft.com/office/drawing/2014/main" val="20002"/>
                    </a:ext>
                  </a:extLst>
                </a:gridCol>
                <a:gridCol w="1660197">
                  <a:extLst>
                    <a:ext uri="{9D8B030D-6E8A-4147-A177-3AD203B41FA5}">
                      <a16:colId xmlns="" xmlns:a16="http://schemas.microsoft.com/office/drawing/2014/main" val="20003"/>
                    </a:ext>
                  </a:extLst>
                </a:gridCol>
                <a:gridCol w="1632491">
                  <a:extLst>
                    <a:ext uri="{9D8B030D-6E8A-4147-A177-3AD203B41FA5}">
                      <a16:colId xmlns="" xmlns:a16="http://schemas.microsoft.com/office/drawing/2014/main" val="20004"/>
                    </a:ext>
                  </a:extLst>
                </a:gridCol>
              </a:tblGrid>
              <a:tr h="927344">
                <a:tc>
                  <a:txBody>
                    <a:bodyPr/>
                    <a:lstStyle/>
                    <a:p>
                      <a:r>
                        <a:rPr lang="en-US" sz="1600" dirty="0">
                          <a:gradFill>
                            <a:gsLst>
                              <a:gs pos="21239">
                                <a:srgbClr val="000000"/>
                              </a:gs>
                              <a:gs pos="30000">
                                <a:srgbClr val="000000"/>
                              </a:gs>
                            </a:gsLst>
                            <a:lin ang="5400000" scaled="0"/>
                          </a:gradFill>
                          <a:latin typeface="+mn-lt"/>
                        </a:rPr>
                        <a:t>Column 1</a:t>
                      </a:r>
                      <a:endParaRPr lang="en-US" sz="1600" b="0" dirty="0">
                        <a:gradFill>
                          <a:gsLst>
                            <a:gs pos="21239">
                              <a:srgbClr val="000000"/>
                            </a:gs>
                            <a:gs pos="30000">
                              <a:srgbClr val="000000"/>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2</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3</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4</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5</a:t>
                      </a:r>
                      <a:endParaRPr lang="en-US" sz="1600" b="0" dirty="0">
                        <a:gradFill>
                          <a:gsLst>
                            <a:gs pos="21239">
                              <a:srgbClr val="000000"/>
                            </a:gs>
                            <a:gs pos="30000">
                              <a:srgbClr val="000000"/>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 xmlns:a16="http://schemas.microsoft.com/office/drawing/2014/main"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 xmlns:a16="http://schemas.microsoft.com/office/drawing/2014/main"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65996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57143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424263366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299389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1258227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35380902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2 or 3 Slides on Xamarin</a:t>
            </a:r>
            <a:endParaRPr lang="en-US" dirty="0"/>
          </a:p>
        </p:txBody>
      </p:sp>
    </p:spTree>
    <p:extLst>
      <p:ext uri="{BB962C8B-B14F-4D97-AF65-F5344CB8AC3E}">
        <p14:creationId xmlns:p14="http://schemas.microsoft.com/office/powerpoint/2010/main" val="1357220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a:gradFill>
                  <a:gsLst>
                    <a:gs pos="1250">
                      <a:srgbClr val="FFFFFF"/>
                    </a:gs>
                    <a:gs pos="100000">
                      <a:srgbClr val="FFFFFF"/>
                    </a:gs>
                  </a:gsLst>
                  <a:lin ang="5400000" scaled="0"/>
                </a:gradFill>
                <a:latin typeface="Segoe UI"/>
              </a:rPr>
              <a:t>FRED ROGERS</a:t>
            </a:r>
          </a:p>
        </p:txBody>
      </p:sp>
    </p:spTree>
    <p:extLst>
      <p:ext uri="{BB962C8B-B14F-4D97-AF65-F5344CB8AC3E}">
        <p14:creationId xmlns:p14="http://schemas.microsoft.com/office/powerpoint/2010/main" val="371762498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09949323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127444504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142529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72603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663155540"/>
      </p:ext>
    </p:extLst>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250">
                      <a:schemeClr val="tx1"/>
                    </a:gs>
                    <a:gs pos="100000">
                      <a:schemeClr val="tx1"/>
                    </a:gs>
                  </a:gsLst>
                  <a:lin ang="5400000" scaled="0"/>
                </a:gradFill>
              </a:rPr>
              <a:t>Required Slide</a:t>
            </a:r>
          </a:p>
          <a:p>
            <a:pPr defTabSz="914099" fontAlgn="base">
              <a:spcBef>
                <a:spcPct val="0"/>
              </a:spcBef>
              <a:spcAft>
                <a:spcPct val="0"/>
              </a:spcAft>
            </a:pPr>
            <a:r>
              <a:rPr lang="en-US" sz="1200" dirty="0">
                <a:gradFill>
                  <a:gsLst>
                    <a:gs pos="1250">
                      <a:schemeClr val="tx1"/>
                    </a:gs>
                    <a:gs pos="100000">
                      <a:schemeClr val="tx1"/>
                    </a:gs>
                  </a:gsLst>
                  <a:lin ang="5400000" scaled="0"/>
                </a:gradFill>
              </a:rPr>
              <a:t>*delete this box when your slide is finalized</a:t>
            </a:r>
          </a:p>
          <a:p>
            <a:pPr defTabSz="914099" fontAlgn="base">
              <a:spcBef>
                <a:spcPct val="0"/>
              </a:spcBef>
              <a:spcAft>
                <a:spcPct val="0"/>
              </a:spcAft>
            </a:pPr>
            <a:endParaRPr lang="en-US" dirty="0">
              <a:gradFill>
                <a:gsLst>
                  <a:gs pos="1250">
                    <a:schemeClr val="tx1"/>
                  </a:gs>
                  <a:gs pos="100000">
                    <a:schemeClr val="tx1"/>
                  </a:gs>
                </a:gsLst>
                <a:lin ang="5400000" scaled="0"/>
              </a:gradFill>
            </a:endParaRPr>
          </a:p>
          <a:p>
            <a:r>
              <a:rPr lang="en-US" b="1" dirty="0">
                <a:gradFill>
                  <a:gsLst>
                    <a:gs pos="1250">
                      <a:schemeClr val="tx1"/>
                    </a:gs>
                    <a:gs pos="100000">
                      <a:schemeClr val="tx1"/>
                    </a:gs>
                  </a:gsLst>
                  <a:lin ang="5400000" scaled="0"/>
                </a:gradFill>
              </a:rPr>
              <a:t>Speakers: </a:t>
            </a:r>
            <a:r>
              <a:rPr lang="en-US" dirty="0">
                <a:gradFill>
                  <a:gsLst>
                    <a:gs pos="1250">
                      <a:schemeClr val="tx1"/>
                    </a:gs>
                    <a:gs pos="100000">
                      <a:schemeClr val="tx1"/>
                    </a:gs>
                  </a:gsLst>
                  <a:lin ang="5400000" scaled="0"/>
                </a:gradFill>
              </a:rPr>
              <a:t>This slide will be updated during the scrub process with a unique QR code. Attendees scan the QR code to access the </a:t>
            </a:r>
            <a:r>
              <a:rPr lang="en-US" dirty="0" err="1">
                <a:gradFill>
                  <a:gsLst>
                    <a:gs pos="1250">
                      <a:schemeClr val="tx1"/>
                    </a:gs>
                    <a:gs pos="100000">
                      <a:schemeClr val="tx1"/>
                    </a:gs>
                  </a:gsLst>
                  <a:lin ang="5400000" scaled="0"/>
                </a:gradFill>
              </a:rPr>
              <a:t>eval</a:t>
            </a:r>
            <a:r>
              <a:rPr lang="en-US" dirty="0">
                <a:gradFill>
                  <a:gsLst>
                    <a:gs pos="1250">
                      <a:schemeClr val="tx1"/>
                    </a:gs>
                    <a:gs pos="100000">
                      <a:schemeClr val="tx1"/>
                    </a:gs>
                  </a:gsLst>
                  <a:lin ang="5400000" scaled="0"/>
                </a:gradFill>
              </a:rPr>
              <a:t> for your session.</a:t>
            </a:r>
          </a:p>
        </p:txBody>
      </p:sp>
    </p:spTree>
    <p:extLst>
      <p:ext uri="{BB962C8B-B14F-4D97-AF65-F5344CB8AC3E}">
        <p14:creationId xmlns:p14="http://schemas.microsoft.com/office/powerpoint/2010/main" val="3487247719"/>
      </p:ext>
    </p:extLst>
  </p:cSld>
  <p:clrMapOvr>
    <a:masterClrMapping/>
  </p:clrMapOvr>
  <p:transition spd="slow">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63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Lab Setup</a:t>
            </a:r>
          </a:p>
        </p:txBody>
      </p:sp>
    </p:spTree>
    <p:extLst>
      <p:ext uri="{BB962C8B-B14F-4D97-AF65-F5344CB8AC3E}">
        <p14:creationId xmlns:p14="http://schemas.microsoft.com/office/powerpoint/2010/main" val="3221197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Mobile </a:t>
            </a:r>
            <a:r>
              <a:rPr lang="en-US" dirty="0" err="1" smtClean="0"/>
              <a:t>DevOps</a:t>
            </a:r>
            <a:r>
              <a:rPr lang="en-US" dirty="0" smtClean="0"/>
              <a:t> Modules</a:t>
            </a:r>
            <a:endParaRPr lang="en-US" dirty="0"/>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25434"/>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Cross Platform Mobile Development with Xamarin</a:t>
            </a:r>
          </a:p>
        </p:txBody>
      </p:sp>
      <p:sp>
        <p:nvSpPr>
          <p:cNvPr id="9" name="Rectangle 8"/>
          <p:cNvSpPr/>
          <p:nvPr/>
        </p:nvSpPr>
        <p:spPr bwMode="auto">
          <a:xfrm>
            <a:off x="808037" y="1820862"/>
            <a:ext cx="1066800" cy="129082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bwMode="auto">
          <a:xfrm>
            <a:off x="1965960" y="3397298"/>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Integration using Visual Studio Team Services for Cross Platform Mobile Apps</a:t>
            </a:r>
          </a:p>
        </p:txBody>
      </p:sp>
      <p:sp>
        <p:nvSpPr>
          <p:cNvPr id="12" name="Rectangle 11"/>
          <p:cNvSpPr/>
          <p:nvPr/>
        </p:nvSpPr>
        <p:spPr bwMode="auto">
          <a:xfrm>
            <a:off x="808037" y="3399258"/>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13" name="Rectangle 12"/>
          <p:cNvSpPr/>
          <p:nvPr/>
        </p:nvSpPr>
        <p:spPr bwMode="auto">
          <a:xfrm>
            <a:off x="1965960" y="4945062"/>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Delivery for Cross-Platform Mobile Apps using Visual Studio Team Services and </a:t>
            </a:r>
            <a:r>
              <a:rPr lang="en-US" sz="2400" dirty="0" err="1">
                <a:gradFill>
                  <a:gsLst>
                    <a:gs pos="0">
                      <a:srgbClr val="FFFFFF"/>
                    </a:gs>
                    <a:gs pos="100000">
                      <a:srgbClr val="FFFFFF"/>
                    </a:gs>
                  </a:gsLst>
                  <a:lin ang="5400000" scaled="0"/>
                </a:gradFill>
                <a:ea typeface="Segoe UI" pitchFamily="34" charset="0"/>
                <a:cs typeface="Segoe UI" pitchFamily="34" charset="0"/>
              </a:rPr>
              <a:t>HockeyApp</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808037" y="49450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156772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8163" y="3149096"/>
            <a:ext cx="1478881" cy="88732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8"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1"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2"/>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81986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8163" y="3149096"/>
            <a:ext cx="1478881" cy="88732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8"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1"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2"/>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grpSp>
        <p:nvGrpSpPr>
          <p:cNvPr id="2" name="Group 1"/>
          <p:cNvGrpSpPr/>
          <p:nvPr/>
        </p:nvGrpSpPr>
        <p:grpSpPr>
          <a:xfrm>
            <a:off x="882" y="-8519"/>
            <a:ext cx="12432218" cy="7013317"/>
            <a:chOff x="0" y="-8353"/>
            <a:chExt cx="12189556" cy="6876425"/>
          </a:xfrm>
        </p:grpSpPr>
        <p:sp>
          <p:nvSpPr>
            <p:cNvPr id="56" name="Rectangle 55"/>
            <p:cNvSpPr/>
            <p:nvPr/>
          </p:nvSpPr>
          <p:spPr>
            <a:xfrm>
              <a:off x="0" y="-8353"/>
              <a:ext cx="12189556" cy="2571933"/>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2" name="Rectangle 61"/>
            <p:cNvSpPr/>
            <p:nvPr/>
          </p:nvSpPr>
          <p:spPr>
            <a:xfrm>
              <a:off x="5055866" y="2563580"/>
              <a:ext cx="7133690" cy="756422"/>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6" name="Rectangle 65"/>
            <p:cNvSpPr/>
            <p:nvPr/>
          </p:nvSpPr>
          <p:spPr>
            <a:xfrm>
              <a:off x="6810702" y="3318822"/>
              <a:ext cx="5378854" cy="3549250"/>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67" name="mod tb"/>
          <p:cNvSpPr txBox="1"/>
          <p:nvPr/>
        </p:nvSpPr>
        <p:spPr>
          <a:xfrm>
            <a:off x="104631" y="77723"/>
            <a:ext cx="2476586" cy="1694948"/>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56" b="1" u="sng" dirty="0"/>
              <a:t>Module 1</a:t>
            </a:r>
          </a:p>
          <a:p>
            <a:pPr marL="291436" indent="-291436">
              <a:buFont typeface="Arial" panose="020B0604020202020204" pitchFamily="34" charset="0"/>
              <a:buChar char="•"/>
            </a:pPr>
            <a:r>
              <a:rPr lang="en-US" sz="1836" dirty="0"/>
              <a:t>Visual Studio</a:t>
            </a:r>
          </a:p>
          <a:p>
            <a:pPr marL="291436" indent="-291436">
              <a:buFont typeface="Arial" panose="020B0604020202020204" pitchFamily="34" charset="0"/>
              <a:buChar char="•"/>
            </a:pPr>
            <a:r>
              <a:rPr lang="en-US" sz="1836" dirty="0" err="1"/>
              <a:t>Xamarin</a:t>
            </a:r>
            <a:endParaRPr lang="en-US" sz="1836" dirty="0"/>
          </a:p>
          <a:p>
            <a:pPr marL="291436" indent="-291436">
              <a:buFont typeface="Arial" panose="020B0604020202020204" pitchFamily="34" charset="0"/>
              <a:buChar char="•"/>
            </a:pPr>
            <a:r>
              <a:rPr lang="en-US" sz="1836" dirty="0"/>
              <a:t>Debugging</a:t>
            </a:r>
          </a:p>
          <a:p>
            <a:pPr marL="291436" indent="-291436">
              <a:buFont typeface="Arial" panose="020B0604020202020204" pitchFamily="34" charset="0"/>
              <a:buChar char="•"/>
            </a:pPr>
            <a:r>
              <a:rPr lang="en-US" sz="1836" dirty="0"/>
              <a:t>Unit Testing</a:t>
            </a:r>
          </a:p>
        </p:txBody>
      </p:sp>
    </p:spTree>
    <p:extLst>
      <p:ext uri="{BB962C8B-B14F-4D97-AF65-F5344CB8AC3E}">
        <p14:creationId xmlns:p14="http://schemas.microsoft.com/office/powerpoint/2010/main" val="634846027"/>
      </p:ext>
    </p:extLst>
  </p:cSld>
  <p:clrMapOvr>
    <a:masterClrMapping/>
  </p:clrMapOvr>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C92A1AA6-413C-4214-8C9D-AD7A385A5C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410</TotalTime>
  <Words>3285</Words>
  <Application>Microsoft Macintosh PowerPoint</Application>
  <PresentationFormat>Custom</PresentationFormat>
  <Paragraphs>590</Paragraphs>
  <Slides>58</Slides>
  <Notes>37</Notes>
  <HiddenSlides>5</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58</vt:i4>
      </vt:variant>
    </vt:vector>
  </HeadingPairs>
  <TitlesOfParts>
    <vt:vector size="68" baseType="lpstr">
      <vt:lpstr>Arial</vt:lpstr>
      <vt:lpstr>Calibri</vt:lpstr>
      <vt:lpstr>Consolas</vt:lpstr>
      <vt:lpstr>Segoe</vt:lpstr>
      <vt:lpstr>Segoe UI</vt:lpstr>
      <vt:lpstr>Segoe UI Light</vt:lpstr>
      <vt:lpstr>Segoe UI Semilight</vt:lpstr>
      <vt:lpstr>Wingdings</vt:lpstr>
      <vt:lpstr>5-30721_Build_2016_Template_Light</vt:lpstr>
      <vt:lpstr>5-30721_Build_2016_Template_Dark</vt:lpstr>
      <vt:lpstr>DRAFT</vt:lpstr>
      <vt:lpstr>Presentation Notes</vt:lpstr>
      <vt:lpstr>PowerPoint Presentation</vt:lpstr>
      <vt:lpstr>Cross Platform Mobile Development with Xamarin</vt:lpstr>
      <vt:lpstr>2 or 3 Slides on Xamarin</vt:lpstr>
      <vt:lpstr>Lab Setup</vt:lpstr>
      <vt:lpstr>Mobile DevOps Modules</vt:lpstr>
      <vt:lpstr>PowerPoint Presentation</vt:lpstr>
      <vt:lpstr>PowerPoint Presentation</vt:lpstr>
      <vt:lpstr>Lab</vt:lpstr>
      <vt:lpstr>Checkpoint</vt:lpstr>
      <vt:lpstr>Wrap Up</vt:lpstr>
      <vt:lpstr>PowerPoint Presentation</vt:lpstr>
      <vt:lpstr>Where can I find imagery?</vt:lpstr>
      <vt:lpstr>Preferred text layout (no bullets)</vt:lpstr>
      <vt:lpstr>Preferred text layout (no bullets)</vt:lpstr>
      <vt:lpstr>Adjusting list levels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Microsoft brand guidelines</vt:lpstr>
      <vt:lpstr>Section title</vt:lpstr>
      <vt:lpstr>Section title</vt:lpstr>
      <vt:lpstr>“If you could only sense how important you are to the lives of those you meet; how important you can be to the people you may never even dream of. There is something of yourself that you leave at every meeting with another person.”</vt:lpstr>
      <vt:lpstr>Software code slide</vt:lpstr>
      <vt:lpstr>Notes (hidden)</vt:lpstr>
      <vt:lpstr>Call to Action</vt:lpstr>
      <vt:lpstr>Please Complete An Evaluation Form Your input is important!</vt:lpstr>
      <vt:lpstr>Evaluate this session</vt:lpstr>
      <vt:lpstr>PowerPoint Presentation</vt:lpstr>
      <vt:lpstr>Presentation title  goes here</vt:lpstr>
      <vt:lpstr>Preferred text layout (no bullets)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“If you could only sense how important you are to the lives of those you meet; how important you can be to the people you may never even dream of. There is something of yourself that you leave at every meeting with another person.”</vt:lpstr>
      <vt:lpstr>Section title</vt:lpstr>
      <vt:lpstr>Section title</vt:lpstr>
      <vt:lpstr>Software code slide</vt:lpstr>
      <vt:lpstr>Notes (hidden)</vt:lpstr>
      <vt:lpstr>Call to Action</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Pete Brown</dc:creator>
  <cp:keywords>Microsoft Build 2016</cp:keywords>
  <dc:description>Template: Mitchell Derrey, Silver Fox Productions
Formatting: 
Audience Type:</dc:description>
  <cp:lastModifiedBy>Thiago Almeida</cp:lastModifiedBy>
  <cp:revision>37</cp:revision>
  <dcterms:created xsi:type="dcterms:W3CDTF">2016-03-14T17:09:14Z</dcterms:created>
  <dcterms:modified xsi:type="dcterms:W3CDTF">2016-03-18T14:47:06Z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