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3"/>
  </p:notesMasterIdLst>
  <p:handoutMasterIdLst>
    <p:handoutMasterId r:id="rId64"/>
  </p:handoutMasterIdLst>
  <p:sldIdLst>
    <p:sldId id="1473" r:id="rId6"/>
    <p:sldId id="1444" r:id="rId7"/>
    <p:sldId id="1367" r:id="rId8"/>
    <p:sldId id="1480" r:id="rId9"/>
    <p:sldId id="1488" r:id="rId10"/>
    <p:sldId id="1475" r:id="rId11"/>
    <p:sldId id="1486" r:id="rId12"/>
    <p:sldId id="1487" r:id="rId13"/>
    <p:sldId id="1478" r:id="rId14"/>
    <p:sldId id="1461" r:id="rId15"/>
    <p:sldId id="1485" r:id="rId16"/>
    <p:sldId id="1326" r:id="rId17"/>
    <p:sldId id="1388" r:id="rId18"/>
    <p:sldId id="1409" r:id="rId19"/>
    <p:sldId id="1410" r:id="rId20"/>
    <p:sldId id="1411" r:id="rId21"/>
    <p:sldId id="1412" r:id="rId22"/>
    <p:sldId id="1413" r:id="rId23"/>
    <p:sldId id="1445" r:id="rId24"/>
    <p:sldId id="1446" r:id="rId25"/>
    <p:sldId id="1447" r:id="rId26"/>
    <p:sldId id="1448" r:id="rId27"/>
    <p:sldId id="1449" r:id="rId28"/>
    <p:sldId id="1377" r:id="rId29"/>
    <p:sldId id="1364" r:id="rId30"/>
    <p:sldId id="1323" r:id="rId31"/>
    <p:sldId id="1378" r:id="rId32"/>
    <p:sldId id="1365" r:id="rId33"/>
    <p:sldId id="1370" r:id="rId34"/>
    <p:sldId id="1438" r:id="rId35"/>
    <p:sldId id="1324" r:id="rId36"/>
    <p:sldId id="1325" r:id="rId37"/>
    <p:sldId id="1414" r:id="rId38"/>
    <p:sldId id="1416" r:id="rId39"/>
    <p:sldId id="1417" r:id="rId40"/>
    <p:sldId id="1419" r:id="rId41"/>
    <p:sldId id="1420" r:id="rId42"/>
    <p:sldId id="1421" r:id="rId43"/>
    <p:sldId id="1435" r:id="rId44"/>
    <p:sldId id="1436" r:id="rId45"/>
    <p:sldId id="1423" r:id="rId46"/>
    <p:sldId id="1424" r:id="rId47"/>
    <p:sldId id="1425" r:id="rId48"/>
    <p:sldId id="1426" r:id="rId49"/>
    <p:sldId id="1427" r:id="rId50"/>
    <p:sldId id="1428" r:id="rId51"/>
    <p:sldId id="1429" r:id="rId52"/>
    <p:sldId id="1430" r:id="rId53"/>
    <p:sldId id="1437" r:id="rId54"/>
    <p:sldId id="1431" r:id="rId55"/>
    <p:sldId id="1432" r:id="rId56"/>
    <p:sldId id="1433" r:id="rId57"/>
    <p:sldId id="1434" r:id="rId58"/>
    <p:sldId id="1439" r:id="rId59"/>
    <p:sldId id="1441" r:id="rId60"/>
    <p:sldId id="1442" r:id="rId61"/>
    <p:sldId id="1443"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0"/>
            <p14:sldId id="1488"/>
            <p14:sldId id="1475"/>
            <p14:sldId id="1486"/>
            <p14:sldId id="1487"/>
            <p14:sldId id="1478"/>
            <p14:sldId id="1461"/>
            <p14:sldId id="1485"/>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63F27"/>
    <a:srgbClr val="FFFFFF"/>
    <a:srgbClr val="505050"/>
    <a:srgbClr val="107C10"/>
    <a:srgbClr val="000000"/>
    <a:srgbClr val="323232"/>
    <a:srgbClr val="5C2D91"/>
    <a:srgbClr val="32145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69059" autoAdjust="0"/>
  </p:normalViewPr>
  <p:slideViewPr>
    <p:cSldViewPr>
      <p:cViewPr>
        <p:scale>
          <a:sx n="71" d="100"/>
          <a:sy n="71" d="100"/>
        </p:scale>
        <p:origin x="840" y="224"/>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112579984"/>
        <c:axId val="-2112577056"/>
      </c:barChart>
      <c:catAx>
        <c:axId val="-2112579984"/>
        <c:scaling>
          <c:orientation val="minMax"/>
        </c:scaling>
        <c:delete val="0"/>
        <c:axPos val="b"/>
        <c:numFmt formatCode="General" sourceLinked="0"/>
        <c:majorTickMark val="out"/>
        <c:minorTickMark val="none"/>
        <c:tickLblPos val="nextTo"/>
        <c:crossAx val="-2112577056"/>
        <c:crosses val="autoZero"/>
        <c:auto val="1"/>
        <c:lblAlgn val="ctr"/>
        <c:lblOffset val="100"/>
        <c:noMultiLvlLbl val="0"/>
      </c:catAx>
      <c:valAx>
        <c:axId val="-2112577056"/>
        <c:scaling>
          <c:orientation val="minMax"/>
          <c:max val="5.0"/>
        </c:scaling>
        <c:delete val="0"/>
        <c:axPos val="l"/>
        <c:majorGridlines/>
        <c:numFmt formatCode="General" sourceLinked="1"/>
        <c:majorTickMark val="out"/>
        <c:minorTickMark val="none"/>
        <c:tickLblPos val="nextTo"/>
        <c:crossAx val="-2112579984"/>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112824944"/>
        <c:axId val="-2112827888"/>
      </c:barChart>
      <c:catAx>
        <c:axId val="-2112824944"/>
        <c:scaling>
          <c:orientation val="minMax"/>
        </c:scaling>
        <c:delete val="0"/>
        <c:axPos val="b"/>
        <c:numFmt formatCode="General" sourceLinked="0"/>
        <c:majorTickMark val="out"/>
        <c:minorTickMark val="none"/>
        <c:tickLblPos val="nextTo"/>
        <c:crossAx val="-2112827888"/>
        <c:crosses val="autoZero"/>
        <c:auto val="1"/>
        <c:lblAlgn val="ctr"/>
        <c:lblOffset val="100"/>
        <c:noMultiLvlLbl val="0"/>
      </c:catAx>
      <c:valAx>
        <c:axId val="-2112827888"/>
        <c:scaling>
          <c:orientation val="minMax"/>
          <c:max val="5.0"/>
        </c:scaling>
        <c:delete val="0"/>
        <c:axPos val="l"/>
        <c:majorGridlines/>
        <c:numFmt formatCode="General" sourceLinked="1"/>
        <c:majorTickMark val="out"/>
        <c:minorTickMark val="none"/>
        <c:tickLblPos val="nextTo"/>
        <c:crossAx val="-2112824944"/>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3/20/16 11:53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3/20/16 11:53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3/20/16 11:53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3/20/16 11:53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3/20/16 11:53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11:53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3/20/16 11:53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Native technologies – </a:t>
            </a:r>
            <a:r>
              <a:rPr lang="en-IN" baseline="0" dirty="0" err="1" smtClean="0"/>
              <a:t>Xcode</a:t>
            </a:r>
            <a:r>
              <a:rPr lang="en-IN" baseline="0" dirty="0" smtClean="0"/>
              <a:t>, Android </a:t>
            </a:r>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11:53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72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11:53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11:53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emf"/><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8.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dirty="0"/>
              <a:t>Main topic 1: size 40pt</a:t>
            </a:r>
          </a:p>
          <a:p>
            <a:pPr lvl="1"/>
            <a:r>
              <a:rPr lang="en-US" dirty="0"/>
              <a:t>Size 20pt for the subtopics</a:t>
            </a:r>
          </a:p>
          <a:p>
            <a:pPr lvl="1"/>
            <a:r>
              <a:rPr lang="en-US" dirty="0"/>
              <a:t>Size 20pt for the subtopics</a:t>
            </a:r>
          </a:p>
          <a:p>
            <a:r>
              <a:rPr lang="en-US" dirty="0"/>
              <a:t>Main topic 2: size 40pt</a:t>
            </a:r>
          </a:p>
          <a:p>
            <a:pPr lvl="1"/>
            <a:r>
              <a:rPr lang="en-US" dirty="0"/>
              <a:t>Size 20pt for the subtopics</a:t>
            </a:r>
          </a:p>
          <a:p>
            <a:pPr lvl="1"/>
            <a:r>
              <a:rPr lang="en-US" dirty="0"/>
              <a:t>Size 20pt for the subtopics</a:t>
            </a:r>
          </a:p>
          <a:p>
            <a:r>
              <a:rPr lang="en-US" dirty="0"/>
              <a:t>Main topic 3: size 40pt</a:t>
            </a:r>
          </a:p>
          <a:p>
            <a:pPr lvl="1"/>
            <a:r>
              <a:rPr lang="en-US" dirty="0"/>
              <a:t>Size 20pt for the subtopics</a:t>
            </a:r>
          </a:p>
          <a:p>
            <a:pPr lvl="1"/>
            <a:r>
              <a:rPr lang="en-US" dirty="0"/>
              <a:t>Size 20pt for the subtopics</a:t>
            </a:r>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Platform Mobile Development with Xamarin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744662"/>
            <a:ext cx="12466637"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Development Trends</a:t>
            </a:r>
            <a:endParaRPr lang="en-US" dirty="0"/>
          </a:p>
        </p:txBody>
      </p:sp>
      <p:sp>
        <p:nvSpPr>
          <p:cNvPr id="4" name="Pentagon 3"/>
          <p:cNvSpPr/>
          <p:nvPr/>
        </p:nvSpPr>
        <p:spPr bwMode="auto">
          <a:xfrm>
            <a:off x="1341439" y="5021919"/>
            <a:ext cx="4599990" cy="1591734"/>
          </a:xfrm>
          <a:prstGeom prst="homePlate">
            <a:avLst>
              <a:gd name="adj" fmla="val 30851"/>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Web standards based</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device access </a:t>
            </a:r>
          </a:p>
        </p:txBody>
      </p:sp>
      <p:sp>
        <p:nvSpPr>
          <p:cNvPr id="5" name="Rectangle 4"/>
          <p:cNvSpPr/>
          <p:nvPr/>
        </p:nvSpPr>
        <p:spPr>
          <a:xfrm>
            <a:off x="558738" y="4309935"/>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Web</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endParaRPr lang="en-US" sz="4000" dirty="0">
              <a:gradFill>
                <a:gsLst>
                  <a:gs pos="1250">
                    <a:schemeClr val="tx2"/>
                  </a:gs>
                  <a:gs pos="99000">
                    <a:schemeClr val="tx2"/>
                  </a:gs>
                </a:gsLst>
                <a:lin ang="5400000" scaled="0"/>
              </a:gradFill>
              <a:latin typeface="+mj-lt"/>
            </a:endParaRPr>
          </a:p>
        </p:txBody>
      </p:sp>
      <p:sp>
        <p:nvSpPr>
          <p:cNvPr id="6" name="Oval 5"/>
          <p:cNvSpPr/>
          <p:nvPr/>
        </p:nvSpPr>
        <p:spPr bwMode="auto">
          <a:xfrm>
            <a:off x="569560" y="5051824"/>
            <a:ext cx="1570100" cy="1583132"/>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W Oval 1"/>
          <p:cNvSpPr/>
          <p:nvPr/>
        </p:nvSpPr>
        <p:spPr bwMode="auto">
          <a:xfrm>
            <a:off x="542704" y="5051824"/>
            <a:ext cx="1600200" cy="1555561"/>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8" name="Freeform 6"/>
          <p:cNvSpPr>
            <a:spLocks noEditPoints="1"/>
          </p:cNvSpPr>
          <p:nvPr/>
        </p:nvSpPr>
        <p:spPr bwMode="auto">
          <a:xfrm flipV="1">
            <a:off x="872072" y="5360586"/>
            <a:ext cx="889000" cy="914399"/>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0070C0"/>
          </a:solidFill>
          <a:ln>
            <a:solidFill>
              <a:srgbClr val="0070C0"/>
            </a:solidFill>
          </a:ln>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9" name="Pentagon 8"/>
          <p:cNvSpPr/>
          <p:nvPr/>
        </p:nvSpPr>
        <p:spPr bwMode="auto">
          <a:xfrm>
            <a:off x="1341437" y="2532556"/>
            <a:ext cx="4599992" cy="1421906"/>
          </a:xfrm>
          <a:prstGeom prst="homePlate">
            <a:avLst>
              <a:gd name="adj" fmla="val 33923"/>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a:t>
            </a:r>
            <a:r>
              <a:rPr lang="en-US" sz="2600" kern="0" spc="-23" dirty="0" err="1">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evice</a:t>
            </a: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 capabilities &amp; 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Silos </a:t>
            </a: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per platform</a:t>
            </a:r>
          </a:p>
        </p:txBody>
      </p:sp>
      <p:grpSp>
        <p:nvGrpSpPr>
          <p:cNvPr id="10" name="Group 9"/>
          <p:cNvGrpSpPr/>
          <p:nvPr/>
        </p:nvGrpSpPr>
        <p:grpSpPr>
          <a:xfrm>
            <a:off x="542704" y="1809368"/>
            <a:ext cx="6054110" cy="2135364"/>
            <a:chOff x="2406892" y="3125489"/>
            <a:chExt cx="7582621" cy="2562461"/>
          </a:xfrm>
        </p:grpSpPr>
        <p:sp>
          <p:nvSpPr>
            <p:cNvPr id="11" name="Rectangle 10"/>
            <p:cNvSpPr/>
            <p:nvPr/>
          </p:nvSpPr>
          <p:spPr>
            <a:xfrm>
              <a:off x="2406892" y="3125489"/>
              <a:ext cx="7582621" cy="84947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endParaRPr lang="en-US" sz="4000" dirty="0">
                <a:gradFill>
                  <a:gsLst>
                    <a:gs pos="1250">
                      <a:schemeClr val="tx2"/>
                    </a:gs>
                    <a:gs pos="99000">
                      <a:schemeClr val="tx2"/>
                    </a:gs>
                  </a:gsLst>
                  <a:lin ang="5400000" scaled="0"/>
                </a:gradFill>
                <a:latin typeface="+mj-lt"/>
              </a:endParaRPr>
            </a:p>
          </p:txBody>
        </p:sp>
        <p:sp>
          <p:nvSpPr>
            <p:cNvPr id="12" name="Oval 11"/>
            <p:cNvSpPr/>
            <p:nvPr/>
          </p:nvSpPr>
          <p:spPr bwMode="auto">
            <a:xfrm>
              <a:off x="2553182" y="4042034"/>
              <a:ext cx="1645920" cy="1645916"/>
            </a:xfrm>
            <a:prstGeom prst="ellipse">
              <a:avLst/>
            </a:prstGeom>
            <a:solidFill>
              <a:srgbClr val="FFF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3" name="W Oval 1"/>
            <p:cNvSpPr/>
            <p:nvPr/>
          </p:nvSpPr>
          <p:spPr bwMode="auto">
            <a:xfrm>
              <a:off x="2600824" y="4031952"/>
              <a:ext cx="1645920" cy="1645919"/>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grpSp>
          <p:nvGrpSpPr>
            <p:cNvPr id="14" name="Group 13"/>
            <p:cNvGrpSpPr/>
            <p:nvPr/>
          </p:nvGrpSpPr>
          <p:grpSpPr>
            <a:xfrm>
              <a:off x="2914334" y="4405567"/>
              <a:ext cx="995060" cy="809342"/>
              <a:chOff x="1791391" y="4963315"/>
              <a:chExt cx="570921" cy="464364"/>
            </a:xfrm>
            <a:solidFill>
              <a:srgbClr val="68217A"/>
            </a:solidFill>
          </p:grpSpPr>
          <p:sp>
            <p:nvSpPr>
              <p:cNvPr id="15" name="Freeform 86"/>
              <p:cNvSpPr>
                <a:spLocks noEditPoints="1"/>
              </p:cNvSpPr>
              <p:nvPr/>
            </p:nvSpPr>
            <p:spPr bwMode="black">
              <a:xfrm>
                <a:off x="1791391" y="5008229"/>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Oval 87"/>
              <p:cNvSpPr>
                <a:spLocks noChangeArrowheads="1"/>
              </p:cNvSpPr>
              <p:nvPr/>
            </p:nvSpPr>
            <p:spPr bwMode="black">
              <a:xfrm>
                <a:off x="1961157" y="5351026"/>
                <a:ext cx="77331" cy="7665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Freeform 88"/>
              <p:cNvSpPr>
                <a:spLocks noEditPoints="1"/>
              </p:cNvSpPr>
              <p:nvPr/>
            </p:nvSpPr>
            <p:spPr bwMode="black">
              <a:xfrm>
                <a:off x="2150860" y="4963315"/>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19" name="Group 18"/>
          <p:cNvGrpSpPr/>
          <p:nvPr/>
        </p:nvGrpSpPr>
        <p:grpSpPr>
          <a:xfrm>
            <a:off x="6322429" y="1744662"/>
            <a:ext cx="6284280" cy="4965573"/>
            <a:chOff x="5989637" y="1554289"/>
            <a:chExt cx="6284280" cy="4965573"/>
          </a:xfrm>
        </p:grpSpPr>
        <p:sp>
          <p:nvSpPr>
            <p:cNvPr id="21" name="Pentagon 20"/>
            <p:cNvSpPr/>
            <p:nvPr/>
          </p:nvSpPr>
          <p:spPr bwMode="auto">
            <a:xfrm>
              <a:off x="7018540" y="2266273"/>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Device capabilities &amp; </a:t>
              </a: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Multi-platforms</a:t>
              </a:r>
              <a:endPar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endParaRPr>
            </a:p>
          </p:txBody>
        </p:sp>
        <p:sp>
          <p:nvSpPr>
            <p:cNvPr id="22" name="Rectangle 21"/>
            <p:cNvSpPr/>
            <p:nvPr/>
          </p:nvSpPr>
          <p:spPr>
            <a:xfrm>
              <a:off x="6235840" y="1554289"/>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cross-platform</a:t>
              </a:r>
              <a:endParaRPr lang="en-US" sz="4000" dirty="0">
                <a:gradFill>
                  <a:gsLst>
                    <a:gs pos="1250">
                      <a:schemeClr val="tx2"/>
                    </a:gs>
                    <a:gs pos="99000">
                      <a:schemeClr val="tx2"/>
                    </a:gs>
                  </a:gsLst>
                  <a:lin ang="5400000" scaled="0"/>
                </a:gradFill>
                <a:latin typeface="+mj-lt"/>
              </a:endParaRPr>
            </a:p>
          </p:txBody>
        </p:sp>
        <p:pic>
          <p:nvPicPr>
            <p:cNvPr id="23" name="Picture 22"/>
            <p:cNvPicPr>
              <a:picLocks noChangeAspect="1"/>
            </p:cNvPicPr>
            <p:nvPr/>
          </p:nvPicPr>
          <p:blipFill>
            <a:blip r:embed="rId3"/>
            <a:stretch>
              <a:fillRect/>
            </a:stretch>
          </p:blipFill>
          <p:spPr>
            <a:xfrm>
              <a:off x="6088456" y="2249475"/>
              <a:ext cx="1706813" cy="1715431"/>
            </a:xfrm>
            <a:prstGeom prst="rect">
              <a:avLst/>
            </a:prstGeom>
          </p:spPr>
        </p:pic>
        <p:sp>
          <p:nvSpPr>
            <p:cNvPr id="24" name="Pentagon 23"/>
            <p:cNvSpPr/>
            <p:nvPr/>
          </p:nvSpPr>
          <p:spPr bwMode="auto">
            <a:xfrm>
              <a:off x="6941863" y="4818846"/>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Device capabilities</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perf</a:t>
              </a:r>
              <a:endPar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endParaRPr>
            </a:p>
          </p:txBody>
        </p:sp>
        <p:sp>
          <p:nvSpPr>
            <p:cNvPr id="25" name="Rectangle 24"/>
            <p:cNvSpPr/>
            <p:nvPr/>
          </p:nvSpPr>
          <p:spPr>
            <a:xfrm>
              <a:off x="6159163" y="4106862"/>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Hybrid</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applications</a:t>
              </a:r>
              <a:endParaRPr lang="en-US" sz="4000" dirty="0">
                <a:gradFill>
                  <a:gsLst>
                    <a:gs pos="1250">
                      <a:schemeClr val="tx2"/>
                    </a:gs>
                    <a:gs pos="99000">
                      <a:schemeClr val="tx2"/>
                    </a:gs>
                  </a:gsLst>
                  <a:lin ang="5400000" scaled="0"/>
                </a:gradFill>
                <a:latin typeface="+mj-lt"/>
              </a:endParaRPr>
            </a:p>
          </p:txBody>
        </p:sp>
        <p:pic>
          <p:nvPicPr>
            <p:cNvPr id="26" name="Picture 25"/>
            <p:cNvPicPr>
              <a:picLocks noChangeAspect="1"/>
            </p:cNvPicPr>
            <p:nvPr/>
          </p:nvPicPr>
          <p:blipFill>
            <a:blip r:embed="rId3"/>
            <a:stretch>
              <a:fillRect/>
            </a:stretch>
          </p:blipFill>
          <p:spPr>
            <a:xfrm>
              <a:off x="5989637" y="4804431"/>
              <a:ext cx="1706813" cy="1715431"/>
            </a:xfrm>
            <a:prstGeom prst="rect">
              <a:avLst/>
            </a:prstGeom>
          </p:spPr>
        </p:pic>
      </p:gr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1764" y="993"/>
            <a:ext cx="6230593" cy="69925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marL="0" marR="0" lvl="0" indent="0" algn="ctr" defTabSz="91386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err="1">
              <a:ln>
                <a:noFill/>
              </a:ln>
              <a:solidFill>
                <a:schemeClr val="tx2"/>
              </a:solidFill>
              <a:effectLst/>
              <a:uLnTx/>
              <a:uFillTx/>
              <a:latin typeface="Segoe UI"/>
              <a:ea typeface="+mn-ea"/>
              <a:cs typeface="+mn-cs"/>
            </a:endParaRPr>
          </a:p>
        </p:txBody>
      </p:sp>
      <p:sp>
        <p:nvSpPr>
          <p:cNvPr id="58" name="Title 1"/>
          <p:cNvSpPr>
            <a:spLocks noGrp="1"/>
          </p:cNvSpPr>
          <p:nvPr>
            <p:ph type="title"/>
          </p:nvPr>
        </p:nvSpPr>
        <p:spPr>
          <a:xfrm>
            <a:off x="95066" y="144462"/>
            <a:ext cx="6043987" cy="1393192"/>
          </a:xfrm>
        </p:spPr>
        <p:txBody>
          <a:bodyPr/>
          <a:lstStyle/>
          <a:p>
            <a:pPr algn="ctr"/>
            <a:r>
              <a:rPr lang="en-US" sz="4000" dirty="0">
                <a:solidFill>
                  <a:schemeClr val="tx2"/>
                </a:solidFill>
              </a:rPr>
              <a:t>C# cross-platform mobile:</a:t>
            </a:r>
            <a:br>
              <a:rPr lang="en-US" sz="4000" dirty="0">
                <a:solidFill>
                  <a:schemeClr val="tx2"/>
                </a:solidFill>
              </a:rPr>
            </a:br>
            <a:r>
              <a:rPr lang="en-US" sz="4000" dirty="0">
                <a:solidFill>
                  <a:schemeClr val="tx2"/>
                </a:solidFill>
              </a:rPr>
              <a:t>.NET + Xamarin</a:t>
            </a:r>
          </a:p>
        </p:txBody>
      </p:sp>
      <p:sp>
        <p:nvSpPr>
          <p:cNvPr id="59" name="Rectangle 58"/>
          <p:cNvSpPr/>
          <p:nvPr/>
        </p:nvSpPr>
        <p:spPr>
          <a:xfrm>
            <a:off x="392137" y="1870940"/>
            <a:ext cx="5571613" cy="3677930"/>
          </a:xfrm>
          <a:prstGeom prst="rect">
            <a:avLst/>
          </a:prstGeom>
        </p:spPr>
        <p:txBody>
          <a:bodyPr wrap="square">
            <a:spAutoFit/>
          </a:bodyPr>
          <a:lstStyle/>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Share app logic across platforms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chemeClr val="tx2"/>
                </a:solidFill>
                <a:effectLst/>
                <a:uLnTx/>
                <a:uFillTx/>
                <a:latin typeface="+mj-lt"/>
                <a:ea typeface="ＭＳ Ｐゴシック" charset="0"/>
                <a:cs typeface="Segoe UI" panose="020B0502040204020203" pitchFamily="34" charset="0"/>
              </a:rPr>
              <a:t>Native</a:t>
            </a:r>
            <a:r>
              <a:rPr kumimoji="0" lang="en-US" sz="2400" b="0" i="0" u="none" strike="noStrike" kern="0" cap="none" spc="0" normalizeH="0" baseline="0" noProof="0" dirty="0">
                <a:ln>
                  <a:noFill/>
                </a:ln>
                <a:solidFill>
                  <a:schemeClr val="tx2"/>
                </a:solidFill>
                <a:effectLst/>
                <a:uLnTx/>
                <a:uFillTx/>
                <a:latin typeface="+mj-lt"/>
                <a:ea typeface="ＭＳ Ｐゴシック" charset="0"/>
              </a:rPr>
              <a:t> apps for Windows, iOS and Android devices using C#</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Maximize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code shared </a:t>
            </a:r>
            <a:r>
              <a:rPr kumimoji="0" lang="en-US" sz="2400" b="0" i="0" u="none" strike="noStrike" kern="0" cap="none" spc="0" normalizeH="0" baseline="0" noProof="0" dirty="0">
                <a:ln>
                  <a:noFill/>
                </a:ln>
                <a:solidFill>
                  <a:schemeClr val="tx2"/>
                </a:solidFill>
                <a:effectLst/>
                <a:uLnTx/>
                <a:uFillTx/>
                <a:latin typeface="+mj-lt"/>
                <a:ea typeface="ＭＳ Ｐゴシック" charset="0"/>
              </a:rPr>
              <a:t>with Portable Class Libraries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Leverage existing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 skills</a:t>
            </a:r>
          </a:p>
          <a:p>
            <a:pPr marL="0" marR="0" lvl="0" indent="0" algn="l" defTabSz="932228"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mj-lt"/>
            </a:endParaRPr>
          </a:p>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100% platforms’ APIs exposed</a:t>
            </a:r>
          </a:p>
        </p:txBody>
      </p:sp>
      <p:grpSp>
        <p:nvGrpSpPr>
          <p:cNvPr id="60" name="Group 59"/>
          <p:cNvGrpSpPr/>
          <p:nvPr/>
        </p:nvGrpSpPr>
        <p:grpSpPr>
          <a:xfrm>
            <a:off x="6609431" y="1834089"/>
            <a:ext cx="5521732" cy="3949173"/>
            <a:chOff x="6125687" y="1914127"/>
            <a:chExt cx="6054091" cy="4329919"/>
          </a:xfrm>
        </p:grpSpPr>
        <p:grpSp>
          <p:nvGrpSpPr>
            <p:cNvPr id="61" name="Group 60"/>
            <p:cNvGrpSpPr/>
            <p:nvPr/>
          </p:nvGrpSpPr>
          <p:grpSpPr>
            <a:xfrm>
              <a:off x="6125687" y="1914127"/>
              <a:ext cx="6054091" cy="4329919"/>
              <a:chOff x="6685100" y="1904052"/>
              <a:chExt cx="5438334" cy="3889528"/>
            </a:xfrm>
          </p:grpSpPr>
          <p:sp>
            <p:nvSpPr>
              <p:cNvPr id="64" name="Rectangle 63"/>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9796150" y="1904053"/>
                <a:ext cx="1544673" cy="330067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66" name="Picture 6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67" name="Rectangle 66"/>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68" name="Rectangle 67"/>
              <p:cNvSpPr/>
              <p:nvPr/>
            </p:nvSpPr>
            <p:spPr bwMode="auto">
              <a:xfrm>
                <a:off x="6686071" y="1904052"/>
                <a:ext cx="3047169" cy="33006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rPr>
                  <a:t>z</a:t>
                </a:r>
              </a:p>
            </p:txBody>
          </p:sp>
          <p:sp>
            <p:nvSpPr>
              <p:cNvPr id="69" name="Rectangle 68"/>
              <p:cNvSpPr/>
              <p:nvPr/>
            </p:nvSpPr>
            <p:spPr bwMode="auto">
              <a:xfrm>
                <a:off x="6685100" y="2791009"/>
                <a:ext cx="1496691" cy="843689"/>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solidFill>
                    <a:srgbClr val="1B5CA9"/>
                  </a:solidFill>
                  <a:effectLst/>
                  <a:uLnTx/>
                  <a:uFillTx/>
                  <a:latin typeface="Segoe UI Light" panose="020B0502040204020203" pitchFamily="34" charset="0"/>
                  <a:ea typeface="Segoe UI" pitchFamily="34" charset="0"/>
                  <a:cs typeface="Segoe UI" pitchFamily="34" charset="0"/>
                </a:endParaRPr>
              </a:p>
            </p:txBody>
          </p:sp>
          <p:sp>
            <p:nvSpPr>
              <p:cNvPr id="70" name="Rectangle 69"/>
              <p:cNvSpPr/>
              <p:nvPr/>
            </p:nvSpPr>
            <p:spPr>
              <a:xfrm>
                <a:off x="6987760" y="3147374"/>
                <a:ext cx="884334" cy="287392"/>
              </a:xfrm>
              <a:prstGeom prst="rect">
                <a:avLst/>
              </a:prstGeom>
            </p:spPr>
            <p:txBody>
              <a:bodyPr wrap="non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XIB</a:t>
                </a:r>
                <a:endParaRPr kumimoji="0" lang="en-US" sz="13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73" name="Rectangle 72"/>
              <p:cNvSpPr/>
              <p:nvPr/>
            </p:nvSpPr>
            <p:spPr>
              <a:xfrm>
                <a:off x="8279580" y="3133974"/>
                <a:ext cx="136778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AXML</a:t>
                </a:r>
              </a:p>
            </p:txBody>
          </p:sp>
          <p:sp>
            <p:nvSpPr>
              <p:cNvPr id="74" name="Rectangle 73"/>
              <p:cNvSpPr/>
              <p:nvPr/>
            </p:nvSpPr>
            <p:spPr>
              <a:xfrm>
                <a:off x="9807559" y="3133212"/>
                <a:ext cx="153765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XAML</a:t>
                </a:r>
              </a:p>
            </p:txBody>
          </p:sp>
          <p:sp>
            <p:nvSpPr>
              <p:cNvPr id="75" name="Rectangle 74"/>
              <p:cNvSpPr/>
              <p:nvPr/>
            </p:nvSpPr>
            <p:spPr>
              <a:xfrm>
                <a:off x="6747992"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a:xfrm>
                <a:off x="8286712" y="2802757"/>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Rectangle 76"/>
              <p:cNvSpPr/>
              <p:nvPr/>
            </p:nvSpPr>
            <p:spPr>
              <a:xfrm>
                <a:off x="9863144"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8" name="Rectangle 77"/>
              <p:cNvSpPr/>
              <p:nvPr/>
            </p:nvSpPr>
            <p:spPr bwMode="auto">
              <a:xfrm>
                <a:off x="6690462" y="4958277"/>
                <a:ext cx="3048505" cy="8353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9796150" y="5180349"/>
                <a:ext cx="1544672" cy="61323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80" name="Picture 79"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81" name="Group 80"/>
              <p:cNvGrpSpPr>
                <a:grpSpLocks noChangeAspect="1"/>
              </p:cNvGrpSpPr>
              <p:nvPr/>
            </p:nvGrpSpPr>
            <p:grpSpPr>
              <a:xfrm>
                <a:off x="10295067" y="5114057"/>
                <a:ext cx="518452" cy="520667"/>
                <a:chOff x="1203822" y="3672970"/>
                <a:chExt cx="765375" cy="768645"/>
              </a:xfrm>
            </p:grpSpPr>
            <p:sp>
              <p:nvSpPr>
                <p:cNvPr id="83" name="Rectangle 82"/>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67" b="0" i="0" u="none" strike="noStrike" kern="0" cap="none" spc="0" normalizeH="0" baseline="0" noProof="0">
                    <a:ln>
                      <a:noFill/>
                    </a:ln>
                    <a:solidFill>
                      <a:srgbClr val="000000"/>
                    </a:solidFill>
                    <a:effectLst/>
                    <a:uLnTx/>
                    <a:uFillTx/>
                    <a:latin typeface="Segoe UI"/>
                    <a:ea typeface="+mn-ea"/>
                    <a:cs typeface="+mn-cs"/>
                  </a:endParaRPr>
                </a:p>
              </p:txBody>
            </p:sp>
          </p:grpSp>
          <p:sp>
            <p:nvSpPr>
              <p:cNvPr id="82" name="Rectangle 81"/>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Shared </a:t>
                </a:r>
              </a:p>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client app </a:t>
                </a:r>
                <a:r>
                  <a:rPr kumimoji="0" lang="en-US" sz="39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a:t>
                </a: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 logic</a:t>
                </a:r>
              </a:p>
            </p:txBody>
          </p:sp>
        </p:grpSp>
        <p:pic>
          <p:nvPicPr>
            <p:cNvPr id="62" name="Picture 61"/>
            <p:cNvPicPr>
              <a:picLocks noChangeAspect="1"/>
            </p:cNvPicPr>
            <p:nvPr/>
          </p:nvPicPr>
          <p:blipFill>
            <a:blip r:embed="rId5"/>
            <a:stretch>
              <a:fillRect/>
            </a:stretch>
          </p:blipFill>
          <p:spPr>
            <a:xfrm rot="5400000">
              <a:off x="10374431" y="3988983"/>
              <a:ext cx="2669053" cy="456865"/>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85" name="Picture 8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993373"/>
            <a:ext cx="515787" cy="570082"/>
          </a:xfrm>
          <a:prstGeom prst="rect">
            <a:avLst/>
          </a:prstGeom>
        </p:spPr>
      </p:pic>
      <p:sp>
        <p:nvSpPr>
          <p:cNvPr id="86" name="Rectangle 85"/>
          <p:cNvSpPr/>
          <p:nvPr/>
        </p:nvSpPr>
        <p:spPr>
          <a:xfrm>
            <a:off x="6673287" y="387728"/>
            <a:ext cx="533607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Native &amp; Cross-Platform</a:t>
            </a:r>
            <a:r>
              <a:rPr kumimoji="0" lang="en-US" sz="2400" b="0" i="0" u="none" strike="noStrike" kern="0" cap="none" spc="0" normalizeH="0" baseline="0" noProof="0" dirty="0" smtClean="0">
                <a:ln>
                  <a:noFill/>
                </a:ln>
                <a:solidFill>
                  <a:schemeClr val="bg1"/>
                </a:solidFill>
                <a:effectLst/>
                <a:uLnTx/>
                <a:uFillTx/>
                <a:latin typeface="Segoe UI Light"/>
                <a:ea typeface="+mn-ea"/>
                <a:cs typeface="+mn-cs"/>
              </a:rPr>
              <a:t> Mobile </a:t>
            </a:r>
            <a:r>
              <a:rPr kumimoji="0" lang="en-US" sz="2400" b="0" i="0" u="none" strike="noStrike" kern="0" cap="none" spc="0" normalizeH="0" baseline="0" noProof="0" dirty="0">
                <a:ln>
                  <a:noFill/>
                </a:ln>
                <a:solidFill>
                  <a:schemeClr val="bg1"/>
                </a:solidFill>
                <a:effectLst/>
                <a:uLnTx/>
                <a:uFillTx/>
                <a:latin typeface="Segoe UI Light"/>
                <a:ea typeface="+mn-ea"/>
                <a:cs typeface="+mn-cs"/>
              </a:rPr>
              <a:t>with C#</a:t>
            </a:r>
          </a:p>
        </p:txBody>
      </p:sp>
      <p:sp>
        <p:nvSpPr>
          <p:cNvPr id="87" name="Rectangle 86"/>
          <p:cNvSpPr/>
          <p:nvPr/>
        </p:nvSpPr>
        <p:spPr>
          <a:xfrm>
            <a:off x="456348" y="5535724"/>
            <a:ext cx="54431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a:ea typeface="+mn-ea"/>
                <a:cs typeface="+mn-cs"/>
              </a:rPr>
              <a:t>“</a:t>
            </a:r>
            <a:r>
              <a:rPr kumimoji="0" lang="en-US" sz="1800" b="0" i="1" u="none" strike="noStrike" kern="0" cap="none" spc="0" normalizeH="0" baseline="0" noProof="0" dirty="0">
                <a:ln>
                  <a:noFill/>
                </a:ln>
                <a:solidFill>
                  <a:schemeClr val="tx2"/>
                </a:solidFill>
                <a:effectLst/>
                <a:uLnTx/>
                <a:uFillTx/>
                <a:latin typeface="Segoe UI"/>
                <a:ea typeface="+mn-ea"/>
                <a:cs typeface="+mn-cs"/>
              </a:rPr>
              <a:t>Anything you can do in Objective-C, Swift, or Java</a:t>
            </a:r>
            <a:br>
              <a:rPr kumimoji="0" lang="en-US" sz="1800" b="0" i="1" u="none" strike="noStrike" kern="0" cap="none" spc="0" normalizeH="0" baseline="0" noProof="0" dirty="0">
                <a:ln>
                  <a:noFill/>
                </a:ln>
                <a:solidFill>
                  <a:schemeClr val="tx2"/>
                </a:solidFill>
                <a:effectLst/>
                <a:uLnTx/>
                <a:uFillTx/>
                <a:latin typeface="Segoe UI"/>
                <a:ea typeface="+mn-ea"/>
                <a:cs typeface="+mn-cs"/>
              </a:rPr>
            </a:br>
            <a:r>
              <a:rPr kumimoji="0" lang="en-US" sz="1800" b="0" i="1" u="none" strike="noStrike" kern="0" cap="none" spc="0" normalizeH="0" baseline="0" noProof="0" dirty="0">
                <a:ln>
                  <a:noFill/>
                </a:ln>
                <a:solidFill>
                  <a:schemeClr val="tx2"/>
                </a:solidFill>
                <a:effectLst/>
                <a:uLnTx/>
                <a:uFillTx/>
                <a:latin typeface="Segoe UI"/>
                <a:ea typeface="+mn-ea"/>
                <a:cs typeface="+mn-cs"/>
              </a:rPr>
              <a:t>can be done </a:t>
            </a:r>
            <a:r>
              <a:rPr kumimoji="0" lang="en-US" sz="1800" b="0" i="1" u="none" strike="noStrike" kern="0" cap="none" spc="0" normalizeH="0" baseline="0" noProof="0" dirty="0">
                <a:ln>
                  <a:noFill/>
                </a:ln>
                <a:solidFill>
                  <a:schemeClr val="tx2"/>
                </a:solidFill>
                <a:effectLst/>
                <a:uLnTx/>
                <a:uFillTx/>
                <a:latin typeface="Segoe UI Light" pitchFamily="34" charset="0"/>
                <a:ea typeface="+mn-ea"/>
                <a:cs typeface="+mn-cs"/>
              </a:rPr>
              <a:t>in C# and Visual Studio with Xamarin</a:t>
            </a:r>
            <a:r>
              <a:rPr kumimoji="0" lang="en-US" sz="1800" b="0" i="0" u="none" strike="noStrike" kern="0" cap="none" spc="0" normalizeH="0" baseline="0" noProof="0" dirty="0">
                <a:ln>
                  <a:noFill/>
                </a:ln>
                <a:solidFill>
                  <a:schemeClr val="tx2"/>
                </a:solidFill>
                <a:effectLst/>
                <a:uLnTx/>
                <a:uFillTx/>
                <a:latin typeface="Segoe UI Light" pitchFamily="34" charset="0"/>
                <a:ea typeface="+mn-ea"/>
                <a:cs typeface="+mn-cs"/>
              </a:rPr>
              <a:t>”</a:t>
            </a:r>
            <a:endParaRPr kumimoji="0" lang="en-US" sz="1800" b="0" i="0" u="none" strike="noStrike" kern="0" cap="none" spc="0" normalizeH="0" baseline="0" noProof="0" dirty="0">
              <a:ln>
                <a:noFill/>
              </a:ln>
              <a:solidFill>
                <a:schemeClr val="tx2"/>
              </a:solidFill>
              <a:effectLst/>
              <a:uLnTx/>
              <a:uFillTx/>
              <a:latin typeface="Segoe UI"/>
              <a:ea typeface="+mn-ea"/>
              <a:cs typeface="+mn-cs"/>
            </a:endParaRPr>
          </a:p>
        </p:txBody>
      </p:sp>
    </p:spTree>
    <p:extLst>
      <p:ext uri="{BB962C8B-B14F-4D97-AF65-F5344CB8AC3E}">
        <p14:creationId xmlns:p14="http://schemas.microsoft.com/office/powerpoint/2010/main" val="171147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819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2218" cy="7013317"/>
            <a:chOff x="0" y="-8353"/>
            <a:chExt cx="12189556" cy="6876425"/>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0702" y="3318822"/>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spTree>
    <p:extLst>
      <p:ext uri="{BB962C8B-B14F-4D97-AF65-F5344CB8AC3E}">
        <p14:creationId xmlns:p14="http://schemas.microsoft.com/office/powerpoint/2010/main" val="63484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475</TotalTime>
  <Words>3394</Words>
  <Application>Microsoft Macintosh PowerPoint</Application>
  <PresentationFormat>Custom</PresentationFormat>
  <Paragraphs>618</Paragraphs>
  <Slides>57</Slides>
  <Notes>37</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57</vt:i4>
      </vt:variant>
    </vt:vector>
  </HeadingPairs>
  <TitlesOfParts>
    <vt:vector size="69" baseType="lpstr">
      <vt:lpstr>Calibri</vt:lpstr>
      <vt:lpstr>Consolas</vt:lpstr>
      <vt:lpstr>ＭＳ Ｐゴシック</vt:lpstr>
      <vt:lpstr>Segoe</vt:lpstr>
      <vt:lpstr>Segoe UI</vt:lpstr>
      <vt:lpstr>Segoe UI Light</vt:lpstr>
      <vt:lpstr>Segoe UI Semibold</vt:lpstr>
      <vt:lpstr>Segoe UI Semilight</vt:lpstr>
      <vt:lpstr>Wingdings</vt:lpstr>
      <vt:lpstr>Arial</vt:lpstr>
      <vt:lpstr>5-30721_Build_2016_Template_Light</vt:lpstr>
      <vt:lpstr>5-30721_Build_2016_Template_Dark</vt:lpstr>
      <vt:lpstr>Presentation Notes</vt:lpstr>
      <vt:lpstr>PowerPoint Presentation</vt:lpstr>
      <vt:lpstr>Cross Platform Mobile Development with Xamarin</vt:lpstr>
      <vt:lpstr>Mobile Development Trends</vt:lpstr>
      <vt:lpstr>C# cross-platform mobile: .NET + Xamarin</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41</cp:revision>
  <dcterms:created xsi:type="dcterms:W3CDTF">2016-03-14T17:09:14Z</dcterms:created>
  <dcterms:modified xsi:type="dcterms:W3CDTF">2016-03-20T19:58:43Z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