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62"/>
  </p:notesMasterIdLst>
  <p:handoutMasterIdLst>
    <p:handoutMasterId r:id="rId63"/>
  </p:handoutMasterIdLst>
  <p:sldIdLst>
    <p:sldId id="1473" r:id="rId6"/>
    <p:sldId id="1444" r:id="rId7"/>
    <p:sldId id="1367" r:id="rId8"/>
    <p:sldId id="1489" r:id="rId9"/>
    <p:sldId id="1475" r:id="rId10"/>
    <p:sldId id="1487" r:id="rId11"/>
    <p:sldId id="1488" r:id="rId12"/>
    <p:sldId id="1478" r:id="rId13"/>
    <p:sldId id="1461" r:id="rId14"/>
    <p:sldId id="1486" r:id="rId15"/>
    <p:sldId id="1326" r:id="rId16"/>
    <p:sldId id="1388" r:id="rId17"/>
    <p:sldId id="1409" r:id="rId18"/>
    <p:sldId id="1410" r:id="rId19"/>
    <p:sldId id="1411" r:id="rId20"/>
    <p:sldId id="1412" r:id="rId21"/>
    <p:sldId id="1413" r:id="rId22"/>
    <p:sldId id="1445" r:id="rId23"/>
    <p:sldId id="1446" r:id="rId24"/>
    <p:sldId id="1447" r:id="rId25"/>
    <p:sldId id="1448" r:id="rId26"/>
    <p:sldId id="1449" r:id="rId27"/>
    <p:sldId id="1377" r:id="rId28"/>
    <p:sldId id="1364" r:id="rId29"/>
    <p:sldId id="1323" r:id="rId30"/>
    <p:sldId id="1378" r:id="rId31"/>
    <p:sldId id="1365" r:id="rId32"/>
    <p:sldId id="1370" r:id="rId33"/>
    <p:sldId id="1438" r:id="rId34"/>
    <p:sldId id="1324" r:id="rId35"/>
    <p:sldId id="1325" r:id="rId36"/>
    <p:sldId id="1414" r:id="rId37"/>
    <p:sldId id="1416" r:id="rId38"/>
    <p:sldId id="1417" r:id="rId39"/>
    <p:sldId id="1419" r:id="rId40"/>
    <p:sldId id="1420" r:id="rId41"/>
    <p:sldId id="1421" r:id="rId42"/>
    <p:sldId id="1435" r:id="rId43"/>
    <p:sldId id="1436" r:id="rId44"/>
    <p:sldId id="1423" r:id="rId45"/>
    <p:sldId id="1424" r:id="rId46"/>
    <p:sldId id="1425" r:id="rId47"/>
    <p:sldId id="1426" r:id="rId48"/>
    <p:sldId id="1427" r:id="rId49"/>
    <p:sldId id="1428" r:id="rId50"/>
    <p:sldId id="1429" r:id="rId51"/>
    <p:sldId id="1430" r:id="rId52"/>
    <p:sldId id="1437" r:id="rId53"/>
    <p:sldId id="1431" r:id="rId54"/>
    <p:sldId id="1432" r:id="rId55"/>
    <p:sldId id="1433" r:id="rId56"/>
    <p:sldId id="1434" r:id="rId57"/>
    <p:sldId id="1439" r:id="rId58"/>
    <p:sldId id="1441" r:id="rId59"/>
    <p:sldId id="1442" r:id="rId60"/>
    <p:sldId id="1443" r:id="rId6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ight Build 2016 Template" id="{D3E95C9D-3DD4-45B7-BFD9-4AE9F68B7B97}">
          <p14:sldIdLst>
            <p14:sldId id="1473"/>
            <p14:sldId id="1444"/>
            <p14:sldId id="1367"/>
            <p14:sldId id="1489"/>
            <p14:sldId id="1475"/>
            <p14:sldId id="1487"/>
            <p14:sldId id="1488"/>
            <p14:sldId id="1478"/>
            <p14:sldId id="1461"/>
            <p14:sldId id="1486"/>
            <p14:sldId id="1326"/>
            <p14:sldId id="1388"/>
            <p14:sldId id="1409"/>
            <p14:sldId id="1410"/>
            <p14:sldId id="1411"/>
            <p14:sldId id="1412"/>
            <p14:sldId id="1413"/>
            <p14:sldId id="1445"/>
            <p14:sldId id="1446"/>
            <p14:sldId id="1447"/>
            <p14:sldId id="1448"/>
            <p14:sldId id="1449"/>
            <p14:sldId id="1377"/>
            <p14:sldId id="1364"/>
            <p14:sldId id="1323"/>
            <p14:sldId id="1378"/>
            <p14:sldId id="1365"/>
            <p14:sldId id="1370"/>
            <p14:sldId id="1438"/>
            <p14:sldId id="1324"/>
            <p14:sldId id="1325"/>
            <p14:sldId id="1414"/>
            <p14:sldId id="1416"/>
            <p14:sldId id="1417"/>
          </p14:sldIdLst>
        </p14:section>
        <p14:section name="Dark Build 2016 Template" id="{BF2050A5-112F-45DA-ADE2-20086B31A042}">
          <p14:sldIdLst>
            <p14:sldId id="1419"/>
            <p14:sldId id="1420"/>
            <p14:sldId id="1421"/>
            <p14:sldId id="1435"/>
            <p14:sldId id="1436"/>
            <p14:sldId id="1423"/>
            <p14:sldId id="1424"/>
            <p14:sldId id="1425"/>
            <p14:sldId id="1426"/>
            <p14:sldId id="1427"/>
            <p14:sldId id="1428"/>
            <p14:sldId id="1429"/>
            <p14:sldId id="1430"/>
            <p14:sldId id="1437"/>
            <p14:sldId id="1431"/>
            <p14:sldId id="1432"/>
            <p14:sldId id="1433"/>
            <p14:sldId id="1434"/>
            <p14:sldId id="1439"/>
            <p14:sldId id="1441"/>
            <p14:sldId id="1442"/>
            <p14:sldId id="144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3F27"/>
    <a:srgbClr val="FFFFFF"/>
    <a:srgbClr val="505050"/>
    <a:srgbClr val="107C10"/>
    <a:srgbClr val="000000"/>
    <a:srgbClr val="323232"/>
    <a:srgbClr val="5C2D91"/>
    <a:srgbClr val="32145A"/>
    <a:srgbClr val="00BCF2"/>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48" autoAdjust="0"/>
    <p:restoredTop sz="69059" autoAdjust="0"/>
  </p:normalViewPr>
  <p:slideViewPr>
    <p:cSldViewPr>
      <p:cViewPr varScale="1">
        <p:scale>
          <a:sx n="73" d="100"/>
          <a:sy n="73" d="100"/>
        </p:scale>
        <p:origin x="1744" y="192"/>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handoutMaster" Target="handoutMasters/handoutMaster1.xml"/><Relationship Id="rId64" Type="http://schemas.openxmlformats.org/officeDocument/2006/relationships/commentAuthors" Target="commentAuthors.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notesMaster" Target="notesMasters/notes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048293381696156"/>
          <c:y val="0.0"/>
          <c:w val="0.585014673968447"/>
          <c:h val="0.882134385092458"/>
        </c:manualLayout>
      </c:layout>
      <c:doughnutChart>
        <c:varyColors val="1"/>
        <c:ser>
          <c:idx val="0"/>
          <c:order val="0"/>
          <c:tx>
            <c:strRef>
              <c:f>Sheet1!$B$1</c:f>
              <c:strCache>
                <c:ptCount val="1"/>
                <c:pt idx="0">
                  <c:v>Series 1</c:v>
                </c:pt>
              </c:strCache>
            </c:strRef>
          </c:tx>
          <c:dPt>
            <c:idx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01-343C-4E1F-885F-1A45BFAC2E49}"/>
              </c:ext>
            </c:extLst>
          </c:dPt>
          <c:dPt>
            <c:idx val="1"/>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343C-4E1F-885F-1A45BFAC2E49}"/>
              </c:ext>
            </c:extLst>
          </c:dPt>
          <c:dPt>
            <c:idx val="2"/>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5-343C-4E1F-885F-1A45BFAC2E49}"/>
              </c:ext>
            </c:extLst>
          </c:dPt>
          <c:dPt>
            <c:idx val="3"/>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7-343C-4E1F-885F-1A45BFAC2E49}"/>
              </c:ext>
            </c:extLst>
          </c:dPt>
          <c:dLbls>
            <c:dLbl>
              <c:idx val="0"/>
              <c:layout>
                <c:manualLayout>
                  <c:x val="0.137345679012346"/>
                  <c:y val="0.004630969187099"/>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343C-4E1F-885F-1A45BFAC2E49}"/>
                </c:ext>
                <c:ext xmlns:c15="http://schemas.microsoft.com/office/drawing/2012/chart" uri="{CE6537A1-D6FC-4f65-9D91-7224C49458BB}"/>
              </c:extLst>
            </c:dLbl>
            <c:dLbl>
              <c:idx val="1"/>
              <c:layout>
                <c:manualLayout>
                  <c:x val="-0.100308641975309"/>
                  <c:y val="0.131982621832321"/>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343C-4E1F-885F-1A45BFAC2E49}"/>
                </c:ext>
                <c:ext xmlns:c15="http://schemas.microsoft.com/office/drawing/2012/chart" uri="{CE6537A1-D6FC-4f65-9D91-7224C49458BB}"/>
              </c:extLst>
            </c:dLbl>
            <c:dLbl>
              <c:idx val="2"/>
              <c:layout>
                <c:manualLayout>
                  <c:x val="-0.101851851851852"/>
                  <c:y val="0.00694645378064845"/>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343C-4E1F-885F-1A45BFAC2E49}"/>
                </c:ext>
                <c:ext xmlns:c15="http://schemas.microsoft.com/office/drawing/2012/chart" uri="{CE6537A1-D6FC-4f65-9D91-7224C49458BB}"/>
              </c:extLst>
            </c:dLbl>
            <c:dLbl>
              <c:idx val="3"/>
              <c:layout>
                <c:manualLayout>
                  <c:x val="-0.128086419753086"/>
                  <c:y val="-0.0949348683355294"/>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343C-4E1F-885F-1A45BFAC2E49}"/>
                </c:ex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Sheet1!$A$2:$A$5</c:f>
              <c:strCache>
                <c:ptCount val="4"/>
                <c:pt idx="0">
                  <c:v>Q1</c:v>
                </c:pt>
                <c:pt idx="1">
                  <c:v>Q2</c:v>
                </c:pt>
                <c:pt idx="2">
                  <c:v>Q3</c:v>
                </c:pt>
                <c:pt idx="3">
                  <c:v>Q4</c:v>
                </c:pt>
              </c:strCache>
            </c:strRef>
          </c:cat>
          <c:val>
            <c:numRef>
              <c:f>Sheet1!$B$2:$B$5</c:f>
              <c:numCache>
                <c:formatCode>General</c:formatCode>
                <c:ptCount val="4"/>
                <c:pt idx="0">
                  <c:v>0.6</c:v>
                </c:pt>
                <c:pt idx="1">
                  <c:v>0.25</c:v>
                </c:pt>
                <c:pt idx="2">
                  <c:v>0.1</c:v>
                </c:pt>
                <c:pt idx="3">
                  <c:v>0.2</c:v>
                </c:pt>
              </c:numCache>
            </c:numRef>
          </c:val>
          <c:extLst xmlns:c16r2="http://schemas.microsoft.com/office/drawing/2015/06/chart">
            <c:ext xmlns:c16="http://schemas.microsoft.com/office/drawing/2014/chart" uri="{C3380CC4-5D6E-409C-BE32-E72D297353CC}">
              <c16:uniqueId val="{00000008-343C-4E1F-885F-1A45BFAC2E49}"/>
            </c:ext>
          </c:extLst>
        </c:ser>
        <c:dLbls>
          <c:showLegendKey val="0"/>
          <c:showVal val="1"/>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678814259767381"/>
          <c:y val="0.737838696654382"/>
          <c:w val="0.177293694541374"/>
          <c:h val="0.171823078796167"/>
        </c:manualLayout>
      </c:layout>
      <c:overlay val="0"/>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legend>
    <c:plotVisOnly val="1"/>
    <c:dispBlanksAs val="zero"/>
    <c:showDLblsOverMax val="0"/>
  </c:chart>
  <c:spPr>
    <a:noFill/>
    <a:ln w="9525" cap="flat" cmpd="sng" algn="ctr">
      <a:noFill/>
      <a:prstDash val="solid"/>
    </a:ln>
    <a:effectLst/>
  </c:spPr>
  <c:txPr>
    <a:bodyPr/>
    <a:lstStyle/>
    <a:p>
      <a:pPr>
        <a:defRPr sz="1800">
          <a:gradFill>
            <a:gsLst>
              <a:gs pos="21239">
                <a:schemeClr val="tx1"/>
              </a:gs>
              <a:gs pos="72000">
                <a:schemeClr val="tx1"/>
              </a:gs>
            </a:gsLst>
            <a:lin ang="5400000" scaled="0"/>
          </a:gra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0.0770919607271313"/>
          <c:y val="0.162352169349411"/>
          <c:w val="0.746007703898124"/>
          <c:h val="0.66796875"/>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4.25</c:v>
                </c:pt>
                <c:pt idx="1">
                  <c:v>2.5</c:v>
                </c:pt>
                <c:pt idx="2">
                  <c:v>3.5</c:v>
                </c:pt>
                <c:pt idx="3">
                  <c:v>4.5</c:v>
                </c:pt>
              </c:numCache>
            </c:numRef>
          </c:val>
          <c:extLst xmlns:c16r2="http://schemas.microsoft.com/office/drawing/2015/06/chart">
            <c:ext xmlns:c16="http://schemas.microsoft.com/office/drawing/2014/chart" uri="{C3380CC4-5D6E-409C-BE32-E72D297353CC}">
              <c16:uniqueId val="{00000000-EDDB-473F-B9B2-835C1F4DC01A}"/>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2.3</c:v>
                </c:pt>
                <c:pt idx="1">
                  <c:v>4.4</c:v>
                </c:pt>
                <c:pt idx="2">
                  <c:v>1.8</c:v>
                </c:pt>
                <c:pt idx="3">
                  <c:v>2.8</c:v>
                </c:pt>
              </c:numCache>
            </c:numRef>
          </c:val>
          <c:extLst xmlns:c16r2="http://schemas.microsoft.com/office/drawing/2015/06/chart">
            <c:ext xmlns:c16="http://schemas.microsoft.com/office/drawing/2014/chart" uri="{C3380CC4-5D6E-409C-BE32-E72D297353CC}">
              <c16:uniqueId val="{00000001-EDDB-473F-B9B2-835C1F4DC01A}"/>
            </c:ext>
          </c:extLst>
        </c:ser>
        <c:ser>
          <c:idx val="2"/>
          <c:order val="2"/>
          <c:tx>
            <c:strRef>
              <c:f>Sheet1!$D$1</c:f>
              <c:strCache>
                <c:ptCount val="1"/>
                <c:pt idx="0">
                  <c:v>Series 3</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EDDB-473F-B9B2-835C1F4DC01A}"/>
            </c:ext>
          </c:extLst>
        </c:ser>
        <c:dLbls>
          <c:showLegendKey val="0"/>
          <c:showVal val="0"/>
          <c:showCatName val="0"/>
          <c:showSerName val="0"/>
          <c:showPercent val="0"/>
          <c:showBubbleSize val="0"/>
        </c:dLbls>
        <c:gapWidth val="120"/>
        <c:axId val="-2062948944"/>
        <c:axId val="1793024576"/>
      </c:barChart>
      <c:catAx>
        <c:axId val="-2062948944"/>
        <c:scaling>
          <c:orientation val="minMax"/>
        </c:scaling>
        <c:delete val="0"/>
        <c:axPos val="b"/>
        <c:numFmt formatCode="General" sourceLinked="0"/>
        <c:majorTickMark val="out"/>
        <c:minorTickMark val="none"/>
        <c:tickLblPos val="nextTo"/>
        <c:crossAx val="1793024576"/>
        <c:crosses val="autoZero"/>
        <c:auto val="1"/>
        <c:lblAlgn val="ctr"/>
        <c:lblOffset val="100"/>
        <c:noMultiLvlLbl val="0"/>
      </c:catAx>
      <c:valAx>
        <c:axId val="1793024576"/>
        <c:scaling>
          <c:orientation val="minMax"/>
          <c:max val="5.0"/>
        </c:scaling>
        <c:delete val="0"/>
        <c:axPos val="l"/>
        <c:majorGridlines/>
        <c:numFmt formatCode="General" sourceLinked="1"/>
        <c:majorTickMark val="out"/>
        <c:minorTickMark val="none"/>
        <c:tickLblPos val="nextTo"/>
        <c:crossAx val="-2062948944"/>
        <c:crosses val="autoZero"/>
        <c:crossBetween val="between"/>
        <c:minorUnit val="1.0"/>
      </c:valAx>
    </c:plotArea>
    <c:legend>
      <c:legendPos val="r"/>
      <c:layout>
        <c:manualLayout>
          <c:xMode val="edge"/>
          <c:yMode val="edge"/>
          <c:x val="0.841381355108389"/>
          <c:y val="0.633291533055281"/>
          <c:w val="0.152278482550792"/>
          <c:h val="0.214616328523346"/>
        </c:manualLayout>
      </c:layout>
      <c:overlay val="0"/>
    </c:legend>
    <c:plotVisOnly val="1"/>
    <c:dispBlanksAs val="gap"/>
    <c:showDLblsOverMax val="0"/>
  </c:chart>
  <c:txPr>
    <a:bodyPr/>
    <a:lstStyle/>
    <a:p>
      <a:pPr>
        <a:defRPr sz="1800">
          <a:gradFill>
            <a:gsLst>
              <a:gs pos="24779">
                <a:schemeClr val="tx1"/>
              </a:gs>
              <a:gs pos="55000">
                <a:schemeClr val="tx1"/>
              </a:gs>
            </a:gsLst>
            <a:lin ang="5400000" scaled="0"/>
          </a:gra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048293381696156"/>
          <c:y val="0.0"/>
          <c:w val="0.585014673968447"/>
          <c:h val="0.882134385092458"/>
        </c:manualLayout>
      </c:layout>
      <c:doughnutChart>
        <c:varyColors val="1"/>
        <c:ser>
          <c:idx val="0"/>
          <c:order val="0"/>
          <c:tx>
            <c:strRef>
              <c:f>Sheet1!$B$1</c:f>
              <c:strCache>
                <c:ptCount val="1"/>
                <c:pt idx="0">
                  <c:v>Series 1</c:v>
                </c:pt>
              </c:strCache>
            </c:strRef>
          </c:tx>
          <c:dPt>
            <c:idx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01-FC69-4F53-BE0A-89A2B0DE58C9}"/>
              </c:ext>
            </c:extLst>
          </c:dPt>
          <c:dPt>
            <c:idx val="1"/>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FC69-4F53-BE0A-89A2B0DE58C9}"/>
              </c:ext>
            </c:extLst>
          </c:dPt>
          <c:dPt>
            <c:idx val="2"/>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5-FC69-4F53-BE0A-89A2B0DE58C9}"/>
              </c:ext>
            </c:extLst>
          </c:dPt>
          <c:dPt>
            <c:idx val="3"/>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7-FC69-4F53-BE0A-89A2B0DE58C9}"/>
              </c:ext>
            </c:extLst>
          </c:dPt>
          <c:dLbls>
            <c:dLbl>
              <c:idx val="0"/>
              <c:layout>
                <c:manualLayout>
                  <c:x val="0.137345679012346"/>
                  <c:y val="0.004630969187099"/>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FC69-4F53-BE0A-89A2B0DE58C9}"/>
                </c:ext>
                <c:ext xmlns:c15="http://schemas.microsoft.com/office/drawing/2012/chart" uri="{CE6537A1-D6FC-4f65-9D91-7224C49458BB}"/>
              </c:extLst>
            </c:dLbl>
            <c:dLbl>
              <c:idx val="1"/>
              <c:layout>
                <c:manualLayout>
                  <c:x val="-0.100308641975309"/>
                  <c:y val="0.131982621832321"/>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FC69-4F53-BE0A-89A2B0DE58C9}"/>
                </c:ext>
                <c:ext xmlns:c15="http://schemas.microsoft.com/office/drawing/2012/chart" uri="{CE6537A1-D6FC-4f65-9D91-7224C49458BB}"/>
              </c:extLst>
            </c:dLbl>
            <c:dLbl>
              <c:idx val="2"/>
              <c:layout>
                <c:manualLayout>
                  <c:x val="-0.101851851851852"/>
                  <c:y val="0.00694645378064845"/>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FC69-4F53-BE0A-89A2B0DE58C9}"/>
                </c:ext>
                <c:ext xmlns:c15="http://schemas.microsoft.com/office/drawing/2012/chart" uri="{CE6537A1-D6FC-4f65-9D91-7224C49458BB}"/>
              </c:extLst>
            </c:dLbl>
            <c:dLbl>
              <c:idx val="3"/>
              <c:layout>
                <c:manualLayout>
                  <c:x val="-0.128086419753086"/>
                  <c:y val="-0.0949348683355294"/>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FC69-4F53-BE0A-89A2B0DE58C9}"/>
                </c:ex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Sheet1!$A$2:$A$5</c:f>
              <c:strCache>
                <c:ptCount val="4"/>
                <c:pt idx="0">
                  <c:v>Q1</c:v>
                </c:pt>
                <c:pt idx="1">
                  <c:v>Q2</c:v>
                </c:pt>
                <c:pt idx="2">
                  <c:v>Q3</c:v>
                </c:pt>
                <c:pt idx="3">
                  <c:v>Q4</c:v>
                </c:pt>
              </c:strCache>
            </c:strRef>
          </c:cat>
          <c:val>
            <c:numRef>
              <c:f>Sheet1!$B$2:$B$5</c:f>
              <c:numCache>
                <c:formatCode>General</c:formatCode>
                <c:ptCount val="4"/>
                <c:pt idx="0">
                  <c:v>0.6</c:v>
                </c:pt>
                <c:pt idx="1">
                  <c:v>0.25</c:v>
                </c:pt>
                <c:pt idx="2">
                  <c:v>0.1</c:v>
                </c:pt>
                <c:pt idx="3">
                  <c:v>0.2</c:v>
                </c:pt>
              </c:numCache>
            </c:numRef>
          </c:val>
          <c:extLst xmlns:c16r2="http://schemas.microsoft.com/office/drawing/2015/06/chart">
            <c:ext xmlns:c16="http://schemas.microsoft.com/office/drawing/2014/chart" uri="{C3380CC4-5D6E-409C-BE32-E72D297353CC}">
              <c16:uniqueId val="{00000008-FC69-4F53-BE0A-89A2B0DE58C9}"/>
            </c:ext>
          </c:extLst>
        </c:ser>
        <c:dLbls>
          <c:showLegendKey val="0"/>
          <c:showVal val="1"/>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678814259767381"/>
          <c:y val="0.737838696654382"/>
          <c:w val="0.177293694541374"/>
          <c:h val="0.171823078796167"/>
        </c:manualLayout>
      </c:layout>
      <c:overlay val="0"/>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legend>
    <c:plotVisOnly val="1"/>
    <c:dispBlanksAs val="zero"/>
    <c:showDLblsOverMax val="0"/>
  </c:chart>
  <c:spPr>
    <a:noFill/>
    <a:ln w="9525" cap="flat" cmpd="sng" algn="ctr">
      <a:noFill/>
      <a:prstDash val="solid"/>
    </a:ln>
    <a:effectLst/>
  </c:spPr>
  <c:txPr>
    <a:bodyPr/>
    <a:lstStyle/>
    <a:p>
      <a:pPr>
        <a:defRPr sz="1800">
          <a:gradFill>
            <a:gsLst>
              <a:gs pos="21239">
                <a:schemeClr val="tx1"/>
              </a:gs>
              <a:gs pos="72000">
                <a:schemeClr val="tx1"/>
              </a:gs>
            </a:gsLst>
            <a:lin ang="5400000" scaled="0"/>
          </a:gra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0.0770919607271313"/>
          <c:y val="0.162352169349411"/>
          <c:w val="0.746007703898124"/>
          <c:h val="0.66796875"/>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4.25</c:v>
                </c:pt>
                <c:pt idx="1">
                  <c:v>2.5</c:v>
                </c:pt>
                <c:pt idx="2">
                  <c:v>3.5</c:v>
                </c:pt>
                <c:pt idx="3">
                  <c:v>4.5</c:v>
                </c:pt>
              </c:numCache>
            </c:numRef>
          </c:val>
          <c:extLst xmlns:c16r2="http://schemas.microsoft.com/office/drawing/2015/06/chart">
            <c:ext xmlns:c16="http://schemas.microsoft.com/office/drawing/2014/chart" uri="{C3380CC4-5D6E-409C-BE32-E72D297353CC}">
              <c16:uniqueId val="{00000000-14AB-44E9-9B1A-96C7D81EED15}"/>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2.3</c:v>
                </c:pt>
                <c:pt idx="1">
                  <c:v>4.4</c:v>
                </c:pt>
                <c:pt idx="2">
                  <c:v>1.8</c:v>
                </c:pt>
                <c:pt idx="3">
                  <c:v>2.8</c:v>
                </c:pt>
              </c:numCache>
            </c:numRef>
          </c:val>
          <c:extLst xmlns:c16r2="http://schemas.microsoft.com/office/drawing/2015/06/chart">
            <c:ext xmlns:c16="http://schemas.microsoft.com/office/drawing/2014/chart" uri="{C3380CC4-5D6E-409C-BE32-E72D297353CC}">
              <c16:uniqueId val="{00000001-14AB-44E9-9B1A-96C7D81EED15}"/>
            </c:ext>
          </c:extLst>
        </c:ser>
        <c:ser>
          <c:idx val="2"/>
          <c:order val="2"/>
          <c:tx>
            <c:strRef>
              <c:f>Sheet1!$D$1</c:f>
              <c:strCache>
                <c:ptCount val="1"/>
                <c:pt idx="0">
                  <c:v>Series 3</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14AB-44E9-9B1A-96C7D81EED15}"/>
            </c:ext>
          </c:extLst>
        </c:ser>
        <c:dLbls>
          <c:showLegendKey val="0"/>
          <c:showVal val="0"/>
          <c:showCatName val="0"/>
          <c:showSerName val="0"/>
          <c:showPercent val="0"/>
          <c:showBubbleSize val="0"/>
        </c:dLbls>
        <c:gapWidth val="120"/>
        <c:axId val="1788886192"/>
        <c:axId val="-2142958480"/>
      </c:barChart>
      <c:catAx>
        <c:axId val="1788886192"/>
        <c:scaling>
          <c:orientation val="minMax"/>
        </c:scaling>
        <c:delete val="0"/>
        <c:axPos val="b"/>
        <c:numFmt formatCode="General" sourceLinked="0"/>
        <c:majorTickMark val="out"/>
        <c:minorTickMark val="none"/>
        <c:tickLblPos val="nextTo"/>
        <c:crossAx val="-2142958480"/>
        <c:crosses val="autoZero"/>
        <c:auto val="1"/>
        <c:lblAlgn val="ctr"/>
        <c:lblOffset val="100"/>
        <c:noMultiLvlLbl val="0"/>
      </c:catAx>
      <c:valAx>
        <c:axId val="-2142958480"/>
        <c:scaling>
          <c:orientation val="minMax"/>
          <c:max val="5.0"/>
        </c:scaling>
        <c:delete val="0"/>
        <c:axPos val="l"/>
        <c:majorGridlines/>
        <c:numFmt formatCode="General" sourceLinked="1"/>
        <c:majorTickMark val="out"/>
        <c:minorTickMark val="none"/>
        <c:tickLblPos val="nextTo"/>
        <c:crossAx val="1788886192"/>
        <c:crosses val="autoZero"/>
        <c:crossBetween val="between"/>
        <c:minorUnit val="1.0"/>
      </c:valAx>
    </c:plotArea>
    <c:legend>
      <c:legendPos val="r"/>
      <c:layout>
        <c:manualLayout>
          <c:xMode val="edge"/>
          <c:yMode val="edge"/>
          <c:x val="0.841381355108389"/>
          <c:y val="0.633291533055281"/>
          <c:w val="0.152278482550792"/>
          <c:h val="0.214616328523346"/>
        </c:manualLayout>
      </c:layout>
      <c:overlay val="0"/>
    </c:legend>
    <c:plotVisOnly val="1"/>
    <c:dispBlanksAs val="gap"/>
    <c:showDLblsOverMax val="0"/>
  </c:chart>
  <c:txPr>
    <a:bodyPr/>
    <a:lstStyle/>
    <a:p>
      <a:pPr>
        <a:defRPr sz="1800">
          <a:gradFill>
            <a:gsLst>
              <a:gs pos="24779">
                <a:schemeClr val="tx1"/>
              </a:gs>
              <a:gs pos="55000">
                <a:schemeClr val="tx1"/>
              </a:gs>
            </a:gsLst>
            <a:lin ang="5400000" scaled="0"/>
          </a:gra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3/20/16 12:59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3/20/16 12:59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3/20/16 12:59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3/20/16 12:59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061418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
        <p:nvSpPr>
          <p:cNvPr id="10" name="Date Placeholder 9"/>
          <p:cNvSpPr>
            <a:spLocks noGrp="1"/>
          </p:cNvSpPr>
          <p:nvPr>
            <p:ph type="dt" idx="13"/>
          </p:nvPr>
        </p:nvSpPr>
        <p:spPr/>
        <p:txBody>
          <a:bodyPr/>
          <a:lstStyle/>
          <a:p>
            <a:fld id="{79687EF5-0895-448F-A4AC-188A0D571FCC}" type="datetime8">
              <a:rPr lang="en-US" smtClean="0"/>
              <a:t>3/20/16 12:59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4" name="Footer Placeholder 3"/>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38835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3/20/16 12:59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594817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53B9473-204C-4147-A2E0-C3E143278840}" type="datetime8">
              <a:rPr lang="en-US" smtClean="0"/>
              <a:t>3/20/16 12:59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17</a:t>
            </a:fld>
            <a:endParaRPr lang="en-US" dirty="0"/>
          </a:p>
        </p:txBody>
      </p:sp>
    </p:spTree>
    <p:extLst>
      <p:ext uri="{BB962C8B-B14F-4D97-AF65-F5344CB8AC3E}">
        <p14:creationId xmlns:p14="http://schemas.microsoft.com/office/powerpoint/2010/main" val="2678798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3/20/16 12:59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247001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developer type photo.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3/20/16 12:59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05656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6" name="Date Placeholder 5"/>
          <p:cNvSpPr>
            <a:spLocks noGrp="1"/>
          </p:cNvSpPr>
          <p:nvPr>
            <p:ph type="dt" idx="12"/>
          </p:nvPr>
        </p:nvSpPr>
        <p:spPr/>
        <p:txBody>
          <a:bodyPr/>
          <a:lstStyle/>
          <a:p>
            <a:fld id="{E43B0448-36A8-43CB-A041-FFAB3DD1409A}" type="datetime8">
              <a:rPr lang="en-US" smtClean="0">
                <a:solidFill>
                  <a:prstClr val="black"/>
                </a:solidFill>
              </a:rPr>
              <a:pPr/>
              <a:t>3/20/16 12:59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92385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3/20/16 12:59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431190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text</a:t>
            </a:r>
            <a:r>
              <a:rPr lang="en-US" baseline="0" dirty="0"/>
              <a:t> black in master.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3/20/16 12:59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753573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3/20/16 12:59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93795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3/20/16 12:59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035729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AF79BC0-7BC2-4444-8D01-A1A1A5DBD253}" type="datetime8">
              <a:rPr lang="en-US" smtClean="0">
                <a:solidFill>
                  <a:prstClr val="black"/>
                </a:solidFill>
              </a:rPr>
              <a:t>3/20/16 12:59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603928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355178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546868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3/20/16 12:59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772272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3/20/16 12:59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044409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3/20/16 12:59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0624321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solidFill>
                  <a:prstClr val="black"/>
                </a:solidFill>
              </a:rPr>
              <a:pPr/>
              <a:t>3/20/16 12:59 PM</a:t>
            </a:fld>
            <a:endParaRPr lang="en-US" dirty="0">
              <a:solidFill>
                <a:prstClr val="black"/>
              </a:solidFill>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solidFill>
                  <a:prstClr val="black"/>
                </a:solidFill>
              </a:rPr>
              <a:pPr/>
              <a:t>38</a:t>
            </a:fld>
            <a:endParaRPr lang="en-US" dirty="0">
              <a:solidFill>
                <a:prstClr val="black"/>
              </a:solidFill>
            </a:endParaRPr>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solidFill>
                <a:prstClr val="black"/>
              </a:solidFill>
            </a:endParaRPr>
          </a:p>
        </p:txBody>
      </p:sp>
    </p:spTree>
    <p:extLst>
      <p:ext uri="{BB962C8B-B14F-4D97-AF65-F5344CB8AC3E}">
        <p14:creationId xmlns:p14="http://schemas.microsoft.com/office/powerpoint/2010/main" val="32498182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53B9473-204C-4147-A2E0-C3E143278840}" type="datetime8">
              <a:rPr lang="en-US" smtClean="0">
                <a:solidFill>
                  <a:prstClr val="black"/>
                </a:solidFill>
              </a:rPr>
              <a:pPr/>
              <a:t>3/20/16 12:59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069815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3/20/16 12:59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1592959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developer type photo.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3/20/16 12:59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363897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3292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3292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298457-8249-4B45-9C9D-D9ABF96ED99E}" type="datetime1">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3/20/16</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34494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3/20/16 12:59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8602578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text</a:t>
            </a:r>
            <a:r>
              <a:rPr lang="en-US" baseline="0" dirty="0"/>
              <a:t> black in master.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3/20/16 12:59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4122738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3/20/16 12:59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AF79BC0-7BC2-4444-8D01-A1A1A5DBD253}" type="datetime8">
              <a:rPr lang="en-US" smtClean="0">
                <a:solidFill>
                  <a:prstClr val="black"/>
                </a:solidFill>
              </a:rPr>
              <a:t>3/20/16 12:59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7445162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4899168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39229004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Dark gray background.</a:t>
            </a: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3/20/16 12:59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755649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391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3/20/16 12:59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88887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0206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1669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3/20/16 12:59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3/20/16 12:59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48374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66303612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523733"/>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a:xfrm>
            <a:off x="855008" y="6482889"/>
            <a:ext cx="2798207" cy="372394"/>
          </a:xfrm>
          <a:prstGeom prst="rect">
            <a:avLst/>
          </a:prstGeom>
        </p:spPr>
        <p:txBody>
          <a:bodyPr/>
          <a:lstStyle/>
          <a:p>
            <a:fld id="{9B02459B-1713-4143-BC61-26F91CABF4EF}" type="datetimeFigureOut">
              <a:rPr lang="en-US" smtClean="0"/>
              <a:t>3/20/16</a:t>
            </a:fld>
            <a:endParaRPr lang="en-US"/>
          </a:p>
        </p:txBody>
      </p:sp>
      <p:sp>
        <p:nvSpPr>
          <p:cNvPr id="5" name="Footer Placeholder 4"/>
          <p:cNvSpPr>
            <a:spLocks noGrp="1"/>
          </p:cNvSpPr>
          <p:nvPr>
            <p:ph type="ftr" sz="quarter" idx="11"/>
          </p:nvPr>
        </p:nvSpPr>
        <p:spPr>
          <a:xfrm>
            <a:off x="4119583" y="6482889"/>
            <a:ext cx="4197310" cy="372394"/>
          </a:xfrm>
          <a:prstGeom prst="rect">
            <a:avLst/>
          </a:prstGeom>
        </p:spPr>
        <p:txBody>
          <a:bodyPr/>
          <a:lstStyle/>
          <a:p>
            <a:endParaRPr lang="en-US"/>
          </a:p>
        </p:txBody>
      </p:sp>
      <p:sp>
        <p:nvSpPr>
          <p:cNvPr id="6" name="Slide Number Placeholder 5"/>
          <p:cNvSpPr>
            <a:spLocks noGrp="1"/>
          </p:cNvSpPr>
          <p:nvPr>
            <p:ph type="sldNum" sz="quarter" idx="12"/>
          </p:nvPr>
        </p:nvSpPr>
        <p:spPr>
          <a:xfrm>
            <a:off x="8783260" y="6482889"/>
            <a:ext cx="2798207" cy="372394"/>
          </a:xfrm>
          <a:prstGeom prst="rect">
            <a:avLst/>
          </a:prstGeom>
        </p:spPr>
        <p:txBody>
          <a:bodyPr/>
          <a:lstStyle/>
          <a:p>
            <a:fld id="{9318E941-06A8-44F0-A6E6-FE18AF2C663A}" type="slidenum">
              <a:rPr lang="en-US" smtClean="0"/>
              <a:t>‹#›</a:t>
            </a:fld>
            <a:endParaRPr lang="en-US"/>
          </a:p>
        </p:txBody>
      </p:sp>
    </p:spTree>
    <p:extLst>
      <p:ext uri="{BB962C8B-B14F-4D97-AF65-F5344CB8AC3E}">
        <p14:creationId xmlns:p14="http://schemas.microsoft.com/office/powerpoint/2010/main" val="17894276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rian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90839504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5.xml"/><Relationship Id="rId20" Type="http://schemas.openxmlformats.org/officeDocument/2006/relationships/slideLayout" Target="../slideLayouts/slideLayout46.xml"/><Relationship Id="rId21" Type="http://schemas.openxmlformats.org/officeDocument/2006/relationships/theme" Target="../theme/theme2.xml"/><Relationship Id="rId10" Type="http://schemas.openxmlformats.org/officeDocument/2006/relationships/slideLayout" Target="../slideLayouts/slideLayout36.xml"/><Relationship Id="rId11" Type="http://schemas.openxmlformats.org/officeDocument/2006/relationships/slideLayout" Target="../slideLayouts/slideLayout37.xml"/><Relationship Id="rId12" Type="http://schemas.openxmlformats.org/officeDocument/2006/relationships/slideLayout" Target="../slideLayouts/slideLayout38.xml"/><Relationship Id="rId13" Type="http://schemas.openxmlformats.org/officeDocument/2006/relationships/slideLayout" Target="../slideLayouts/slideLayout39.xml"/><Relationship Id="rId14" Type="http://schemas.openxmlformats.org/officeDocument/2006/relationships/slideLayout" Target="../slideLayouts/slideLayout40.xml"/><Relationship Id="rId15" Type="http://schemas.openxmlformats.org/officeDocument/2006/relationships/slideLayout" Target="../slideLayouts/slideLayout41.xml"/><Relationship Id="rId16" Type="http://schemas.openxmlformats.org/officeDocument/2006/relationships/slideLayout" Target="../slideLayouts/slideLayout42.xml"/><Relationship Id="rId17" Type="http://schemas.openxmlformats.org/officeDocument/2006/relationships/slideLayout" Target="../slideLayouts/slideLayout43.xml"/><Relationship Id="rId18" Type="http://schemas.openxmlformats.org/officeDocument/2006/relationships/slideLayout" Target="../slideLayouts/slideLayout44.xml"/><Relationship Id="rId19" Type="http://schemas.openxmlformats.org/officeDocument/2006/relationships/slideLayout" Target="../slideLayouts/slideLayout45.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 id="2147484343"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4" Type="http://schemas.openxmlformats.org/officeDocument/2006/relationships/hyperlink" Target="http://www.microsoft.com/en-us/news" TargetMode="External"/><Relationship Id="rId5" Type="http://schemas.openxmlformats.org/officeDocument/2006/relationships/hyperlink" Target="http://news.xbox.com/media/" TargetMode="External"/><Relationship Id="rId6" Type="http://schemas.openxmlformats.org/officeDocument/2006/relationships/hyperlink" Target="https://www.featureddevices.com/" TargetMode="External"/><Relationship Id="rId7" Type="http://schemas.openxmlformats.org/officeDocument/2006/relationships/hyperlink" Target="https://microsoft.sharepoint.com/teams/BrandCentral/Pages/Presentations.aspx" TargetMode="External"/><Relationship Id="rId1" Type="http://schemas.openxmlformats.org/officeDocument/2006/relationships/slideLayout" Target="../slideLayouts/slideLayout12.xml"/><Relationship Id="rId2" Type="http://schemas.openxmlformats.org/officeDocument/2006/relationships/hyperlink" Target="http://lcaweb/CTP/Copyrights/Third-Party-Content-Use/Pages/default.aspx"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hyperlink" Target="http://www.microsoft.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hyperlink" Target="https://microsoft.sharepoint.com/teams/BrandCentral/Pages/Presentations.aspx" TargetMode="External"/><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channel9.msdn.com/Events/Build/2016" TargetMode="External"/><Relationship Id="rId3" Type="http://schemas.openxmlformats.org/officeDocument/2006/relationships/hyperlink" Target="http://microsoftvirtualacademy.com/"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6.xml"/><Relationship Id="rId3" Type="http://schemas.openxmlformats.org/officeDocument/2006/relationships/hyperlink" Target="http://www.microsoft.com/"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34.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chart" Target="../charts/char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chart" Target="../charts/char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3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hyperlink" Target="https://channel9.msdn.com/Events/Build/2016" TargetMode="External"/><Relationship Id="rId3" Type="http://schemas.openxmlformats.org/officeDocument/2006/relationships/hyperlink" Target="http://microsoftvirtualacademy.com/"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1" Type="http://schemas.openxmlformats.org/officeDocument/2006/relationships/slideLayout" Target="../slideLayouts/slideLayout34.xml"/><Relationship Id="rId2" Type="http://schemas.openxmlformats.org/officeDocument/2006/relationships/notesSlide" Target="../notesSlides/notesSlide3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5.xml"/><Relationship Id="rId3" Type="http://schemas.openxmlformats.org/officeDocument/2006/relationships/image" Target="../media/image3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6.xml"/></Relationships>
</file>

<file path=ppt/slides/_rels/slide6.xml.rels><?xml version="1.0" encoding="UTF-8" standalone="yes"?>
<Relationships xmlns="http://schemas.openxmlformats.org/package/2006/relationships"><Relationship Id="rId11" Type="http://schemas.openxmlformats.org/officeDocument/2006/relationships/image" Target="../media/image20.jpeg"/><Relationship Id="rId12" Type="http://schemas.openxmlformats.org/officeDocument/2006/relationships/image" Target="../media/image21.png"/><Relationship Id="rId13" Type="http://schemas.openxmlformats.org/officeDocument/2006/relationships/image" Target="../media/image22.png"/><Relationship Id="rId1" Type="http://schemas.openxmlformats.org/officeDocument/2006/relationships/slideLayout" Target="../slideLayouts/slideLayout25.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jpeg"/><Relationship Id="rId9" Type="http://schemas.openxmlformats.org/officeDocument/2006/relationships/image" Target="../media/image18.png"/><Relationship Id="rId10" Type="http://schemas.openxmlformats.org/officeDocument/2006/relationships/image" Target="../media/image19.png"/></Relationships>
</file>

<file path=ppt/slides/_rels/slide7.xml.rels><?xml version="1.0" encoding="UTF-8" standalone="yes"?>
<Relationships xmlns="http://schemas.openxmlformats.org/package/2006/relationships"><Relationship Id="rId11" Type="http://schemas.openxmlformats.org/officeDocument/2006/relationships/image" Target="../media/image20.jpeg"/><Relationship Id="rId12" Type="http://schemas.openxmlformats.org/officeDocument/2006/relationships/image" Target="../media/image21.png"/><Relationship Id="rId13" Type="http://schemas.openxmlformats.org/officeDocument/2006/relationships/image" Target="../media/image22.png"/><Relationship Id="rId1" Type="http://schemas.openxmlformats.org/officeDocument/2006/relationships/slideLayout" Target="../slideLayouts/slideLayout25.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jpeg"/><Relationship Id="rId9" Type="http://schemas.openxmlformats.org/officeDocument/2006/relationships/image" Target="../media/image18.png"/><Relationship Id="rId10"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287054"/>
          </a:xfrm>
        </p:spPr>
        <p:txBody>
          <a:bodyPr/>
          <a:lstStyle/>
          <a:p>
            <a:r>
              <a:rPr lang="en-US" dirty="0"/>
              <a:t>This entire deck, including demos but not the checkpoints, must be delivered in 10 minutes or less. Participants need time to do the actual lab.</a:t>
            </a:r>
          </a:p>
          <a:p>
            <a:r>
              <a:rPr lang="en-US" dirty="0"/>
              <a:t>Talking points are very brief. Even if you’ve seen the same slide in the past, take note of the new talking points.</a:t>
            </a:r>
          </a:p>
        </p:txBody>
      </p:sp>
      <p:sp>
        <p:nvSpPr>
          <p:cNvPr id="5" name="Text Placeholder 4"/>
          <p:cNvSpPr>
            <a:spLocks noGrp="1"/>
          </p:cNvSpPr>
          <p:nvPr>
            <p:ph type="body" sz="quarter" idx="11"/>
          </p:nvPr>
        </p:nvSpPr>
        <p:spPr/>
        <p:txBody>
          <a:bodyPr/>
          <a:lstStyle/>
          <a:p>
            <a:endParaRPr lang="en-US"/>
          </a:p>
        </p:txBody>
      </p:sp>
      <p:sp>
        <p:nvSpPr>
          <p:cNvPr id="3" name="Title 2"/>
          <p:cNvSpPr>
            <a:spLocks noGrp="1"/>
          </p:cNvSpPr>
          <p:nvPr>
            <p:ph type="title"/>
          </p:nvPr>
        </p:nvSpPr>
        <p:spPr/>
        <p:txBody>
          <a:bodyPr/>
          <a:lstStyle/>
          <a:p>
            <a:r>
              <a:rPr lang="en-US" dirty="0"/>
              <a:t>Presentation Notes</a:t>
            </a:r>
          </a:p>
        </p:txBody>
      </p:sp>
    </p:spTree>
    <p:extLst>
      <p:ext uri="{BB962C8B-B14F-4D97-AF65-F5344CB8AC3E}">
        <p14:creationId xmlns:p14="http://schemas.microsoft.com/office/powerpoint/2010/main" val="428373705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smtClean="0"/>
              <a:t>Wrap Up</a:t>
            </a:r>
            <a:endParaRPr lang="en-US" dirty="0"/>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2891" r="73744"/>
          <a:stretch/>
        </p:blipFill>
        <p:spPr>
          <a:xfrm>
            <a:off x="6294437" y="1241426"/>
            <a:ext cx="4887024" cy="5424051"/>
          </a:xfrm>
          <a:prstGeom prst="rect">
            <a:avLst/>
          </a:prstGeom>
        </p:spPr>
      </p:pic>
    </p:spTree>
    <p:extLst>
      <p:ext uri="{BB962C8B-B14F-4D97-AF65-F5344CB8AC3E}">
        <p14:creationId xmlns:p14="http://schemas.microsoft.com/office/powerpoint/2010/main" val="522897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Where can I find imagery?</a:t>
            </a:r>
          </a:p>
        </p:txBody>
      </p:sp>
      <p:sp>
        <p:nvSpPr>
          <p:cNvPr id="9" name="Text Placeholder 1"/>
          <p:cNvSpPr txBox="1">
            <a:spLocks/>
          </p:cNvSpPr>
          <p:nvPr/>
        </p:nvSpPr>
        <p:spPr>
          <a:xfrm>
            <a:off x="5761039" y="1220151"/>
            <a:ext cx="5486400" cy="5477511"/>
          </a:xfrm>
          <a:prstGeom prst="rect">
            <a:avLst/>
          </a:prstGeom>
          <a:solidFill>
            <a:srgbClr val="F0F0F0"/>
          </a:solidFill>
        </p:spPr>
        <p:txBody>
          <a:bodyPr vert="horz" wrap="square" lIns="182880" tIns="146304" rIns="182880" bIns="146304" rtlCol="0" anchor="t" anchorCtr="0">
            <a:no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Arial" panose="020B0604020202020204" pitchFamily="34" charset="0"/>
              <a:buNone/>
              <a:tabLst/>
              <a:defRPr lang="en-US" sz="3600" kern="1200" spc="0" baseline="0" dirty="0" smtClean="0">
                <a:gradFill>
                  <a:gsLst>
                    <a:gs pos="1299">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Aft>
                <a:spcPts val="1200"/>
              </a:spcAft>
              <a:buClr>
                <a:srgbClr val="FFFFFF"/>
              </a:buClr>
            </a:pPr>
            <a:r>
              <a:rPr sz="2400" dirty="0">
                <a:gradFill>
                  <a:gsLst>
                    <a:gs pos="96970">
                      <a:srgbClr val="525252"/>
                    </a:gs>
                    <a:gs pos="82828">
                      <a:srgbClr val="525252"/>
                    </a:gs>
                  </a:gsLst>
                  <a:lin ang="5400000" scaled="0"/>
                </a:gradFill>
                <a:latin typeface="Segoe UI" panose="020B0502040204020203" pitchFamily="34" charset="0"/>
                <a:cs typeface="Segoe UI" panose="020B0502040204020203" pitchFamily="34" charset="0"/>
              </a:rPr>
              <a:t>Respect intellectual property rights</a:t>
            </a:r>
          </a:p>
          <a:p>
            <a:pPr indent="-241300">
              <a:buClr>
                <a:srgbClr val="FFFFFF"/>
              </a:buClr>
            </a:pPr>
            <a:r>
              <a:rPr sz="1800" dirty="0">
                <a:gradFill>
                  <a:gsLst>
                    <a:gs pos="96970">
                      <a:srgbClr val="525252"/>
                    </a:gs>
                    <a:gs pos="82828">
                      <a:srgbClr val="525252"/>
                    </a:gs>
                  </a:gsLst>
                  <a:lin ang="5400000" scaled="0"/>
                </a:gradFill>
                <a:latin typeface="Segoe UI"/>
              </a:rPr>
              <a:t>Photography and graphics used in presentations, for </a:t>
            </a:r>
            <a:r>
              <a:rPr sz="1800" b="1" dirty="0">
                <a:gradFill>
                  <a:gsLst>
                    <a:gs pos="96970">
                      <a:srgbClr val="525252"/>
                    </a:gs>
                    <a:gs pos="82828">
                      <a:srgbClr val="525252"/>
                    </a:gs>
                  </a:gsLst>
                  <a:lin ang="5400000" scaled="0"/>
                </a:gradFill>
                <a:latin typeface="Segoe UI"/>
              </a:rPr>
              <a:t>both internal and external audiences</a:t>
            </a:r>
            <a:r>
              <a:rPr sz="1800" dirty="0">
                <a:gradFill>
                  <a:gsLst>
                    <a:gs pos="96970">
                      <a:srgbClr val="525252"/>
                    </a:gs>
                    <a:gs pos="82828">
                      <a:srgbClr val="525252"/>
                    </a:gs>
                  </a:gsLst>
                  <a:lin ang="5400000" scaled="0"/>
                </a:gradFill>
                <a:latin typeface="Segoe UI"/>
              </a:rPr>
              <a:t>, must be owned by Microsoft or licensed appropriately. </a:t>
            </a:r>
          </a:p>
          <a:p>
            <a:r>
              <a:rPr sz="1800" dirty="0">
                <a:gradFill>
                  <a:gsLst>
                    <a:gs pos="96970">
                      <a:srgbClr val="525252"/>
                    </a:gs>
                    <a:gs pos="82828">
                      <a:srgbClr val="525252"/>
                    </a:gs>
                  </a:gsLst>
                  <a:lin ang="5400000" scaled="0"/>
                </a:gradFill>
                <a:latin typeface="Segoe UI"/>
                <a:cs typeface="Segoe UI" panose="020B0502040204020203" pitchFamily="34" charset="0"/>
              </a:rPr>
              <a:t>Microsoft has agreements in place with several stock providers. More information about approved stock providers and instructions for requesting licenses is available here: </a:t>
            </a:r>
            <a:r>
              <a:rPr lang="en-US" sz="1800" b="1" u="sng" dirty="0">
                <a:solidFill>
                  <a:schemeClr val="bg1">
                    <a:lumMod val="50000"/>
                  </a:schemeClr>
                </a:solidFill>
              </a:rPr>
              <a:t>https://microsoft.sharepoint.com/teams/MediaAcquisition/Pages/knowledgeBase.aspx </a:t>
            </a:r>
          </a:p>
          <a:p>
            <a:endParaRPr lang="en-US" sz="1400" b="1" u="sng" dirty="0">
              <a:solidFill>
                <a:schemeClr val="bg1">
                  <a:lumMod val="50000"/>
                </a:schemeClr>
              </a:solidFill>
            </a:endParaRPr>
          </a:p>
          <a:p>
            <a:r>
              <a:rPr sz="1800" b="1" dirty="0">
                <a:solidFill>
                  <a:srgbClr val="A80000"/>
                </a:solidFill>
                <a:latin typeface="Segoe UI"/>
                <a:cs typeface="Segoe UI" panose="020B0502040204020203" pitchFamily="34" charset="0"/>
              </a:rPr>
              <a:t>Avoid intellectual property theft: Do not use photos or graphics copied from the web </a:t>
            </a:r>
            <a:r>
              <a:rPr sz="1800" dirty="0">
                <a:solidFill>
                  <a:srgbClr val="A80000"/>
                </a:solidFill>
                <a:latin typeface="Segoe UI"/>
                <a:cs typeface="Segoe UI" panose="020B0502040204020203" pitchFamily="34" charset="0"/>
              </a:rPr>
              <a:t>in presentations. When in doubt, consult with LCA </a:t>
            </a:r>
            <a:r>
              <a:rPr sz="1800" dirty="0">
                <a:gradFill>
                  <a:gsLst>
                    <a:gs pos="82828">
                      <a:srgbClr val="000000"/>
                    </a:gs>
                    <a:gs pos="74242">
                      <a:srgbClr val="000000"/>
                    </a:gs>
                  </a:gsLst>
                  <a:lin ang="5400000" scaled="0"/>
                </a:gradFill>
                <a:latin typeface="Segoe UI"/>
                <a:hlinkClick r:id="rId2"/>
              </a:rPr>
              <a:t>http://lcaweb/CTP/Copyrights/Third-Party-Content-Use/Pages/default.aspx</a:t>
            </a:r>
            <a:endParaRPr sz="1800" dirty="0">
              <a:gradFill>
                <a:gsLst>
                  <a:gs pos="82828">
                    <a:srgbClr val="000000"/>
                  </a:gs>
                  <a:gs pos="74242">
                    <a:srgbClr val="000000"/>
                  </a:gs>
                </a:gsLst>
                <a:lin ang="5400000" scaled="0"/>
              </a:gradFill>
              <a:latin typeface="Segoe UI"/>
            </a:endParaRPr>
          </a:p>
        </p:txBody>
      </p:sp>
      <p:sp>
        <p:nvSpPr>
          <p:cNvPr id="5" name="Text Placeholder 1"/>
          <p:cNvSpPr txBox="1">
            <a:spLocks/>
          </p:cNvSpPr>
          <p:nvPr/>
        </p:nvSpPr>
        <p:spPr>
          <a:xfrm>
            <a:off x="274639" y="1212849"/>
            <a:ext cx="5486400" cy="5484813"/>
          </a:xfrm>
          <a:prstGeom prst="rect">
            <a:avLst/>
          </a:prstGeom>
          <a:solidFill>
            <a:srgbClr val="FFFFFF"/>
          </a:solidFill>
        </p:spPr>
        <p:txBody>
          <a:bodyPr vert="horz" wrap="square" lIns="182880" tIns="146304" rIns="182880" bIns="146304" rtlCol="0"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1200"/>
              </a:spcAft>
              <a:buSzTx/>
              <a:buFont typeface="Arial" pitchFamily="34" charset="0"/>
              <a:buNone/>
            </a:pPr>
            <a:r>
              <a:rPr lang="en-US" sz="2400" dirty="0">
                <a:gradFill>
                  <a:gsLst>
                    <a:gs pos="93939">
                      <a:srgbClr val="525252"/>
                    </a:gs>
                    <a:gs pos="74242">
                      <a:srgbClr val="525252"/>
                    </a:gs>
                  </a:gsLst>
                  <a:lin ang="5400000" scaled="0"/>
                </a:gradFill>
                <a:latin typeface="Segoe UI" panose="020B0502040204020203" pitchFamily="34" charset="0"/>
                <a:cs typeface="Segoe UI" panose="020B0502040204020203" pitchFamily="34" charset="0"/>
              </a:rPr>
              <a:t>A few great places to start…</a:t>
            </a:r>
          </a:p>
          <a:p>
            <a:pPr marL="0" lvl="1" indent="0">
              <a:spcBef>
                <a:spcPts val="0"/>
              </a:spcBef>
              <a:buFont typeface="Arial" pitchFamily="34" charset="0"/>
              <a:buNone/>
            </a:pPr>
            <a:r>
              <a:rPr lang="en-US" sz="1800" b="1" dirty="0">
                <a:gradFill>
                  <a:gsLst>
                    <a:gs pos="93939">
                      <a:srgbClr val="525252"/>
                    </a:gs>
                    <a:gs pos="74242">
                      <a:srgbClr val="525252"/>
                    </a:gs>
                  </a:gsLst>
                  <a:lin ang="5400000" scaled="0"/>
                </a:gradFill>
              </a:rPr>
              <a:t>Brand Central: </a:t>
            </a:r>
            <a:r>
              <a:rPr lang="en-US" sz="1800" dirty="0">
                <a:gradFill>
                  <a:gsLst>
                    <a:gs pos="93939">
                      <a:srgbClr val="525252"/>
                    </a:gs>
                    <a:gs pos="74242">
                      <a:srgbClr val="525252"/>
                    </a:gs>
                  </a:gsLst>
                  <a:lin ang="5400000" scaled="0"/>
                </a:gradFill>
              </a:rPr>
              <a:t>A resource for information on the Microsoft brand</a:t>
            </a:r>
          </a:p>
          <a:p>
            <a:pPr marL="0" lvl="1" indent="0">
              <a:spcBef>
                <a:spcPts val="0"/>
              </a:spcBef>
              <a:buFont typeface="Arial" pitchFamily="34" charset="0"/>
              <a:buNone/>
            </a:pPr>
            <a:r>
              <a:rPr lang="en-US" sz="1600" dirty="0">
                <a:gradFill>
                  <a:gsLst>
                    <a:gs pos="93939">
                      <a:srgbClr val="525252"/>
                    </a:gs>
                    <a:gs pos="74242">
                      <a:srgbClr val="525252"/>
                    </a:gs>
                  </a:gsLst>
                  <a:lin ang="5400000" scaled="0"/>
                </a:gradFill>
                <a:hlinkClick r:id="rId3"/>
              </a:rPr>
              <a:t>https://microsoft.sharepoint.com/teams/BrandCentral/</a:t>
            </a:r>
            <a:endParaRPr lang="en-US" sz="1600" dirty="0">
              <a:gradFill>
                <a:gsLst>
                  <a:gs pos="93939">
                    <a:srgbClr val="525252"/>
                  </a:gs>
                  <a:gs pos="74242">
                    <a:srgbClr val="525252"/>
                  </a:gs>
                </a:gsLst>
                <a:lin ang="5400000" scaled="0"/>
              </a:gradFill>
            </a:endParaRP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Microsoft News Center</a:t>
            </a:r>
            <a:r>
              <a:rPr lang="en-US" sz="1800" dirty="0">
                <a:gradFill>
                  <a:gsLst>
                    <a:gs pos="93939">
                      <a:srgbClr val="525252"/>
                    </a:gs>
                    <a:gs pos="74242">
                      <a:srgbClr val="525252"/>
                    </a:gs>
                  </a:gsLst>
                  <a:lin ang="5400000" scaled="0"/>
                </a:gradFill>
              </a:rPr>
              <a:t/>
            </a:r>
            <a:br>
              <a:rPr lang="en-US" sz="1800" dirty="0">
                <a:gradFill>
                  <a:gsLst>
                    <a:gs pos="93939">
                      <a:srgbClr val="525252"/>
                    </a:gs>
                    <a:gs pos="74242">
                      <a:srgbClr val="525252"/>
                    </a:gs>
                  </a:gsLst>
                  <a:lin ang="5400000" scaled="0"/>
                </a:gradFill>
              </a:rPr>
            </a:br>
            <a:r>
              <a:rPr lang="en-US" sz="1800" dirty="0">
                <a:gradFill>
                  <a:gsLst>
                    <a:gs pos="93939">
                      <a:srgbClr val="525252"/>
                    </a:gs>
                    <a:gs pos="74242">
                      <a:srgbClr val="525252"/>
                    </a:gs>
                  </a:gsLst>
                  <a:lin ang="5400000" scaled="0"/>
                </a:gradFill>
              </a:rPr>
              <a:t>A great place for the latest and greatest </a:t>
            </a:r>
          </a:p>
          <a:p>
            <a:pPr marL="0" lvl="1" indent="0">
              <a:buFont typeface="Arial" pitchFamily="34" charset="0"/>
              <a:buNone/>
            </a:pPr>
            <a:r>
              <a:rPr lang="en-US" sz="1600" dirty="0">
                <a:gradFill>
                  <a:gsLst>
                    <a:gs pos="74242">
                      <a:srgbClr val="FFFFFF"/>
                    </a:gs>
                    <a:gs pos="57000">
                      <a:srgbClr val="FFFFFF"/>
                    </a:gs>
                  </a:gsLst>
                  <a:lin ang="5400000" scaled="0"/>
                </a:gradFill>
                <a:hlinkClick r:id="rId4"/>
              </a:rPr>
              <a:t>www.microsoft.com/en-us/news</a:t>
            </a:r>
            <a:r>
              <a:rPr lang="en-US" sz="1600" dirty="0">
                <a:gradFill>
                  <a:gsLst>
                    <a:gs pos="74242">
                      <a:srgbClr val="FFFFFF"/>
                    </a:gs>
                    <a:gs pos="57000">
                      <a:srgbClr val="FFFFFF"/>
                    </a:gs>
                  </a:gsLst>
                  <a:lin ang="5400000" scaled="0"/>
                </a:gradFill>
              </a:rPr>
              <a:t> </a:t>
            </a: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Xbox Wire Media Assets library</a:t>
            </a:r>
          </a:p>
          <a:p>
            <a:pPr marL="0" lvl="1" indent="0">
              <a:buFont typeface="Arial" pitchFamily="34" charset="0"/>
              <a:buNone/>
            </a:pPr>
            <a:r>
              <a:rPr lang="en-US" sz="1600" dirty="0">
                <a:gradFill>
                  <a:gsLst>
                    <a:gs pos="74242">
                      <a:srgbClr val="FFFFFF"/>
                    </a:gs>
                    <a:gs pos="57000">
                      <a:srgbClr val="FFFFFF"/>
                    </a:gs>
                  </a:gsLst>
                  <a:lin ang="5400000" scaled="0"/>
                </a:gradFill>
                <a:hlinkClick r:id="rId5"/>
              </a:rPr>
              <a:t>http://news.xbox.com/media/</a:t>
            </a:r>
            <a:endParaRPr lang="en-US" sz="1600" dirty="0">
              <a:gradFill>
                <a:gsLst>
                  <a:gs pos="74242">
                    <a:srgbClr val="FFFFFF"/>
                  </a:gs>
                  <a:gs pos="57000">
                    <a:srgbClr val="FFFFFF"/>
                  </a:gs>
                </a:gsLst>
                <a:lin ang="5400000" scaled="0"/>
              </a:gradFill>
            </a:endParaRP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Featured Devices</a:t>
            </a:r>
            <a:r>
              <a:rPr lang="en-US" sz="1800" dirty="0">
                <a:gradFill>
                  <a:gsLst>
                    <a:gs pos="93939">
                      <a:srgbClr val="525252"/>
                    </a:gs>
                    <a:gs pos="74242">
                      <a:srgbClr val="525252"/>
                    </a:gs>
                  </a:gsLst>
                  <a:lin ang="5400000" scaled="0"/>
                </a:gradFill>
              </a:rPr>
              <a:t>: PC, tablet and phone hardware imagery and marketing materials </a:t>
            </a:r>
          </a:p>
          <a:p>
            <a:pPr marL="0" lvl="1" indent="0">
              <a:buFont typeface="Arial" pitchFamily="34" charset="0"/>
              <a:buNone/>
            </a:pPr>
            <a:r>
              <a:rPr lang="en-US" sz="1600" dirty="0">
                <a:gradFill>
                  <a:gsLst>
                    <a:gs pos="74242">
                      <a:srgbClr val="FFFFFF"/>
                    </a:gs>
                    <a:gs pos="57000">
                      <a:srgbClr val="FFFFFF"/>
                    </a:gs>
                  </a:gsLst>
                  <a:lin ang="5400000" scaled="0"/>
                </a:gradFill>
                <a:hlinkClick r:id="rId6"/>
              </a:rPr>
              <a:t>https://www.featureddevices.com/</a:t>
            </a:r>
            <a:r>
              <a:rPr lang="en-US" sz="1600" dirty="0">
                <a:gradFill>
                  <a:gsLst>
                    <a:gs pos="74242">
                      <a:srgbClr val="FFFFFF"/>
                    </a:gs>
                    <a:gs pos="57000">
                      <a:srgbClr val="FFFFFF"/>
                    </a:gs>
                  </a:gsLst>
                  <a:lin ang="5400000" scaled="0"/>
                </a:gradFill>
              </a:rPr>
              <a:t> </a:t>
            </a: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Presentation Resources</a:t>
            </a:r>
            <a:r>
              <a:rPr lang="en-US" sz="1800" dirty="0">
                <a:gradFill>
                  <a:gsLst>
                    <a:gs pos="93939">
                      <a:srgbClr val="525252"/>
                    </a:gs>
                    <a:gs pos="74242">
                      <a:srgbClr val="525252"/>
                    </a:gs>
                  </a:gsLst>
                  <a:lin ang="5400000" scaled="0"/>
                </a:gradFill>
              </a:rPr>
              <a:t>: Presentation guidelines and PowerPoint templates </a:t>
            </a:r>
            <a:endParaRPr lang="en-US" sz="1600" dirty="0">
              <a:gradFill>
                <a:gsLst>
                  <a:gs pos="74242">
                    <a:srgbClr val="FFFFFF"/>
                  </a:gs>
                  <a:gs pos="57000">
                    <a:srgbClr val="FFFFFF"/>
                  </a:gs>
                </a:gsLst>
                <a:lin ang="5400000" scaled="0"/>
              </a:gradFill>
            </a:endParaRPr>
          </a:p>
          <a:p>
            <a:pPr marL="0" lvl="1" indent="0">
              <a:lnSpc>
                <a:spcPct val="100000"/>
              </a:lnSpc>
              <a:spcBef>
                <a:spcPts val="0"/>
              </a:spcBef>
              <a:buFont typeface="Arial" pitchFamily="34" charset="0"/>
              <a:buNone/>
            </a:pPr>
            <a:r>
              <a:rPr lang="en-US" sz="1600" dirty="0">
                <a:gradFill>
                  <a:gsLst>
                    <a:gs pos="93939">
                      <a:srgbClr val="525252"/>
                    </a:gs>
                    <a:gs pos="74242">
                      <a:srgbClr val="525252"/>
                    </a:gs>
                  </a:gsLst>
                  <a:lin ang="5400000" scaled="0"/>
                </a:gradFill>
                <a:hlinkClick r:id="rId7"/>
              </a:rPr>
              <a:t>https://microsoft.sharepoint.com/teams/BrandCentral/Pages/Presentations.aspx</a:t>
            </a:r>
            <a:endParaRPr lang="en-US" sz="1600" dirty="0">
              <a:gradFill>
                <a:gsLst>
                  <a:gs pos="93939">
                    <a:srgbClr val="525252"/>
                  </a:gs>
                  <a:gs pos="74242">
                    <a:srgbClr val="525252"/>
                  </a:gs>
                </a:gsLst>
                <a:lin ang="5400000" scaled="0"/>
              </a:gradFill>
            </a:endParaRPr>
          </a:p>
          <a:p>
            <a:pPr marL="0" lvl="1" indent="0">
              <a:lnSpc>
                <a:spcPct val="100000"/>
              </a:lnSpc>
              <a:spcBef>
                <a:spcPts val="1200"/>
              </a:spcBef>
              <a:buFont typeface="Arial" pitchFamily="34" charset="0"/>
              <a:buNone/>
            </a:pPr>
            <a:endParaRPr lang="en-US" sz="1800" dirty="0">
              <a:gradFill>
                <a:gsLst>
                  <a:gs pos="93939">
                    <a:srgbClr val="525252"/>
                  </a:gs>
                  <a:gs pos="74242">
                    <a:srgbClr val="525252"/>
                  </a:gs>
                </a:gsLst>
                <a:lin ang="5400000" scaled="0"/>
              </a:gradFill>
            </a:endParaRPr>
          </a:p>
        </p:txBody>
      </p:sp>
    </p:spTree>
    <p:extLst>
      <p:ext uri="{BB962C8B-B14F-4D97-AF65-F5344CB8AC3E}">
        <p14:creationId xmlns:p14="http://schemas.microsoft.com/office/powerpoint/2010/main" val="3752774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362425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Adjusting list levels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pic>
        <p:nvPicPr>
          <p:cNvPr id="1027"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2012043" y="5310029"/>
            <a:ext cx="6264116" cy="1396294"/>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8501063" y="2765750"/>
            <a:ext cx="3663140" cy="394057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Use the “Decrease List Level” and “Increase List Level” tools on the Home Menu to change text levels.</a:t>
            </a:r>
          </a:p>
          <a:p>
            <a:pPr defTabSz="932472" fontAlgn="base">
              <a:spcBef>
                <a:spcPts val="612"/>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Try this:  </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Place your cursor in any row of text to the left that says “Size 20pt for subtopics”</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Next click the Home tab, and then on the “</a:t>
            </a:r>
            <a:r>
              <a:rPr lang="en-US" sz="1400" u="sng" dirty="0">
                <a:gradFill>
                  <a:gsLst>
                    <a:gs pos="3766">
                      <a:schemeClr val="bg1"/>
                    </a:gs>
                    <a:gs pos="8000">
                      <a:schemeClr val="bg1"/>
                    </a:gs>
                  </a:gsLst>
                  <a:lin ang="5400000" scaled="0"/>
                </a:gradFill>
                <a:ea typeface="Segoe UI" pitchFamily="34" charset="0"/>
                <a:cs typeface="Segoe UI" pitchFamily="34" charset="0"/>
              </a:rPr>
              <a:t>Decrease List level</a:t>
            </a:r>
            <a:r>
              <a:rPr lang="en-US" sz="1400" dirty="0">
                <a:gradFill>
                  <a:gsLst>
                    <a:gs pos="3766">
                      <a:schemeClr val="bg1"/>
                    </a:gs>
                    <a:gs pos="8000">
                      <a:schemeClr val="bg1"/>
                    </a:gs>
                  </a:gsLst>
                  <a:lin ang="5400000" scaled="0"/>
                </a:gradFill>
                <a:ea typeface="Segoe UI" pitchFamily="34" charset="0"/>
                <a:cs typeface="Segoe UI" pitchFamily="34" charset="0"/>
              </a:rPr>
              <a:t>” tool. Notice how the line moves up one level.</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Now try placing your cursor in one of the  “Main topic…” lines of text. Click the “</a:t>
            </a:r>
            <a:r>
              <a:rPr lang="en-US" sz="1400" u="sng" dirty="0">
                <a:gradFill>
                  <a:gsLst>
                    <a:gs pos="3766">
                      <a:schemeClr val="bg1"/>
                    </a:gs>
                    <a:gs pos="8000">
                      <a:schemeClr val="bg1"/>
                    </a:gs>
                  </a:gsLst>
                  <a:lin ang="5400000" scaled="0"/>
                </a:gradFill>
                <a:ea typeface="Segoe UI" pitchFamily="34" charset="0"/>
                <a:cs typeface="Segoe UI" pitchFamily="34" charset="0"/>
              </a:rPr>
              <a:t>Increase List Level</a:t>
            </a:r>
            <a:r>
              <a:rPr lang="en-US" sz="1400" dirty="0">
                <a:gradFill>
                  <a:gsLst>
                    <a:gs pos="3766">
                      <a:schemeClr val="bg1"/>
                    </a:gs>
                    <a:gs pos="8000">
                      <a:schemeClr val="bg1"/>
                    </a:gs>
                  </a:gsLst>
                  <a:lin ang="5400000" scaled="0"/>
                </a:gradFill>
                <a:ea typeface="Segoe UI" pitchFamily="34" charset="0"/>
                <a:cs typeface="Segoe UI" pitchFamily="34" charset="0"/>
              </a:rPr>
              <a:t>” tool and see how the text is pushed in one level</a:t>
            </a:r>
          </a:p>
          <a:p>
            <a:pPr defTabSz="932472" fontAlgn="base">
              <a:spcBef>
                <a:spcPts val="612"/>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Use these 2 tools to adjust your text levels as you work</a:t>
            </a:r>
          </a:p>
        </p:txBody>
      </p:sp>
    </p:spTree>
    <p:extLst>
      <p:ext uri="{BB962C8B-B14F-4D97-AF65-F5344CB8AC3E}">
        <p14:creationId xmlns:p14="http://schemas.microsoft.com/office/powerpoint/2010/main" val="38343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942799"/>
            <a:ext cx="11887200" cy="2025170"/>
          </a:xfrm>
        </p:spPr>
        <p:txBody>
          <a:bodyPr/>
          <a:lstStyle/>
          <a:p>
            <a:r>
              <a:rPr lang="en-US"/>
              <a:t>Example of a bulleted slide with a subhead</a:t>
            </a:r>
          </a:p>
          <a:p>
            <a:pPr lvl="1"/>
            <a:r>
              <a:rPr lang="en-US"/>
              <a:t>Set the slide title to “Sentence case”</a:t>
            </a:r>
          </a:p>
          <a:p>
            <a:pPr lvl="1"/>
            <a:r>
              <a:rPr lang="en-US"/>
              <a:t>Set subheads to “Sentence case”</a:t>
            </a:r>
          </a:p>
          <a:p>
            <a:pPr lvl="0"/>
            <a:r>
              <a:rPr lang="en-US"/>
              <a:t>Hyperlink style</a:t>
            </a:r>
          </a:p>
          <a:p>
            <a:pPr lvl="1"/>
            <a:r>
              <a:rPr lang="en-US">
                <a:hlinkClick r:id="rId3"/>
              </a:rPr>
              <a:t>www.microsoft.com</a:t>
            </a:r>
            <a:r>
              <a:rPr lang="en-US"/>
              <a:t> </a:t>
            </a:r>
            <a:endParaRPr lang="en-US" dirty="0"/>
          </a:p>
        </p:txBody>
      </p:sp>
      <p:sp>
        <p:nvSpPr>
          <p:cNvPr id="2" name="Title 1"/>
          <p:cNvSpPr>
            <a:spLocks noGrp="1"/>
          </p:cNvSpPr>
          <p:nvPr>
            <p:ph type="title"/>
          </p:nvPr>
        </p:nvSpPr>
        <p:spPr/>
        <p:txBody>
          <a:bodyPr/>
          <a:lstStyle/>
          <a:p>
            <a:r>
              <a:rPr lang="en-US"/>
              <a:t>Bullet points layout with subtitle</a:t>
            </a:r>
            <a:br>
              <a:rPr lang="en-US"/>
            </a:br>
            <a:r>
              <a:rPr lang="en-US" sz="4000">
                <a:gradFill>
                  <a:gsLst>
                    <a:gs pos="0">
                      <a:schemeClr val="tx2"/>
                    </a:gs>
                    <a:gs pos="100000">
                      <a:schemeClr val="tx2"/>
                    </a:gs>
                  </a:gsLst>
                  <a:lin ang="5400000" scaled="0"/>
                </a:gradFill>
              </a:rPr>
              <a:t>Subtitle</a:t>
            </a:r>
            <a:endParaRPr lang="en-US" sz="4000" dirty="0">
              <a:gradFill>
                <a:gsLst>
                  <a:gs pos="0">
                    <a:schemeClr val="tx2"/>
                  </a:gs>
                  <a:gs pos="100000">
                    <a:schemeClr val="tx2"/>
                  </a:gs>
                </a:gsLst>
                <a:lin ang="5400000" scaled="0"/>
              </a:gradFill>
            </a:endParaRPr>
          </a:p>
        </p:txBody>
      </p:sp>
    </p:spTree>
    <p:extLst>
      <p:ext uri="{BB962C8B-B14F-4D97-AF65-F5344CB8AC3E}">
        <p14:creationId xmlns:p14="http://schemas.microsoft.com/office/powerpoint/2010/main" val="91515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29178" y="2747826"/>
            <a:ext cx="1657350" cy="3248025"/>
          </a:xfrm>
          <a:prstGeom prst="rect">
            <a:avLst/>
          </a:prstGeom>
        </p:spPr>
      </p:pic>
      <p:pic>
        <p:nvPicPr>
          <p:cNvPr id="21" name="Picture 20" hidden="1"/>
          <p:cNvPicPr>
            <a:picLocks noChangeAspect="1"/>
          </p:cNvPicPr>
          <p:nvPr/>
        </p:nvPicPr>
        <p:blipFill>
          <a:blip r:embed="rId4"/>
          <a:stretch>
            <a:fillRect/>
          </a:stretch>
        </p:blipFill>
        <p:spPr>
          <a:xfrm>
            <a:off x="428810" y="2747826"/>
            <a:ext cx="1657350" cy="3248025"/>
          </a:xfrm>
          <a:prstGeom prst="rect">
            <a:avLst/>
          </a:prstGeom>
        </p:spPr>
      </p:pic>
      <p:sp>
        <p:nvSpPr>
          <p:cNvPr id="2" name="Title 1"/>
          <p:cNvSpPr>
            <a:spLocks noGrp="1"/>
          </p:cNvSpPr>
          <p:nvPr>
            <p:ph type="title"/>
          </p:nvPr>
        </p:nvSpPr>
        <p:spPr/>
        <p:txBody>
          <a:bodyPr/>
          <a:lstStyle/>
          <a:p>
            <a:r>
              <a:rPr lang="en-US" dirty="0"/>
              <a:t>Slide palette info</a:t>
            </a:r>
          </a:p>
        </p:txBody>
      </p:sp>
      <p:sp>
        <p:nvSpPr>
          <p:cNvPr id="4" name="Rectangle 3"/>
          <p:cNvSpPr/>
          <p:nvPr/>
        </p:nvSpPr>
        <p:spPr bwMode="auto">
          <a:xfrm>
            <a:off x="3630747" y="4254353"/>
            <a:ext cx="7127758" cy="1438579"/>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361410" y="4393096"/>
            <a:ext cx="1206527" cy="1206042"/>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3766">
                      <a:schemeClr val="tx1"/>
                    </a:gs>
                    <a:gs pos="28000">
                      <a:schemeClr val="tx1"/>
                    </a:gs>
                  </a:gsLst>
                  <a:lin ang="5400000" scaled="0"/>
                </a:gradFill>
              </a:rPr>
              <a:t>Accent 3</a:t>
            </a:r>
          </a:p>
        </p:txBody>
      </p:sp>
      <p:sp>
        <p:nvSpPr>
          <p:cNvPr id="6" name="Rectangle 5"/>
          <p:cNvSpPr/>
          <p:nvPr/>
        </p:nvSpPr>
        <p:spPr bwMode="auto">
          <a:xfrm>
            <a:off x="5056434" y="4393096"/>
            <a:ext cx="1206527" cy="120604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2</a:t>
            </a:r>
          </a:p>
        </p:txBody>
      </p:sp>
      <p:sp>
        <p:nvSpPr>
          <p:cNvPr id="7" name="Rectangle 6"/>
          <p:cNvSpPr/>
          <p:nvPr/>
        </p:nvSpPr>
        <p:spPr bwMode="auto">
          <a:xfrm>
            <a:off x="3751458" y="4393096"/>
            <a:ext cx="1206527" cy="120604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1</a:t>
            </a:r>
          </a:p>
        </p:txBody>
      </p:sp>
      <p:sp>
        <p:nvSpPr>
          <p:cNvPr id="8" name="Rectangle 7"/>
          <p:cNvSpPr/>
          <p:nvPr/>
        </p:nvSpPr>
        <p:spPr bwMode="auto">
          <a:xfrm>
            <a:off x="9736779" y="4528438"/>
            <a:ext cx="935733" cy="935357"/>
          </a:xfrm>
          <a:prstGeom prst="rect">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Accent 6</a:t>
            </a:r>
          </a:p>
        </p:txBody>
      </p:sp>
      <p:sp>
        <p:nvSpPr>
          <p:cNvPr id="9" name="Rectangle 8"/>
          <p:cNvSpPr/>
          <p:nvPr/>
        </p:nvSpPr>
        <p:spPr bwMode="auto">
          <a:xfrm>
            <a:off x="8705220" y="4528438"/>
            <a:ext cx="935733" cy="935357"/>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1674">
                      <a:schemeClr val="bg1"/>
                    </a:gs>
                    <a:gs pos="7113">
                      <a:schemeClr val="bg1"/>
                    </a:gs>
                  </a:gsLst>
                  <a:lin ang="5400000" scaled="0"/>
                </a:gradFill>
              </a:rPr>
              <a:t>Accent 5</a:t>
            </a:r>
          </a:p>
        </p:txBody>
      </p:sp>
      <p:sp>
        <p:nvSpPr>
          <p:cNvPr id="10" name="Rectangle 9"/>
          <p:cNvSpPr/>
          <p:nvPr/>
        </p:nvSpPr>
        <p:spPr bwMode="auto">
          <a:xfrm>
            <a:off x="7666388" y="4528438"/>
            <a:ext cx="935733" cy="935357"/>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3766">
                      <a:schemeClr val="tx1"/>
                    </a:gs>
                    <a:gs pos="28000">
                      <a:schemeClr val="tx1"/>
                    </a:gs>
                  </a:gsLst>
                  <a:lin ang="5400000" scaled="0"/>
                </a:gradFill>
              </a:rPr>
              <a:t>Accent 4</a:t>
            </a:r>
          </a:p>
        </p:txBody>
      </p:sp>
      <p:sp>
        <p:nvSpPr>
          <p:cNvPr id="11" name="Rectangle 10"/>
          <p:cNvSpPr/>
          <p:nvPr/>
        </p:nvSpPr>
        <p:spPr bwMode="auto">
          <a:xfrm>
            <a:off x="2322664" y="4393096"/>
            <a:ext cx="1206527" cy="1206042"/>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spcBef>
                <a:spcPct val="0"/>
              </a:spcBef>
              <a:spcAft>
                <a:spcPct val="0"/>
              </a:spcAft>
            </a:pPr>
            <a:r>
              <a:rPr lang="en-US" sz="1400" dirty="0">
                <a:gradFill>
                  <a:gsLst>
                    <a:gs pos="0">
                      <a:schemeClr val="bg1"/>
                    </a:gs>
                    <a:gs pos="100000">
                      <a:schemeClr val="bg1"/>
                    </a:gs>
                  </a:gsLst>
                  <a:lin ang="5400000" scaled="0"/>
                </a:gradFill>
              </a:rPr>
              <a:t>Text</a:t>
            </a:r>
          </a:p>
          <a:p>
            <a:pPr algn="ctr" defTabSz="932472" fontAlgn="base">
              <a:spcBef>
                <a:spcPct val="0"/>
              </a:spcBef>
              <a:spcAft>
                <a:spcPct val="0"/>
              </a:spcAft>
            </a:pPr>
            <a:r>
              <a:rPr lang="en-US" sz="1400" dirty="0">
                <a:gradFill>
                  <a:gsLst>
                    <a:gs pos="0">
                      <a:schemeClr val="bg1"/>
                    </a:gs>
                    <a:gs pos="100000">
                      <a:schemeClr val="bg1"/>
                    </a:gs>
                  </a:gsLst>
                  <a:lin ang="5400000" scaled="0"/>
                </a:gradFill>
              </a:rPr>
              <a:t>Dark 2</a:t>
            </a:r>
          </a:p>
        </p:txBody>
      </p:sp>
      <p:sp>
        <p:nvSpPr>
          <p:cNvPr id="13" name="TextBox 12"/>
          <p:cNvSpPr txBox="1"/>
          <p:nvPr/>
        </p:nvSpPr>
        <p:spPr>
          <a:xfrm>
            <a:off x="2937306" y="2725616"/>
            <a:ext cx="8862008" cy="565027"/>
          </a:xfrm>
          <a:prstGeom prst="rect">
            <a:avLst/>
          </a:prstGeom>
          <a:noFill/>
        </p:spPr>
        <p:txBody>
          <a:bodyPr wrap="square" lIns="182880" tIns="0" rIns="182880" bIns="0" rtlCol="0">
            <a:spAutoFit/>
          </a:bodyPr>
          <a:lstStyle/>
          <a:p>
            <a:r>
              <a:rPr lang="en-US" dirty="0">
                <a:gradFill>
                  <a:gsLst>
                    <a:gs pos="2917">
                      <a:schemeClr val="tx1"/>
                    </a:gs>
                    <a:gs pos="30000">
                      <a:schemeClr val="tx1"/>
                    </a:gs>
                  </a:gsLst>
                  <a:lin ang="5400000" scaled="0"/>
                </a:gradFill>
              </a:rPr>
              <a:t>Select the 4</a:t>
            </a:r>
            <a:r>
              <a:rPr lang="en-US" baseline="30000" dirty="0">
                <a:gradFill>
                  <a:gsLst>
                    <a:gs pos="2917">
                      <a:schemeClr val="tx1"/>
                    </a:gs>
                    <a:gs pos="30000">
                      <a:schemeClr val="tx1"/>
                    </a:gs>
                  </a:gsLst>
                  <a:lin ang="5400000" scaled="0"/>
                </a:gradFill>
              </a:rPr>
              <a:t>th</a:t>
            </a:r>
            <a:r>
              <a:rPr lang="en-US" dirty="0">
                <a:gradFill>
                  <a:gsLst>
                    <a:gs pos="2917">
                      <a:schemeClr val="tx1"/>
                    </a:gs>
                    <a:gs pos="30000">
                      <a:schemeClr val="tx1"/>
                    </a:gs>
                  </a:gsLst>
                  <a:lin ang="5400000" scaled="0"/>
                </a:gradFill>
              </a:rPr>
              <a:t> color from the left for subheads and 1</a:t>
            </a:r>
            <a:r>
              <a:rPr lang="en-US" baseline="30000" dirty="0">
                <a:gradFill>
                  <a:gsLst>
                    <a:gs pos="2917">
                      <a:schemeClr val="tx1"/>
                    </a:gs>
                    <a:gs pos="30000">
                      <a:schemeClr val="tx1"/>
                    </a:gs>
                  </a:gsLst>
                  <a:lin ang="5400000" scaled="0"/>
                </a:gradFill>
              </a:rPr>
              <a:t>st</a:t>
            </a:r>
            <a:r>
              <a:rPr lang="en-US" dirty="0">
                <a:gradFill>
                  <a:gsLst>
                    <a:gs pos="2917">
                      <a:schemeClr val="tx1"/>
                    </a:gs>
                    <a:gs pos="30000">
                      <a:schemeClr val="tx1"/>
                    </a:gs>
                  </a:gsLst>
                  <a:lin ang="5400000" scaled="0"/>
                </a:gradFill>
              </a:rPr>
              <a:t> level non-bulleted text color, or wherever “color” text is preferred over the default black/white text</a:t>
            </a:r>
          </a:p>
        </p:txBody>
      </p:sp>
      <p:sp>
        <p:nvSpPr>
          <p:cNvPr id="14" name="TextBox 13"/>
          <p:cNvSpPr txBox="1"/>
          <p:nvPr/>
        </p:nvSpPr>
        <p:spPr>
          <a:xfrm>
            <a:off x="3757856" y="3737150"/>
            <a:ext cx="7060545" cy="313904"/>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Accent colors 1-6 – (6 Theme Colors to the far right)</a:t>
            </a:r>
          </a:p>
        </p:txBody>
      </p:sp>
      <p:grpSp>
        <p:nvGrpSpPr>
          <p:cNvPr id="15" name="Group 14"/>
          <p:cNvGrpSpPr/>
          <p:nvPr/>
        </p:nvGrpSpPr>
        <p:grpSpPr>
          <a:xfrm>
            <a:off x="3751456" y="3819883"/>
            <a:ext cx="6921056" cy="455867"/>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 Placeholder 2"/>
          <p:cNvSpPr txBox="1">
            <a:spLocks/>
          </p:cNvSpPr>
          <p:nvPr/>
        </p:nvSpPr>
        <p:spPr>
          <a:xfrm>
            <a:off x="274638" y="1227844"/>
            <a:ext cx="11887200" cy="1209562"/>
          </a:xfrm>
          <a:prstGeom prst="rect">
            <a:avLst/>
          </a:prstGeom>
        </p:spPr>
        <p:txBody>
          <a:bodyPr vert="horz" wrap="square" lIns="182880" tIns="146304" rIns="182880" bIns="146304"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gradFill>
                  <a:gsLst>
                    <a:gs pos="2917">
                      <a:schemeClr val="tx2"/>
                    </a:gs>
                    <a:gs pos="30000">
                      <a:schemeClr val="tx2"/>
                    </a:gs>
                  </a:gsLst>
                  <a:lin ang="5400000" scaled="0"/>
                </a:gradFill>
              </a:rPr>
              <a:t>The PowerPoint palette for this template has been built for you and is shown below. Avoid using too many colors in your presentation. </a:t>
            </a:r>
          </a:p>
        </p:txBody>
      </p:sp>
      <p:sp>
        <p:nvSpPr>
          <p:cNvPr id="20" name="Text Placeholder 2"/>
          <p:cNvSpPr txBox="1">
            <a:spLocks/>
          </p:cNvSpPr>
          <p:nvPr/>
        </p:nvSpPr>
        <p:spPr>
          <a:xfrm>
            <a:off x="3751456" y="5843402"/>
            <a:ext cx="3816481" cy="762786"/>
          </a:xfrm>
          <a:prstGeom prst="rect">
            <a:avLst/>
          </a:prstGeom>
        </p:spPr>
        <p:txBody>
          <a:bodyPr vert="horz" wrap="square" lIns="182880" tIns="0" rIns="18288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gradFill>
                  <a:gsLst>
                    <a:gs pos="2917">
                      <a:schemeClr val="tx1"/>
                    </a:gs>
                    <a:gs pos="30000">
                      <a:schemeClr val="tx1"/>
                    </a:gs>
                  </a:gsLst>
                  <a:lin ang="5400000" scaled="0"/>
                </a:gradFill>
                <a:latin typeface="+mn-lt"/>
              </a:rPr>
              <a:t>Use </a:t>
            </a:r>
            <a:r>
              <a:rPr lang="en-US" sz="1800" b="1" dirty="0">
                <a:gradFill>
                  <a:gsLst>
                    <a:gs pos="2917">
                      <a:schemeClr val="tx1"/>
                    </a:gs>
                    <a:gs pos="30000">
                      <a:schemeClr val="tx1"/>
                    </a:gs>
                  </a:gsLst>
                  <a:lin ang="5400000" scaled="0"/>
                </a:gradFill>
                <a:latin typeface="+mn-lt"/>
              </a:rPr>
              <a:t>Accent 1</a:t>
            </a:r>
            <a:r>
              <a:rPr lang="en-US" sz="1800" dirty="0">
                <a:gradFill>
                  <a:gsLst>
                    <a:gs pos="2917">
                      <a:schemeClr val="tx1"/>
                    </a:gs>
                    <a:gs pos="30000">
                      <a:schemeClr val="tx1"/>
                    </a:gs>
                  </a:gsLst>
                  <a:lin ang="5400000" scaled="0"/>
                </a:gradFill>
                <a:latin typeface="+mn-lt"/>
              </a:rPr>
              <a:t> as the main accent color. Use </a:t>
            </a:r>
            <a:r>
              <a:rPr lang="en-US" sz="1800" b="1" dirty="0">
                <a:gradFill>
                  <a:gsLst>
                    <a:gs pos="2917">
                      <a:schemeClr val="tx1"/>
                    </a:gs>
                    <a:gs pos="30000">
                      <a:schemeClr val="tx1"/>
                    </a:gs>
                  </a:gsLst>
                  <a:lin ang="5400000" scaled="0"/>
                </a:gradFill>
                <a:latin typeface="+mn-lt"/>
              </a:rPr>
              <a:t>Accent 2</a:t>
            </a:r>
            <a:r>
              <a:rPr lang="en-US" sz="1800" dirty="0">
                <a:gradFill>
                  <a:gsLst>
                    <a:gs pos="2917">
                      <a:schemeClr val="tx1"/>
                    </a:gs>
                    <a:gs pos="30000">
                      <a:schemeClr val="tx1"/>
                    </a:gs>
                  </a:gsLst>
                  <a:lin ang="5400000" scaled="0"/>
                </a:gradFill>
                <a:latin typeface="+mn-lt"/>
              </a:rPr>
              <a:t> and </a:t>
            </a:r>
            <a:r>
              <a:rPr lang="en-US" sz="1800" b="1" dirty="0">
                <a:gradFill>
                  <a:gsLst>
                    <a:gs pos="2917">
                      <a:schemeClr val="tx1"/>
                    </a:gs>
                    <a:gs pos="30000">
                      <a:schemeClr val="tx1"/>
                    </a:gs>
                  </a:gsLst>
                  <a:lin ang="5400000" scaled="0"/>
                </a:gradFill>
                <a:latin typeface="+mn-lt"/>
              </a:rPr>
              <a:t>Accent 3</a:t>
            </a:r>
            <a:r>
              <a:rPr lang="en-US" sz="1800" dirty="0">
                <a:gradFill>
                  <a:gsLst>
                    <a:gs pos="2917">
                      <a:schemeClr val="tx1"/>
                    </a:gs>
                    <a:gs pos="30000">
                      <a:schemeClr val="tx1"/>
                    </a:gs>
                  </a:gsLst>
                  <a:lin ang="5400000" scaled="0"/>
                </a:gradFill>
                <a:latin typeface="+mn-lt"/>
              </a:rPr>
              <a:t> when </a:t>
            </a:r>
            <a:r>
              <a:rPr lang="en-US" sz="1800" dirty="0">
                <a:gradFill>
                  <a:gsLst>
                    <a:gs pos="0">
                      <a:schemeClr val="tx1"/>
                    </a:gs>
                    <a:gs pos="86000">
                      <a:schemeClr val="tx1"/>
                    </a:gs>
                  </a:gsLst>
                  <a:lin ang="5400000" scaled="0"/>
                </a:gradFill>
                <a:latin typeface="+mn-lt"/>
              </a:rPr>
              <a:t>additional colors are needed. </a:t>
            </a:r>
          </a:p>
        </p:txBody>
      </p:sp>
      <p:sp>
        <p:nvSpPr>
          <p:cNvPr id="29" name="Rectangle 28"/>
          <p:cNvSpPr/>
          <p:nvPr/>
        </p:nvSpPr>
        <p:spPr bwMode="auto">
          <a:xfrm>
            <a:off x="1088475" y="2983634"/>
            <a:ext cx="980023" cy="1554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p:nvPr/>
        </p:nvGrpSpPr>
        <p:grpSpPr>
          <a:xfrm>
            <a:off x="1015144" y="2614870"/>
            <a:ext cx="1922161" cy="1980987"/>
            <a:chOff x="994929" y="2188508"/>
            <a:chExt cx="1883885" cy="1942320"/>
          </a:xfrm>
        </p:grpSpPr>
        <p:cxnSp>
          <p:nvCxnSpPr>
            <p:cNvPr id="25" name="Straight Connector 24"/>
            <p:cNvCxnSpPr/>
            <p:nvPr/>
          </p:nvCxnSpPr>
          <p:spPr>
            <a:xfrm>
              <a:off x="2878814" y="2188508"/>
              <a:ext cx="0" cy="1942320"/>
            </a:xfrm>
            <a:prstGeom prst="line">
              <a:avLst/>
            </a:prstGeom>
            <a:noFill/>
            <a:ln>
              <a:solidFill>
                <a:srgbClr val="C00000"/>
              </a:solidFill>
              <a:headEnd type="none" w="med" len="med"/>
              <a:tailEnd type="oval" w="med" len="med"/>
            </a:ln>
            <a:effectLst/>
          </p:spPr>
          <p:style>
            <a:lnRef idx="1">
              <a:schemeClr val="accent2"/>
            </a:lnRef>
            <a:fillRef idx="3">
              <a:schemeClr val="accent2"/>
            </a:fillRef>
            <a:effectRef idx="2">
              <a:schemeClr val="accent2"/>
            </a:effectRef>
            <a:fontRef idx="minor">
              <a:schemeClr val="lt1"/>
            </a:fontRef>
          </p:style>
        </p:cxnSp>
        <p:sp>
          <p:nvSpPr>
            <p:cNvPr id="26" name="Freeform 25"/>
            <p:cNvSpPr/>
            <p:nvPr/>
          </p:nvSpPr>
          <p:spPr bwMode="auto">
            <a:xfrm>
              <a:off x="994929" y="2188508"/>
              <a:ext cx="1883885" cy="264405"/>
            </a:xfrm>
            <a:custGeom>
              <a:avLst/>
              <a:gdLst>
                <a:gd name="connsiteX0" fmla="*/ 0 w 1883885"/>
                <a:gd name="connsiteY0" fmla="*/ 264405 h 264405"/>
                <a:gd name="connsiteX1" fmla="*/ 0 w 1883885"/>
                <a:gd name="connsiteY1" fmla="*/ 0 h 264405"/>
                <a:gd name="connsiteX2" fmla="*/ 1883885 w 1883885"/>
                <a:gd name="connsiteY2" fmla="*/ 0 h 264405"/>
              </a:gdLst>
              <a:ahLst/>
              <a:cxnLst>
                <a:cxn ang="0">
                  <a:pos x="connsiteX0" y="connsiteY0"/>
                </a:cxn>
                <a:cxn ang="0">
                  <a:pos x="connsiteX1" y="connsiteY1"/>
                </a:cxn>
                <a:cxn ang="0">
                  <a:pos x="connsiteX2" y="connsiteY2"/>
                </a:cxn>
              </a:cxnLst>
              <a:rect l="l" t="t" r="r" b="b"/>
              <a:pathLst>
                <a:path w="1883885" h="264405">
                  <a:moveTo>
                    <a:pt x="0" y="264405"/>
                  </a:moveTo>
                  <a:lnTo>
                    <a:pt x="0" y="0"/>
                  </a:lnTo>
                  <a:lnTo>
                    <a:pt x="1883885" y="0"/>
                  </a:lnTo>
                </a:path>
              </a:pathLst>
            </a:custGeom>
            <a:ln>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8" name="Text Placeholder 2"/>
          <p:cNvSpPr txBox="1">
            <a:spLocks/>
          </p:cNvSpPr>
          <p:nvPr/>
        </p:nvSpPr>
        <p:spPr>
          <a:xfrm>
            <a:off x="7823759" y="5742276"/>
            <a:ext cx="3006124" cy="452021"/>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gradFill>
                  <a:gsLst>
                    <a:gs pos="0">
                      <a:schemeClr val="tx1"/>
                    </a:gs>
                    <a:gs pos="86000">
                      <a:schemeClr val="tx1"/>
                    </a:gs>
                  </a:gsLst>
                  <a:lin ang="5400000" scaled="0"/>
                </a:gradFill>
                <a:latin typeface="+mn-lt"/>
              </a:rPr>
              <a:t>Use </a:t>
            </a:r>
            <a:r>
              <a:rPr lang="en-US" sz="1600" b="1" dirty="0">
                <a:gradFill>
                  <a:gsLst>
                    <a:gs pos="0">
                      <a:schemeClr val="tx1"/>
                    </a:gs>
                    <a:gs pos="86000">
                      <a:schemeClr val="tx1"/>
                    </a:gs>
                  </a:gsLst>
                  <a:lin ang="5400000" scaled="0"/>
                </a:gradFill>
                <a:latin typeface="+mn-lt"/>
              </a:rPr>
              <a:t>Accents 4-6 </a:t>
            </a:r>
            <a:r>
              <a:rPr lang="en-US" sz="1600" dirty="0">
                <a:gradFill>
                  <a:gsLst>
                    <a:gs pos="0">
                      <a:schemeClr val="tx1"/>
                    </a:gs>
                    <a:gs pos="86000">
                      <a:schemeClr val="tx1"/>
                    </a:gs>
                  </a:gsLst>
                  <a:lin ang="5400000" scaled="0"/>
                </a:gradFill>
                <a:latin typeface="+mn-lt"/>
              </a:rPr>
              <a:t>sparingly – only when more colors are necessary. </a:t>
            </a:r>
          </a:p>
        </p:txBody>
      </p:sp>
      <p:cxnSp>
        <p:nvCxnSpPr>
          <p:cNvPr id="12" name="Straight Arrow Connector 11"/>
          <p:cNvCxnSpPr/>
          <p:nvPr/>
        </p:nvCxnSpPr>
        <p:spPr>
          <a:xfrm>
            <a:off x="1015144" y="2308555"/>
            <a:ext cx="0" cy="414394"/>
          </a:xfrm>
          <a:prstGeom prst="straightConnector1">
            <a:avLst/>
          </a:prstGeom>
          <a:ln>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86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Charts</a:t>
            </a:r>
            <a:endParaRPr lang="en-US" dirty="0"/>
          </a:p>
        </p:txBody>
      </p:sp>
      <p:graphicFrame>
        <p:nvGraphicFramePr>
          <p:cNvPr id="11" name="Chart 10"/>
          <p:cNvGraphicFramePr/>
          <p:nvPr>
            <p:extLst/>
          </p:nvPr>
        </p:nvGraphicFramePr>
        <p:xfrm>
          <a:off x="3932238" y="1211262"/>
          <a:ext cx="8229600" cy="54848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14159">
                      <a:schemeClr val="tx1"/>
                    </a:gs>
                    <a:gs pos="54000">
                      <a:schemeClr val="tx1"/>
                    </a:gs>
                  </a:gsLst>
                  <a:lin ang="5400000" scaled="0"/>
                </a:gradFill>
                <a:latin typeface="+mn-lt"/>
                <a:ea typeface="+mj-ea"/>
                <a:cs typeface="+mj-cs"/>
              </a:rPr>
              <a:t>For content:</a:t>
            </a:r>
            <a:br>
              <a:rPr lang="en-US" sz="2400" dirty="0">
                <a:gradFill>
                  <a:gsLst>
                    <a:gs pos="14159">
                      <a:schemeClr val="tx1"/>
                    </a:gs>
                    <a:gs pos="54000">
                      <a:schemeClr val="tx1"/>
                    </a:gs>
                  </a:gsLst>
                  <a:lin ang="5400000" scaled="0"/>
                </a:gradFill>
                <a:latin typeface="+mn-lt"/>
                <a:ea typeface="+mj-ea"/>
                <a:cs typeface="+mj-cs"/>
              </a:rPr>
            </a:br>
            <a:r>
              <a:rPr lang="en-US" sz="2400" dirty="0">
                <a:gradFill>
                  <a:gsLst>
                    <a:gs pos="14159">
                      <a:schemeClr val="tx1"/>
                    </a:gs>
                    <a:gs pos="54000">
                      <a:schemeClr val="tx1"/>
                    </a:gs>
                  </a:gsLst>
                  <a:lin ang="5400000" scaled="0"/>
                </a:gradFill>
                <a:latin typeface="+mn-lt"/>
                <a:ea typeface="+mj-ea"/>
                <a:cs typeface="+mj-cs"/>
              </a:rPr>
              <a:t>Type is what articulates the message. Text doesn’t need to be bulleted. Text size can reinforce and impact.</a:t>
            </a:r>
          </a:p>
        </p:txBody>
      </p:sp>
    </p:spTree>
    <p:extLst>
      <p:ext uri="{BB962C8B-B14F-4D97-AF65-F5344CB8AC3E}">
        <p14:creationId xmlns:p14="http://schemas.microsoft.com/office/powerpoint/2010/main" val="294712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Charts</a:t>
            </a:r>
          </a:p>
        </p:txBody>
      </p:sp>
      <p:graphicFrame>
        <p:nvGraphicFramePr>
          <p:cNvPr id="5" name="Chart 4"/>
          <p:cNvGraphicFramePr/>
          <p:nvPr>
            <p:extLst/>
          </p:nvPr>
        </p:nvGraphicFramePr>
        <p:xfrm>
          <a:off x="3932238" y="1211264"/>
          <a:ext cx="8229600" cy="54848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99115">
                      <a:schemeClr val="tx1"/>
                    </a:gs>
                    <a:gs pos="68000">
                      <a:schemeClr val="tx1"/>
                    </a:gs>
                  </a:gsLst>
                  <a:lin ang="5400000" scaled="0"/>
                </a:gradFill>
                <a:latin typeface="+mn-lt"/>
                <a:ea typeface="+mj-ea"/>
                <a:cs typeface="+mj-cs"/>
              </a:rPr>
              <a:t>For content:</a:t>
            </a:r>
            <a:br>
              <a:rPr lang="en-US" sz="2400" dirty="0">
                <a:gradFill>
                  <a:gsLst>
                    <a:gs pos="99115">
                      <a:schemeClr val="tx1"/>
                    </a:gs>
                    <a:gs pos="68000">
                      <a:schemeClr val="tx1"/>
                    </a:gs>
                  </a:gsLst>
                  <a:lin ang="5400000" scaled="0"/>
                </a:gradFill>
                <a:latin typeface="+mn-lt"/>
                <a:ea typeface="+mj-ea"/>
                <a:cs typeface="+mj-cs"/>
              </a:rPr>
            </a:br>
            <a:r>
              <a:rPr lang="en-US" sz="2400" dirty="0">
                <a:gradFill>
                  <a:gsLst>
                    <a:gs pos="99115">
                      <a:schemeClr val="tx1"/>
                    </a:gs>
                    <a:gs pos="68000">
                      <a:schemeClr val="tx1"/>
                    </a:gs>
                  </a:gsLst>
                  <a:lin ang="5400000" scaled="0"/>
                </a:gradFill>
                <a:latin typeface="+mn-lt"/>
                <a:ea typeface="+mj-ea"/>
                <a:cs typeface="+mj-cs"/>
              </a:rPr>
              <a:t>Type is what articulates the message. Text doesn’t need to be bulleted. Text size can reinforce and impact.</a:t>
            </a:r>
            <a:br>
              <a:rPr lang="en-US" sz="2400" dirty="0">
                <a:gradFill>
                  <a:gsLst>
                    <a:gs pos="99115">
                      <a:schemeClr val="tx1"/>
                    </a:gs>
                    <a:gs pos="68000">
                      <a:schemeClr val="tx1"/>
                    </a:gs>
                  </a:gsLst>
                  <a:lin ang="5400000" scaled="0"/>
                </a:gradFill>
                <a:latin typeface="+mn-lt"/>
                <a:ea typeface="+mj-ea"/>
                <a:cs typeface="+mj-cs"/>
              </a:rPr>
            </a:br>
            <a:endParaRPr lang="en-US" sz="2400" dirty="0">
              <a:gradFill>
                <a:gsLst>
                  <a:gs pos="99115">
                    <a:schemeClr val="tx1"/>
                  </a:gs>
                  <a:gs pos="68000">
                    <a:schemeClr val="tx1"/>
                  </a:gs>
                </a:gsLst>
                <a:lin ang="5400000" scaled="0"/>
              </a:gradFill>
              <a:latin typeface="+mn-lt"/>
              <a:ea typeface="+mj-ea"/>
              <a:cs typeface="+mj-cs"/>
            </a:endParaRPr>
          </a:p>
        </p:txBody>
      </p:sp>
    </p:spTree>
    <p:extLst>
      <p:ext uri="{BB962C8B-B14F-4D97-AF65-F5344CB8AC3E}">
        <p14:creationId xmlns:p14="http://schemas.microsoft.com/office/powerpoint/2010/main" val="4138079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Table</a:t>
            </a:r>
          </a:p>
        </p:txBody>
      </p:sp>
      <p:graphicFrame>
        <p:nvGraphicFramePr>
          <p:cNvPr id="6" name="Table 5"/>
          <p:cNvGraphicFramePr>
            <a:graphicFrameLocks noGrp="1"/>
          </p:cNvGraphicFramePr>
          <p:nvPr>
            <p:extLst>
              <p:ext uri="{D42A27DB-BD31-4B8C-83A1-F6EECF244321}">
                <p14:modId xmlns:p14="http://schemas.microsoft.com/office/powerpoint/2010/main" val="2313834761"/>
              </p:ext>
            </p:extLst>
          </p:nvPr>
        </p:nvGraphicFramePr>
        <p:xfrm>
          <a:off x="3932239" y="1211263"/>
          <a:ext cx="8231724" cy="5484808"/>
        </p:xfrm>
        <a:graphic>
          <a:graphicData uri="http://schemas.openxmlformats.org/drawingml/2006/table">
            <a:tbl>
              <a:tblPr firstRow="1" bandRow="1">
                <a:tableStyleId>{793D81CF-94F2-401A-BA57-92F5A7B2D0C5}</a:tableStyleId>
              </a:tblPr>
              <a:tblGrid>
                <a:gridCol w="1646344">
                  <a:extLst>
                    <a:ext uri="{9D8B030D-6E8A-4147-A177-3AD203B41FA5}">
                      <a16:colId xmlns:a16="http://schemas.microsoft.com/office/drawing/2014/main" xmlns="" val="20000"/>
                    </a:ext>
                  </a:extLst>
                </a:gridCol>
                <a:gridCol w="1642018">
                  <a:extLst>
                    <a:ext uri="{9D8B030D-6E8A-4147-A177-3AD203B41FA5}">
                      <a16:colId xmlns:a16="http://schemas.microsoft.com/office/drawing/2014/main" xmlns="" val="20001"/>
                    </a:ext>
                  </a:extLst>
                </a:gridCol>
                <a:gridCol w="1650674">
                  <a:extLst>
                    <a:ext uri="{9D8B030D-6E8A-4147-A177-3AD203B41FA5}">
                      <a16:colId xmlns:a16="http://schemas.microsoft.com/office/drawing/2014/main" xmlns="" val="20002"/>
                    </a:ext>
                  </a:extLst>
                </a:gridCol>
                <a:gridCol w="1660197">
                  <a:extLst>
                    <a:ext uri="{9D8B030D-6E8A-4147-A177-3AD203B41FA5}">
                      <a16:colId xmlns:a16="http://schemas.microsoft.com/office/drawing/2014/main" xmlns="" val="20003"/>
                    </a:ext>
                  </a:extLst>
                </a:gridCol>
                <a:gridCol w="1632491">
                  <a:extLst>
                    <a:ext uri="{9D8B030D-6E8A-4147-A177-3AD203B41FA5}">
                      <a16:colId xmlns:a16="http://schemas.microsoft.com/office/drawing/2014/main" xmlns="" val="20004"/>
                    </a:ext>
                  </a:extLst>
                </a:gridCol>
              </a:tblGrid>
              <a:tr h="927344">
                <a:tc>
                  <a:txBody>
                    <a:bodyPr/>
                    <a:lstStyle/>
                    <a:p>
                      <a:r>
                        <a:rPr lang="en-US" sz="1600" dirty="0">
                          <a:gradFill>
                            <a:gsLst>
                              <a:gs pos="5310">
                                <a:srgbClr val="FFFFFF"/>
                              </a:gs>
                              <a:gs pos="21239">
                                <a:srgbClr val="FFFFFF"/>
                              </a:gs>
                            </a:gsLst>
                            <a:lin ang="5400000" scaled="0"/>
                          </a:gradFill>
                          <a:latin typeface="+mn-lt"/>
                        </a:rPr>
                        <a:t>Column 1</a:t>
                      </a:r>
                      <a:endParaRPr lang="en-US" sz="1600" b="0" dirty="0">
                        <a:gradFill>
                          <a:gsLst>
                            <a:gs pos="5310">
                              <a:srgbClr val="FFFFFF"/>
                            </a:gs>
                            <a:gs pos="21239">
                              <a:srgbClr val="FFFFFF"/>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2</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3</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4</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5</a:t>
                      </a:r>
                      <a:endParaRPr lang="en-US" sz="1600" b="0" dirty="0">
                        <a:gradFill>
                          <a:gsLst>
                            <a:gs pos="5310">
                              <a:srgbClr val="FFFFFF"/>
                            </a:gs>
                            <a:gs pos="21239">
                              <a:srgbClr val="FFFFFF"/>
                            </a:gs>
                          </a:gsLst>
                          <a:lin ang="5400000" scaled="0"/>
                        </a:gradFill>
                        <a:latin typeface="+mn-lt"/>
                      </a:endParaRPr>
                    </a:p>
                  </a:txBody>
                  <a:tcPr marT="0" marB="0" anchor="ctr">
                    <a:lnR w="12700" cmpd="sng">
                      <a:noFill/>
                    </a:ln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0"/>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1"/>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2"/>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3"/>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4"/>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5"/>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6"/>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7"/>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xmlns="" val="10008"/>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7611">
                      <a:schemeClr val="tx1"/>
                    </a:gs>
                    <a:gs pos="58000">
                      <a:schemeClr val="tx1"/>
                    </a:gs>
                  </a:gsLst>
                  <a:lin ang="5400000" scaled="0"/>
                </a:gradFill>
                <a:latin typeface="+mn-lt"/>
                <a:ea typeface="+mj-ea"/>
                <a:cs typeface="+mj-cs"/>
              </a:rPr>
              <a:t>This is a content box, always </a:t>
            </a:r>
            <a:br>
              <a:rPr lang="en-US" sz="2400" dirty="0">
                <a:gradFill>
                  <a:gsLst>
                    <a:gs pos="87611">
                      <a:schemeClr val="tx1"/>
                    </a:gs>
                    <a:gs pos="58000">
                      <a:schemeClr val="tx1"/>
                    </a:gs>
                  </a:gsLst>
                  <a:lin ang="5400000" scaled="0"/>
                </a:gradFill>
                <a:latin typeface="+mn-lt"/>
                <a:ea typeface="+mj-ea"/>
                <a:cs typeface="+mj-cs"/>
              </a:rPr>
            </a:br>
            <a:r>
              <a:rPr lang="en-US" sz="2400" dirty="0">
                <a:gradFill>
                  <a:gsLst>
                    <a:gs pos="87611">
                      <a:schemeClr val="tx1"/>
                    </a:gs>
                    <a:gs pos="58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407257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a:t>Diagram with text</a:t>
            </a:r>
          </a:p>
        </p:txBody>
      </p:sp>
      <p:grpSp>
        <p:nvGrpSpPr>
          <p:cNvPr id="4" name="Group 3"/>
          <p:cNvGrpSpPr/>
          <p:nvPr/>
        </p:nvGrpSpPr>
        <p:grpSpPr>
          <a:xfrm>
            <a:off x="4023700" y="2217116"/>
            <a:ext cx="8046633" cy="4232556"/>
            <a:chOff x="914161" y="1414120"/>
            <a:chExt cx="10481380" cy="3271088"/>
          </a:xfrm>
          <a:effectLst/>
        </p:grpSpPr>
        <p:sp>
          <p:nvSpPr>
            <p:cNvPr id="5" name="Rectangle 4"/>
            <p:cNvSpPr/>
            <p:nvPr/>
          </p:nvSpPr>
          <p:spPr>
            <a:xfrm>
              <a:off x="914164" y="2951289"/>
              <a:ext cx="10462073" cy="1733919"/>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p>
              <a:r>
                <a:rPr lang="en-US" sz="1100" dirty="0">
                  <a:gradFill>
                    <a:gsLst>
                      <a:gs pos="0">
                        <a:schemeClr val="tx1"/>
                      </a:gs>
                      <a:gs pos="100000">
                        <a:schemeClr val="tx1"/>
                      </a:gs>
                    </a:gsLst>
                    <a:lin ang="5400000" scaled="0"/>
                  </a:gradFill>
                </a:rPr>
                <a:t>Media Foundation</a:t>
              </a:r>
            </a:p>
          </p:txBody>
        </p:sp>
        <p:sp>
          <p:nvSpPr>
            <p:cNvPr id="6" name="Rectangle 5"/>
            <p:cNvSpPr/>
            <p:nvPr/>
          </p:nvSpPr>
          <p:spPr>
            <a:xfrm>
              <a:off x="914161" y="2421793"/>
              <a:ext cx="243776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Playback/Preview</a:t>
              </a:r>
            </a:p>
            <a:p>
              <a:r>
                <a:rPr lang="en-US" sz="1100" dirty="0">
                  <a:gradFill>
                    <a:gsLst>
                      <a:gs pos="0">
                        <a:srgbClr val="FFFFFF"/>
                      </a:gs>
                      <a:gs pos="100000">
                        <a:srgbClr val="FFFFFF"/>
                      </a:gs>
                    </a:gsLst>
                    <a:lin ang="5400000" scaled="0"/>
                  </a:gradFill>
                </a:rPr>
                <a:t>(Media Engine)</a:t>
              </a:r>
            </a:p>
          </p:txBody>
        </p:sp>
        <p:sp>
          <p:nvSpPr>
            <p:cNvPr id="7" name="Rectangle 6"/>
            <p:cNvSpPr/>
            <p:nvPr/>
          </p:nvSpPr>
          <p:spPr>
            <a:xfrm>
              <a:off x="914164" y="1414120"/>
              <a:ext cx="10462073" cy="432790"/>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100" dirty="0">
                  <a:gradFill>
                    <a:gsLst>
                      <a:gs pos="43363">
                        <a:srgbClr val="505050"/>
                      </a:gs>
                      <a:gs pos="71000">
                        <a:srgbClr val="505050"/>
                      </a:gs>
                    </a:gsLst>
                    <a:lin ang="5400000" scaled="0"/>
                  </a:gradFill>
                </a:rPr>
                <a:t>Windows Style App</a:t>
              </a:r>
            </a:p>
          </p:txBody>
        </p:sp>
        <p:sp>
          <p:nvSpPr>
            <p:cNvPr id="8" name="Rectangle 7"/>
            <p:cNvSpPr/>
            <p:nvPr/>
          </p:nvSpPr>
          <p:spPr>
            <a:xfrm>
              <a:off x="3453499" y="2421793"/>
              <a:ext cx="256354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Capture</a:t>
              </a:r>
            </a:p>
            <a:p>
              <a:r>
                <a:rPr lang="en-US" sz="1100" dirty="0">
                  <a:gradFill>
                    <a:gsLst>
                      <a:gs pos="0">
                        <a:srgbClr val="FFFFFF"/>
                      </a:gs>
                      <a:gs pos="100000">
                        <a:srgbClr val="FFFFFF"/>
                      </a:gs>
                    </a:gsLst>
                    <a:lin ang="5400000" scaled="0"/>
                  </a:gradFill>
                </a:rPr>
                <a:t>(Capture Engine)</a:t>
              </a:r>
            </a:p>
          </p:txBody>
        </p:sp>
        <p:sp>
          <p:nvSpPr>
            <p:cNvPr id="9" name="Rectangle 8"/>
            <p:cNvSpPr/>
            <p:nvPr/>
          </p:nvSpPr>
          <p:spPr>
            <a:xfrm>
              <a:off x="8612710" y="2421793"/>
              <a:ext cx="2763528"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Streaming</a:t>
              </a:r>
            </a:p>
            <a:p>
              <a:r>
                <a:rPr lang="en-US" sz="1100" dirty="0">
                  <a:gradFill>
                    <a:gsLst>
                      <a:gs pos="0">
                        <a:srgbClr val="FFFFFF"/>
                      </a:gs>
                      <a:gs pos="100000">
                        <a:srgbClr val="FFFFFF"/>
                      </a:gs>
                    </a:gsLst>
                    <a:lin ang="5400000" scaled="0"/>
                  </a:gradFill>
                </a:rPr>
                <a:t>(Sharing Engine)</a:t>
              </a:r>
            </a:p>
          </p:txBody>
        </p:sp>
        <p:sp>
          <p:nvSpPr>
            <p:cNvPr id="10" name="Rectangle 9"/>
            <p:cNvSpPr/>
            <p:nvPr/>
          </p:nvSpPr>
          <p:spPr>
            <a:xfrm>
              <a:off x="6097098" y="2421793"/>
              <a:ext cx="2435555" cy="474422"/>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Transcode</a:t>
              </a:r>
            </a:p>
            <a:p>
              <a:endParaRPr lang="en-US" sz="1100" dirty="0">
                <a:gradFill>
                  <a:gsLst>
                    <a:gs pos="0">
                      <a:srgbClr val="FFFFFF"/>
                    </a:gs>
                    <a:gs pos="100000">
                      <a:srgbClr val="FFFFFF"/>
                    </a:gs>
                  </a:gsLst>
                  <a:lin ang="5400000" scaled="0"/>
                </a:gradFill>
              </a:endParaRPr>
            </a:p>
          </p:txBody>
        </p:sp>
        <p:sp>
          <p:nvSpPr>
            <p:cNvPr id="11" name="Rectangle 10"/>
            <p:cNvSpPr/>
            <p:nvPr/>
          </p:nvSpPr>
          <p:spPr>
            <a:xfrm>
              <a:off x="1828323" y="3085006"/>
              <a:ext cx="1523603"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Audio/Video</a:t>
              </a:r>
            </a:p>
            <a:p>
              <a:r>
                <a:rPr lang="en-US" sz="1050" dirty="0">
                  <a:gradFill>
                    <a:gsLst>
                      <a:gs pos="78761">
                        <a:srgbClr val="FFFFFF"/>
                      </a:gs>
                      <a:gs pos="35000">
                        <a:srgbClr val="FFFFFF"/>
                      </a:gs>
                    </a:gsLst>
                    <a:lin ang="5400000" scaled="0"/>
                  </a:gradFill>
                </a:rPr>
                <a:t>Source</a:t>
              </a:r>
            </a:p>
          </p:txBody>
        </p:sp>
        <p:sp>
          <p:nvSpPr>
            <p:cNvPr id="12" name="Rectangle 11"/>
            <p:cNvSpPr/>
            <p:nvPr/>
          </p:nvSpPr>
          <p:spPr>
            <a:xfrm>
              <a:off x="3453499" y="3085006"/>
              <a:ext cx="132045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Decoder</a:t>
              </a:r>
            </a:p>
          </p:txBody>
        </p:sp>
        <p:sp>
          <p:nvSpPr>
            <p:cNvPr id="13" name="Rectangle 12"/>
            <p:cNvSpPr/>
            <p:nvPr/>
          </p:nvSpPr>
          <p:spPr>
            <a:xfrm>
              <a:off x="4860953"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Effect 1</a:t>
              </a:r>
            </a:p>
          </p:txBody>
        </p:sp>
        <p:sp>
          <p:nvSpPr>
            <p:cNvPr id="14" name="Rectangle 13"/>
            <p:cNvSpPr/>
            <p:nvPr/>
          </p:nvSpPr>
          <p:spPr>
            <a:xfrm>
              <a:off x="7313295" y="3085006"/>
              <a:ext cx="1219358"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Encoder</a:t>
              </a:r>
            </a:p>
          </p:txBody>
        </p:sp>
        <p:sp>
          <p:nvSpPr>
            <p:cNvPr id="15" name="Rectangle 14"/>
            <p:cNvSpPr/>
            <p:nvPr/>
          </p:nvSpPr>
          <p:spPr>
            <a:xfrm>
              <a:off x="6079835"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Effect N</a:t>
              </a:r>
            </a:p>
          </p:txBody>
        </p:sp>
        <p:sp>
          <p:nvSpPr>
            <p:cNvPr id="16" name="Rectangle 15"/>
            <p:cNvSpPr/>
            <p:nvPr/>
          </p:nvSpPr>
          <p:spPr>
            <a:xfrm>
              <a:off x="8612710" y="3085006"/>
              <a:ext cx="1490772"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Audio/Video</a:t>
              </a:r>
            </a:p>
            <a:p>
              <a:r>
                <a:rPr lang="en-US" sz="1050" dirty="0">
                  <a:gradFill>
                    <a:gsLst>
                      <a:gs pos="78761">
                        <a:srgbClr val="FFFFFF"/>
                      </a:gs>
                      <a:gs pos="35000">
                        <a:srgbClr val="FFFFFF"/>
                      </a:gs>
                    </a:gsLst>
                    <a:lin ang="5400000" scaled="0"/>
                  </a:gradFill>
                </a:rPr>
                <a:t>Sink</a:t>
              </a:r>
            </a:p>
          </p:txBody>
        </p:sp>
        <p:sp>
          <p:nvSpPr>
            <p:cNvPr id="17" name="Rectangle 16"/>
            <p:cNvSpPr/>
            <p:nvPr/>
          </p:nvSpPr>
          <p:spPr>
            <a:xfrm>
              <a:off x="3453499" y="3586174"/>
              <a:ext cx="132045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Decoder</a:t>
              </a:r>
            </a:p>
          </p:txBody>
        </p:sp>
        <p:sp>
          <p:nvSpPr>
            <p:cNvPr id="18" name="Rectangle 17"/>
            <p:cNvSpPr/>
            <p:nvPr/>
          </p:nvSpPr>
          <p:spPr>
            <a:xfrm>
              <a:off x="4860953"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Effect 1</a:t>
              </a:r>
            </a:p>
          </p:txBody>
        </p:sp>
        <p:sp>
          <p:nvSpPr>
            <p:cNvPr id="19" name="Rectangle 18"/>
            <p:cNvSpPr/>
            <p:nvPr/>
          </p:nvSpPr>
          <p:spPr>
            <a:xfrm>
              <a:off x="7313295" y="3586174"/>
              <a:ext cx="1219358"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Encoder</a:t>
              </a:r>
            </a:p>
          </p:txBody>
        </p:sp>
        <p:sp>
          <p:nvSpPr>
            <p:cNvPr id="20" name="Rectangle 19"/>
            <p:cNvSpPr/>
            <p:nvPr/>
          </p:nvSpPr>
          <p:spPr>
            <a:xfrm>
              <a:off x="6079835"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Effect N</a:t>
              </a:r>
            </a:p>
          </p:txBody>
        </p:sp>
        <p:sp>
          <p:nvSpPr>
            <p:cNvPr id="21" name="Rectangle 20"/>
            <p:cNvSpPr/>
            <p:nvPr/>
          </p:nvSpPr>
          <p:spPr>
            <a:xfrm>
              <a:off x="914161" y="1907826"/>
              <a:ext cx="2437765"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&lt;audio src=“…”&gt;</a:t>
              </a:r>
            </a:p>
            <a:p>
              <a:r>
                <a:rPr lang="en-US" sz="1100" dirty="0">
                  <a:gradFill>
                    <a:gsLst>
                      <a:gs pos="0">
                        <a:srgbClr val="FFFFFF"/>
                      </a:gs>
                      <a:gs pos="100000">
                        <a:srgbClr val="FFFFFF"/>
                      </a:gs>
                    </a:gsLst>
                    <a:lin ang="5400000" scaled="0"/>
                  </a:gradFill>
                </a:rPr>
                <a:t>&lt;video src=“…”&gt;</a:t>
              </a:r>
            </a:p>
          </p:txBody>
        </p:sp>
        <p:sp>
          <p:nvSpPr>
            <p:cNvPr id="22" name="Rectangle 21"/>
            <p:cNvSpPr/>
            <p:nvPr/>
          </p:nvSpPr>
          <p:spPr>
            <a:xfrm>
              <a:off x="3453499" y="1907826"/>
              <a:ext cx="7942042"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Windows Runtime (WinRT)</a:t>
              </a:r>
            </a:p>
          </p:txBody>
        </p:sp>
      </p:grpSp>
      <p:sp>
        <p:nvSpPr>
          <p:cNvPr id="2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3186">
                      <a:schemeClr val="tx1"/>
                    </a:gs>
                    <a:gs pos="54000">
                      <a:schemeClr val="tx1"/>
                    </a:gs>
                  </a:gsLst>
                  <a:lin ang="5400000" scaled="0"/>
                </a:gradFill>
                <a:latin typeface="+mn-lt"/>
                <a:ea typeface="+mj-ea"/>
                <a:cs typeface="+mj-cs"/>
              </a:rPr>
              <a:t>This is a content box, always </a:t>
            </a:r>
            <a:br>
              <a:rPr lang="en-US" sz="2400" dirty="0">
                <a:gradFill>
                  <a:gsLst>
                    <a:gs pos="83186">
                      <a:schemeClr val="tx1"/>
                    </a:gs>
                    <a:gs pos="54000">
                      <a:schemeClr val="tx1"/>
                    </a:gs>
                  </a:gsLst>
                  <a:lin ang="5400000" scaled="0"/>
                </a:gradFill>
                <a:latin typeface="+mn-lt"/>
                <a:ea typeface="+mj-ea"/>
                <a:cs typeface="+mj-cs"/>
              </a:rPr>
            </a:br>
            <a:r>
              <a:rPr lang="en-US" sz="2400" dirty="0">
                <a:gradFill>
                  <a:gsLst>
                    <a:gs pos="83186">
                      <a:schemeClr val="tx1"/>
                    </a:gs>
                    <a:gs pos="54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239126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Diagram without text </a:t>
            </a:r>
          </a:p>
        </p:txBody>
      </p:sp>
      <p:grpSp>
        <p:nvGrpSpPr>
          <p:cNvPr id="25" name="Group 24"/>
          <p:cNvGrpSpPr/>
          <p:nvPr/>
        </p:nvGrpSpPr>
        <p:grpSpPr>
          <a:xfrm>
            <a:off x="274637" y="1668482"/>
            <a:ext cx="11887202" cy="4918047"/>
            <a:chOff x="914161" y="1414120"/>
            <a:chExt cx="10481380" cy="3271088"/>
          </a:xfrm>
          <a:effectLst/>
        </p:grpSpPr>
        <p:sp>
          <p:nvSpPr>
            <p:cNvPr id="26" name="Rectangle 25"/>
            <p:cNvSpPr/>
            <p:nvPr/>
          </p:nvSpPr>
          <p:spPr>
            <a:xfrm>
              <a:off x="914164" y="2951289"/>
              <a:ext cx="10462073" cy="1733919"/>
            </a:xfrm>
            <a:prstGeom prst="rect">
              <a:avLst/>
            </a:prstGeom>
            <a:noFill/>
            <a:ln w="25400" cap="flat" cmpd="sng" algn="ctr">
              <a:solidFill>
                <a:schemeClr val="accent1"/>
              </a:solidFill>
              <a:prstDash val="lgDash"/>
            </a:ln>
            <a:effectLst/>
          </p:spPr>
          <p:txBody>
            <a:bodyPr lIns="121725" tIns="60862" rIns="121725" bIns="60862" rtlCol="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Media Foundation</a:t>
              </a:r>
            </a:p>
          </p:txBody>
        </p:sp>
        <p:sp>
          <p:nvSpPr>
            <p:cNvPr id="27" name="Rectangle 26"/>
            <p:cNvSpPr/>
            <p:nvPr/>
          </p:nvSpPr>
          <p:spPr>
            <a:xfrm>
              <a:off x="914161" y="2421793"/>
              <a:ext cx="243776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Playback/Preview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(Media Engine)</a:t>
              </a:r>
            </a:p>
          </p:txBody>
        </p:sp>
        <p:sp>
          <p:nvSpPr>
            <p:cNvPr id="28" name="Rectangle 27"/>
            <p:cNvSpPr/>
            <p:nvPr/>
          </p:nvSpPr>
          <p:spPr>
            <a:xfrm>
              <a:off x="914161" y="1414120"/>
              <a:ext cx="10481380" cy="432790"/>
            </a:xfrm>
            <a:prstGeom prst="rect">
              <a:avLst/>
            </a:prstGeom>
            <a:solidFill>
              <a:schemeClr val="accent2"/>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New Windows 8 app</a:t>
              </a:r>
            </a:p>
          </p:txBody>
        </p:sp>
        <p:sp>
          <p:nvSpPr>
            <p:cNvPr id="29" name="Rectangle 28"/>
            <p:cNvSpPr/>
            <p:nvPr/>
          </p:nvSpPr>
          <p:spPr>
            <a:xfrm>
              <a:off x="3453499" y="2421793"/>
              <a:ext cx="256354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Capture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(Capture Engine)</a:t>
              </a:r>
            </a:p>
          </p:txBody>
        </p:sp>
        <p:sp>
          <p:nvSpPr>
            <p:cNvPr id="30" name="Rectangle 29"/>
            <p:cNvSpPr/>
            <p:nvPr/>
          </p:nvSpPr>
          <p:spPr>
            <a:xfrm>
              <a:off x="8632012" y="2421793"/>
              <a:ext cx="2763529"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Streaming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(Sharing Engine)</a:t>
              </a:r>
            </a:p>
          </p:txBody>
        </p:sp>
        <p:sp>
          <p:nvSpPr>
            <p:cNvPr id="31" name="Rectangle 30"/>
            <p:cNvSpPr/>
            <p:nvPr/>
          </p:nvSpPr>
          <p:spPr>
            <a:xfrm>
              <a:off x="6097098" y="2421793"/>
              <a:ext cx="2435555" cy="474422"/>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Transcode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endParaRPr>
            </a:p>
          </p:txBody>
        </p:sp>
        <p:sp>
          <p:nvSpPr>
            <p:cNvPr id="32" name="Rectangle 31"/>
            <p:cNvSpPr/>
            <p:nvPr/>
          </p:nvSpPr>
          <p:spPr>
            <a:xfrm>
              <a:off x="1828323" y="3085006"/>
              <a:ext cx="1523603"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Source</a:t>
              </a:r>
            </a:p>
          </p:txBody>
        </p:sp>
        <p:sp>
          <p:nvSpPr>
            <p:cNvPr id="33" name="Rectangle 32"/>
            <p:cNvSpPr/>
            <p:nvPr/>
          </p:nvSpPr>
          <p:spPr>
            <a:xfrm>
              <a:off x="3453499" y="3085006"/>
              <a:ext cx="132045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4" name="Rectangle 33"/>
            <p:cNvSpPr/>
            <p:nvPr/>
          </p:nvSpPr>
          <p:spPr>
            <a:xfrm>
              <a:off x="4860953"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35" name="Rectangle 34"/>
            <p:cNvSpPr/>
            <p:nvPr/>
          </p:nvSpPr>
          <p:spPr>
            <a:xfrm>
              <a:off x="7313295" y="3085006"/>
              <a:ext cx="1219358"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36" name="Rectangle 35"/>
            <p:cNvSpPr/>
            <p:nvPr/>
          </p:nvSpPr>
          <p:spPr>
            <a:xfrm>
              <a:off x="6079835"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37" name="Rectangle 36"/>
            <p:cNvSpPr/>
            <p:nvPr/>
          </p:nvSpPr>
          <p:spPr>
            <a:xfrm>
              <a:off x="8612710" y="3085006"/>
              <a:ext cx="1490772"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Sink</a:t>
              </a:r>
            </a:p>
          </p:txBody>
        </p:sp>
        <p:sp>
          <p:nvSpPr>
            <p:cNvPr id="38" name="Rectangle 37"/>
            <p:cNvSpPr/>
            <p:nvPr/>
          </p:nvSpPr>
          <p:spPr>
            <a:xfrm>
              <a:off x="3453499" y="3586174"/>
              <a:ext cx="132045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9" name="Rectangle 38"/>
            <p:cNvSpPr/>
            <p:nvPr/>
          </p:nvSpPr>
          <p:spPr>
            <a:xfrm>
              <a:off x="4860953"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40" name="Rectangle 39"/>
            <p:cNvSpPr/>
            <p:nvPr/>
          </p:nvSpPr>
          <p:spPr>
            <a:xfrm>
              <a:off x="7313295" y="3586174"/>
              <a:ext cx="1219358"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41" name="Rectangle 40"/>
            <p:cNvSpPr/>
            <p:nvPr/>
          </p:nvSpPr>
          <p:spPr>
            <a:xfrm>
              <a:off x="6079835"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42" name="Rectangle 41"/>
            <p:cNvSpPr/>
            <p:nvPr/>
          </p:nvSpPr>
          <p:spPr>
            <a:xfrm>
              <a:off x="914161" y="1907826"/>
              <a:ext cx="2437765"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&lt;audio src=“…”&gt;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&lt;video src=“…”&gt;</a:t>
              </a:r>
            </a:p>
          </p:txBody>
        </p:sp>
        <p:sp>
          <p:nvSpPr>
            <p:cNvPr id="43" name="Rectangle 42"/>
            <p:cNvSpPr/>
            <p:nvPr/>
          </p:nvSpPr>
          <p:spPr>
            <a:xfrm>
              <a:off x="3453499" y="1907826"/>
              <a:ext cx="7942042"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Windows Runtime (WinRT)</a:t>
              </a:r>
            </a:p>
          </p:txBody>
        </p:sp>
      </p:grpSp>
    </p:spTree>
    <p:extLst>
      <p:ext uri="{BB962C8B-B14F-4D97-AF65-F5344CB8AC3E}">
        <p14:creationId xmlns:p14="http://schemas.microsoft.com/office/powerpoint/2010/main" val="71234279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14291992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29825836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1</a:t>
            </a:r>
          </a:p>
        </p:txBody>
      </p:sp>
      <p:sp>
        <p:nvSpPr>
          <p:cNvPr id="9" name="Picture Placeholder 8"/>
          <p:cNvSpPr>
            <a:spLocks noGrp="1"/>
          </p:cNvSpPr>
          <p:nvPr>
            <p:ph type="pic" sz="quarter" idx="10"/>
          </p:nvPr>
        </p:nvSpPr>
        <p:spPr/>
      </p:sp>
    </p:spTree>
    <p:extLst>
      <p:ext uri="{BB962C8B-B14F-4D97-AF65-F5344CB8AC3E}">
        <p14:creationId xmlns:p14="http://schemas.microsoft.com/office/powerpoint/2010/main" val="371688079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43337" y="3850951"/>
            <a:ext cx="3438144" cy="1932312"/>
          </a:xfrm>
          <a:prstGeom prst="rect">
            <a:avLst/>
          </a:prstGeom>
          <a:ln>
            <a:solidFill>
              <a:schemeClr val="tx1">
                <a:alpha val="50000"/>
              </a:schemeClr>
            </a:solidFill>
          </a:ln>
        </p:spPr>
      </p:pic>
      <p:sp>
        <p:nvSpPr>
          <p:cNvPr id="2" name="Title 1"/>
          <p:cNvSpPr>
            <a:spLocks noGrp="1"/>
          </p:cNvSpPr>
          <p:nvPr>
            <p:ph type="title"/>
          </p:nvPr>
        </p:nvSpPr>
        <p:spPr/>
        <p:txBody>
          <a:bodyPr/>
          <a:lstStyle/>
          <a:p>
            <a:r>
              <a:rPr lang="en-US"/>
              <a:t>Microsoft brand guidelines</a:t>
            </a:r>
            <a:endParaRPr lang="en-US" dirty="0"/>
          </a:p>
        </p:txBody>
      </p:sp>
      <p:sp>
        <p:nvSpPr>
          <p:cNvPr id="13" name="TextBox 12"/>
          <p:cNvSpPr txBox="1"/>
          <p:nvPr/>
        </p:nvSpPr>
        <p:spPr>
          <a:xfrm>
            <a:off x="274640" y="1606071"/>
            <a:ext cx="4846330" cy="3157788"/>
          </a:xfrm>
          <a:prstGeom prst="rect">
            <a:avLst/>
          </a:prstGeom>
          <a:noFill/>
        </p:spPr>
        <p:txBody>
          <a:bodyPr wrap="square" lIns="182880" tIns="146304" rIns="182880" bIns="146304" rtlCol="0">
            <a:spAutoFit/>
          </a:bodyPr>
          <a:lstStyle/>
          <a:p>
            <a:pPr>
              <a:spcAft>
                <a:spcPts val="600"/>
              </a:spcAft>
            </a:pPr>
            <a:r>
              <a:rPr lang="en-US" sz="2200" dirty="0">
                <a:gradFill>
                  <a:gsLst>
                    <a:gs pos="1255">
                      <a:schemeClr val="tx1"/>
                    </a:gs>
                    <a:gs pos="11000">
                      <a:schemeClr val="tx1"/>
                    </a:gs>
                  </a:gsLst>
                  <a:lin ang="5400000" scaled="0"/>
                </a:gradFill>
              </a:rPr>
              <a:t>Looking for more slide resources?</a:t>
            </a:r>
          </a:p>
          <a:p>
            <a:pPr>
              <a:spcAft>
                <a:spcPts val="600"/>
              </a:spcAft>
            </a:pPr>
            <a:r>
              <a:rPr lang="en-US" sz="2200" b="1" dirty="0">
                <a:gradFill>
                  <a:gsLst>
                    <a:gs pos="1255">
                      <a:schemeClr val="tx1"/>
                    </a:gs>
                    <a:gs pos="11000">
                      <a:schemeClr val="tx1"/>
                    </a:gs>
                  </a:gsLst>
                  <a:lin ang="5400000" scaled="0"/>
                </a:gradFill>
              </a:rPr>
              <a:t>Brand guidelines </a:t>
            </a:r>
            <a:r>
              <a:rPr lang="en-US" sz="2200" dirty="0">
                <a:gradFill>
                  <a:gsLst>
                    <a:gs pos="1255">
                      <a:schemeClr val="tx1"/>
                    </a:gs>
                    <a:gs pos="11000">
                      <a:schemeClr val="tx1"/>
                    </a:gs>
                  </a:gsLst>
                  <a:lin ang="5400000" scaled="0"/>
                </a:gradFill>
              </a:rPr>
              <a:t>for PowerPoint templates is a separate slide deck that provides an overview of the Microsoft brand, guidelines, resources, tips and much more. </a:t>
            </a:r>
          </a:p>
          <a:p>
            <a:pPr>
              <a:spcAft>
                <a:spcPts val="600"/>
              </a:spcAft>
            </a:pPr>
            <a:r>
              <a:rPr lang="en-US" sz="2200" dirty="0">
                <a:gradFill>
                  <a:gsLst>
                    <a:gs pos="1255">
                      <a:schemeClr val="tx1"/>
                    </a:gs>
                    <a:gs pos="11000">
                      <a:schemeClr val="tx1"/>
                    </a:gs>
                  </a:gsLst>
                  <a:lin ang="5400000" scaled="0"/>
                </a:gradFill>
              </a:rPr>
              <a:t>A few of the slides are shown </a:t>
            </a:r>
            <a:br>
              <a:rPr lang="en-US" sz="2200" dirty="0">
                <a:gradFill>
                  <a:gsLst>
                    <a:gs pos="1255">
                      <a:schemeClr val="tx1"/>
                    </a:gs>
                    <a:gs pos="11000">
                      <a:schemeClr val="tx1"/>
                    </a:gs>
                  </a:gsLst>
                  <a:lin ang="5400000" scaled="0"/>
                </a:gradFill>
              </a:rPr>
            </a:br>
            <a:r>
              <a:rPr lang="en-US" sz="2200" dirty="0">
                <a:gradFill>
                  <a:gsLst>
                    <a:gs pos="1255">
                      <a:schemeClr val="tx1"/>
                    </a:gs>
                    <a:gs pos="11000">
                      <a:schemeClr val="tx1"/>
                    </a:gs>
                  </a:gsLst>
                  <a:lin ang="5400000" scaled="0"/>
                </a:gradFill>
              </a:rPr>
              <a:t>at right.</a:t>
            </a:r>
          </a:p>
        </p:txBody>
      </p:sp>
      <p:sp>
        <p:nvSpPr>
          <p:cNvPr id="28" name="TextBox 27"/>
          <p:cNvSpPr txBox="1"/>
          <p:nvPr/>
        </p:nvSpPr>
        <p:spPr>
          <a:xfrm>
            <a:off x="274639" y="4824164"/>
            <a:ext cx="4571999" cy="1126462"/>
          </a:xfrm>
          <a:prstGeom prst="rect">
            <a:avLst/>
          </a:prstGeom>
          <a:noFill/>
        </p:spPr>
        <p:txBody>
          <a:bodyPr wrap="square" lIns="182880" tIns="146304" rIns="182880" bIns="146304" rtlCol="0">
            <a:spAutoFit/>
          </a:bodyPr>
          <a:lstStyle/>
          <a:p>
            <a:pPr>
              <a:spcAft>
                <a:spcPts val="600"/>
              </a:spcAft>
            </a:pPr>
            <a:r>
              <a:rPr lang="en-US" sz="2200" dirty="0">
                <a:gradFill>
                  <a:gsLst>
                    <a:gs pos="16736">
                      <a:schemeClr val="tx1"/>
                    </a:gs>
                    <a:gs pos="24000">
                      <a:schemeClr val="tx1"/>
                    </a:gs>
                  </a:gsLst>
                  <a:lin ang="5400000" scaled="0"/>
                </a:gradFill>
              </a:rPr>
              <a:t>Download from:  </a:t>
            </a:r>
            <a:r>
              <a:rPr lang="en-US" sz="1600" dirty="0">
                <a:solidFill>
                  <a:srgbClr val="505050"/>
                </a:solidFill>
                <a:hlinkClick r:id="rId4"/>
              </a:rPr>
              <a:t>https://microsoft.sharepoint.com/teams/BrandCentral/Pages/Presentations.aspx</a:t>
            </a:r>
            <a:endParaRPr lang="en-US" sz="1600" dirty="0">
              <a:gradFill>
                <a:gsLst>
                  <a:gs pos="2917">
                    <a:srgbClr val="505050"/>
                  </a:gs>
                  <a:gs pos="30000">
                    <a:srgbClr val="505050"/>
                  </a:gs>
                </a:gsLst>
                <a:lin ang="5400000" scaled="0"/>
              </a:gradFill>
            </a:endParaRPr>
          </a:p>
        </p:txBody>
      </p:sp>
      <p:pic>
        <p:nvPicPr>
          <p:cNvPr id="4" name="Picture 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543337" y="1851360"/>
            <a:ext cx="3435939" cy="1931072"/>
          </a:xfrm>
          <a:prstGeom prst="rect">
            <a:avLst/>
          </a:prstGeom>
          <a:ln>
            <a:solidFill>
              <a:schemeClr val="tx1">
                <a:alpha val="50000"/>
              </a:schemeClr>
            </a:solidFill>
          </a:ln>
        </p:spPr>
      </p:pic>
      <p:pic>
        <p:nvPicPr>
          <p:cNvPr id="5" name="Picture 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009706" y="1851360"/>
            <a:ext cx="3435939" cy="1931072"/>
          </a:xfrm>
          <a:prstGeom prst="rect">
            <a:avLst/>
          </a:prstGeom>
          <a:ln>
            <a:solidFill>
              <a:schemeClr val="tx1">
                <a:alpha val="50000"/>
              </a:schemeClr>
            </a:solidFill>
          </a:ln>
        </p:spPr>
      </p:pic>
      <p:pic>
        <p:nvPicPr>
          <p:cNvPr id="14" name="Picture 1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009706" y="3852192"/>
            <a:ext cx="3435939" cy="1931071"/>
          </a:xfrm>
          <a:prstGeom prst="rect">
            <a:avLst/>
          </a:prstGeom>
          <a:ln>
            <a:solidFill>
              <a:schemeClr val="tx1">
                <a:alpha val="50000"/>
              </a:schemeClr>
            </a:solidFill>
          </a:ln>
        </p:spPr>
      </p:pic>
    </p:spTree>
    <p:extLst>
      <p:ext uri="{BB962C8B-B14F-4D97-AF65-F5344CB8AC3E}">
        <p14:creationId xmlns:p14="http://schemas.microsoft.com/office/powerpoint/2010/main" val="359340011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369070997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213277387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gradFill>
                  <a:gsLst>
                    <a:gs pos="1250">
                      <a:schemeClr val="tx1"/>
                    </a:gs>
                    <a:gs pos="100000">
                      <a:schemeClr val="tx1"/>
                    </a:gs>
                  </a:gsLst>
                  <a:lin ang="5400000" scaled="0"/>
                </a:gradFill>
              </a:rPr>
              <a:t>“If you could only sense how important you are to the lives of those you meet; how important you can be to the people you may never even dream of. There is something of yourself that you leave at every meeting with another person.”</a:t>
            </a: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dirty="0">
                <a:gradFill>
                  <a:gsLst>
                    <a:gs pos="11000">
                      <a:schemeClr val="tx1"/>
                    </a:gs>
                    <a:gs pos="79000">
                      <a:schemeClr val="tx1"/>
                    </a:gs>
                  </a:gsLst>
                  <a:lin ang="5400000" scaled="0"/>
                </a:gradFill>
                <a:latin typeface="Segoe UI"/>
              </a:rPr>
              <a:t>FRED ROGERS</a:t>
            </a:r>
          </a:p>
        </p:txBody>
      </p:sp>
    </p:spTree>
    <p:extLst>
      <p:ext uri="{BB962C8B-B14F-4D97-AF65-F5344CB8AC3E}">
        <p14:creationId xmlns:p14="http://schemas.microsoft.com/office/powerpoint/2010/main" val="10672893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1516062"/>
            <a:ext cx="10058336" cy="1828786"/>
          </a:xfrm>
        </p:spPr>
        <p:txBody>
          <a:bodyPr/>
          <a:lstStyle/>
          <a:p>
            <a:r>
              <a:rPr lang="en-US"/>
              <a:t>Continuous Integration using Visual Studio Team Services for Cross Platform Mobile Apps</a:t>
            </a:r>
            <a:endParaRPr lang="en-US" dirty="0"/>
          </a:p>
        </p:txBody>
      </p:sp>
      <p:sp>
        <p:nvSpPr>
          <p:cNvPr id="5" name="Text Placeholder 4"/>
          <p:cNvSpPr>
            <a:spLocks noGrp="1"/>
          </p:cNvSpPr>
          <p:nvPr>
            <p:ph type="body" sz="quarter" idx="12"/>
          </p:nvPr>
        </p:nvSpPr>
        <p:spPr/>
        <p:txBody>
          <a:bodyPr/>
          <a:lstStyle/>
          <a:p>
            <a:endParaRPr lang="en-US" dirty="0"/>
          </a:p>
        </p:txBody>
      </p:sp>
      <p:sp>
        <p:nvSpPr>
          <p:cNvPr id="6" name="Text Placeholder 5"/>
          <p:cNvSpPr>
            <a:spLocks noGrp="1"/>
          </p:cNvSpPr>
          <p:nvPr>
            <p:ph type="body" sz="quarter" idx="13"/>
          </p:nvPr>
        </p:nvSpPr>
        <p:spPr/>
        <p:txBody>
          <a:bodyPr/>
          <a:lstStyle/>
          <a:p>
            <a:r>
              <a:rPr lang="en-US" dirty="0"/>
              <a:t>Code Labs</a:t>
            </a:r>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306618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2239451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431983"/>
          </a:xfrm>
        </p:spPr>
        <p:txBody>
          <a:bodyPr/>
          <a:lstStyle/>
          <a:p>
            <a:r>
              <a:rPr lang="en-US" dirty="0"/>
              <a:t>Use this slide to list resources, white papers, </a:t>
            </a:r>
            <a:br>
              <a:rPr lang="en-US" dirty="0"/>
            </a:br>
            <a:r>
              <a:rPr lang="en-US" dirty="0"/>
              <a:t>videos and links.</a:t>
            </a:r>
          </a:p>
          <a:p>
            <a:r>
              <a:rPr lang="en-US" dirty="0"/>
              <a:t>Let attendees know their next step</a:t>
            </a:r>
            <a:br>
              <a:rPr lang="en-US" dirty="0"/>
            </a:br>
            <a:r>
              <a:rPr lang="en-US" dirty="0"/>
              <a:t>after seeing this session.</a:t>
            </a:r>
          </a:p>
          <a:p>
            <a:pPr lvl="0"/>
            <a:r>
              <a:rPr lang="en-US" dirty="0"/>
              <a:t>Re-visit Build on </a:t>
            </a:r>
            <a:r>
              <a:rPr lang="en-US" u="sng" dirty="0">
                <a:hlinkClick r:id="rId2"/>
              </a:rPr>
              <a:t>Channel 9</a:t>
            </a:r>
            <a:r>
              <a:rPr lang="en-US" dirty="0"/>
              <a:t>.</a:t>
            </a:r>
          </a:p>
          <a:p>
            <a:pPr lvl="0"/>
            <a:r>
              <a:rPr lang="en-US" dirty="0"/>
              <a:t>Continue your education at</a:t>
            </a:r>
            <a:br>
              <a:rPr lang="en-US" dirty="0"/>
            </a:br>
            <a:r>
              <a:rPr lang="en-US" u="sng" dirty="0">
                <a:hlinkClick r:id="rId3"/>
              </a:rPr>
              <a:t>Microsoft Virtual Academy</a:t>
            </a:r>
            <a:r>
              <a:rPr lang="en-US" dirty="0"/>
              <a:t> online.</a:t>
            </a:r>
          </a:p>
        </p:txBody>
      </p:sp>
      <p:sp>
        <p:nvSpPr>
          <p:cNvPr id="2" name="Title 1"/>
          <p:cNvSpPr>
            <a:spLocks noGrp="1"/>
          </p:cNvSpPr>
          <p:nvPr>
            <p:ph type="title"/>
          </p:nvPr>
        </p:nvSpPr>
        <p:spPr/>
        <p:txBody>
          <a:bodyPr/>
          <a:lstStyle/>
          <a:p>
            <a:r>
              <a:rPr lang="en-US" dirty="0"/>
              <a:t>Call to Action</a:t>
            </a:r>
          </a:p>
        </p:txBody>
      </p:sp>
    </p:spTree>
    <p:extLst>
      <p:ext uri="{BB962C8B-B14F-4D97-AF65-F5344CB8AC3E}">
        <p14:creationId xmlns:p14="http://schemas.microsoft.com/office/powerpoint/2010/main" val="210921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2049794446"/>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10619">
                      <a:schemeClr val="bg1"/>
                    </a:gs>
                    <a:gs pos="48000">
                      <a:schemeClr val="bg1"/>
                    </a:gs>
                  </a:gsLst>
                  <a:lin ang="5400000" scaled="0"/>
                </a:gradFill>
              </a:rPr>
              <a:t>Required Slide</a:t>
            </a:r>
          </a:p>
          <a:p>
            <a:pPr defTabSz="914099" fontAlgn="base">
              <a:spcBef>
                <a:spcPct val="0"/>
              </a:spcBef>
              <a:spcAft>
                <a:spcPct val="0"/>
              </a:spcAft>
            </a:pPr>
            <a:r>
              <a:rPr lang="en-US" sz="1200" dirty="0">
                <a:gradFill>
                  <a:gsLst>
                    <a:gs pos="10619">
                      <a:schemeClr val="bg1"/>
                    </a:gs>
                    <a:gs pos="48000">
                      <a:schemeClr val="bg1"/>
                    </a:gs>
                  </a:gsLst>
                  <a:lin ang="5400000" scaled="0"/>
                </a:gradFill>
              </a:rPr>
              <a:t>*delete this box when your slide is finalized</a:t>
            </a:r>
          </a:p>
          <a:p>
            <a:pPr defTabSz="914099" fontAlgn="base">
              <a:spcBef>
                <a:spcPct val="0"/>
              </a:spcBef>
              <a:spcAft>
                <a:spcPct val="0"/>
              </a:spcAft>
            </a:pPr>
            <a:endParaRPr lang="en-US" dirty="0">
              <a:gradFill>
                <a:gsLst>
                  <a:gs pos="10619">
                    <a:schemeClr val="bg1"/>
                  </a:gs>
                  <a:gs pos="48000">
                    <a:schemeClr val="bg1"/>
                  </a:gs>
                </a:gsLst>
                <a:lin ang="5400000" scaled="0"/>
              </a:gradFill>
            </a:endParaRPr>
          </a:p>
          <a:p>
            <a:r>
              <a:rPr lang="en-US" b="1" dirty="0">
                <a:gradFill>
                  <a:gsLst>
                    <a:gs pos="10619">
                      <a:schemeClr val="bg1"/>
                    </a:gs>
                    <a:gs pos="48000">
                      <a:schemeClr val="bg1"/>
                    </a:gs>
                  </a:gsLst>
                  <a:lin ang="5400000" scaled="0"/>
                </a:gradFill>
              </a:rPr>
              <a:t>Speakers: </a:t>
            </a:r>
            <a:r>
              <a:rPr lang="en-US" dirty="0">
                <a:gradFill>
                  <a:gsLst>
                    <a:gs pos="10619">
                      <a:schemeClr val="bg1"/>
                    </a:gs>
                    <a:gs pos="48000">
                      <a:schemeClr val="bg1"/>
                    </a:gs>
                  </a:gsLst>
                  <a:lin ang="5400000" scaled="0"/>
                </a:gradFill>
              </a:rPr>
              <a:t>This slide will be updated during the scrub process with a unique QR code. Attendees scan the QR code to access the </a:t>
            </a:r>
            <a:r>
              <a:rPr lang="en-US" dirty="0" err="1">
                <a:gradFill>
                  <a:gsLst>
                    <a:gs pos="10619">
                      <a:schemeClr val="bg1"/>
                    </a:gs>
                    <a:gs pos="48000">
                      <a:schemeClr val="bg1"/>
                    </a:gs>
                  </a:gsLst>
                  <a:lin ang="5400000" scaled="0"/>
                </a:gradFill>
              </a:rPr>
              <a:t>eval</a:t>
            </a:r>
            <a:r>
              <a:rPr lang="en-US" dirty="0">
                <a:gradFill>
                  <a:gsLst>
                    <a:gs pos="10619">
                      <a:schemeClr val="bg1"/>
                    </a:gs>
                    <a:gs pos="48000">
                      <a:schemeClr val="bg1"/>
                    </a:gs>
                  </a:gsLst>
                  <a:lin ang="5400000" scaled="0"/>
                </a:gradFill>
              </a:rPr>
              <a:t> for your session.</a:t>
            </a:r>
          </a:p>
        </p:txBody>
      </p:sp>
    </p:spTree>
    <p:extLst>
      <p:ext uri="{BB962C8B-B14F-4D97-AF65-F5344CB8AC3E}">
        <p14:creationId xmlns:p14="http://schemas.microsoft.com/office/powerpoint/2010/main" val="3249450159"/>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87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Presentation title </a:t>
            </a:r>
            <a:br>
              <a:rPr lang="en-US"/>
            </a:br>
            <a:r>
              <a:rPr lang="en-US"/>
              <a:t>goes here</a:t>
            </a:r>
            <a:endParaRPr lang="en-US" dirty="0"/>
          </a:p>
        </p:txBody>
      </p:sp>
      <p:sp>
        <p:nvSpPr>
          <p:cNvPr id="5" name="Text Placeholder 4"/>
          <p:cNvSpPr>
            <a:spLocks noGrp="1"/>
          </p:cNvSpPr>
          <p:nvPr>
            <p:ph type="body" sz="quarter" idx="12"/>
          </p:nvPr>
        </p:nvSpPr>
        <p:spPr/>
        <p:txBody>
          <a:bodyPr/>
          <a:lstStyle/>
          <a:p>
            <a:r>
              <a:rPr lang="en-US"/>
              <a:t>Speaker name</a:t>
            </a:r>
          </a:p>
          <a:p>
            <a:r>
              <a:rPr lang="en-US"/>
              <a:t>Title</a:t>
            </a:r>
            <a:endParaRPr lang="en-US" dirty="0"/>
          </a:p>
        </p:txBody>
      </p:sp>
      <p:sp>
        <p:nvSpPr>
          <p:cNvPr id="2" name="Text Placeholder 1"/>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39895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1673543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2125663"/>
            <a:ext cx="11887200" cy="2092881"/>
          </a:xfrm>
        </p:spPr>
        <p:txBody>
          <a:bodyPr/>
          <a:lstStyle/>
          <a:p>
            <a:r>
              <a:rPr lang="en-US" dirty="0"/>
              <a:t>Example of a bulleted slide with a subhead</a:t>
            </a:r>
          </a:p>
          <a:p>
            <a:pPr lvl="1"/>
            <a:r>
              <a:rPr lang="en-US" dirty="0"/>
              <a:t>Set the slide title to “Sentence case”</a:t>
            </a:r>
          </a:p>
          <a:p>
            <a:pPr lvl="1"/>
            <a:r>
              <a:rPr lang="en-US" dirty="0"/>
              <a:t>Set subheads to “Sentence case”</a:t>
            </a:r>
          </a:p>
          <a:p>
            <a:pPr lvl="0"/>
            <a:r>
              <a:rPr lang="en-US" dirty="0"/>
              <a:t>Hyperlink style</a:t>
            </a:r>
          </a:p>
          <a:p>
            <a:pPr lvl="1"/>
            <a:r>
              <a:rPr lang="en-US" dirty="0">
                <a:hlinkClick r:id="rId3"/>
              </a:rPr>
              <a:t>www.microsoft.com</a:t>
            </a:r>
            <a:r>
              <a:rPr lang="en-US" dirty="0"/>
              <a:t> </a:t>
            </a:r>
          </a:p>
        </p:txBody>
      </p:sp>
      <p:sp>
        <p:nvSpPr>
          <p:cNvPr id="2" name="Title 1"/>
          <p:cNvSpPr>
            <a:spLocks noGrp="1"/>
          </p:cNvSpPr>
          <p:nvPr>
            <p:ph type="title"/>
          </p:nvPr>
        </p:nvSpPr>
        <p:spPr/>
        <p:txBody>
          <a:bodyPr/>
          <a:lstStyle/>
          <a:p>
            <a:r>
              <a:rPr lang="en-US" dirty="0"/>
              <a:t>Bullet points layout with subtitle</a:t>
            </a:r>
            <a:br>
              <a:rPr lang="en-US" dirty="0"/>
            </a:br>
            <a:r>
              <a:rPr lang="en-US" sz="4000" dirty="0">
                <a:gradFill>
                  <a:gsLst>
                    <a:gs pos="10101">
                      <a:schemeClr val="tx1"/>
                    </a:gs>
                    <a:gs pos="54000">
                      <a:schemeClr val="tx1"/>
                    </a:gs>
                  </a:gsLst>
                  <a:lin ang="5400000" scaled="0"/>
                </a:gradFill>
              </a:rPr>
              <a:t>Subtitle</a:t>
            </a:r>
          </a:p>
        </p:txBody>
      </p:sp>
    </p:spTree>
    <p:extLst>
      <p:ext uri="{BB962C8B-B14F-4D97-AF65-F5344CB8AC3E}">
        <p14:creationId xmlns:p14="http://schemas.microsoft.com/office/powerpoint/2010/main" val="158914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461640" y="3040062"/>
            <a:ext cx="1657350" cy="3248025"/>
          </a:xfrm>
          <a:prstGeom prst="rect">
            <a:avLst/>
          </a:prstGeom>
        </p:spPr>
      </p:pic>
      <p:pic>
        <p:nvPicPr>
          <p:cNvPr id="21" name="Picture 20"/>
          <p:cNvPicPr>
            <a:picLocks noChangeAspect="1"/>
          </p:cNvPicPr>
          <p:nvPr/>
        </p:nvPicPr>
        <p:blipFill>
          <a:blip r:embed="rId4"/>
          <a:stretch>
            <a:fillRect/>
          </a:stretch>
        </p:blipFill>
        <p:spPr>
          <a:xfrm>
            <a:off x="458371" y="3040061"/>
            <a:ext cx="1657350" cy="3248025"/>
          </a:xfrm>
          <a:prstGeom prst="rect">
            <a:avLst/>
          </a:prstGeom>
        </p:spPr>
      </p:pic>
      <p:sp>
        <p:nvSpPr>
          <p:cNvPr id="2" name="Title 1"/>
          <p:cNvSpPr>
            <a:spLocks noGrp="1"/>
          </p:cNvSpPr>
          <p:nvPr>
            <p:ph type="title"/>
          </p:nvPr>
        </p:nvSpPr>
        <p:spPr/>
        <p:txBody>
          <a:bodyPr/>
          <a:lstStyle/>
          <a:p>
            <a:r>
              <a:rPr lang="en-US" dirty="0"/>
              <a:t>Slide palette info</a:t>
            </a:r>
          </a:p>
        </p:txBody>
      </p:sp>
      <p:sp>
        <p:nvSpPr>
          <p:cNvPr id="4" name="Rectangle 3"/>
          <p:cNvSpPr/>
          <p:nvPr/>
        </p:nvSpPr>
        <p:spPr bwMode="auto">
          <a:xfrm>
            <a:off x="2431370" y="3557266"/>
            <a:ext cx="7127758" cy="1438579"/>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5162033" y="3696009"/>
            <a:ext cx="1206527" cy="1206042"/>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858">
                      <a:srgbClr val="FFFFFF"/>
                    </a:gs>
                    <a:gs pos="16000">
                      <a:srgbClr val="FFFFFF"/>
                    </a:gs>
                  </a:gsLst>
                  <a:lin ang="5400000" scaled="0"/>
                </a:gradFill>
              </a:rPr>
              <a:t>Accent 3</a:t>
            </a:r>
          </a:p>
        </p:txBody>
      </p:sp>
      <p:sp>
        <p:nvSpPr>
          <p:cNvPr id="6" name="Rectangle 5"/>
          <p:cNvSpPr/>
          <p:nvPr/>
        </p:nvSpPr>
        <p:spPr bwMode="auto">
          <a:xfrm>
            <a:off x="3857057" y="3696009"/>
            <a:ext cx="1206527" cy="120604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858">
                      <a:srgbClr val="FFFFFF"/>
                    </a:gs>
                    <a:gs pos="16000">
                      <a:srgbClr val="FFFFFF"/>
                    </a:gs>
                  </a:gsLst>
                  <a:lin ang="5400000" scaled="0"/>
                </a:gradFill>
              </a:rPr>
              <a:t>Accent 2</a:t>
            </a:r>
          </a:p>
        </p:txBody>
      </p:sp>
      <p:sp>
        <p:nvSpPr>
          <p:cNvPr id="7" name="Rectangle 6"/>
          <p:cNvSpPr/>
          <p:nvPr/>
        </p:nvSpPr>
        <p:spPr bwMode="auto">
          <a:xfrm>
            <a:off x="2552081" y="3696009"/>
            <a:ext cx="1206527" cy="120604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70796">
                      <a:srgbClr val="000000"/>
                    </a:gs>
                    <a:gs pos="41000">
                      <a:srgbClr val="000000"/>
                    </a:gs>
                  </a:gsLst>
                  <a:lin ang="5400000" scaled="0"/>
                </a:gradFill>
              </a:rPr>
              <a:t>Accent 1</a:t>
            </a:r>
          </a:p>
        </p:txBody>
      </p:sp>
      <p:sp>
        <p:nvSpPr>
          <p:cNvPr id="8" name="Rectangle 7"/>
          <p:cNvSpPr/>
          <p:nvPr/>
        </p:nvSpPr>
        <p:spPr bwMode="auto">
          <a:xfrm>
            <a:off x="8537402" y="3831351"/>
            <a:ext cx="935733" cy="935357"/>
          </a:xfrm>
          <a:prstGeom prst="rect">
            <a:avLst/>
          </a:prstGeom>
          <a:solidFill>
            <a:schemeClr val="accent6"/>
          </a:solidFill>
          <a:ln w="3175">
            <a:solidFill>
              <a:srgbClr val="FFFFFF">
                <a:alpha val="25000"/>
              </a:srgbClr>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1"/>
                </a:gradFill>
              </a:rPr>
              <a:t>Accent 6</a:t>
            </a:r>
          </a:p>
        </p:txBody>
      </p:sp>
      <p:sp>
        <p:nvSpPr>
          <p:cNvPr id="9" name="Rectangle 8"/>
          <p:cNvSpPr/>
          <p:nvPr/>
        </p:nvSpPr>
        <p:spPr bwMode="auto">
          <a:xfrm>
            <a:off x="7505843" y="3831351"/>
            <a:ext cx="935733" cy="935357"/>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1"/>
                </a:gradFill>
              </a:rPr>
              <a:t>Accent 5</a:t>
            </a:r>
          </a:p>
        </p:txBody>
      </p:sp>
      <p:sp>
        <p:nvSpPr>
          <p:cNvPr id="10" name="Rectangle 9"/>
          <p:cNvSpPr/>
          <p:nvPr/>
        </p:nvSpPr>
        <p:spPr bwMode="auto">
          <a:xfrm>
            <a:off x="6467011" y="3831351"/>
            <a:ext cx="935733" cy="935357"/>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solidFill>
                  <a:srgbClr val="505050"/>
                </a:solidFill>
              </a:rPr>
              <a:t>Accent 4</a:t>
            </a:r>
          </a:p>
        </p:txBody>
      </p:sp>
      <p:sp>
        <p:nvSpPr>
          <p:cNvPr id="14" name="TextBox 13"/>
          <p:cNvSpPr txBox="1"/>
          <p:nvPr/>
        </p:nvSpPr>
        <p:spPr>
          <a:xfrm>
            <a:off x="2558479" y="3040063"/>
            <a:ext cx="7060545" cy="313904"/>
          </a:xfrm>
          <a:prstGeom prst="rect">
            <a:avLst/>
          </a:prstGeom>
          <a:noFill/>
        </p:spPr>
        <p:txBody>
          <a:bodyPr wrap="square" lIns="0" tIns="0" rIns="0" bIns="0" rtlCol="0">
            <a:spAutoFit/>
          </a:bodyPr>
          <a:lstStyle/>
          <a:p>
            <a:pPr algn="ctr"/>
            <a:r>
              <a:rPr lang="en-US" sz="2000" dirty="0">
                <a:gradFill>
                  <a:gsLst>
                    <a:gs pos="25523">
                      <a:schemeClr val="tx1"/>
                    </a:gs>
                    <a:gs pos="51000">
                      <a:schemeClr val="tx1"/>
                    </a:gs>
                  </a:gsLst>
                  <a:lin ang="5400000" scaled="1"/>
                </a:gradFill>
              </a:rPr>
              <a:t>Accent colors 1-6 – (6 Theme Colors to the far right)</a:t>
            </a:r>
          </a:p>
        </p:txBody>
      </p:sp>
      <p:grpSp>
        <p:nvGrpSpPr>
          <p:cNvPr id="15" name="Group 14"/>
          <p:cNvGrpSpPr/>
          <p:nvPr/>
        </p:nvGrpSpPr>
        <p:grpSpPr>
          <a:xfrm>
            <a:off x="2552079" y="3122796"/>
            <a:ext cx="6921056" cy="455867"/>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 Placeholder 2"/>
          <p:cNvSpPr txBox="1">
            <a:spLocks/>
          </p:cNvSpPr>
          <p:nvPr/>
        </p:nvSpPr>
        <p:spPr>
          <a:xfrm>
            <a:off x="274638" y="1227844"/>
            <a:ext cx="11887200" cy="1209562"/>
          </a:xfrm>
          <a:prstGeom prst="rect">
            <a:avLst/>
          </a:prstGeom>
        </p:spPr>
        <p:txBody>
          <a:bodyPr vert="horz" wrap="square" lIns="182880" tIns="146304" rIns="182880" bIns="146304"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gradFill>
                  <a:gsLst>
                    <a:gs pos="25523">
                      <a:schemeClr val="tx1"/>
                    </a:gs>
                    <a:gs pos="51000">
                      <a:schemeClr val="tx1"/>
                    </a:gs>
                  </a:gsLst>
                  <a:lin ang="5400000" scaled="1"/>
                </a:gradFill>
                <a:latin typeface="Segoe UI Semilight" panose="020B0402040204020203" pitchFamily="34" charset="0"/>
                <a:cs typeface="Segoe UI Semilight" panose="020B0402040204020203" pitchFamily="34" charset="0"/>
              </a:rPr>
              <a:t>The PowerPoint palette for this template has been built for you and is shown below. Avoid using too many colors in your presentation. </a:t>
            </a:r>
          </a:p>
        </p:txBody>
      </p:sp>
      <p:sp>
        <p:nvSpPr>
          <p:cNvPr id="20" name="Text Placeholder 2"/>
          <p:cNvSpPr txBox="1">
            <a:spLocks/>
          </p:cNvSpPr>
          <p:nvPr/>
        </p:nvSpPr>
        <p:spPr>
          <a:xfrm>
            <a:off x="2552079" y="5146315"/>
            <a:ext cx="3816481" cy="762786"/>
          </a:xfrm>
          <a:prstGeom prst="rect">
            <a:avLst/>
          </a:prstGeom>
        </p:spPr>
        <p:txBody>
          <a:bodyPr vert="horz" wrap="square" lIns="182880" tIns="0" rIns="18288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gradFill>
                  <a:gsLst>
                    <a:gs pos="25523">
                      <a:schemeClr val="tx1"/>
                    </a:gs>
                    <a:gs pos="51000">
                      <a:schemeClr val="tx1"/>
                    </a:gs>
                  </a:gsLst>
                  <a:lin ang="5400000" scaled="1"/>
                </a:gradFill>
                <a:latin typeface="Segoe UI"/>
              </a:rPr>
              <a:t>Use </a:t>
            </a:r>
            <a:r>
              <a:rPr lang="en-US" sz="1800" b="1" dirty="0">
                <a:gradFill>
                  <a:gsLst>
                    <a:gs pos="25523">
                      <a:schemeClr val="tx1"/>
                    </a:gs>
                    <a:gs pos="51000">
                      <a:schemeClr val="tx1"/>
                    </a:gs>
                  </a:gsLst>
                  <a:lin ang="5400000" scaled="1"/>
                </a:gradFill>
                <a:latin typeface="Segoe UI"/>
              </a:rPr>
              <a:t>Accent 1</a:t>
            </a:r>
            <a:r>
              <a:rPr lang="en-US" sz="1800" dirty="0">
                <a:gradFill>
                  <a:gsLst>
                    <a:gs pos="25523">
                      <a:schemeClr val="tx1"/>
                    </a:gs>
                    <a:gs pos="51000">
                      <a:schemeClr val="tx1"/>
                    </a:gs>
                  </a:gsLst>
                  <a:lin ang="5400000" scaled="1"/>
                </a:gradFill>
                <a:latin typeface="Segoe UI"/>
              </a:rPr>
              <a:t> as the main accent color. Use </a:t>
            </a:r>
            <a:r>
              <a:rPr lang="en-US" sz="1800" b="1" dirty="0">
                <a:gradFill>
                  <a:gsLst>
                    <a:gs pos="25523">
                      <a:schemeClr val="tx1"/>
                    </a:gs>
                    <a:gs pos="51000">
                      <a:schemeClr val="tx1"/>
                    </a:gs>
                  </a:gsLst>
                  <a:lin ang="5400000" scaled="1"/>
                </a:gradFill>
                <a:latin typeface="Segoe UI"/>
              </a:rPr>
              <a:t>Accent 2</a:t>
            </a:r>
            <a:r>
              <a:rPr lang="en-US" sz="1800" dirty="0">
                <a:gradFill>
                  <a:gsLst>
                    <a:gs pos="25523">
                      <a:schemeClr val="tx1"/>
                    </a:gs>
                    <a:gs pos="51000">
                      <a:schemeClr val="tx1"/>
                    </a:gs>
                  </a:gsLst>
                  <a:lin ang="5400000" scaled="1"/>
                </a:gradFill>
                <a:latin typeface="Segoe UI"/>
              </a:rPr>
              <a:t> and </a:t>
            </a:r>
            <a:r>
              <a:rPr lang="en-US" sz="1800" b="1" dirty="0">
                <a:gradFill>
                  <a:gsLst>
                    <a:gs pos="25523">
                      <a:schemeClr val="tx1"/>
                    </a:gs>
                    <a:gs pos="51000">
                      <a:schemeClr val="tx1"/>
                    </a:gs>
                  </a:gsLst>
                  <a:lin ang="5400000" scaled="1"/>
                </a:gradFill>
                <a:latin typeface="Segoe UI"/>
              </a:rPr>
              <a:t>Accent 3</a:t>
            </a:r>
            <a:r>
              <a:rPr lang="en-US" sz="1800" dirty="0">
                <a:gradFill>
                  <a:gsLst>
                    <a:gs pos="25523">
                      <a:schemeClr val="tx1"/>
                    </a:gs>
                    <a:gs pos="51000">
                      <a:schemeClr val="tx1"/>
                    </a:gs>
                  </a:gsLst>
                  <a:lin ang="5400000" scaled="1"/>
                </a:gradFill>
                <a:latin typeface="Segoe UI"/>
              </a:rPr>
              <a:t> when additional colors are needed. </a:t>
            </a:r>
          </a:p>
        </p:txBody>
      </p:sp>
      <p:sp>
        <p:nvSpPr>
          <p:cNvPr id="29" name="Rectangle 28"/>
          <p:cNvSpPr/>
          <p:nvPr/>
        </p:nvSpPr>
        <p:spPr bwMode="auto">
          <a:xfrm>
            <a:off x="1119769" y="3265932"/>
            <a:ext cx="980023" cy="1554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8" name="Text Placeholder 2"/>
          <p:cNvSpPr txBox="1">
            <a:spLocks/>
          </p:cNvSpPr>
          <p:nvPr/>
        </p:nvSpPr>
        <p:spPr>
          <a:xfrm>
            <a:off x="6624382" y="5045189"/>
            <a:ext cx="3006124" cy="452021"/>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gradFill>
                  <a:gsLst>
                    <a:gs pos="25523">
                      <a:schemeClr val="tx1"/>
                    </a:gs>
                    <a:gs pos="51000">
                      <a:schemeClr val="tx1"/>
                    </a:gs>
                  </a:gsLst>
                  <a:lin ang="5400000" scaled="1"/>
                </a:gradFill>
                <a:latin typeface="Segoe UI"/>
              </a:rPr>
              <a:t>Use </a:t>
            </a:r>
            <a:r>
              <a:rPr lang="en-US" sz="1600" b="1" dirty="0">
                <a:gradFill>
                  <a:gsLst>
                    <a:gs pos="25523">
                      <a:schemeClr val="tx1"/>
                    </a:gs>
                    <a:gs pos="51000">
                      <a:schemeClr val="tx1"/>
                    </a:gs>
                  </a:gsLst>
                  <a:lin ang="5400000" scaled="1"/>
                </a:gradFill>
                <a:latin typeface="Segoe UI"/>
              </a:rPr>
              <a:t>Accents 4-6 </a:t>
            </a:r>
            <a:r>
              <a:rPr lang="en-US" sz="1600" dirty="0">
                <a:gradFill>
                  <a:gsLst>
                    <a:gs pos="25523">
                      <a:schemeClr val="tx1"/>
                    </a:gs>
                    <a:gs pos="51000">
                      <a:schemeClr val="tx1"/>
                    </a:gs>
                  </a:gsLst>
                  <a:lin ang="5400000" scaled="1"/>
                </a:gradFill>
                <a:latin typeface="Segoe UI"/>
              </a:rPr>
              <a:t>sparingly – only when more colors are necessary. </a:t>
            </a:r>
          </a:p>
        </p:txBody>
      </p:sp>
    </p:spTree>
    <p:extLst>
      <p:ext uri="{BB962C8B-B14F-4D97-AF65-F5344CB8AC3E}">
        <p14:creationId xmlns:p14="http://schemas.microsoft.com/office/powerpoint/2010/main" val="172759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672264" y="0"/>
            <a:ext cx="5764212" cy="699452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grpSp>
        <p:nvGrpSpPr>
          <p:cNvPr id="4" name="Group 3"/>
          <p:cNvGrpSpPr/>
          <p:nvPr/>
        </p:nvGrpSpPr>
        <p:grpSpPr>
          <a:xfrm>
            <a:off x="6672264" y="687590"/>
            <a:ext cx="5764212" cy="1305019"/>
            <a:chOff x="6672264" y="1306797"/>
            <a:chExt cx="5764212" cy="1305019"/>
          </a:xfrm>
          <a:solidFill>
            <a:schemeClr val="tx2"/>
          </a:solidFill>
        </p:grpSpPr>
        <p:sp>
          <p:nvSpPr>
            <p:cNvPr id="12" name="Rectangle 11"/>
            <p:cNvSpPr/>
            <p:nvPr/>
          </p:nvSpPr>
          <p:spPr>
            <a:xfrm>
              <a:off x="6672264" y="1306797"/>
              <a:ext cx="5764212" cy="1305019"/>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9" name="TextBox 8"/>
            <p:cNvSpPr txBox="1"/>
            <p:nvPr/>
          </p:nvSpPr>
          <p:spPr>
            <a:xfrm>
              <a:off x="7849136" y="1306797"/>
              <a:ext cx="4587340" cy="1268562"/>
            </a:xfrm>
            <a:prstGeom prst="rect">
              <a:avLst/>
            </a:prstGeom>
            <a:grpFill/>
          </p:spPr>
          <p:txBody>
            <a:bodyPr wrap="square" tIns="0" bIns="0" rtlCol="0" anchor="ctr" anchorCtr="0">
              <a:noAutofit/>
            </a:bodyPr>
            <a:lstStyle/>
            <a:p>
              <a:pPr marL="0" marR="0" lvl="0" indent="0" algn="l" defTabSz="932468" rtl="0" eaLnBrk="1" fontAlgn="auto" latinLnBrk="0" hangingPunct="1">
                <a:lnSpc>
                  <a:spcPct val="100000"/>
                </a:lnSpc>
                <a:spcBef>
                  <a:spcPts val="0"/>
                </a:spcBef>
                <a:spcAft>
                  <a:spcPts val="1110"/>
                </a:spcAft>
                <a:buClrTx/>
                <a:buSzTx/>
                <a:buFontTx/>
                <a:buNone/>
                <a:tabLst/>
                <a:defRPr/>
              </a:pPr>
              <a:r>
                <a:rPr kumimoji="0" lang="en-US" sz="2200" b="0" i="0" u="none" strike="noStrike" kern="0" cap="none" spc="0" normalizeH="0" baseline="0" noProof="0" dirty="0" smtClean="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rPr>
                <a:t>Automate and orchestrate your build, test and release processes</a:t>
              </a:r>
              <a:endParaRPr kumimoji="0" lang="en-US" sz="2200" b="0" i="0" u="none" strike="noStrike" kern="0" cap="none" spc="0" normalizeH="0" baseline="0" noProof="0" dirty="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endParaRPr>
            </a:p>
          </p:txBody>
        </p:sp>
        <p:grpSp>
          <p:nvGrpSpPr>
            <p:cNvPr id="3" name="Group 2"/>
            <p:cNvGrpSpPr/>
            <p:nvPr/>
          </p:nvGrpSpPr>
          <p:grpSpPr>
            <a:xfrm>
              <a:off x="6978654" y="1668051"/>
              <a:ext cx="582511" cy="582511"/>
              <a:chOff x="6978654" y="1668051"/>
              <a:chExt cx="582511" cy="582511"/>
            </a:xfrm>
            <a:grpFill/>
          </p:grpSpPr>
          <p:sp>
            <p:nvSpPr>
              <p:cNvPr id="30" name="Oval 29"/>
              <p:cNvSpPr/>
              <p:nvPr/>
            </p:nvSpPr>
            <p:spPr bwMode="auto">
              <a:xfrm>
                <a:off x="6978654" y="1668051"/>
                <a:ext cx="582511" cy="58251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marL="0" marR="0" lvl="0" indent="0" algn="ctr" defTabSz="1268069" rtl="0" eaLnBrk="1" fontAlgn="base" latinLnBrk="0" hangingPunct="1">
                  <a:lnSpc>
                    <a:spcPct val="90000"/>
                  </a:lnSpc>
                  <a:spcBef>
                    <a:spcPct val="0"/>
                  </a:spcBef>
                  <a:spcAft>
                    <a:spcPct val="0"/>
                  </a:spcAft>
                  <a:buClrTx/>
                  <a:buSzTx/>
                  <a:buFontTx/>
                  <a:buNone/>
                  <a:tabLst/>
                  <a:defRPr/>
                </a:pPr>
                <a:endParaRPr kumimoji="0" lang="en-US" sz="3264"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3" name="Freeform 11"/>
              <p:cNvSpPr>
                <a:spLocks/>
              </p:cNvSpPr>
              <p:nvPr/>
            </p:nvSpPr>
            <p:spPr bwMode="auto">
              <a:xfrm>
                <a:off x="7107559" y="1852898"/>
                <a:ext cx="348605" cy="272576"/>
              </a:xfrm>
              <a:custGeom>
                <a:avLst/>
                <a:gdLst>
                  <a:gd name="T0" fmla="*/ 995 w 995"/>
                  <a:gd name="T1" fmla="*/ 124 h 778"/>
                  <a:gd name="T2" fmla="*/ 869 w 995"/>
                  <a:gd name="T3" fmla="*/ 0 h 778"/>
                  <a:gd name="T4" fmla="*/ 343 w 995"/>
                  <a:gd name="T5" fmla="*/ 530 h 778"/>
                  <a:gd name="T6" fmla="*/ 124 w 995"/>
                  <a:gd name="T7" fmla="*/ 310 h 778"/>
                  <a:gd name="T8" fmla="*/ 0 w 995"/>
                  <a:gd name="T9" fmla="*/ 434 h 778"/>
                  <a:gd name="T10" fmla="*/ 219 w 995"/>
                  <a:gd name="T11" fmla="*/ 654 h 778"/>
                  <a:gd name="T12" fmla="*/ 343 w 995"/>
                  <a:gd name="T13" fmla="*/ 778 h 778"/>
                  <a:gd name="T14" fmla="*/ 467 w 995"/>
                  <a:gd name="T15" fmla="*/ 654 h 778"/>
                  <a:gd name="T16" fmla="*/ 467 w 995"/>
                  <a:gd name="T17" fmla="*/ 654 h 778"/>
                  <a:gd name="T18" fmla="*/ 995 w 995"/>
                  <a:gd name="T19" fmla="*/ 12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5" h="778">
                    <a:moveTo>
                      <a:pt x="995" y="124"/>
                    </a:moveTo>
                    <a:lnTo>
                      <a:pt x="869" y="0"/>
                    </a:lnTo>
                    <a:lnTo>
                      <a:pt x="343" y="530"/>
                    </a:lnTo>
                    <a:lnTo>
                      <a:pt x="124" y="310"/>
                    </a:lnTo>
                    <a:lnTo>
                      <a:pt x="0" y="434"/>
                    </a:lnTo>
                    <a:lnTo>
                      <a:pt x="219" y="654"/>
                    </a:lnTo>
                    <a:lnTo>
                      <a:pt x="343" y="778"/>
                    </a:lnTo>
                    <a:lnTo>
                      <a:pt x="467" y="654"/>
                    </a:lnTo>
                    <a:lnTo>
                      <a:pt x="467" y="654"/>
                    </a:lnTo>
                    <a:lnTo>
                      <a:pt x="995" y="124"/>
                    </a:lnTo>
                    <a:close/>
                  </a:path>
                </a:pathLst>
              </a:custGeom>
              <a:grpFill/>
              <a:ln w="22225">
                <a:solidFill>
                  <a:srgbClr val="FFFFFF"/>
                </a:solidFill>
                <a:miter lim="800000"/>
              </a:ln>
            </p:spPr>
            <p:txBody>
              <a:bodyPr vert="horz" wrap="square" lIns="169097" tIns="84549" rIns="169097" bIns="84549" numCol="1" anchor="t" anchorCtr="0" compatLnSpc="1">
                <a:prstTxWarp prst="textNoShape">
                  <a:avLst/>
                </a:prstTxWarp>
              </a:bodyPr>
              <a:lstStyle/>
              <a:p>
                <a:pPr marL="0" marR="0" lvl="0" indent="0" algn="l" defTabSz="1724820" rtl="0" eaLnBrk="1" fontAlgn="auto" latinLnBrk="0" hangingPunct="1">
                  <a:lnSpc>
                    <a:spcPct val="100000"/>
                  </a:lnSpc>
                  <a:spcBef>
                    <a:spcPts val="0"/>
                  </a:spcBef>
                  <a:spcAft>
                    <a:spcPts val="0"/>
                  </a:spcAft>
                  <a:buClrTx/>
                  <a:buSzTx/>
                  <a:buFontTx/>
                  <a:buNone/>
                  <a:tabLst/>
                  <a:defRPr/>
                </a:pPr>
                <a:endParaRPr kumimoji="0" lang="en-US" sz="3329" b="0" i="0" u="none" strike="noStrike" kern="0" cap="none" spc="0" normalizeH="0" baseline="0" noProof="0">
                  <a:ln>
                    <a:noFill/>
                  </a:ln>
                  <a:solidFill>
                    <a:srgbClr val="505050"/>
                  </a:solidFill>
                  <a:effectLst/>
                  <a:uLnTx/>
                  <a:uFillTx/>
                  <a:latin typeface="Segoe UI"/>
                  <a:ea typeface="+mn-ea"/>
                  <a:cs typeface="+mn-cs"/>
                </a:endParaRPr>
              </a:p>
            </p:txBody>
          </p:sp>
        </p:grpSp>
      </p:grpSp>
      <p:grpSp>
        <p:nvGrpSpPr>
          <p:cNvPr id="5" name="Group 4"/>
          <p:cNvGrpSpPr/>
          <p:nvPr/>
        </p:nvGrpSpPr>
        <p:grpSpPr>
          <a:xfrm>
            <a:off x="6672264" y="2225546"/>
            <a:ext cx="5764212" cy="1305019"/>
            <a:chOff x="6672264" y="2844753"/>
            <a:chExt cx="5764212" cy="1305019"/>
          </a:xfrm>
          <a:solidFill>
            <a:schemeClr val="tx2"/>
          </a:solidFill>
        </p:grpSpPr>
        <p:sp>
          <p:nvSpPr>
            <p:cNvPr id="58" name="Rectangle 57"/>
            <p:cNvSpPr/>
            <p:nvPr/>
          </p:nvSpPr>
          <p:spPr>
            <a:xfrm>
              <a:off x="6672264" y="2844753"/>
              <a:ext cx="5764212" cy="1305019"/>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59" name="TextBox 58"/>
            <p:cNvSpPr txBox="1"/>
            <p:nvPr/>
          </p:nvSpPr>
          <p:spPr>
            <a:xfrm>
              <a:off x="7849136" y="2844753"/>
              <a:ext cx="4587340" cy="1268562"/>
            </a:xfrm>
            <a:prstGeom prst="rect">
              <a:avLst/>
            </a:prstGeom>
            <a:grpFill/>
          </p:spPr>
          <p:txBody>
            <a:bodyPr wrap="square" tIns="0" bIns="0" rtlCol="0" anchor="ctr" anchorCtr="0">
              <a:noAutofit/>
            </a:bodyPr>
            <a:lstStyle/>
            <a:p>
              <a:pPr marL="0" marR="0" lvl="0" indent="0" algn="l" defTabSz="932468" rtl="0" eaLnBrk="1" fontAlgn="auto" latinLnBrk="0" hangingPunct="1">
                <a:lnSpc>
                  <a:spcPct val="100000"/>
                </a:lnSpc>
                <a:spcBef>
                  <a:spcPts val="0"/>
                </a:spcBef>
                <a:spcAft>
                  <a:spcPts val="1110"/>
                </a:spcAft>
                <a:buClrTx/>
                <a:buSzTx/>
                <a:buFontTx/>
                <a:buNone/>
                <a:tabLst/>
                <a:defRPr/>
              </a:pPr>
              <a:r>
                <a:rPr kumimoji="0" lang="en-US" sz="2200" b="0" i="0" u="none" strike="noStrike" kern="0" cap="none" spc="0" normalizeH="0" baseline="0" noProof="0" dirty="0" smtClean="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rPr>
                <a:t>Smooth deployment and beta testing of mobile apps</a:t>
              </a:r>
              <a:endParaRPr kumimoji="0" lang="en-US" sz="2200" b="0" i="0" u="none" strike="noStrike" kern="0" cap="none" spc="0" normalizeH="0" baseline="0" noProof="0" dirty="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endParaRPr>
            </a:p>
          </p:txBody>
        </p:sp>
        <p:grpSp>
          <p:nvGrpSpPr>
            <p:cNvPr id="64" name="Group 63"/>
            <p:cNvGrpSpPr/>
            <p:nvPr/>
          </p:nvGrpSpPr>
          <p:grpSpPr>
            <a:xfrm>
              <a:off x="6978654" y="3206007"/>
              <a:ext cx="582511" cy="582511"/>
              <a:chOff x="6978654" y="1668051"/>
              <a:chExt cx="582511" cy="582511"/>
            </a:xfrm>
            <a:grpFill/>
          </p:grpSpPr>
          <p:sp>
            <p:nvSpPr>
              <p:cNvPr id="65" name="Oval 64"/>
              <p:cNvSpPr/>
              <p:nvPr/>
            </p:nvSpPr>
            <p:spPr bwMode="auto">
              <a:xfrm>
                <a:off x="6978654" y="1668051"/>
                <a:ext cx="582511" cy="58251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marL="0" marR="0" lvl="0" indent="0" algn="ctr" defTabSz="1268069" rtl="0" eaLnBrk="1" fontAlgn="base" latinLnBrk="0" hangingPunct="1">
                  <a:lnSpc>
                    <a:spcPct val="90000"/>
                  </a:lnSpc>
                  <a:spcBef>
                    <a:spcPct val="0"/>
                  </a:spcBef>
                  <a:spcAft>
                    <a:spcPct val="0"/>
                  </a:spcAft>
                  <a:buClrTx/>
                  <a:buSzTx/>
                  <a:buFontTx/>
                  <a:buNone/>
                  <a:tabLst/>
                  <a:defRPr/>
                </a:pPr>
                <a:endParaRPr kumimoji="0" lang="en-US" sz="3264"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6" name="Freeform 11"/>
              <p:cNvSpPr>
                <a:spLocks/>
              </p:cNvSpPr>
              <p:nvPr/>
            </p:nvSpPr>
            <p:spPr bwMode="auto">
              <a:xfrm>
                <a:off x="7107559" y="1852898"/>
                <a:ext cx="348605" cy="272576"/>
              </a:xfrm>
              <a:custGeom>
                <a:avLst/>
                <a:gdLst>
                  <a:gd name="T0" fmla="*/ 995 w 995"/>
                  <a:gd name="T1" fmla="*/ 124 h 778"/>
                  <a:gd name="T2" fmla="*/ 869 w 995"/>
                  <a:gd name="T3" fmla="*/ 0 h 778"/>
                  <a:gd name="T4" fmla="*/ 343 w 995"/>
                  <a:gd name="T5" fmla="*/ 530 h 778"/>
                  <a:gd name="T6" fmla="*/ 124 w 995"/>
                  <a:gd name="T7" fmla="*/ 310 h 778"/>
                  <a:gd name="T8" fmla="*/ 0 w 995"/>
                  <a:gd name="T9" fmla="*/ 434 h 778"/>
                  <a:gd name="T10" fmla="*/ 219 w 995"/>
                  <a:gd name="T11" fmla="*/ 654 h 778"/>
                  <a:gd name="T12" fmla="*/ 343 w 995"/>
                  <a:gd name="T13" fmla="*/ 778 h 778"/>
                  <a:gd name="T14" fmla="*/ 467 w 995"/>
                  <a:gd name="T15" fmla="*/ 654 h 778"/>
                  <a:gd name="T16" fmla="*/ 467 w 995"/>
                  <a:gd name="T17" fmla="*/ 654 h 778"/>
                  <a:gd name="T18" fmla="*/ 995 w 995"/>
                  <a:gd name="T19" fmla="*/ 12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5" h="778">
                    <a:moveTo>
                      <a:pt x="995" y="124"/>
                    </a:moveTo>
                    <a:lnTo>
                      <a:pt x="869" y="0"/>
                    </a:lnTo>
                    <a:lnTo>
                      <a:pt x="343" y="530"/>
                    </a:lnTo>
                    <a:lnTo>
                      <a:pt x="124" y="310"/>
                    </a:lnTo>
                    <a:lnTo>
                      <a:pt x="0" y="434"/>
                    </a:lnTo>
                    <a:lnTo>
                      <a:pt x="219" y="654"/>
                    </a:lnTo>
                    <a:lnTo>
                      <a:pt x="343" y="778"/>
                    </a:lnTo>
                    <a:lnTo>
                      <a:pt x="467" y="654"/>
                    </a:lnTo>
                    <a:lnTo>
                      <a:pt x="467" y="654"/>
                    </a:lnTo>
                    <a:lnTo>
                      <a:pt x="995" y="124"/>
                    </a:lnTo>
                    <a:close/>
                  </a:path>
                </a:pathLst>
              </a:custGeom>
              <a:grpFill/>
              <a:ln w="22225">
                <a:solidFill>
                  <a:srgbClr val="FFFFFF"/>
                </a:solidFill>
                <a:miter lim="800000"/>
              </a:ln>
            </p:spPr>
            <p:txBody>
              <a:bodyPr vert="horz" wrap="square" lIns="169097" tIns="84549" rIns="169097" bIns="84549" numCol="1" anchor="t" anchorCtr="0" compatLnSpc="1">
                <a:prstTxWarp prst="textNoShape">
                  <a:avLst/>
                </a:prstTxWarp>
              </a:bodyPr>
              <a:lstStyle/>
              <a:p>
                <a:pPr marL="0" marR="0" lvl="0" indent="0" algn="l" defTabSz="1724820" rtl="0" eaLnBrk="1" fontAlgn="auto" latinLnBrk="0" hangingPunct="1">
                  <a:lnSpc>
                    <a:spcPct val="100000"/>
                  </a:lnSpc>
                  <a:spcBef>
                    <a:spcPts val="0"/>
                  </a:spcBef>
                  <a:spcAft>
                    <a:spcPts val="0"/>
                  </a:spcAft>
                  <a:buClrTx/>
                  <a:buSzTx/>
                  <a:buFontTx/>
                  <a:buNone/>
                  <a:tabLst/>
                  <a:defRPr/>
                </a:pPr>
                <a:endParaRPr kumimoji="0" lang="en-US" sz="3329" b="0" i="0" u="none" strike="noStrike" kern="0" cap="none" spc="0" normalizeH="0" baseline="0" noProof="0">
                  <a:ln>
                    <a:noFill/>
                  </a:ln>
                  <a:solidFill>
                    <a:srgbClr val="505050"/>
                  </a:solidFill>
                  <a:effectLst/>
                  <a:uLnTx/>
                  <a:uFillTx/>
                  <a:latin typeface="Segoe UI"/>
                  <a:ea typeface="+mn-ea"/>
                  <a:cs typeface="+mn-cs"/>
                </a:endParaRPr>
              </a:p>
            </p:txBody>
          </p:sp>
        </p:grpSp>
      </p:grpSp>
      <p:grpSp>
        <p:nvGrpSpPr>
          <p:cNvPr id="6" name="Group 5"/>
          <p:cNvGrpSpPr/>
          <p:nvPr/>
        </p:nvGrpSpPr>
        <p:grpSpPr>
          <a:xfrm>
            <a:off x="6672264" y="3610259"/>
            <a:ext cx="5764212" cy="1445735"/>
            <a:chOff x="6672264" y="4229466"/>
            <a:chExt cx="5764212" cy="1445735"/>
          </a:xfrm>
          <a:solidFill>
            <a:schemeClr val="tx2"/>
          </a:solidFill>
        </p:grpSpPr>
        <p:sp>
          <p:nvSpPr>
            <p:cNvPr id="28" name="Rectangle 27"/>
            <p:cNvSpPr/>
            <p:nvPr/>
          </p:nvSpPr>
          <p:spPr>
            <a:xfrm>
              <a:off x="6672264" y="4372584"/>
              <a:ext cx="5764212" cy="1302617"/>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11" name="TextBox 10"/>
            <p:cNvSpPr txBox="1"/>
            <p:nvPr/>
          </p:nvSpPr>
          <p:spPr>
            <a:xfrm>
              <a:off x="7849136" y="4229466"/>
              <a:ext cx="4587340" cy="1260889"/>
            </a:xfrm>
            <a:prstGeom prst="rect">
              <a:avLst/>
            </a:prstGeom>
            <a:grpFill/>
          </p:spPr>
          <p:txBody>
            <a:bodyPr wrap="square" tIns="0" bIns="0" rtlCol="0" anchor="ctr" anchorCtr="0">
              <a:noAutofit/>
            </a:bodyPr>
            <a:lstStyle>
              <a:defPPr>
                <a:defRPr lang="en-US"/>
              </a:defPPr>
              <a:lvl1pPr>
                <a:defRPr sz="2200">
                  <a:gradFill>
                    <a:gsLst>
                      <a:gs pos="0">
                        <a:schemeClr val="accent1">
                          <a:lumMod val="5000"/>
                          <a:lumOff val="95000"/>
                        </a:schemeClr>
                      </a:gs>
                      <a:gs pos="100000">
                        <a:srgbClr val="FFFFFF"/>
                      </a:gs>
                    </a:gsLst>
                    <a:lin ang="5400000" scaled="1"/>
                  </a:gradFill>
                  <a:latin typeface="Segoe UI Semilight" panose="020B0402040204020203" pitchFamily="34" charset="0"/>
                  <a:cs typeface="Segoe UI Semilight" panose="020B0402040204020203" pitchFamily="34" charset="0"/>
                </a:defRPr>
              </a:lvl1pPr>
            </a:lstStyle>
            <a:p>
              <a:pPr marL="0" marR="0" lvl="0" indent="0" algn="l" defTabSz="932468" rtl="0" eaLnBrk="1" fontAlgn="auto" latinLnBrk="0" hangingPunct="1">
                <a:lnSpc>
                  <a:spcPct val="100000"/>
                </a:lnSpc>
                <a:spcBef>
                  <a:spcPts val="0"/>
                </a:spcBef>
                <a:spcAft>
                  <a:spcPts val="1110"/>
                </a:spcAft>
                <a:buClrTx/>
                <a:buSzTx/>
                <a:buFontTx/>
                <a:buNone/>
                <a:tabLst/>
                <a:defRPr/>
              </a:pPr>
              <a:r>
                <a:rPr kumimoji="0" lang="en-US" sz="2200" b="0" i="0" u="none" strike="noStrike" kern="0" cap="none" spc="0" normalizeH="0" baseline="0" noProof="0" dirty="0" smtClean="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rPr>
                <a:t>Close the loop between Development and Operations</a:t>
              </a:r>
              <a:endParaRPr kumimoji="0" lang="en-US" sz="2200" b="0" i="0" u="none" strike="noStrike" kern="0" cap="none" spc="0" normalizeH="0" baseline="0" noProof="0" dirty="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endParaRPr>
            </a:p>
          </p:txBody>
        </p:sp>
        <p:grpSp>
          <p:nvGrpSpPr>
            <p:cNvPr id="67" name="Group 66"/>
            <p:cNvGrpSpPr/>
            <p:nvPr/>
          </p:nvGrpSpPr>
          <p:grpSpPr>
            <a:xfrm>
              <a:off x="6978654" y="4589520"/>
              <a:ext cx="582511" cy="600540"/>
              <a:chOff x="6978654" y="1524934"/>
              <a:chExt cx="582511" cy="600540"/>
            </a:xfrm>
            <a:grpFill/>
          </p:grpSpPr>
          <p:sp>
            <p:nvSpPr>
              <p:cNvPr id="68" name="Oval 67"/>
              <p:cNvSpPr/>
              <p:nvPr/>
            </p:nvSpPr>
            <p:spPr bwMode="auto">
              <a:xfrm>
                <a:off x="6978654" y="1524934"/>
                <a:ext cx="582511" cy="58251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marL="0" marR="0" lvl="0" indent="0" algn="ctr" defTabSz="1268069" rtl="0" eaLnBrk="1" fontAlgn="base" latinLnBrk="0" hangingPunct="1">
                  <a:lnSpc>
                    <a:spcPct val="90000"/>
                  </a:lnSpc>
                  <a:spcBef>
                    <a:spcPct val="0"/>
                  </a:spcBef>
                  <a:spcAft>
                    <a:spcPct val="0"/>
                  </a:spcAft>
                  <a:buClrTx/>
                  <a:buSzTx/>
                  <a:buFontTx/>
                  <a:buNone/>
                  <a:tabLst/>
                  <a:defRPr/>
                </a:pPr>
                <a:endParaRPr kumimoji="0" lang="en-US" sz="3264"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9" name="Freeform 11"/>
              <p:cNvSpPr>
                <a:spLocks/>
              </p:cNvSpPr>
              <p:nvPr/>
            </p:nvSpPr>
            <p:spPr bwMode="auto">
              <a:xfrm>
                <a:off x="7107559" y="1852898"/>
                <a:ext cx="348605" cy="272576"/>
              </a:xfrm>
              <a:custGeom>
                <a:avLst/>
                <a:gdLst>
                  <a:gd name="T0" fmla="*/ 995 w 995"/>
                  <a:gd name="T1" fmla="*/ 124 h 778"/>
                  <a:gd name="T2" fmla="*/ 869 w 995"/>
                  <a:gd name="T3" fmla="*/ 0 h 778"/>
                  <a:gd name="T4" fmla="*/ 343 w 995"/>
                  <a:gd name="T5" fmla="*/ 530 h 778"/>
                  <a:gd name="T6" fmla="*/ 124 w 995"/>
                  <a:gd name="T7" fmla="*/ 310 h 778"/>
                  <a:gd name="T8" fmla="*/ 0 w 995"/>
                  <a:gd name="T9" fmla="*/ 434 h 778"/>
                  <a:gd name="T10" fmla="*/ 219 w 995"/>
                  <a:gd name="T11" fmla="*/ 654 h 778"/>
                  <a:gd name="T12" fmla="*/ 343 w 995"/>
                  <a:gd name="T13" fmla="*/ 778 h 778"/>
                  <a:gd name="T14" fmla="*/ 467 w 995"/>
                  <a:gd name="T15" fmla="*/ 654 h 778"/>
                  <a:gd name="T16" fmla="*/ 467 w 995"/>
                  <a:gd name="T17" fmla="*/ 654 h 778"/>
                  <a:gd name="T18" fmla="*/ 995 w 995"/>
                  <a:gd name="T19" fmla="*/ 12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5" h="778">
                    <a:moveTo>
                      <a:pt x="995" y="124"/>
                    </a:moveTo>
                    <a:lnTo>
                      <a:pt x="869" y="0"/>
                    </a:lnTo>
                    <a:lnTo>
                      <a:pt x="343" y="530"/>
                    </a:lnTo>
                    <a:lnTo>
                      <a:pt x="124" y="310"/>
                    </a:lnTo>
                    <a:lnTo>
                      <a:pt x="0" y="434"/>
                    </a:lnTo>
                    <a:lnTo>
                      <a:pt x="219" y="654"/>
                    </a:lnTo>
                    <a:lnTo>
                      <a:pt x="343" y="778"/>
                    </a:lnTo>
                    <a:lnTo>
                      <a:pt x="467" y="654"/>
                    </a:lnTo>
                    <a:lnTo>
                      <a:pt x="467" y="654"/>
                    </a:lnTo>
                    <a:lnTo>
                      <a:pt x="995" y="124"/>
                    </a:lnTo>
                    <a:close/>
                  </a:path>
                </a:pathLst>
              </a:custGeom>
              <a:grpFill/>
              <a:ln w="22225">
                <a:solidFill>
                  <a:srgbClr val="FFFFFF"/>
                </a:solidFill>
                <a:miter lim="800000"/>
              </a:ln>
            </p:spPr>
            <p:txBody>
              <a:bodyPr vert="horz" wrap="square" lIns="169097" tIns="84549" rIns="169097" bIns="84549" numCol="1" anchor="t" anchorCtr="0" compatLnSpc="1">
                <a:prstTxWarp prst="textNoShape">
                  <a:avLst/>
                </a:prstTxWarp>
              </a:bodyPr>
              <a:lstStyle/>
              <a:p>
                <a:pPr marL="0" marR="0" lvl="0" indent="0" algn="l" defTabSz="1724820" rtl="0" eaLnBrk="1" fontAlgn="auto" latinLnBrk="0" hangingPunct="1">
                  <a:lnSpc>
                    <a:spcPct val="100000"/>
                  </a:lnSpc>
                  <a:spcBef>
                    <a:spcPts val="0"/>
                  </a:spcBef>
                  <a:spcAft>
                    <a:spcPts val="0"/>
                  </a:spcAft>
                  <a:buClrTx/>
                  <a:buSzTx/>
                  <a:buFontTx/>
                  <a:buNone/>
                  <a:tabLst/>
                  <a:defRPr/>
                </a:pPr>
                <a:endParaRPr kumimoji="0" lang="en-US" sz="3329" b="0" i="0" u="none" strike="noStrike" kern="0" cap="none" spc="0" normalizeH="0" baseline="0" noProof="0">
                  <a:ln>
                    <a:noFill/>
                  </a:ln>
                  <a:solidFill>
                    <a:srgbClr val="505050"/>
                  </a:solidFill>
                  <a:effectLst/>
                  <a:uLnTx/>
                  <a:uFillTx/>
                  <a:latin typeface="Segoe UI"/>
                  <a:ea typeface="+mn-ea"/>
                  <a:cs typeface="+mn-cs"/>
                </a:endParaRPr>
              </a:p>
            </p:txBody>
          </p:sp>
        </p:grpSp>
      </p:grpSp>
      <p:sp>
        <p:nvSpPr>
          <p:cNvPr id="39" name="Rectangle 38"/>
          <p:cNvSpPr/>
          <p:nvPr/>
        </p:nvSpPr>
        <p:spPr>
          <a:xfrm>
            <a:off x="0" y="1"/>
            <a:ext cx="6672263" cy="6994524"/>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2" name="Title 1"/>
          <p:cNvSpPr>
            <a:spLocks noGrp="1"/>
          </p:cNvSpPr>
          <p:nvPr>
            <p:ph type="title"/>
          </p:nvPr>
        </p:nvSpPr>
        <p:spPr>
          <a:xfrm>
            <a:off x="141294" y="54823"/>
            <a:ext cx="11697695" cy="2070637"/>
          </a:xfrm>
        </p:spPr>
        <p:txBody>
          <a:bodyPr/>
          <a:lstStyle/>
          <a:p>
            <a:r>
              <a:rPr lang="en-US" sz="4800" dirty="0">
                <a:solidFill>
                  <a:schemeClr val="tx2"/>
                </a:solidFill>
              </a:rPr>
              <a:t>Continuous Integration &amp; </a:t>
            </a:r>
            <a:br>
              <a:rPr lang="en-US" sz="4800" dirty="0">
                <a:solidFill>
                  <a:schemeClr val="tx2"/>
                </a:solidFill>
              </a:rPr>
            </a:br>
            <a:r>
              <a:rPr lang="en-US" sz="4800" dirty="0">
                <a:solidFill>
                  <a:schemeClr val="tx2"/>
                </a:solidFill>
              </a:rPr>
              <a:t>Delivery Solutions</a:t>
            </a:r>
            <a:br>
              <a:rPr lang="en-US" sz="4800" dirty="0">
                <a:solidFill>
                  <a:schemeClr val="tx2"/>
                </a:solidFill>
              </a:rPr>
            </a:br>
            <a:r>
              <a:rPr lang="en-US" sz="4800" b="1" dirty="0">
                <a:solidFill>
                  <a:schemeClr val="tx2"/>
                </a:solidFill>
              </a:rPr>
              <a:t>for Mobile </a:t>
            </a:r>
            <a:r>
              <a:rPr lang="en-US" sz="4800" b="1" dirty="0" smtClean="0">
                <a:solidFill>
                  <a:schemeClr val="tx2"/>
                </a:solidFill>
              </a:rPr>
              <a:t>Apps</a:t>
            </a:r>
            <a:endParaRPr lang="en-US" sz="4800" b="1" dirty="0">
              <a:solidFill>
                <a:schemeClr val="tx2"/>
              </a:solidFill>
            </a:endParaRPr>
          </a:p>
        </p:txBody>
      </p:sp>
      <p:grpSp>
        <p:nvGrpSpPr>
          <p:cNvPr id="41" name="Group 40"/>
          <p:cNvGrpSpPr/>
          <p:nvPr/>
        </p:nvGrpSpPr>
        <p:grpSpPr>
          <a:xfrm>
            <a:off x="361784" y="2820578"/>
            <a:ext cx="5769864" cy="3236976"/>
            <a:chOff x="1951502" y="1914393"/>
            <a:chExt cx="8065744" cy="4528724"/>
          </a:xfrm>
        </p:grpSpPr>
        <p:grpSp>
          <p:nvGrpSpPr>
            <p:cNvPr id="42" name="Group 41"/>
            <p:cNvGrpSpPr/>
            <p:nvPr/>
          </p:nvGrpSpPr>
          <p:grpSpPr>
            <a:xfrm>
              <a:off x="4441976" y="1914393"/>
              <a:ext cx="3557925" cy="3559350"/>
              <a:chOff x="4441976" y="1914393"/>
              <a:chExt cx="3557925" cy="3559350"/>
            </a:xfrm>
          </p:grpSpPr>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1976" y="1914393"/>
                <a:ext cx="3553823" cy="1800357"/>
              </a:xfrm>
              <a:prstGeom prst="rect">
                <a:avLst/>
              </a:prstGeom>
            </p:spPr>
          </p:pic>
          <p:pic>
            <p:nvPicPr>
              <p:cNvPr id="47" name="Picture 46"/>
              <p:cNvPicPr>
                <a:picLocks/>
              </p:cNvPicPr>
              <p:nvPr/>
            </p:nvPicPr>
            <p:blipFill>
              <a:blip r:embed="rId4">
                <a:extLst>
                  <a:ext uri="{28A0092B-C50C-407E-A947-70E740481C1C}">
                    <a14:useLocalDpi xmlns:a14="http://schemas.microsoft.com/office/drawing/2010/main" val="0"/>
                  </a:ext>
                </a:extLst>
              </a:blip>
              <a:stretch>
                <a:fillRect/>
              </a:stretch>
            </p:blipFill>
            <p:spPr>
              <a:xfrm>
                <a:off x="4442885" y="3672375"/>
                <a:ext cx="3557016" cy="1801368"/>
              </a:xfrm>
              <a:prstGeom prst="rect">
                <a:avLst/>
              </a:prstGeom>
            </p:spPr>
          </p:pic>
        </p:gr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1502" y="1924915"/>
              <a:ext cx="2524340" cy="4518202"/>
            </a:xfrm>
            <a:prstGeom prst="rect">
              <a:avLst/>
            </a:prstGeom>
          </p:spPr>
        </p:pic>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70699" y="2463168"/>
              <a:ext cx="1946547" cy="3821254"/>
            </a:xfrm>
            <a:prstGeom prst="rect">
              <a:avLst/>
            </a:prstGeom>
          </p:spPr>
        </p:pic>
        <p:pic>
          <p:nvPicPr>
            <p:cNvPr id="45" name="Picture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17528" y="3469605"/>
              <a:ext cx="1432222" cy="448926"/>
            </a:xfrm>
            <a:prstGeom prst="rect">
              <a:avLst/>
            </a:prstGeom>
          </p:spPr>
        </p:pic>
      </p:grpSp>
      <p:sp>
        <p:nvSpPr>
          <p:cNvPr id="38" name="Rectangle 37"/>
          <p:cNvSpPr/>
          <p:nvPr/>
        </p:nvSpPr>
        <p:spPr>
          <a:xfrm>
            <a:off x="2103438" y="2797279"/>
            <a:ext cx="2597515" cy="1289023"/>
          </a:xfrm>
          <a:prstGeom prst="rect">
            <a:avLst/>
          </a:prstGeom>
          <a:solidFill>
            <a:srgbClr val="FFFFFF">
              <a:alpha val="7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40" name="Rectangle 39"/>
          <p:cNvSpPr/>
          <p:nvPr/>
        </p:nvSpPr>
        <p:spPr>
          <a:xfrm>
            <a:off x="2856524" y="4088484"/>
            <a:ext cx="1113814" cy="252463"/>
          </a:xfrm>
          <a:prstGeom prst="rect">
            <a:avLst/>
          </a:prstGeom>
          <a:solidFill>
            <a:srgbClr val="FFFFFF">
              <a:alpha val="7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7" name="Rectangle 6"/>
          <p:cNvSpPr/>
          <p:nvPr/>
        </p:nvSpPr>
        <p:spPr>
          <a:xfrm>
            <a:off x="6978654" y="5128002"/>
            <a:ext cx="5677752"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Microsoft products </a:t>
            </a:r>
            <a:r>
              <a:rPr kumimoji="0" lang="en-US" sz="2400" b="0" i="0" u="none" strike="noStrike" kern="0" cap="none" spc="0" normalizeH="0" baseline="0" noProof="0" dirty="0" smtClean="0">
                <a:ln>
                  <a:noFill/>
                </a:ln>
                <a:solidFill>
                  <a:srgbClr val="FFFFFF"/>
                </a:solidFill>
                <a:effectLst/>
                <a:uLnTx/>
                <a:uFillTx/>
                <a:latin typeface="Segoe UI" panose="020B0502040204020203" pitchFamily="34" charset="0"/>
                <a:ea typeface="+mn-ea"/>
                <a:cs typeface="Segoe UI" panose="020B0502040204020203" pitchFamily="34" charset="0"/>
              </a:rPr>
              <a:t>related</a:t>
            </a:r>
            <a:endParaRPr kumimoji="0" lang="en-US" sz="24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Visual Studio Team Services </a:t>
            </a:r>
            <a:r>
              <a:rPr kumimoji="0" lang="en-US" sz="24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and </a:t>
            </a:r>
            <a:r>
              <a:rPr kumimoji="0" lang="en-US" sz="2400" b="1" i="0" u="none" strike="noStrike" kern="0" cap="none" spc="0" normalizeH="0" baseline="0" noProof="0" dirty="0" smtClean="0">
                <a:ln>
                  <a:noFill/>
                </a:ln>
                <a:solidFill>
                  <a:srgbClr val="FFFFFF"/>
                </a:solidFill>
                <a:effectLst/>
                <a:uLnTx/>
                <a:uFillTx/>
                <a:latin typeface="Segoe UI" panose="020B0502040204020203" pitchFamily="34" charset="0"/>
                <a:ea typeface="+mn-ea"/>
                <a:cs typeface="Segoe UI" panose="020B0502040204020203" pitchFamily="34" charset="0"/>
              </a:rPr>
              <a:t>TFS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HockeyApp</a:t>
            </a:r>
            <a:r>
              <a:rPr kumimoji="0" lang="en-US" sz="24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pic>
        <p:nvPicPr>
          <p:cNvPr id="10" name="Picture 9"/>
          <p:cNvPicPr>
            <a:picLocks noChangeAspect="1"/>
          </p:cNvPicPr>
          <p:nvPr/>
        </p:nvPicPr>
        <p:blipFill>
          <a:blip r:embed="rId8"/>
          <a:stretch>
            <a:fillRect/>
          </a:stretch>
        </p:blipFill>
        <p:spPr>
          <a:xfrm>
            <a:off x="2658149" y="3498710"/>
            <a:ext cx="1312189" cy="1156826"/>
          </a:xfrm>
          <a:prstGeom prst="rect">
            <a:avLst/>
          </a:prstGeom>
        </p:spPr>
      </p:pic>
      <p:grpSp>
        <p:nvGrpSpPr>
          <p:cNvPr id="35" name="Group 34"/>
          <p:cNvGrpSpPr/>
          <p:nvPr/>
        </p:nvGrpSpPr>
        <p:grpSpPr>
          <a:xfrm>
            <a:off x="5653592" y="3797612"/>
            <a:ext cx="725487" cy="460375"/>
            <a:chOff x="11468100" y="2241551"/>
            <a:chExt cx="725487" cy="460375"/>
          </a:xfrm>
        </p:grpSpPr>
        <p:sp>
          <p:nvSpPr>
            <p:cNvPr id="36" name="Oval 3207"/>
            <p:cNvSpPr>
              <a:spLocks noChangeArrowheads="1"/>
            </p:cNvSpPr>
            <p:nvPr/>
          </p:nvSpPr>
          <p:spPr bwMode="auto">
            <a:xfrm>
              <a:off x="11468100" y="2365376"/>
              <a:ext cx="336550" cy="336550"/>
            </a:xfrm>
            <a:prstGeom prst="ellipse">
              <a:avLst/>
            </a:prstGeom>
            <a:solidFill>
              <a:srgbClr val="73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7" name="Oval 3208"/>
            <p:cNvSpPr>
              <a:spLocks noChangeArrowheads="1"/>
            </p:cNvSpPr>
            <p:nvPr/>
          </p:nvSpPr>
          <p:spPr bwMode="auto">
            <a:xfrm>
              <a:off x="11687175" y="2241551"/>
              <a:ext cx="382588" cy="382588"/>
            </a:xfrm>
            <a:prstGeom prst="ellipse">
              <a:avLst/>
            </a:prstGeom>
            <a:solidFill>
              <a:srgbClr val="73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8" name="Oval 3209"/>
            <p:cNvSpPr>
              <a:spLocks noChangeArrowheads="1"/>
            </p:cNvSpPr>
            <p:nvPr/>
          </p:nvSpPr>
          <p:spPr bwMode="auto">
            <a:xfrm>
              <a:off x="11971337" y="2479676"/>
              <a:ext cx="222250" cy="222250"/>
            </a:xfrm>
            <a:prstGeom prst="ellipse">
              <a:avLst/>
            </a:prstGeom>
            <a:solidFill>
              <a:srgbClr val="73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9" name="Rectangle 3210"/>
            <p:cNvSpPr>
              <a:spLocks noChangeArrowheads="1"/>
            </p:cNvSpPr>
            <p:nvPr/>
          </p:nvSpPr>
          <p:spPr bwMode="auto">
            <a:xfrm>
              <a:off x="11642725" y="2570163"/>
              <a:ext cx="439738" cy="131763"/>
            </a:xfrm>
            <a:prstGeom prst="rect">
              <a:avLst/>
            </a:prstGeom>
            <a:solidFill>
              <a:srgbClr val="73E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grpSp>
      <p:sp>
        <p:nvSpPr>
          <p:cNvPr id="13" name="Rectangle 12"/>
          <p:cNvSpPr/>
          <p:nvPr/>
        </p:nvSpPr>
        <p:spPr>
          <a:xfrm>
            <a:off x="1045741" y="6161644"/>
            <a:ext cx="115448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2"/>
                </a:solidFill>
                <a:effectLst/>
                <a:uLnTx/>
                <a:uFillTx/>
                <a:latin typeface="Calibri"/>
                <a:ea typeface="+mn-ea"/>
                <a:cs typeface="+mn-cs"/>
              </a:rPr>
              <a:t>Developer</a:t>
            </a:r>
          </a:p>
        </p:txBody>
      </p:sp>
      <p:sp>
        <p:nvSpPr>
          <p:cNvPr id="55" name="Rectangle 54"/>
          <p:cNvSpPr/>
          <p:nvPr/>
        </p:nvSpPr>
        <p:spPr>
          <a:xfrm>
            <a:off x="4612672" y="6161643"/>
            <a:ext cx="122822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2"/>
                </a:solidFill>
                <a:effectLst/>
                <a:uLnTx/>
                <a:uFillTx/>
                <a:latin typeface="Calibri"/>
                <a:ea typeface="+mn-ea"/>
                <a:cs typeface="+mn-cs"/>
              </a:rPr>
              <a:t>Operations</a:t>
            </a:r>
          </a:p>
        </p:txBody>
      </p:sp>
    </p:spTree>
    <p:extLst>
      <p:ext uri="{BB962C8B-B14F-4D97-AF65-F5344CB8AC3E}">
        <p14:creationId xmlns:p14="http://schemas.microsoft.com/office/powerpoint/2010/main" val="17272533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50" fill="hold"/>
                                        <p:tgtEl>
                                          <p:spTgt spid="8"/>
                                        </p:tgtEl>
                                        <p:attrNameLst>
                                          <p:attrName>ppt_x</p:attrName>
                                        </p:attrNameLst>
                                      </p:cBhvr>
                                      <p:tavLst>
                                        <p:tav tm="0">
                                          <p:val>
                                            <p:strVal val="1+#ppt_w/2"/>
                                          </p:val>
                                        </p:tav>
                                        <p:tav tm="100000">
                                          <p:val>
                                            <p:strVal val="#ppt_x"/>
                                          </p:val>
                                        </p:tav>
                                      </p:tavLst>
                                    </p:anim>
                                    <p:anim calcmode="lin" valueType="num">
                                      <p:cBhvr additive="base">
                                        <p:cTn id="8" dur="6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6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650" fill="hold"/>
                                        <p:tgtEl>
                                          <p:spTgt spid="4"/>
                                        </p:tgtEl>
                                        <p:attrNameLst>
                                          <p:attrName>ppt_x</p:attrName>
                                        </p:attrNameLst>
                                      </p:cBhvr>
                                      <p:tavLst>
                                        <p:tav tm="0">
                                          <p:val>
                                            <p:strVal val="0-#ppt_w/2"/>
                                          </p:val>
                                        </p:tav>
                                        <p:tav tm="100000">
                                          <p:val>
                                            <p:strVal val="#ppt_x"/>
                                          </p:val>
                                        </p:tav>
                                      </p:tavLst>
                                    </p:anim>
                                    <p:anim calcmode="lin" valueType="num">
                                      <p:cBhvr additive="base">
                                        <p:cTn id="12" dur="6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8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650" fill="hold"/>
                                        <p:tgtEl>
                                          <p:spTgt spid="5"/>
                                        </p:tgtEl>
                                        <p:attrNameLst>
                                          <p:attrName>ppt_x</p:attrName>
                                        </p:attrNameLst>
                                      </p:cBhvr>
                                      <p:tavLst>
                                        <p:tav tm="0">
                                          <p:val>
                                            <p:strVal val="0-#ppt_w/2"/>
                                          </p:val>
                                        </p:tav>
                                        <p:tav tm="100000">
                                          <p:val>
                                            <p:strVal val="#ppt_x"/>
                                          </p:val>
                                        </p:tav>
                                      </p:tavLst>
                                    </p:anim>
                                    <p:anim calcmode="lin" valueType="num">
                                      <p:cBhvr additive="base">
                                        <p:cTn id="16" dur="65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10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650" fill="hold"/>
                                        <p:tgtEl>
                                          <p:spTgt spid="6"/>
                                        </p:tgtEl>
                                        <p:attrNameLst>
                                          <p:attrName>ppt_x</p:attrName>
                                        </p:attrNameLst>
                                      </p:cBhvr>
                                      <p:tavLst>
                                        <p:tav tm="0">
                                          <p:val>
                                            <p:strVal val="0-#ppt_w/2"/>
                                          </p:val>
                                        </p:tav>
                                        <p:tav tm="100000">
                                          <p:val>
                                            <p:strVal val="#ppt_x"/>
                                          </p:val>
                                        </p:tav>
                                      </p:tavLst>
                                    </p:anim>
                                    <p:anim calcmode="lin" valueType="num">
                                      <p:cBhvr additive="base">
                                        <p:cTn id="20" dur="650" fill="hold"/>
                                        <p:tgtEl>
                                          <p:spTgt spid="6"/>
                                        </p:tgtEl>
                                        <p:attrNameLst>
                                          <p:attrName>ppt_y</p:attrName>
                                        </p:attrNameLst>
                                      </p:cBhvr>
                                      <p:tavLst>
                                        <p:tav tm="0">
                                          <p:val>
                                            <p:strVal val="#ppt_y"/>
                                          </p:val>
                                        </p:tav>
                                        <p:tav tm="100000">
                                          <p:val>
                                            <p:strVal val="#ppt_y"/>
                                          </p:val>
                                        </p:tav>
                                      </p:tavLst>
                                    </p:anim>
                                  </p:childTnLst>
                                </p:cTn>
                              </p:par>
                            </p:childTnLst>
                          </p:cTn>
                        </p:par>
                        <p:par>
                          <p:cTn id="21" fill="hold">
                            <p:stCondLst>
                              <p:cond delay="1650"/>
                            </p:stCondLst>
                            <p:childTnLst>
                              <p:par>
                                <p:cTn id="22" presetID="2" presetClass="entr" presetSubtype="4"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Charts</a:t>
            </a:r>
            <a:endParaRPr lang="en-US" dirty="0"/>
          </a:p>
        </p:txBody>
      </p:sp>
      <p:graphicFrame>
        <p:nvGraphicFramePr>
          <p:cNvPr id="11" name="Chart 10"/>
          <p:cNvGraphicFramePr/>
          <p:nvPr>
            <p:extLst>
              <p:ext uri="{D42A27DB-BD31-4B8C-83A1-F6EECF244321}">
                <p14:modId xmlns:p14="http://schemas.microsoft.com/office/powerpoint/2010/main" val="3064713020"/>
              </p:ext>
            </p:extLst>
          </p:nvPr>
        </p:nvGraphicFramePr>
        <p:xfrm>
          <a:off x="3932238" y="1211262"/>
          <a:ext cx="8229600" cy="54848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14159">
                      <a:schemeClr val="tx1"/>
                    </a:gs>
                    <a:gs pos="54000">
                      <a:schemeClr val="tx1"/>
                    </a:gs>
                  </a:gsLst>
                  <a:lin ang="5400000" scaled="0"/>
                </a:gradFill>
                <a:latin typeface="+mn-lt"/>
                <a:ea typeface="+mj-ea"/>
                <a:cs typeface="+mj-cs"/>
              </a:rPr>
              <a:t>For content:</a:t>
            </a:r>
            <a:br>
              <a:rPr lang="en-US" sz="2400" dirty="0">
                <a:gradFill>
                  <a:gsLst>
                    <a:gs pos="14159">
                      <a:schemeClr val="tx1"/>
                    </a:gs>
                    <a:gs pos="54000">
                      <a:schemeClr val="tx1"/>
                    </a:gs>
                  </a:gsLst>
                  <a:lin ang="5400000" scaled="0"/>
                </a:gradFill>
                <a:latin typeface="+mn-lt"/>
                <a:ea typeface="+mj-ea"/>
                <a:cs typeface="+mj-cs"/>
              </a:rPr>
            </a:br>
            <a:r>
              <a:rPr lang="en-US" sz="2400" dirty="0">
                <a:gradFill>
                  <a:gsLst>
                    <a:gs pos="14159">
                      <a:schemeClr val="tx1"/>
                    </a:gs>
                    <a:gs pos="54000">
                      <a:schemeClr val="tx1"/>
                    </a:gs>
                  </a:gsLst>
                  <a:lin ang="5400000" scaled="0"/>
                </a:gradFill>
                <a:latin typeface="+mn-lt"/>
                <a:ea typeface="+mj-ea"/>
                <a:cs typeface="+mj-cs"/>
              </a:rPr>
              <a:t>Type is what articulates the message. Text doesn’t need to be bulleted. Text size can reinforce and impact.</a:t>
            </a:r>
          </a:p>
        </p:txBody>
      </p:sp>
    </p:spTree>
    <p:extLst>
      <p:ext uri="{BB962C8B-B14F-4D97-AF65-F5344CB8AC3E}">
        <p14:creationId xmlns:p14="http://schemas.microsoft.com/office/powerpoint/2010/main" val="29043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Charts</a:t>
            </a:r>
          </a:p>
        </p:txBody>
      </p:sp>
      <p:graphicFrame>
        <p:nvGraphicFramePr>
          <p:cNvPr id="5" name="Chart 4"/>
          <p:cNvGraphicFramePr/>
          <p:nvPr>
            <p:extLst>
              <p:ext uri="{D42A27DB-BD31-4B8C-83A1-F6EECF244321}">
                <p14:modId xmlns:p14="http://schemas.microsoft.com/office/powerpoint/2010/main" val="3494684324"/>
              </p:ext>
            </p:extLst>
          </p:nvPr>
        </p:nvGraphicFramePr>
        <p:xfrm>
          <a:off x="3932238" y="1211264"/>
          <a:ext cx="8229600" cy="54848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99115">
                      <a:schemeClr val="tx1"/>
                    </a:gs>
                    <a:gs pos="68000">
                      <a:schemeClr val="tx1"/>
                    </a:gs>
                  </a:gsLst>
                  <a:lin ang="5400000" scaled="0"/>
                </a:gradFill>
                <a:latin typeface="+mn-lt"/>
                <a:ea typeface="+mj-ea"/>
                <a:cs typeface="+mj-cs"/>
              </a:rPr>
              <a:t>For content:</a:t>
            </a:r>
            <a:br>
              <a:rPr lang="en-US" sz="2400" dirty="0">
                <a:gradFill>
                  <a:gsLst>
                    <a:gs pos="99115">
                      <a:schemeClr val="tx1"/>
                    </a:gs>
                    <a:gs pos="68000">
                      <a:schemeClr val="tx1"/>
                    </a:gs>
                  </a:gsLst>
                  <a:lin ang="5400000" scaled="0"/>
                </a:gradFill>
                <a:latin typeface="+mn-lt"/>
                <a:ea typeface="+mj-ea"/>
                <a:cs typeface="+mj-cs"/>
              </a:rPr>
            </a:br>
            <a:r>
              <a:rPr lang="en-US" sz="2400" dirty="0">
                <a:gradFill>
                  <a:gsLst>
                    <a:gs pos="99115">
                      <a:schemeClr val="tx1"/>
                    </a:gs>
                    <a:gs pos="68000">
                      <a:schemeClr val="tx1"/>
                    </a:gs>
                  </a:gsLst>
                  <a:lin ang="5400000" scaled="0"/>
                </a:gradFill>
                <a:latin typeface="+mn-lt"/>
                <a:ea typeface="+mj-ea"/>
                <a:cs typeface="+mj-cs"/>
              </a:rPr>
              <a:t>Type is what articulates the message. Text doesn’t need to be bulleted. Text size can reinforce and impact.</a:t>
            </a:r>
            <a:br>
              <a:rPr lang="en-US" sz="2400" dirty="0">
                <a:gradFill>
                  <a:gsLst>
                    <a:gs pos="99115">
                      <a:schemeClr val="tx1"/>
                    </a:gs>
                    <a:gs pos="68000">
                      <a:schemeClr val="tx1"/>
                    </a:gs>
                  </a:gsLst>
                  <a:lin ang="5400000" scaled="0"/>
                </a:gradFill>
                <a:latin typeface="+mn-lt"/>
                <a:ea typeface="+mj-ea"/>
                <a:cs typeface="+mj-cs"/>
              </a:rPr>
            </a:br>
            <a:endParaRPr lang="en-US" sz="2400" dirty="0">
              <a:gradFill>
                <a:gsLst>
                  <a:gs pos="99115">
                    <a:schemeClr val="tx1"/>
                  </a:gs>
                  <a:gs pos="68000">
                    <a:schemeClr val="tx1"/>
                  </a:gs>
                </a:gsLst>
                <a:lin ang="5400000" scaled="0"/>
              </a:gradFill>
              <a:latin typeface="+mn-lt"/>
              <a:ea typeface="+mj-ea"/>
              <a:cs typeface="+mj-cs"/>
            </a:endParaRPr>
          </a:p>
        </p:txBody>
      </p:sp>
    </p:spTree>
    <p:extLst>
      <p:ext uri="{BB962C8B-B14F-4D97-AF65-F5344CB8AC3E}">
        <p14:creationId xmlns:p14="http://schemas.microsoft.com/office/powerpoint/2010/main" val="225885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Table</a:t>
            </a:r>
          </a:p>
        </p:txBody>
      </p:sp>
      <p:graphicFrame>
        <p:nvGraphicFramePr>
          <p:cNvPr id="6" name="Table 5"/>
          <p:cNvGraphicFramePr>
            <a:graphicFrameLocks noGrp="1"/>
          </p:cNvGraphicFramePr>
          <p:nvPr>
            <p:extLst>
              <p:ext uri="{D42A27DB-BD31-4B8C-83A1-F6EECF244321}">
                <p14:modId xmlns:p14="http://schemas.microsoft.com/office/powerpoint/2010/main" val="636126012"/>
              </p:ext>
            </p:extLst>
          </p:nvPr>
        </p:nvGraphicFramePr>
        <p:xfrm>
          <a:off x="3932239" y="1211263"/>
          <a:ext cx="8231724" cy="5484808"/>
        </p:xfrm>
        <a:graphic>
          <a:graphicData uri="http://schemas.openxmlformats.org/drawingml/2006/table">
            <a:tbl>
              <a:tblPr firstRow="1" bandRow="1">
                <a:tableStyleId>{793D81CF-94F2-401A-BA57-92F5A7B2D0C5}</a:tableStyleId>
              </a:tblPr>
              <a:tblGrid>
                <a:gridCol w="1646344">
                  <a:extLst>
                    <a:ext uri="{9D8B030D-6E8A-4147-A177-3AD203B41FA5}">
                      <a16:colId xmlns:a16="http://schemas.microsoft.com/office/drawing/2014/main" xmlns="" val="20000"/>
                    </a:ext>
                  </a:extLst>
                </a:gridCol>
                <a:gridCol w="1642018">
                  <a:extLst>
                    <a:ext uri="{9D8B030D-6E8A-4147-A177-3AD203B41FA5}">
                      <a16:colId xmlns:a16="http://schemas.microsoft.com/office/drawing/2014/main" xmlns="" val="20001"/>
                    </a:ext>
                  </a:extLst>
                </a:gridCol>
                <a:gridCol w="1650674">
                  <a:extLst>
                    <a:ext uri="{9D8B030D-6E8A-4147-A177-3AD203B41FA5}">
                      <a16:colId xmlns:a16="http://schemas.microsoft.com/office/drawing/2014/main" xmlns="" val="20002"/>
                    </a:ext>
                  </a:extLst>
                </a:gridCol>
                <a:gridCol w="1660197">
                  <a:extLst>
                    <a:ext uri="{9D8B030D-6E8A-4147-A177-3AD203B41FA5}">
                      <a16:colId xmlns:a16="http://schemas.microsoft.com/office/drawing/2014/main" xmlns="" val="20003"/>
                    </a:ext>
                  </a:extLst>
                </a:gridCol>
                <a:gridCol w="1632491">
                  <a:extLst>
                    <a:ext uri="{9D8B030D-6E8A-4147-A177-3AD203B41FA5}">
                      <a16:colId xmlns:a16="http://schemas.microsoft.com/office/drawing/2014/main" xmlns="" val="20004"/>
                    </a:ext>
                  </a:extLst>
                </a:gridCol>
              </a:tblGrid>
              <a:tr h="927344">
                <a:tc>
                  <a:txBody>
                    <a:bodyPr/>
                    <a:lstStyle/>
                    <a:p>
                      <a:r>
                        <a:rPr lang="en-US" sz="1600" dirty="0">
                          <a:gradFill>
                            <a:gsLst>
                              <a:gs pos="21239">
                                <a:srgbClr val="000000"/>
                              </a:gs>
                              <a:gs pos="30000">
                                <a:srgbClr val="000000"/>
                              </a:gs>
                            </a:gsLst>
                            <a:lin ang="5400000" scaled="0"/>
                          </a:gradFill>
                          <a:latin typeface="+mn-lt"/>
                        </a:rPr>
                        <a:t>Column 1</a:t>
                      </a:r>
                      <a:endParaRPr lang="en-US" sz="1600" b="0" dirty="0">
                        <a:gradFill>
                          <a:gsLst>
                            <a:gs pos="21239">
                              <a:srgbClr val="000000"/>
                            </a:gs>
                            <a:gs pos="30000">
                              <a:srgbClr val="000000"/>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2</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3</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4</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5</a:t>
                      </a:r>
                      <a:endParaRPr lang="en-US" sz="1600" b="0" dirty="0">
                        <a:gradFill>
                          <a:gsLst>
                            <a:gs pos="21239">
                              <a:srgbClr val="000000"/>
                            </a:gs>
                            <a:gs pos="30000">
                              <a:srgbClr val="000000"/>
                            </a:gs>
                          </a:gsLst>
                          <a:lin ang="5400000" scaled="0"/>
                        </a:gradFill>
                        <a:latin typeface="+mn-lt"/>
                      </a:endParaRPr>
                    </a:p>
                  </a:txBody>
                  <a:tcPr marT="0" marB="0" anchor="ctr">
                    <a:lnR w="12700" cmpd="sng">
                      <a:noFill/>
                    </a:ln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0"/>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1"/>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2"/>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3"/>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4"/>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5"/>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xmlns="" val="10006"/>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10007"/>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xmlns="" val="10008"/>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7611">
                      <a:schemeClr val="tx1"/>
                    </a:gs>
                    <a:gs pos="58000">
                      <a:schemeClr val="tx1"/>
                    </a:gs>
                  </a:gsLst>
                  <a:lin ang="5400000" scaled="0"/>
                </a:gradFill>
                <a:latin typeface="+mn-lt"/>
                <a:ea typeface="+mj-ea"/>
                <a:cs typeface="+mj-cs"/>
              </a:rPr>
              <a:t>This is a content box, always </a:t>
            </a:r>
            <a:br>
              <a:rPr lang="en-US" sz="2400" dirty="0">
                <a:gradFill>
                  <a:gsLst>
                    <a:gs pos="87611">
                      <a:schemeClr val="tx1"/>
                    </a:gs>
                    <a:gs pos="58000">
                      <a:schemeClr val="tx1"/>
                    </a:gs>
                  </a:gsLst>
                  <a:lin ang="5400000" scaled="0"/>
                </a:gradFill>
                <a:latin typeface="+mn-lt"/>
                <a:ea typeface="+mj-ea"/>
                <a:cs typeface="+mj-cs"/>
              </a:rPr>
            </a:br>
            <a:r>
              <a:rPr lang="en-US" sz="2400" dirty="0">
                <a:gradFill>
                  <a:gsLst>
                    <a:gs pos="87611">
                      <a:schemeClr val="tx1"/>
                    </a:gs>
                    <a:gs pos="58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165996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a:t>Diagram with text</a:t>
            </a:r>
          </a:p>
        </p:txBody>
      </p:sp>
      <p:grpSp>
        <p:nvGrpSpPr>
          <p:cNvPr id="4" name="Group 3"/>
          <p:cNvGrpSpPr/>
          <p:nvPr/>
        </p:nvGrpSpPr>
        <p:grpSpPr>
          <a:xfrm>
            <a:off x="4023700" y="2217116"/>
            <a:ext cx="8046633" cy="4232556"/>
            <a:chOff x="914161" y="1414120"/>
            <a:chExt cx="10481380" cy="3271088"/>
          </a:xfrm>
          <a:effectLst/>
        </p:grpSpPr>
        <p:sp>
          <p:nvSpPr>
            <p:cNvPr id="5" name="Rectangle 4"/>
            <p:cNvSpPr/>
            <p:nvPr/>
          </p:nvSpPr>
          <p:spPr>
            <a:xfrm>
              <a:off x="914164" y="2951289"/>
              <a:ext cx="10462073" cy="1733919"/>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p>
              <a:r>
                <a:rPr lang="en-US" sz="1100" dirty="0">
                  <a:gradFill>
                    <a:gsLst>
                      <a:gs pos="0">
                        <a:schemeClr val="tx1"/>
                      </a:gs>
                      <a:gs pos="100000">
                        <a:schemeClr val="tx1"/>
                      </a:gs>
                    </a:gsLst>
                    <a:lin ang="5400000" scaled="0"/>
                  </a:gradFill>
                </a:rPr>
                <a:t>Media Foundation</a:t>
              </a:r>
            </a:p>
          </p:txBody>
        </p:sp>
        <p:sp>
          <p:nvSpPr>
            <p:cNvPr id="6" name="Rectangle 5"/>
            <p:cNvSpPr/>
            <p:nvPr/>
          </p:nvSpPr>
          <p:spPr>
            <a:xfrm>
              <a:off x="914161" y="2421793"/>
              <a:ext cx="243776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Playback/Preview</a:t>
              </a:r>
            </a:p>
            <a:p>
              <a:r>
                <a:rPr lang="en-US" sz="1100" dirty="0">
                  <a:gradFill>
                    <a:gsLst>
                      <a:gs pos="0">
                        <a:srgbClr val="FFFFFF"/>
                      </a:gs>
                      <a:gs pos="100000">
                        <a:srgbClr val="FFFFFF"/>
                      </a:gs>
                    </a:gsLst>
                    <a:lin ang="5400000" scaled="0"/>
                  </a:gradFill>
                </a:rPr>
                <a:t>(Media Engine)</a:t>
              </a:r>
            </a:p>
          </p:txBody>
        </p:sp>
        <p:sp>
          <p:nvSpPr>
            <p:cNvPr id="7" name="Rectangle 6"/>
            <p:cNvSpPr/>
            <p:nvPr/>
          </p:nvSpPr>
          <p:spPr>
            <a:xfrm>
              <a:off x="914164" y="1414120"/>
              <a:ext cx="10462073" cy="432790"/>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100" dirty="0">
                  <a:gradFill>
                    <a:gsLst>
                      <a:gs pos="43363">
                        <a:srgbClr val="505050"/>
                      </a:gs>
                      <a:gs pos="71000">
                        <a:srgbClr val="505050"/>
                      </a:gs>
                    </a:gsLst>
                    <a:lin ang="5400000" scaled="0"/>
                  </a:gradFill>
                </a:rPr>
                <a:t>Windows Style App</a:t>
              </a:r>
            </a:p>
          </p:txBody>
        </p:sp>
        <p:sp>
          <p:nvSpPr>
            <p:cNvPr id="8" name="Rectangle 7"/>
            <p:cNvSpPr/>
            <p:nvPr/>
          </p:nvSpPr>
          <p:spPr>
            <a:xfrm>
              <a:off x="3453499" y="2421793"/>
              <a:ext cx="256354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Capture</a:t>
              </a:r>
            </a:p>
            <a:p>
              <a:r>
                <a:rPr lang="en-US" sz="1100" dirty="0">
                  <a:gradFill>
                    <a:gsLst>
                      <a:gs pos="0">
                        <a:srgbClr val="FFFFFF"/>
                      </a:gs>
                      <a:gs pos="100000">
                        <a:srgbClr val="FFFFFF"/>
                      </a:gs>
                    </a:gsLst>
                    <a:lin ang="5400000" scaled="0"/>
                  </a:gradFill>
                </a:rPr>
                <a:t>(Capture Engine)</a:t>
              </a:r>
            </a:p>
          </p:txBody>
        </p:sp>
        <p:sp>
          <p:nvSpPr>
            <p:cNvPr id="9" name="Rectangle 8"/>
            <p:cNvSpPr/>
            <p:nvPr/>
          </p:nvSpPr>
          <p:spPr>
            <a:xfrm>
              <a:off x="8612710" y="2421793"/>
              <a:ext cx="2763528"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Streaming</a:t>
              </a:r>
            </a:p>
            <a:p>
              <a:r>
                <a:rPr lang="en-US" sz="1100" dirty="0">
                  <a:gradFill>
                    <a:gsLst>
                      <a:gs pos="0">
                        <a:srgbClr val="FFFFFF"/>
                      </a:gs>
                      <a:gs pos="100000">
                        <a:srgbClr val="FFFFFF"/>
                      </a:gs>
                    </a:gsLst>
                    <a:lin ang="5400000" scaled="0"/>
                  </a:gradFill>
                </a:rPr>
                <a:t>(Sharing Engine)</a:t>
              </a:r>
            </a:p>
          </p:txBody>
        </p:sp>
        <p:sp>
          <p:nvSpPr>
            <p:cNvPr id="10" name="Rectangle 9"/>
            <p:cNvSpPr/>
            <p:nvPr/>
          </p:nvSpPr>
          <p:spPr>
            <a:xfrm>
              <a:off x="6097098" y="2421793"/>
              <a:ext cx="2435555" cy="474422"/>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Transcode</a:t>
              </a:r>
            </a:p>
            <a:p>
              <a:endParaRPr lang="en-US" sz="1100" dirty="0">
                <a:gradFill>
                  <a:gsLst>
                    <a:gs pos="0">
                      <a:srgbClr val="FFFFFF"/>
                    </a:gs>
                    <a:gs pos="100000">
                      <a:srgbClr val="FFFFFF"/>
                    </a:gs>
                  </a:gsLst>
                  <a:lin ang="5400000" scaled="0"/>
                </a:gradFill>
              </a:endParaRPr>
            </a:p>
          </p:txBody>
        </p:sp>
        <p:sp>
          <p:nvSpPr>
            <p:cNvPr id="11" name="Rectangle 10"/>
            <p:cNvSpPr/>
            <p:nvPr/>
          </p:nvSpPr>
          <p:spPr>
            <a:xfrm>
              <a:off x="1828323" y="3085006"/>
              <a:ext cx="1523603"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Audio/Video</a:t>
              </a:r>
            </a:p>
            <a:p>
              <a:r>
                <a:rPr lang="en-US" sz="1050" dirty="0">
                  <a:gradFill>
                    <a:gsLst>
                      <a:gs pos="5310">
                        <a:srgbClr val="000000"/>
                      </a:gs>
                      <a:gs pos="18584">
                        <a:srgbClr val="000000"/>
                      </a:gs>
                    </a:gsLst>
                    <a:lin ang="5400000" scaled="0"/>
                  </a:gradFill>
                </a:rPr>
                <a:t>Source</a:t>
              </a:r>
            </a:p>
          </p:txBody>
        </p:sp>
        <p:sp>
          <p:nvSpPr>
            <p:cNvPr id="12" name="Rectangle 11"/>
            <p:cNvSpPr/>
            <p:nvPr/>
          </p:nvSpPr>
          <p:spPr>
            <a:xfrm>
              <a:off x="3453499" y="3085006"/>
              <a:ext cx="132045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Decoder</a:t>
              </a:r>
            </a:p>
          </p:txBody>
        </p:sp>
        <p:sp>
          <p:nvSpPr>
            <p:cNvPr id="13" name="Rectangle 12"/>
            <p:cNvSpPr/>
            <p:nvPr/>
          </p:nvSpPr>
          <p:spPr>
            <a:xfrm>
              <a:off x="4860953"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Effect 1</a:t>
              </a:r>
            </a:p>
          </p:txBody>
        </p:sp>
        <p:sp>
          <p:nvSpPr>
            <p:cNvPr id="14" name="Rectangle 13"/>
            <p:cNvSpPr/>
            <p:nvPr/>
          </p:nvSpPr>
          <p:spPr>
            <a:xfrm>
              <a:off x="7313295" y="3085006"/>
              <a:ext cx="1219358"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Encoder</a:t>
              </a:r>
            </a:p>
          </p:txBody>
        </p:sp>
        <p:sp>
          <p:nvSpPr>
            <p:cNvPr id="15" name="Rectangle 14"/>
            <p:cNvSpPr/>
            <p:nvPr/>
          </p:nvSpPr>
          <p:spPr>
            <a:xfrm>
              <a:off x="6079835"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Effect N</a:t>
              </a:r>
            </a:p>
          </p:txBody>
        </p:sp>
        <p:sp>
          <p:nvSpPr>
            <p:cNvPr id="16" name="Rectangle 15"/>
            <p:cNvSpPr/>
            <p:nvPr/>
          </p:nvSpPr>
          <p:spPr>
            <a:xfrm>
              <a:off x="8612710" y="3085006"/>
              <a:ext cx="1490772"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Audio/Video</a:t>
              </a:r>
            </a:p>
            <a:p>
              <a:r>
                <a:rPr lang="en-US" sz="1050" dirty="0">
                  <a:gradFill>
                    <a:gsLst>
                      <a:gs pos="5310">
                        <a:srgbClr val="000000"/>
                      </a:gs>
                      <a:gs pos="18584">
                        <a:srgbClr val="000000"/>
                      </a:gs>
                    </a:gsLst>
                    <a:lin ang="5400000" scaled="0"/>
                  </a:gradFill>
                </a:rPr>
                <a:t>Sink</a:t>
              </a:r>
            </a:p>
          </p:txBody>
        </p:sp>
        <p:sp>
          <p:nvSpPr>
            <p:cNvPr id="17" name="Rectangle 16"/>
            <p:cNvSpPr/>
            <p:nvPr/>
          </p:nvSpPr>
          <p:spPr>
            <a:xfrm>
              <a:off x="3453499" y="3586174"/>
              <a:ext cx="132045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Decoder</a:t>
              </a:r>
            </a:p>
          </p:txBody>
        </p:sp>
        <p:sp>
          <p:nvSpPr>
            <p:cNvPr id="18" name="Rectangle 17"/>
            <p:cNvSpPr/>
            <p:nvPr/>
          </p:nvSpPr>
          <p:spPr>
            <a:xfrm>
              <a:off x="4860953"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Effect 1</a:t>
              </a:r>
            </a:p>
          </p:txBody>
        </p:sp>
        <p:sp>
          <p:nvSpPr>
            <p:cNvPr id="19" name="Rectangle 18"/>
            <p:cNvSpPr/>
            <p:nvPr/>
          </p:nvSpPr>
          <p:spPr>
            <a:xfrm>
              <a:off x="7313295" y="3586174"/>
              <a:ext cx="1219358"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Encoder</a:t>
              </a:r>
            </a:p>
          </p:txBody>
        </p:sp>
        <p:sp>
          <p:nvSpPr>
            <p:cNvPr id="20" name="Rectangle 19"/>
            <p:cNvSpPr/>
            <p:nvPr/>
          </p:nvSpPr>
          <p:spPr>
            <a:xfrm>
              <a:off x="6079835"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Effect N</a:t>
              </a:r>
            </a:p>
          </p:txBody>
        </p:sp>
        <p:sp>
          <p:nvSpPr>
            <p:cNvPr id="21" name="Rectangle 20"/>
            <p:cNvSpPr/>
            <p:nvPr/>
          </p:nvSpPr>
          <p:spPr>
            <a:xfrm>
              <a:off x="914161" y="1907826"/>
              <a:ext cx="2437765"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&lt;audio src=“…”&gt;</a:t>
              </a:r>
            </a:p>
            <a:p>
              <a:r>
                <a:rPr lang="en-US" sz="1100" dirty="0">
                  <a:gradFill>
                    <a:gsLst>
                      <a:gs pos="0">
                        <a:srgbClr val="FFFFFF"/>
                      </a:gs>
                      <a:gs pos="100000">
                        <a:srgbClr val="FFFFFF"/>
                      </a:gs>
                    </a:gsLst>
                    <a:lin ang="5400000" scaled="0"/>
                  </a:gradFill>
                </a:rPr>
                <a:t>&lt;video src=“…”&gt;</a:t>
              </a:r>
            </a:p>
          </p:txBody>
        </p:sp>
        <p:sp>
          <p:nvSpPr>
            <p:cNvPr id="22" name="Rectangle 21"/>
            <p:cNvSpPr/>
            <p:nvPr/>
          </p:nvSpPr>
          <p:spPr>
            <a:xfrm>
              <a:off x="3453499" y="1907826"/>
              <a:ext cx="7942042"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Windows Runtime (WinRT)</a:t>
              </a:r>
            </a:p>
          </p:txBody>
        </p:sp>
      </p:grpSp>
      <p:sp>
        <p:nvSpPr>
          <p:cNvPr id="2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3186">
                      <a:schemeClr val="tx1"/>
                    </a:gs>
                    <a:gs pos="54000">
                      <a:schemeClr val="tx1"/>
                    </a:gs>
                  </a:gsLst>
                  <a:lin ang="5400000" scaled="0"/>
                </a:gradFill>
                <a:latin typeface="+mn-lt"/>
                <a:ea typeface="+mj-ea"/>
                <a:cs typeface="+mj-cs"/>
              </a:rPr>
              <a:t>This is a content box, always </a:t>
            </a:r>
            <a:br>
              <a:rPr lang="en-US" sz="2400" dirty="0">
                <a:gradFill>
                  <a:gsLst>
                    <a:gs pos="83186">
                      <a:schemeClr val="tx1"/>
                    </a:gs>
                    <a:gs pos="54000">
                      <a:schemeClr val="tx1"/>
                    </a:gs>
                  </a:gsLst>
                  <a:lin ang="5400000" scaled="0"/>
                </a:gradFill>
                <a:latin typeface="+mn-lt"/>
                <a:ea typeface="+mj-ea"/>
                <a:cs typeface="+mj-cs"/>
              </a:rPr>
            </a:br>
            <a:r>
              <a:rPr lang="en-US" sz="2400" dirty="0">
                <a:gradFill>
                  <a:gsLst>
                    <a:gs pos="83186">
                      <a:schemeClr val="tx1"/>
                    </a:gs>
                    <a:gs pos="54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157143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Diagram without text </a:t>
            </a:r>
          </a:p>
        </p:txBody>
      </p:sp>
      <p:grpSp>
        <p:nvGrpSpPr>
          <p:cNvPr id="25" name="Group 24"/>
          <p:cNvGrpSpPr/>
          <p:nvPr/>
        </p:nvGrpSpPr>
        <p:grpSpPr>
          <a:xfrm>
            <a:off x="274637" y="1668482"/>
            <a:ext cx="11887202" cy="4918047"/>
            <a:chOff x="914161" y="1414120"/>
            <a:chExt cx="10481380" cy="3271088"/>
          </a:xfrm>
          <a:effectLst/>
        </p:grpSpPr>
        <p:sp>
          <p:nvSpPr>
            <p:cNvPr id="26" name="Rectangle 25"/>
            <p:cNvSpPr/>
            <p:nvPr/>
          </p:nvSpPr>
          <p:spPr>
            <a:xfrm>
              <a:off x="914164" y="2951289"/>
              <a:ext cx="10462073" cy="1733919"/>
            </a:xfrm>
            <a:prstGeom prst="rect">
              <a:avLst/>
            </a:prstGeom>
            <a:noFill/>
            <a:ln w="25400" cap="flat" cmpd="sng" algn="ctr">
              <a:solidFill>
                <a:schemeClr val="accent1"/>
              </a:solidFill>
              <a:prstDash val="lgDash"/>
            </a:ln>
            <a:effectLst/>
          </p:spPr>
          <p:txBody>
            <a:bodyPr lIns="121725" tIns="60862" rIns="121725" bIns="60862" rtlCol="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Media Foundation</a:t>
              </a:r>
            </a:p>
          </p:txBody>
        </p:sp>
        <p:sp>
          <p:nvSpPr>
            <p:cNvPr id="27" name="Rectangle 26"/>
            <p:cNvSpPr/>
            <p:nvPr/>
          </p:nvSpPr>
          <p:spPr>
            <a:xfrm>
              <a:off x="914161" y="2421793"/>
              <a:ext cx="243776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Playback/Preview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(Media Engine)</a:t>
              </a:r>
            </a:p>
          </p:txBody>
        </p:sp>
        <p:sp>
          <p:nvSpPr>
            <p:cNvPr id="28" name="Rectangle 27"/>
            <p:cNvSpPr/>
            <p:nvPr/>
          </p:nvSpPr>
          <p:spPr>
            <a:xfrm>
              <a:off x="914161" y="1414120"/>
              <a:ext cx="10481380" cy="432790"/>
            </a:xfrm>
            <a:prstGeom prst="rect">
              <a:avLst/>
            </a:prstGeom>
            <a:solidFill>
              <a:schemeClr val="accent2"/>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New Windows 8 app</a:t>
              </a:r>
            </a:p>
          </p:txBody>
        </p:sp>
        <p:sp>
          <p:nvSpPr>
            <p:cNvPr id="29" name="Rectangle 28"/>
            <p:cNvSpPr/>
            <p:nvPr/>
          </p:nvSpPr>
          <p:spPr>
            <a:xfrm>
              <a:off x="3453499" y="2421793"/>
              <a:ext cx="256354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Capture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(Capture Engine)</a:t>
              </a:r>
            </a:p>
          </p:txBody>
        </p:sp>
        <p:sp>
          <p:nvSpPr>
            <p:cNvPr id="30" name="Rectangle 29"/>
            <p:cNvSpPr/>
            <p:nvPr/>
          </p:nvSpPr>
          <p:spPr>
            <a:xfrm>
              <a:off x="8632012" y="2421793"/>
              <a:ext cx="2763529"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Streaming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(Sharing Engine)</a:t>
              </a:r>
            </a:p>
          </p:txBody>
        </p:sp>
        <p:sp>
          <p:nvSpPr>
            <p:cNvPr id="31" name="Rectangle 30"/>
            <p:cNvSpPr/>
            <p:nvPr/>
          </p:nvSpPr>
          <p:spPr>
            <a:xfrm>
              <a:off x="6097098" y="2421793"/>
              <a:ext cx="2435555" cy="474422"/>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Transcode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endParaRPr>
            </a:p>
          </p:txBody>
        </p:sp>
        <p:sp>
          <p:nvSpPr>
            <p:cNvPr id="32" name="Rectangle 31"/>
            <p:cNvSpPr/>
            <p:nvPr/>
          </p:nvSpPr>
          <p:spPr>
            <a:xfrm>
              <a:off x="1828323" y="3085006"/>
              <a:ext cx="1523603"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Source</a:t>
              </a:r>
            </a:p>
          </p:txBody>
        </p:sp>
        <p:sp>
          <p:nvSpPr>
            <p:cNvPr id="33" name="Rectangle 32"/>
            <p:cNvSpPr/>
            <p:nvPr/>
          </p:nvSpPr>
          <p:spPr>
            <a:xfrm>
              <a:off x="3453499" y="3085006"/>
              <a:ext cx="132045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4" name="Rectangle 33"/>
            <p:cNvSpPr/>
            <p:nvPr/>
          </p:nvSpPr>
          <p:spPr>
            <a:xfrm>
              <a:off x="4860953"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35" name="Rectangle 34"/>
            <p:cNvSpPr/>
            <p:nvPr/>
          </p:nvSpPr>
          <p:spPr>
            <a:xfrm>
              <a:off x="7313295" y="3085006"/>
              <a:ext cx="1219358"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36" name="Rectangle 35"/>
            <p:cNvSpPr/>
            <p:nvPr/>
          </p:nvSpPr>
          <p:spPr>
            <a:xfrm>
              <a:off x="6079835"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37" name="Rectangle 36"/>
            <p:cNvSpPr/>
            <p:nvPr/>
          </p:nvSpPr>
          <p:spPr>
            <a:xfrm>
              <a:off x="8612710" y="3085006"/>
              <a:ext cx="1490772"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Sink</a:t>
              </a:r>
            </a:p>
          </p:txBody>
        </p:sp>
        <p:sp>
          <p:nvSpPr>
            <p:cNvPr id="38" name="Rectangle 37"/>
            <p:cNvSpPr/>
            <p:nvPr/>
          </p:nvSpPr>
          <p:spPr>
            <a:xfrm>
              <a:off x="3453499" y="3586174"/>
              <a:ext cx="132045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9" name="Rectangle 38"/>
            <p:cNvSpPr/>
            <p:nvPr/>
          </p:nvSpPr>
          <p:spPr>
            <a:xfrm>
              <a:off x="4860953"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40" name="Rectangle 39"/>
            <p:cNvSpPr/>
            <p:nvPr/>
          </p:nvSpPr>
          <p:spPr>
            <a:xfrm>
              <a:off x="7313295" y="3586174"/>
              <a:ext cx="1219358"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41" name="Rectangle 40"/>
            <p:cNvSpPr/>
            <p:nvPr/>
          </p:nvSpPr>
          <p:spPr>
            <a:xfrm>
              <a:off x="6079835"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42" name="Rectangle 41"/>
            <p:cNvSpPr/>
            <p:nvPr/>
          </p:nvSpPr>
          <p:spPr>
            <a:xfrm>
              <a:off x="914161" y="1907826"/>
              <a:ext cx="2437765"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&lt;audio src=“…”&gt;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&lt;video src=“…”&gt;</a:t>
              </a:r>
            </a:p>
          </p:txBody>
        </p:sp>
        <p:sp>
          <p:nvSpPr>
            <p:cNvPr id="43" name="Rectangle 42"/>
            <p:cNvSpPr/>
            <p:nvPr/>
          </p:nvSpPr>
          <p:spPr>
            <a:xfrm>
              <a:off x="3453499" y="1907826"/>
              <a:ext cx="7942042"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Windows Runtime (WinRT)</a:t>
              </a:r>
            </a:p>
          </p:txBody>
        </p:sp>
      </p:grpSp>
    </p:spTree>
    <p:extLst>
      <p:ext uri="{BB962C8B-B14F-4D97-AF65-F5344CB8AC3E}">
        <p14:creationId xmlns:p14="http://schemas.microsoft.com/office/powerpoint/2010/main" val="424263366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22993892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12582272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1</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353809029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gradFill>
                  <a:gsLst>
                    <a:gs pos="1250">
                      <a:schemeClr val="tx1"/>
                    </a:gs>
                    <a:gs pos="100000">
                      <a:schemeClr val="tx1"/>
                    </a:gs>
                  </a:gsLst>
                  <a:lin ang="5400000" scaled="0"/>
                </a:gradFill>
              </a:rPr>
              <a:t>“If you could only sense how important you are to the lives of those you meet; how important you can be to the people you may never even dream of. There is something of yourself that you leave at every meeting with another person.”</a:t>
            </a: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a:gradFill>
                  <a:gsLst>
                    <a:gs pos="1250">
                      <a:srgbClr val="FFFFFF"/>
                    </a:gs>
                    <a:gs pos="100000">
                      <a:srgbClr val="FFFFFF"/>
                    </a:gs>
                  </a:gsLst>
                  <a:lin ang="5400000" scaled="0"/>
                </a:gradFill>
                <a:latin typeface="Segoe UI"/>
              </a:rPr>
              <a:t>FRED ROGERS</a:t>
            </a:r>
          </a:p>
        </p:txBody>
      </p:sp>
    </p:spTree>
    <p:extLst>
      <p:ext uri="{BB962C8B-B14F-4D97-AF65-F5344CB8AC3E}">
        <p14:creationId xmlns:p14="http://schemas.microsoft.com/office/powerpoint/2010/main" val="3717624989"/>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30994932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smtClean="0"/>
              <a:t>Mobile </a:t>
            </a:r>
            <a:r>
              <a:rPr lang="en-US" dirty="0" err="1" smtClean="0"/>
              <a:t>DevOps</a:t>
            </a:r>
            <a:r>
              <a:rPr lang="en-US" dirty="0" smtClean="0"/>
              <a:t> Modules</a:t>
            </a:r>
            <a:endParaRPr lang="en-US" dirty="0"/>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1825434"/>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Cross Platform Mobile Development with Xamarin</a:t>
            </a:r>
          </a:p>
        </p:txBody>
      </p:sp>
      <p:sp>
        <p:nvSpPr>
          <p:cNvPr id="9" name="Rectangle 8"/>
          <p:cNvSpPr/>
          <p:nvPr/>
        </p:nvSpPr>
        <p:spPr bwMode="auto">
          <a:xfrm>
            <a:off x="808037" y="1820862"/>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11" name="Rectangle 10"/>
          <p:cNvSpPr/>
          <p:nvPr/>
        </p:nvSpPr>
        <p:spPr bwMode="auto">
          <a:xfrm>
            <a:off x="1965960" y="3397298"/>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Integration using Visual Studio Team Services for Cross Platform Mobile Apps</a:t>
            </a:r>
          </a:p>
        </p:txBody>
      </p:sp>
      <p:sp>
        <p:nvSpPr>
          <p:cNvPr id="12" name="Rectangle 11"/>
          <p:cNvSpPr/>
          <p:nvPr/>
        </p:nvSpPr>
        <p:spPr bwMode="auto">
          <a:xfrm>
            <a:off x="808037" y="3399258"/>
            <a:ext cx="1066800" cy="129082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13" name="Rectangle 12"/>
          <p:cNvSpPr/>
          <p:nvPr/>
        </p:nvSpPr>
        <p:spPr bwMode="auto">
          <a:xfrm>
            <a:off x="1965960" y="4945062"/>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Delivery for Cross-Platform Mobile Apps using Visual Studio Team Services and </a:t>
            </a:r>
            <a:r>
              <a:rPr lang="en-US" sz="2400" dirty="0" err="1">
                <a:gradFill>
                  <a:gsLst>
                    <a:gs pos="0">
                      <a:srgbClr val="FFFFFF"/>
                    </a:gs>
                    <a:gs pos="100000">
                      <a:srgbClr val="FFFFFF"/>
                    </a:gs>
                  </a:gsLst>
                  <a:lin ang="5400000" scaled="0"/>
                </a:gradFill>
                <a:ea typeface="Segoe UI" pitchFamily="34" charset="0"/>
                <a:cs typeface="Segoe UI" pitchFamily="34" charset="0"/>
              </a:rPr>
              <a:t>HockeyApp</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808037" y="4945062"/>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Tree>
    <p:extLst>
      <p:ext uri="{BB962C8B-B14F-4D97-AF65-F5344CB8AC3E}">
        <p14:creationId xmlns:p14="http://schemas.microsoft.com/office/powerpoint/2010/main" val="1567727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127444504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2142529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431983"/>
          </a:xfrm>
        </p:spPr>
        <p:txBody>
          <a:bodyPr/>
          <a:lstStyle/>
          <a:p>
            <a:r>
              <a:rPr lang="en-US" dirty="0"/>
              <a:t>Use this slide to list resources, white papers, </a:t>
            </a:r>
            <a:br>
              <a:rPr lang="en-US" dirty="0"/>
            </a:br>
            <a:r>
              <a:rPr lang="en-US" dirty="0"/>
              <a:t>videos and links.</a:t>
            </a:r>
          </a:p>
          <a:p>
            <a:r>
              <a:rPr lang="en-US" dirty="0"/>
              <a:t>Let attendees know their next step</a:t>
            </a:r>
            <a:br>
              <a:rPr lang="en-US" dirty="0"/>
            </a:br>
            <a:r>
              <a:rPr lang="en-US" dirty="0"/>
              <a:t>after seeing this session.</a:t>
            </a:r>
          </a:p>
          <a:p>
            <a:pPr lvl="0"/>
            <a:r>
              <a:rPr lang="en-US" dirty="0"/>
              <a:t>Re-visit Build on </a:t>
            </a:r>
            <a:r>
              <a:rPr lang="en-US" u="sng" dirty="0">
                <a:hlinkClick r:id="rId2"/>
              </a:rPr>
              <a:t>Channel 9</a:t>
            </a:r>
            <a:r>
              <a:rPr lang="en-US" dirty="0"/>
              <a:t>.</a:t>
            </a:r>
          </a:p>
          <a:p>
            <a:pPr lvl="0"/>
            <a:r>
              <a:rPr lang="en-US" dirty="0"/>
              <a:t>Continue your education at</a:t>
            </a:r>
            <a:br>
              <a:rPr lang="en-US" dirty="0"/>
            </a:br>
            <a:r>
              <a:rPr lang="en-US" u="sng" dirty="0">
                <a:hlinkClick r:id="rId3"/>
              </a:rPr>
              <a:t>Microsoft Virtual Academy</a:t>
            </a:r>
            <a:r>
              <a:rPr lang="en-US" dirty="0"/>
              <a:t> online.</a:t>
            </a:r>
          </a:p>
        </p:txBody>
      </p:sp>
      <p:sp>
        <p:nvSpPr>
          <p:cNvPr id="2" name="Title 1"/>
          <p:cNvSpPr>
            <a:spLocks noGrp="1"/>
          </p:cNvSpPr>
          <p:nvPr>
            <p:ph type="title"/>
          </p:nvPr>
        </p:nvSpPr>
        <p:spPr/>
        <p:txBody>
          <a:bodyPr/>
          <a:lstStyle/>
          <a:p>
            <a:r>
              <a:rPr lang="en-US" dirty="0"/>
              <a:t>Call to Action</a:t>
            </a:r>
          </a:p>
        </p:txBody>
      </p:sp>
    </p:spTree>
    <p:extLst>
      <p:ext uri="{BB962C8B-B14F-4D97-AF65-F5344CB8AC3E}">
        <p14:creationId xmlns:p14="http://schemas.microsoft.com/office/powerpoint/2010/main" val="72603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663155540"/>
      </p:ext>
    </p:extLst>
  </p:cSld>
  <p:clrMapOvr>
    <a:masterClrMapping/>
  </p:clrMapOvr>
  <p:transition spd="slow">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1250">
                      <a:schemeClr val="tx1"/>
                    </a:gs>
                    <a:gs pos="100000">
                      <a:schemeClr val="tx1"/>
                    </a:gs>
                  </a:gsLst>
                  <a:lin ang="5400000" scaled="0"/>
                </a:gradFill>
              </a:rPr>
              <a:t>Required Slide</a:t>
            </a:r>
          </a:p>
          <a:p>
            <a:pPr defTabSz="914099" fontAlgn="base">
              <a:spcBef>
                <a:spcPct val="0"/>
              </a:spcBef>
              <a:spcAft>
                <a:spcPct val="0"/>
              </a:spcAft>
            </a:pPr>
            <a:r>
              <a:rPr lang="en-US" sz="1200" dirty="0">
                <a:gradFill>
                  <a:gsLst>
                    <a:gs pos="1250">
                      <a:schemeClr val="tx1"/>
                    </a:gs>
                    <a:gs pos="100000">
                      <a:schemeClr val="tx1"/>
                    </a:gs>
                  </a:gsLst>
                  <a:lin ang="5400000" scaled="0"/>
                </a:gradFill>
              </a:rPr>
              <a:t>*delete this box when your slide is finalized</a:t>
            </a:r>
          </a:p>
          <a:p>
            <a:pPr defTabSz="914099" fontAlgn="base">
              <a:spcBef>
                <a:spcPct val="0"/>
              </a:spcBef>
              <a:spcAft>
                <a:spcPct val="0"/>
              </a:spcAft>
            </a:pPr>
            <a:endParaRPr lang="en-US" dirty="0">
              <a:gradFill>
                <a:gsLst>
                  <a:gs pos="1250">
                    <a:schemeClr val="tx1"/>
                  </a:gs>
                  <a:gs pos="100000">
                    <a:schemeClr val="tx1"/>
                  </a:gs>
                </a:gsLst>
                <a:lin ang="5400000" scaled="0"/>
              </a:gradFill>
            </a:endParaRPr>
          </a:p>
          <a:p>
            <a:r>
              <a:rPr lang="en-US" b="1" dirty="0">
                <a:gradFill>
                  <a:gsLst>
                    <a:gs pos="1250">
                      <a:schemeClr val="tx1"/>
                    </a:gs>
                    <a:gs pos="100000">
                      <a:schemeClr val="tx1"/>
                    </a:gs>
                  </a:gsLst>
                  <a:lin ang="5400000" scaled="0"/>
                </a:gradFill>
              </a:rPr>
              <a:t>Speakers: </a:t>
            </a:r>
            <a:r>
              <a:rPr lang="en-US" dirty="0">
                <a:gradFill>
                  <a:gsLst>
                    <a:gs pos="1250">
                      <a:schemeClr val="tx1"/>
                    </a:gs>
                    <a:gs pos="100000">
                      <a:schemeClr val="tx1"/>
                    </a:gs>
                  </a:gsLst>
                  <a:lin ang="5400000" scaled="0"/>
                </a:gradFill>
              </a:rPr>
              <a:t>This slide will be updated during the scrub process with a unique QR code. Attendees scan the QR code to access the </a:t>
            </a:r>
            <a:r>
              <a:rPr lang="en-US" dirty="0" err="1">
                <a:gradFill>
                  <a:gsLst>
                    <a:gs pos="1250">
                      <a:schemeClr val="tx1"/>
                    </a:gs>
                    <a:gs pos="100000">
                      <a:schemeClr val="tx1"/>
                    </a:gs>
                  </a:gsLst>
                  <a:lin ang="5400000" scaled="0"/>
                </a:gradFill>
              </a:rPr>
              <a:t>eval</a:t>
            </a:r>
            <a:r>
              <a:rPr lang="en-US" dirty="0">
                <a:gradFill>
                  <a:gsLst>
                    <a:gs pos="1250">
                      <a:schemeClr val="tx1"/>
                    </a:gs>
                    <a:gs pos="100000">
                      <a:schemeClr val="tx1"/>
                    </a:gs>
                  </a:gsLst>
                  <a:lin ang="5400000" scaled="0"/>
                </a:gradFill>
              </a:rPr>
              <a:t> for your session.</a:t>
            </a:r>
          </a:p>
        </p:txBody>
      </p:sp>
    </p:spTree>
    <p:extLst>
      <p:ext uri="{BB962C8B-B14F-4D97-AF65-F5344CB8AC3E}">
        <p14:creationId xmlns:p14="http://schemas.microsoft.com/office/powerpoint/2010/main" val="3487247719"/>
      </p:ext>
    </p:extLst>
  </p:cSld>
  <p:clrMapOvr>
    <a:masterClrMapping/>
  </p:clrMapOvr>
  <p:transition spd="slow">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063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877028" y="2527887"/>
            <a:ext cx="2214133" cy="1025907"/>
            <a:chOff x="479461" y="2689709"/>
            <a:chExt cx="2170916" cy="1005882"/>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61" y="2689709"/>
              <a:ext cx="1963479" cy="8235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61" y="3330877"/>
              <a:ext cx="2170916" cy="364714"/>
            </a:xfrm>
            <a:prstGeom prst="rect">
              <a:avLst/>
            </a:prstGeom>
          </p:spPr>
        </p:pic>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8163" y="3149096"/>
            <a:ext cx="1478881" cy="88732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1080" y="1450418"/>
            <a:ext cx="898847" cy="375343"/>
          </a:xfrm>
          <a:prstGeom prst="rect">
            <a:avLst/>
          </a:prstGeom>
        </p:spPr>
      </p:pic>
      <p:grpSp>
        <p:nvGrpSpPr>
          <p:cNvPr id="14" name="Group 13"/>
          <p:cNvGrpSpPr/>
          <p:nvPr/>
        </p:nvGrpSpPr>
        <p:grpSpPr>
          <a:xfrm>
            <a:off x="4192287" y="-3511"/>
            <a:ext cx="2128750" cy="2128750"/>
            <a:chOff x="4997413" y="602511"/>
            <a:chExt cx="1706526" cy="1706526"/>
          </a:xfrm>
        </p:grpSpPr>
        <p:sp>
          <p:nvSpPr>
            <p:cNvPr id="13" name="Freeform 12"/>
            <p:cNvSpPr/>
            <p:nvPr/>
          </p:nvSpPr>
          <p:spPr>
            <a:xfrm>
              <a:off x="5054106" y="967317"/>
              <a:ext cx="1586113" cy="993021"/>
            </a:xfrm>
            <a:custGeom>
              <a:avLst/>
              <a:gdLst>
                <a:gd name="connsiteX0" fmla="*/ 123261 w 1586113"/>
                <a:gd name="connsiteY0" fmla="*/ 480483 h 993021"/>
                <a:gd name="connsiteX1" fmla="*/ 180411 w 1586113"/>
                <a:gd name="connsiteY1" fmla="*/ 478366 h 993021"/>
                <a:gd name="connsiteX2" fmla="*/ 210044 w 1586113"/>
                <a:gd name="connsiteY2" fmla="*/ 472016 h 993021"/>
                <a:gd name="connsiteX3" fmla="*/ 218511 w 1586113"/>
                <a:gd name="connsiteY3" fmla="*/ 469900 h 993021"/>
                <a:gd name="connsiteX4" fmla="*/ 269311 w 1586113"/>
                <a:gd name="connsiteY4" fmla="*/ 467783 h 993021"/>
                <a:gd name="connsiteX5" fmla="*/ 275661 w 1586113"/>
                <a:gd name="connsiteY5" fmla="*/ 465666 h 993021"/>
                <a:gd name="connsiteX6" fmla="*/ 284127 w 1586113"/>
                <a:gd name="connsiteY6" fmla="*/ 461433 h 993021"/>
                <a:gd name="connsiteX7" fmla="*/ 292594 w 1586113"/>
                <a:gd name="connsiteY7" fmla="*/ 459316 h 993021"/>
                <a:gd name="connsiteX8" fmla="*/ 303177 w 1586113"/>
                <a:gd name="connsiteY8" fmla="*/ 450850 h 993021"/>
                <a:gd name="connsiteX9" fmla="*/ 320111 w 1586113"/>
                <a:gd name="connsiteY9" fmla="*/ 438150 h 993021"/>
                <a:gd name="connsiteX10" fmla="*/ 326461 w 1586113"/>
                <a:gd name="connsiteY10" fmla="*/ 433916 h 993021"/>
                <a:gd name="connsiteX11" fmla="*/ 341277 w 1586113"/>
                <a:gd name="connsiteY11" fmla="*/ 419100 h 993021"/>
                <a:gd name="connsiteX12" fmla="*/ 345511 w 1586113"/>
                <a:gd name="connsiteY12" fmla="*/ 414866 h 993021"/>
                <a:gd name="connsiteX13" fmla="*/ 362444 w 1586113"/>
                <a:gd name="connsiteY13" fmla="*/ 402166 h 993021"/>
                <a:gd name="connsiteX14" fmla="*/ 375144 w 1586113"/>
                <a:gd name="connsiteY14" fmla="*/ 389466 h 993021"/>
                <a:gd name="connsiteX15" fmla="*/ 383611 w 1586113"/>
                <a:gd name="connsiteY15" fmla="*/ 378883 h 993021"/>
                <a:gd name="connsiteX16" fmla="*/ 387844 w 1586113"/>
                <a:gd name="connsiteY16" fmla="*/ 370416 h 993021"/>
                <a:gd name="connsiteX17" fmla="*/ 402661 w 1586113"/>
                <a:gd name="connsiteY17" fmla="*/ 347133 h 993021"/>
                <a:gd name="connsiteX18" fmla="*/ 411127 w 1586113"/>
                <a:gd name="connsiteY18" fmla="*/ 328083 h 993021"/>
                <a:gd name="connsiteX19" fmla="*/ 415361 w 1586113"/>
                <a:gd name="connsiteY19" fmla="*/ 321733 h 993021"/>
                <a:gd name="connsiteX20" fmla="*/ 419594 w 1586113"/>
                <a:gd name="connsiteY20" fmla="*/ 311150 h 993021"/>
                <a:gd name="connsiteX21" fmla="*/ 425944 w 1586113"/>
                <a:gd name="connsiteY21" fmla="*/ 302683 h 993021"/>
                <a:gd name="connsiteX22" fmla="*/ 430177 w 1586113"/>
                <a:gd name="connsiteY22" fmla="*/ 296333 h 993021"/>
                <a:gd name="connsiteX23" fmla="*/ 434411 w 1586113"/>
                <a:gd name="connsiteY23" fmla="*/ 292100 h 993021"/>
                <a:gd name="connsiteX24" fmla="*/ 447111 w 1586113"/>
                <a:gd name="connsiteY24" fmla="*/ 275166 h 993021"/>
                <a:gd name="connsiteX25" fmla="*/ 453461 w 1586113"/>
                <a:gd name="connsiteY25" fmla="*/ 270933 h 993021"/>
                <a:gd name="connsiteX26" fmla="*/ 470394 w 1586113"/>
                <a:gd name="connsiteY26" fmla="*/ 258233 h 993021"/>
                <a:gd name="connsiteX27" fmla="*/ 476744 w 1586113"/>
                <a:gd name="connsiteY27" fmla="*/ 254000 h 993021"/>
                <a:gd name="connsiteX28" fmla="*/ 491561 w 1586113"/>
                <a:gd name="connsiteY28" fmla="*/ 249766 h 993021"/>
                <a:gd name="connsiteX29" fmla="*/ 502144 w 1586113"/>
                <a:gd name="connsiteY29" fmla="*/ 245533 h 993021"/>
                <a:gd name="connsiteX30" fmla="*/ 512727 w 1586113"/>
                <a:gd name="connsiteY30" fmla="*/ 243416 h 993021"/>
                <a:gd name="connsiteX31" fmla="*/ 538127 w 1586113"/>
                <a:gd name="connsiteY31" fmla="*/ 237066 h 993021"/>
                <a:gd name="connsiteX32" fmla="*/ 548711 w 1586113"/>
                <a:gd name="connsiteY32" fmla="*/ 230716 h 993021"/>
                <a:gd name="connsiteX33" fmla="*/ 563527 w 1586113"/>
                <a:gd name="connsiteY33" fmla="*/ 228600 h 993021"/>
                <a:gd name="connsiteX34" fmla="*/ 569877 w 1586113"/>
                <a:gd name="connsiteY34" fmla="*/ 226483 h 993021"/>
                <a:gd name="connsiteX35" fmla="*/ 584694 w 1586113"/>
                <a:gd name="connsiteY35" fmla="*/ 224366 h 993021"/>
                <a:gd name="connsiteX36" fmla="*/ 597394 w 1586113"/>
                <a:gd name="connsiteY36" fmla="*/ 222250 h 993021"/>
                <a:gd name="connsiteX37" fmla="*/ 603744 w 1586113"/>
                <a:gd name="connsiteY37" fmla="*/ 220133 h 993021"/>
                <a:gd name="connsiteX38" fmla="*/ 620677 w 1586113"/>
                <a:gd name="connsiteY38" fmla="*/ 215900 h 993021"/>
                <a:gd name="connsiteX39" fmla="*/ 633377 w 1586113"/>
                <a:gd name="connsiteY39" fmla="*/ 211666 h 993021"/>
                <a:gd name="connsiteX40" fmla="*/ 650311 w 1586113"/>
                <a:gd name="connsiteY40" fmla="*/ 207433 h 993021"/>
                <a:gd name="connsiteX41" fmla="*/ 656661 w 1586113"/>
                <a:gd name="connsiteY41" fmla="*/ 203200 h 993021"/>
                <a:gd name="connsiteX42" fmla="*/ 679944 w 1586113"/>
                <a:gd name="connsiteY42" fmla="*/ 190500 h 993021"/>
                <a:gd name="connsiteX43" fmla="*/ 688411 w 1586113"/>
                <a:gd name="connsiteY43" fmla="*/ 179916 h 993021"/>
                <a:gd name="connsiteX44" fmla="*/ 713811 w 1586113"/>
                <a:gd name="connsiteY44" fmla="*/ 152400 h 993021"/>
                <a:gd name="connsiteX45" fmla="*/ 720161 w 1586113"/>
                <a:gd name="connsiteY45" fmla="*/ 146050 h 993021"/>
                <a:gd name="connsiteX46" fmla="*/ 741327 w 1586113"/>
                <a:gd name="connsiteY46" fmla="*/ 131233 h 993021"/>
                <a:gd name="connsiteX47" fmla="*/ 745561 w 1586113"/>
                <a:gd name="connsiteY47" fmla="*/ 127000 h 993021"/>
                <a:gd name="connsiteX48" fmla="*/ 756144 w 1586113"/>
                <a:gd name="connsiteY48" fmla="*/ 120650 h 993021"/>
                <a:gd name="connsiteX49" fmla="*/ 764611 w 1586113"/>
                <a:gd name="connsiteY49" fmla="*/ 114300 h 993021"/>
                <a:gd name="connsiteX50" fmla="*/ 770961 w 1586113"/>
                <a:gd name="connsiteY50" fmla="*/ 112183 h 993021"/>
                <a:gd name="connsiteX51" fmla="*/ 783661 w 1586113"/>
                <a:gd name="connsiteY51" fmla="*/ 103716 h 993021"/>
                <a:gd name="connsiteX52" fmla="*/ 790011 w 1586113"/>
                <a:gd name="connsiteY52" fmla="*/ 99483 h 993021"/>
                <a:gd name="connsiteX53" fmla="*/ 796361 w 1586113"/>
                <a:gd name="connsiteY53" fmla="*/ 93133 h 993021"/>
                <a:gd name="connsiteX54" fmla="*/ 809061 w 1586113"/>
                <a:gd name="connsiteY54" fmla="*/ 88900 h 993021"/>
                <a:gd name="connsiteX55" fmla="*/ 813294 w 1586113"/>
                <a:gd name="connsiteY55" fmla="*/ 84666 h 993021"/>
                <a:gd name="connsiteX56" fmla="*/ 836577 w 1586113"/>
                <a:gd name="connsiteY56" fmla="*/ 71966 h 993021"/>
                <a:gd name="connsiteX57" fmla="*/ 845044 w 1586113"/>
                <a:gd name="connsiteY57" fmla="*/ 67733 h 993021"/>
                <a:gd name="connsiteX58" fmla="*/ 851394 w 1586113"/>
                <a:gd name="connsiteY58" fmla="*/ 63500 h 993021"/>
                <a:gd name="connsiteX59" fmla="*/ 857744 w 1586113"/>
                <a:gd name="connsiteY59" fmla="*/ 61383 h 993021"/>
                <a:gd name="connsiteX60" fmla="*/ 866211 w 1586113"/>
                <a:gd name="connsiteY60" fmla="*/ 57150 h 993021"/>
                <a:gd name="connsiteX61" fmla="*/ 872561 w 1586113"/>
                <a:gd name="connsiteY61" fmla="*/ 55033 h 993021"/>
                <a:gd name="connsiteX62" fmla="*/ 889494 w 1586113"/>
                <a:gd name="connsiteY62" fmla="*/ 46566 h 993021"/>
                <a:gd name="connsiteX63" fmla="*/ 895844 w 1586113"/>
                <a:gd name="connsiteY63" fmla="*/ 42333 h 993021"/>
                <a:gd name="connsiteX64" fmla="*/ 906427 w 1586113"/>
                <a:gd name="connsiteY64" fmla="*/ 40216 h 993021"/>
                <a:gd name="connsiteX65" fmla="*/ 914894 w 1586113"/>
                <a:gd name="connsiteY65" fmla="*/ 35983 h 993021"/>
                <a:gd name="connsiteX66" fmla="*/ 927594 w 1586113"/>
                <a:gd name="connsiteY66" fmla="*/ 31750 h 993021"/>
                <a:gd name="connsiteX67" fmla="*/ 948761 w 1586113"/>
                <a:gd name="connsiteY67" fmla="*/ 21166 h 993021"/>
                <a:gd name="connsiteX68" fmla="*/ 959344 w 1586113"/>
                <a:gd name="connsiteY68" fmla="*/ 16933 h 993021"/>
                <a:gd name="connsiteX69" fmla="*/ 967811 w 1586113"/>
                <a:gd name="connsiteY69" fmla="*/ 14816 h 993021"/>
                <a:gd name="connsiteX70" fmla="*/ 976277 w 1586113"/>
                <a:gd name="connsiteY70" fmla="*/ 10583 h 993021"/>
                <a:gd name="connsiteX71" fmla="*/ 991094 w 1586113"/>
                <a:gd name="connsiteY71" fmla="*/ 6350 h 993021"/>
                <a:gd name="connsiteX72" fmla="*/ 997444 w 1586113"/>
                <a:gd name="connsiteY72" fmla="*/ 4233 h 993021"/>
                <a:gd name="connsiteX73" fmla="*/ 1014377 w 1586113"/>
                <a:gd name="connsiteY73" fmla="*/ 2116 h 993021"/>
                <a:gd name="connsiteX74" fmla="*/ 1027077 w 1586113"/>
                <a:gd name="connsiteY74" fmla="*/ 0 h 993021"/>
                <a:gd name="connsiteX75" fmla="*/ 1082111 w 1586113"/>
                <a:gd name="connsiteY75" fmla="*/ 2116 h 993021"/>
                <a:gd name="connsiteX76" fmla="*/ 1090577 w 1586113"/>
                <a:gd name="connsiteY76" fmla="*/ 4233 h 993021"/>
                <a:gd name="connsiteX77" fmla="*/ 1101161 w 1586113"/>
                <a:gd name="connsiteY77" fmla="*/ 6350 h 993021"/>
                <a:gd name="connsiteX78" fmla="*/ 1118094 w 1586113"/>
                <a:gd name="connsiteY78" fmla="*/ 10583 h 993021"/>
                <a:gd name="connsiteX79" fmla="*/ 1124444 w 1586113"/>
                <a:gd name="connsiteY79" fmla="*/ 12700 h 993021"/>
                <a:gd name="connsiteX80" fmla="*/ 1145611 w 1586113"/>
                <a:gd name="connsiteY80" fmla="*/ 16933 h 993021"/>
                <a:gd name="connsiteX81" fmla="*/ 1162544 w 1586113"/>
                <a:gd name="connsiteY81" fmla="*/ 25400 h 993021"/>
                <a:gd name="connsiteX82" fmla="*/ 1181594 w 1586113"/>
                <a:gd name="connsiteY82" fmla="*/ 33866 h 993021"/>
                <a:gd name="connsiteX83" fmla="*/ 1194294 w 1586113"/>
                <a:gd name="connsiteY83" fmla="*/ 42333 h 993021"/>
                <a:gd name="connsiteX84" fmla="*/ 1206994 w 1586113"/>
                <a:gd name="connsiteY84" fmla="*/ 50800 h 993021"/>
                <a:gd name="connsiteX85" fmla="*/ 1213344 w 1586113"/>
                <a:gd name="connsiteY85" fmla="*/ 55033 h 993021"/>
                <a:gd name="connsiteX86" fmla="*/ 1219694 w 1586113"/>
                <a:gd name="connsiteY86" fmla="*/ 57150 h 993021"/>
                <a:gd name="connsiteX87" fmla="*/ 1223927 w 1586113"/>
                <a:gd name="connsiteY87" fmla="*/ 65616 h 993021"/>
                <a:gd name="connsiteX88" fmla="*/ 1230277 w 1586113"/>
                <a:gd name="connsiteY88" fmla="*/ 69850 h 993021"/>
                <a:gd name="connsiteX89" fmla="*/ 1234511 w 1586113"/>
                <a:gd name="connsiteY89" fmla="*/ 74083 h 993021"/>
                <a:gd name="connsiteX90" fmla="*/ 1242977 w 1586113"/>
                <a:gd name="connsiteY90" fmla="*/ 86783 h 993021"/>
                <a:gd name="connsiteX91" fmla="*/ 1259911 w 1586113"/>
                <a:gd name="connsiteY91" fmla="*/ 120650 h 993021"/>
                <a:gd name="connsiteX92" fmla="*/ 1264144 w 1586113"/>
                <a:gd name="connsiteY92" fmla="*/ 133350 h 993021"/>
                <a:gd name="connsiteX93" fmla="*/ 1268377 w 1586113"/>
                <a:gd name="connsiteY93" fmla="*/ 139700 h 993021"/>
                <a:gd name="connsiteX94" fmla="*/ 1272611 w 1586113"/>
                <a:gd name="connsiteY94" fmla="*/ 148166 h 993021"/>
                <a:gd name="connsiteX95" fmla="*/ 1278961 w 1586113"/>
                <a:gd name="connsiteY95" fmla="*/ 154516 h 993021"/>
                <a:gd name="connsiteX96" fmla="*/ 1281077 w 1586113"/>
                <a:gd name="connsiteY96" fmla="*/ 160866 h 993021"/>
                <a:gd name="connsiteX97" fmla="*/ 1285311 w 1586113"/>
                <a:gd name="connsiteY97" fmla="*/ 167216 h 993021"/>
                <a:gd name="connsiteX98" fmla="*/ 1291661 w 1586113"/>
                <a:gd name="connsiteY98" fmla="*/ 179916 h 993021"/>
                <a:gd name="connsiteX99" fmla="*/ 1295894 w 1586113"/>
                <a:gd name="connsiteY99" fmla="*/ 188383 h 993021"/>
                <a:gd name="connsiteX100" fmla="*/ 1298011 w 1586113"/>
                <a:gd name="connsiteY100" fmla="*/ 194733 h 993021"/>
                <a:gd name="connsiteX101" fmla="*/ 1304361 w 1586113"/>
                <a:gd name="connsiteY101" fmla="*/ 201083 h 993021"/>
                <a:gd name="connsiteX102" fmla="*/ 1314944 w 1586113"/>
                <a:gd name="connsiteY102" fmla="*/ 220133 h 993021"/>
                <a:gd name="connsiteX103" fmla="*/ 1321294 w 1586113"/>
                <a:gd name="connsiteY103" fmla="*/ 226483 h 993021"/>
                <a:gd name="connsiteX104" fmla="*/ 1329761 w 1586113"/>
                <a:gd name="connsiteY104" fmla="*/ 239183 h 993021"/>
                <a:gd name="connsiteX105" fmla="*/ 1344577 w 1586113"/>
                <a:gd name="connsiteY105" fmla="*/ 262466 h 993021"/>
                <a:gd name="connsiteX106" fmla="*/ 1350927 w 1586113"/>
                <a:gd name="connsiteY106" fmla="*/ 275166 h 993021"/>
                <a:gd name="connsiteX107" fmla="*/ 1353044 w 1586113"/>
                <a:gd name="connsiteY107" fmla="*/ 283633 h 993021"/>
                <a:gd name="connsiteX108" fmla="*/ 1355161 w 1586113"/>
                <a:gd name="connsiteY108" fmla="*/ 289983 h 993021"/>
                <a:gd name="connsiteX109" fmla="*/ 1359394 w 1586113"/>
                <a:gd name="connsiteY109" fmla="*/ 315383 h 993021"/>
                <a:gd name="connsiteX110" fmla="*/ 1361511 w 1586113"/>
                <a:gd name="connsiteY110" fmla="*/ 321733 h 993021"/>
                <a:gd name="connsiteX111" fmla="*/ 1363627 w 1586113"/>
                <a:gd name="connsiteY111" fmla="*/ 330200 h 993021"/>
                <a:gd name="connsiteX112" fmla="*/ 1365744 w 1586113"/>
                <a:gd name="connsiteY112" fmla="*/ 336550 h 993021"/>
                <a:gd name="connsiteX113" fmla="*/ 1367861 w 1586113"/>
                <a:gd name="connsiteY113" fmla="*/ 347133 h 993021"/>
                <a:gd name="connsiteX114" fmla="*/ 1376327 w 1586113"/>
                <a:gd name="connsiteY114" fmla="*/ 368300 h 993021"/>
                <a:gd name="connsiteX115" fmla="*/ 1382677 w 1586113"/>
                <a:gd name="connsiteY115" fmla="*/ 385233 h 993021"/>
                <a:gd name="connsiteX116" fmla="*/ 1384794 w 1586113"/>
                <a:gd name="connsiteY116" fmla="*/ 395816 h 993021"/>
                <a:gd name="connsiteX117" fmla="*/ 1393261 w 1586113"/>
                <a:gd name="connsiteY117" fmla="*/ 408516 h 993021"/>
                <a:gd name="connsiteX118" fmla="*/ 1412311 w 1586113"/>
                <a:gd name="connsiteY118" fmla="*/ 429683 h 993021"/>
                <a:gd name="connsiteX119" fmla="*/ 1422894 w 1586113"/>
                <a:gd name="connsiteY119" fmla="*/ 438150 h 993021"/>
                <a:gd name="connsiteX120" fmla="*/ 1439827 w 1586113"/>
                <a:gd name="connsiteY120" fmla="*/ 450850 h 993021"/>
                <a:gd name="connsiteX121" fmla="*/ 1446177 w 1586113"/>
                <a:gd name="connsiteY121" fmla="*/ 455083 h 993021"/>
                <a:gd name="connsiteX122" fmla="*/ 1465227 w 1586113"/>
                <a:gd name="connsiteY122" fmla="*/ 469900 h 993021"/>
                <a:gd name="connsiteX123" fmla="*/ 1482161 w 1586113"/>
                <a:gd name="connsiteY123" fmla="*/ 484716 h 993021"/>
                <a:gd name="connsiteX124" fmla="*/ 1488511 w 1586113"/>
                <a:gd name="connsiteY124" fmla="*/ 493183 h 993021"/>
                <a:gd name="connsiteX125" fmla="*/ 1492744 w 1586113"/>
                <a:gd name="connsiteY125" fmla="*/ 499533 h 993021"/>
                <a:gd name="connsiteX126" fmla="*/ 1501211 w 1586113"/>
                <a:gd name="connsiteY126" fmla="*/ 505883 h 993021"/>
                <a:gd name="connsiteX127" fmla="*/ 1526611 w 1586113"/>
                <a:gd name="connsiteY127" fmla="*/ 539750 h 993021"/>
                <a:gd name="connsiteX128" fmla="*/ 1535077 w 1586113"/>
                <a:gd name="connsiteY128" fmla="*/ 552450 h 993021"/>
                <a:gd name="connsiteX129" fmla="*/ 1547777 w 1586113"/>
                <a:gd name="connsiteY129" fmla="*/ 575733 h 993021"/>
                <a:gd name="connsiteX130" fmla="*/ 1554127 w 1586113"/>
                <a:gd name="connsiteY130" fmla="*/ 590550 h 993021"/>
                <a:gd name="connsiteX131" fmla="*/ 1556244 w 1586113"/>
                <a:gd name="connsiteY131" fmla="*/ 596900 h 993021"/>
                <a:gd name="connsiteX132" fmla="*/ 1560477 w 1586113"/>
                <a:gd name="connsiteY132" fmla="*/ 613833 h 993021"/>
                <a:gd name="connsiteX133" fmla="*/ 1564711 w 1586113"/>
                <a:gd name="connsiteY133" fmla="*/ 624416 h 993021"/>
                <a:gd name="connsiteX134" fmla="*/ 1573177 w 1586113"/>
                <a:gd name="connsiteY134" fmla="*/ 641350 h 993021"/>
                <a:gd name="connsiteX135" fmla="*/ 1577411 w 1586113"/>
                <a:gd name="connsiteY135" fmla="*/ 656166 h 993021"/>
                <a:gd name="connsiteX136" fmla="*/ 1579527 w 1586113"/>
                <a:gd name="connsiteY136" fmla="*/ 668866 h 993021"/>
                <a:gd name="connsiteX137" fmla="*/ 1581644 w 1586113"/>
                <a:gd name="connsiteY137" fmla="*/ 677333 h 993021"/>
                <a:gd name="connsiteX138" fmla="*/ 1583761 w 1586113"/>
                <a:gd name="connsiteY138" fmla="*/ 692150 h 993021"/>
                <a:gd name="connsiteX139" fmla="*/ 1583761 w 1586113"/>
                <a:gd name="connsiteY139" fmla="*/ 844550 h 993021"/>
                <a:gd name="connsiteX140" fmla="*/ 1577411 w 1586113"/>
                <a:gd name="connsiteY140" fmla="*/ 853016 h 993021"/>
                <a:gd name="connsiteX141" fmla="*/ 1564711 w 1586113"/>
                <a:gd name="connsiteY141" fmla="*/ 865716 h 993021"/>
                <a:gd name="connsiteX142" fmla="*/ 1558361 w 1586113"/>
                <a:gd name="connsiteY142" fmla="*/ 874183 h 993021"/>
                <a:gd name="connsiteX143" fmla="*/ 1537194 w 1586113"/>
                <a:gd name="connsiteY143" fmla="*/ 891116 h 993021"/>
                <a:gd name="connsiteX144" fmla="*/ 1532961 w 1586113"/>
                <a:gd name="connsiteY144" fmla="*/ 895350 h 993021"/>
                <a:gd name="connsiteX145" fmla="*/ 1507561 w 1586113"/>
                <a:gd name="connsiteY145" fmla="*/ 912283 h 993021"/>
                <a:gd name="connsiteX146" fmla="*/ 1492744 w 1586113"/>
                <a:gd name="connsiteY146" fmla="*/ 922866 h 993021"/>
                <a:gd name="connsiteX147" fmla="*/ 1482161 w 1586113"/>
                <a:gd name="connsiteY147" fmla="*/ 927100 h 993021"/>
                <a:gd name="connsiteX148" fmla="*/ 1469461 w 1586113"/>
                <a:gd name="connsiteY148" fmla="*/ 935566 h 993021"/>
                <a:gd name="connsiteX149" fmla="*/ 1458877 w 1586113"/>
                <a:gd name="connsiteY149" fmla="*/ 939800 h 993021"/>
                <a:gd name="connsiteX150" fmla="*/ 1433477 w 1586113"/>
                <a:gd name="connsiteY150" fmla="*/ 952500 h 993021"/>
                <a:gd name="connsiteX151" fmla="*/ 1412311 w 1586113"/>
                <a:gd name="connsiteY151" fmla="*/ 958850 h 993021"/>
                <a:gd name="connsiteX152" fmla="*/ 1348811 w 1586113"/>
                <a:gd name="connsiteY152" fmla="*/ 971550 h 993021"/>
                <a:gd name="connsiteX153" fmla="*/ 1336111 w 1586113"/>
                <a:gd name="connsiteY153" fmla="*/ 975783 h 993021"/>
                <a:gd name="connsiteX154" fmla="*/ 1319177 w 1586113"/>
                <a:gd name="connsiteY154" fmla="*/ 977900 h 993021"/>
                <a:gd name="connsiteX155" fmla="*/ 1249327 w 1586113"/>
                <a:gd name="connsiteY155" fmla="*/ 982133 h 993021"/>
                <a:gd name="connsiteX156" fmla="*/ 1194294 w 1586113"/>
                <a:gd name="connsiteY156" fmla="*/ 986366 h 993021"/>
                <a:gd name="connsiteX157" fmla="*/ 1050361 w 1586113"/>
                <a:gd name="connsiteY157" fmla="*/ 986366 h 993021"/>
                <a:gd name="connsiteX158" fmla="*/ 919127 w 1586113"/>
                <a:gd name="connsiteY158" fmla="*/ 971550 h 993021"/>
                <a:gd name="connsiteX159" fmla="*/ 908544 w 1586113"/>
                <a:gd name="connsiteY159" fmla="*/ 969433 h 993021"/>
                <a:gd name="connsiteX160" fmla="*/ 876794 w 1586113"/>
                <a:gd name="connsiteY160" fmla="*/ 965200 h 993021"/>
                <a:gd name="connsiteX161" fmla="*/ 616444 w 1586113"/>
                <a:gd name="connsiteY161" fmla="*/ 973666 h 993021"/>
                <a:gd name="connsiteX162" fmla="*/ 557177 w 1586113"/>
                <a:gd name="connsiteY162" fmla="*/ 977900 h 993021"/>
                <a:gd name="connsiteX163" fmla="*/ 370911 w 1586113"/>
                <a:gd name="connsiteY163" fmla="*/ 973666 h 993021"/>
                <a:gd name="connsiteX164" fmla="*/ 330694 w 1586113"/>
                <a:gd name="connsiteY164" fmla="*/ 969433 h 993021"/>
                <a:gd name="connsiteX165" fmla="*/ 309527 w 1586113"/>
                <a:gd name="connsiteY165" fmla="*/ 965200 h 993021"/>
                <a:gd name="connsiteX166" fmla="*/ 284127 w 1586113"/>
                <a:gd name="connsiteY166" fmla="*/ 963083 h 993021"/>
                <a:gd name="connsiteX167" fmla="*/ 265077 w 1586113"/>
                <a:gd name="connsiteY167" fmla="*/ 960966 h 993021"/>
                <a:gd name="connsiteX168" fmla="*/ 235444 w 1586113"/>
                <a:gd name="connsiteY168" fmla="*/ 956733 h 993021"/>
                <a:gd name="connsiteX169" fmla="*/ 210044 w 1586113"/>
                <a:gd name="connsiteY169" fmla="*/ 952500 h 993021"/>
                <a:gd name="connsiteX170" fmla="*/ 195227 w 1586113"/>
                <a:gd name="connsiteY170" fmla="*/ 948266 h 993021"/>
                <a:gd name="connsiteX171" fmla="*/ 186761 w 1586113"/>
                <a:gd name="connsiteY171" fmla="*/ 946150 h 993021"/>
                <a:gd name="connsiteX172" fmla="*/ 178294 w 1586113"/>
                <a:gd name="connsiteY172" fmla="*/ 941916 h 993021"/>
                <a:gd name="connsiteX173" fmla="*/ 157127 w 1586113"/>
                <a:gd name="connsiteY173" fmla="*/ 933450 h 993021"/>
                <a:gd name="connsiteX174" fmla="*/ 148661 w 1586113"/>
                <a:gd name="connsiteY174" fmla="*/ 922866 h 993021"/>
                <a:gd name="connsiteX175" fmla="*/ 138077 w 1586113"/>
                <a:gd name="connsiteY175" fmla="*/ 914400 h 993021"/>
                <a:gd name="connsiteX176" fmla="*/ 133844 w 1586113"/>
                <a:gd name="connsiteY176" fmla="*/ 908050 h 993021"/>
                <a:gd name="connsiteX177" fmla="*/ 119027 w 1586113"/>
                <a:gd name="connsiteY177" fmla="*/ 895350 h 993021"/>
                <a:gd name="connsiteX178" fmla="*/ 108444 w 1586113"/>
                <a:gd name="connsiteY178" fmla="*/ 884766 h 993021"/>
                <a:gd name="connsiteX179" fmla="*/ 87277 w 1586113"/>
                <a:gd name="connsiteY179" fmla="*/ 859366 h 993021"/>
                <a:gd name="connsiteX180" fmla="*/ 78811 w 1586113"/>
                <a:gd name="connsiteY180" fmla="*/ 855133 h 993021"/>
                <a:gd name="connsiteX181" fmla="*/ 74577 w 1586113"/>
                <a:gd name="connsiteY181" fmla="*/ 848783 h 993021"/>
                <a:gd name="connsiteX182" fmla="*/ 61877 w 1586113"/>
                <a:gd name="connsiteY182" fmla="*/ 840316 h 993021"/>
                <a:gd name="connsiteX183" fmla="*/ 49177 w 1586113"/>
                <a:gd name="connsiteY183" fmla="*/ 823383 h 993021"/>
                <a:gd name="connsiteX184" fmla="*/ 38594 w 1586113"/>
                <a:gd name="connsiteY184" fmla="*/ 802216 h 993021"/>
                <a:gd name="connsiteX185" fmla="*/ 25894 w 1586113"/>
                <a:gd name="connsiteY185" fmla="*/ 772583 h 993021"/>
                <a:gd name="connsiteX186" fmla="*/ 15311 w 1586113"/>
                <a:gd name="connsiteY186" fmla="*/ 751416 h 993021"/>
                <a:gd name="connsiteX187" fmla="*/ 13194 w 1586113"/>
                <a:gd name="connsiteY187" fmla="*/ 740833 h 993021"/>
                <a:gd name="connsiteX188" fmla="*/ 8961 w 1586113"/>
                <a:gd name="connsiteY188" fmla="*/ 728133 h 993021"/>
                <a:gd name="connsiteX189" fmla="*/ 6844 w 1586113"/>
                <a:gd name="connsiteY189" fmla="*/ 721783 h 993021"/>
                <a:gd name="connsiteX190" fmla="*/ 4727 w 1586113"/>
                <a:gd name="connsiteY190" fmla="*/ 715433 h 993021"/>
                <a:gd name="connsiteX191" fmla="*/ 2611 w 1586113"/>
                <a:gd name="connsiteY191" fmla="*/ 698500 h 993021"/>
                <a:gd name="connsiteX192" fmla="*/ 4727 w 1586113"/>
                <a:gd name="connsiteY192" fmla="*/ 584200 h 993021"/>
                <a:gd name="connsiteX193" fmla="*/ 11077 w 1586113"/>
                <a:gd name="connsiteY193" fmla="*/ 560916 h 993021"/>
                <a:gd name="connsiteX194" fmla="*/ 15311 w 1586113"/>
                <a:gd name="connsiteY194" fmla="*/ 552450 h 993021"/>
                <a:gd name="connsiteX195" fmla="*/ 23777 w 1586113"/>
                <a:gd name="connsiteY195" fmla="*/ 535516 h 993021"/>
                <a:gd name="connsiteX196" fmla="*/ 30127 w 1586113"/>
                <a:gd name="connsiteY196" fmla="*/ 520700 h 993021"/>
                <a:gd name="connsiteX197" fmla="*/ 38594 w 1586113"/>
                <a:gd name="connsiteY197" fmla="*/ 514350 h 993021"/>
                <a:gd name="connsiteX198" fmla="*/ 49177 w 1586113"/>
                <a:gd name="connsiteY198" fmla="*/ 508000 h 993021"/>
                <a:gd name="connsiteX199" fmla="*/ 59761 w 1586113"/>
                <a:gd name="connsiteY199" fmla="*/ 501650 h 993021"/>
                <a:gd name="connsiteX200" fmla="*/ 68227 w 1586113"/>
                <a:gd name="connsiteY200" fmla="*/ 497416 h 993021"/>
                <a:gd name="connsiteX201" fmla="*/ 97861 w 1586113"/>
                <a:gd name="connsiteY201" fmla="*/ 493183 h 993021"/>
                <a:gd name="connsiteX202" fmla="*/ 104211 w 1586113"/>
                <a:gd name="connsiteY202" fmla="*/ 491066 h 993021"/>
                <a:gd name="connsiteX203" fmla="*/ 121144 w 1586113"/>
                <a:gd name="connsiteY203" fmla="*/ 486833 h 993021"/>
                <a:gd name="connsiteX204" fmla="*/ 133844 w 1586113"/>
                <a:gd name="connsiteY204" fmla="*/ 482600 h 993021"/>
                <a:gd name="connsiteX205" fmla="*/ 140194 w 1586113"/>
                <a:gd name="connsiteY205" fmla="*/ 480483 h 993021"/>
                <a:gd name="connsiteX206" fmla="*/ 123261 w 1586113"/>
                <a:gd name="connsiteY206" fmla="*/ 480483 h 9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586113" h="993021">
                  <a:moveTo>
                    <a:pt x="123261" y="480483"/>
                  </a:moveTo>
                  <a:cubicBezTo>
                    <a:pt x="142311" y="479777"/>
                    <a:pt x="161383" y="479519"/>
                    <a:pt x="180411" y="478366"/>
                  </a:cubicBezTo>
                  <a:cubicBezTo>
                    <a:pt x="188533" y="477874"/>
                    <a:pt x="202934" y="473793"/>
                    <a:pt x="210044" y="472016"/>
                  </a:cubicBezTo>
                  <a:cubicBezTo>
                    <a:pt x="212866" y="471310"/>
                    <a:pt x="215604" y="470021"/>
                    <a:pt x="218511" y="469900"/>
                  </a:cubicBezTo>
                  <a:lnTo>
                    <a:pt x="269311" y="467783"/>
                  </a:lnTo>
                  <a:cubicBezTo>
                    <a:pt x="271428" y="467077"/>
                    <a:pt x="273610" y="466545"/>
                    <a:pt x="275661" y="465666"/>
                  </a:cubicBezTo>
                  <a:cubicBezTo>
                    <a:pt x="278561" y="464423"/>
                    <a:pt x="281173" y="462541"/>
                    <a:pt x="284127" y="461433"/>
                  </a:cubicBezTo>
                  <a:cubicBezTo>
                    <a:pt x="286851" y="460411"/>
                    <a:pt x="289772" y="460022"/>
                    <a:pt x="292594" y="459316"/>
                  </a:cubicBezTo>
                  <a:cubicBezTo>
                    <a:pt x="300416" y="447582"/>
                    <a:pt x="292351" y="456864"/>
                    <a:pt x="303177" y="450850"/>
                  </a:cubicBezTo>
                  <a:cubicBezTo>
                    <a:pt x="327327" y="437434"/>
                    <a:pt x="308439" y="447487"/>
                    <a:pt x="320111" y="438150"/>
                  </a:cubicBezTo>
                  <a:cubicBezTo>
                    <a:pt x="322098" y="436561"/>
                    <a:pt x="324570" y="435618"/>
                    <a:pt x="326461" y="433916"/>
                  </a:cubicBezTo>
                  <a:cubicBezTo>
                    <a:pt x="331652" y="429244"/>
                    <a:pt x="336338" y="424039"/>
                    <a:pt x="341277" y="419100"/>
                  </a:cubicBezTo>
                  <a:cubicBezTo>
                    <a:pt x="342688" y="417689"/>
                    <a:pt x="343850" y="415973"/>
                    <a:pt x="345511" y="414866"/>
                  </a:cubicBezTo>
                  <a:cubicBezTo>
                    <a:pt x="351375" y="410957"/>
                    <a:pt x="357413" y="407197"/>
                    <a:pt x="362444" y="402166"/>
                  </a:cubicBezTo>
                  <a:cubicBezTo>
                    <a:pt x="378197" y="386413"/>
                    <a:pt x="360179" y="399444"/>
                    <a:pt x="375144" y="389466"/>
                  </a:cubicBezTo>
                  <a:cubicBezTo>
                    <a:pt x="380199" y="374303"/>
                    <a:pt x="372972" y="391650"/>
                    <a:pt x="383611" y="378883"/>
                  </a:cubicBezTo>
                  <a:cubicBezTo>
                    <a:pt x="385631" y="376459"/>
                    <a:pt x="386221" y="373122"/>
                    <a:pt x="387844" y="370416"/>
                  </a:cubicBezTo>
                  <a:cubicBezTo>
                    <a:pt x="392877" y="362027"/>
                    <a:pt x="398315" y="355825"/>
                    <a:pt x="402661" y="347133"/>
                  </a:cubicBezTo>
                  <a:cubicBezTo>
                    <a:pt x="411727" y="329000"/>
                    <a:pt x="402154" y="343785"/>
                    <a:pt x="411127" y="328083"/>
                  </a:cubicBezTo>
                  <a:cubicBezTo>
                    <a:pt x="412389" y="325874"/>
                    <a:pt x="414223" y="324008"/>
                    <a:pt x="415361" y="321733"/>
                  </a:cubicBezTo>
                  <a:cubicBezTo>
                    <a:pt x="417060" y="318335"/>
                    <a:pt x="417749" y="314471"/>
                    <a:pt x="419594" y="311150"/>
                  </a:cubicBezTo>
                  <a:cubicBezTo>
                    <a:pt x="421307" y="308066"/>
                    <a:pt x="423894" y="305554"/>
                    <a:pt x="425944" y="302683"/>
                  </a:cubicBezTo>
                  <a:cubicBezTo>
                    <a:pt x="427423" y="300613"/>
                    <a:pt x="428588" y="298319"/>
                    <a:pt x="430177" y="296333"/>
                  </a:cubicBezTo>
                  <a:cubicBezTo>
                    <a:pt x="431424" y="294775"/>
                    <a:pt x="433164" y="293658"/>
                    <a:pt x="434411" y="292100"/>
                  </a:cubicBezTo>
                  <a:cubicBezTo>
                    <a:pt x="438819" y="286590"/>
                    <a:pt x="441240" y="279080"/>
                    <a:pt x="447111" y="275166"/>
                  </a:cubicBezTo>
                  <a:cubicBezTo>
                    <a:pt x="449228" y="273755"/>
                    <a:pt x="451404" y="272429"/>
                    <a:pt x="453461" y="270933"/>
                  </a:cubicBezTo>
                  <a:cubicBezTo>
                    <a:pt x="459167" y="266783"/>
                    <a:pt x="464523" y="262146"/>
                    <a:pt x="470394" y="258233"/>
                  </a:cubicBezTo>
                  <a:cubicBezTo>
                    <a:pt x="472511" y="256822"/>
                    <a:pt x="474469" y="255138"/>
                    <a:pt x="476744" y="254000"/>
                  </a:cubicBezTo>
                  <a:cubicBezTo>
                    <a:pt x="480822" y="251961"/>
                    <a:pt x="487490" y="251123"/>
                    <a:pt x="491561" y="249766"/>
                  </a:cubicBezTo>
                  <a:cubicBezTo>
                    <a:pt x="495165" y="248565"/>
                    <a:pt x="498505" y="246625"/>
                    <a:pt x="502144" y="245533"/>
                  </a:cubicBezTo>
                  <a:cubicBezTo>
                    <a:pt x="505590" y="244499"/>
                    <a:pt x="509256" y="244363"/>
                    <a:pt x="512727" y="243416"/>
                  </a:cubicBezTo>
                  <a:cubicBezTo>
                    <a:pt x="539080" y="236229"/>
                    <a:pt x="511811" y="241453"/>
                    <a:pt x="538127" y="237066"/>
                  </a:cubicBezTo>
                  <a:cubicBezTo>
                    <a:pt x="541655" y="234949"/>
                    <a:pt x="544808" y="232017"/>
                    <a:pt x="548711" y="230716"/>
                  </a:cubicBezTo>
                  <a:cubicBezTo>
                    <a:pt x="553444" y="229139"/>
                    <a:pt x="558635" y="229578"/>
                    <a:pt x="563527" y="228600"/>
                  </a:cubicBezTo>
                  <a:cubicBezTo>
                    <a:pt x="565715" y="228162"/>
                    <a:pt x="567689" y="226921"/>
                    <a:pt x="569877" y="226483"/>
                  </a:cubicBezTo>
                  <a:cubicBezTo>
                    <a:pt x="574769" y="225504"/>
                    <a:pt x="579763" y="225125"/>
                    <a:pt x="584694" y="224366"/>
                  </a:cubicBezTo>
                  <a:cubicBezTo>
                    <a:pt x="588936" y="223713"/>
                    <a:pt x="593161" y="222955"/>
                    <a:pt x="597394" y="222250"/>
                  </a:cubicBezTo>
                  <a:cubicBezTo>
                    <a:pt x="599511" y="221544"/>
                    <a:pt x="601591" y="220720"/>
                    <a:pt x="603744" y="220133"/>
                  </a:cubicBezTo>
                  <a:cubicBezTo>
                    <a:pt x="609357" y="218602"/>
                    <a:pt x="615158" y="217740"/>
                    <a:pt x="620677" y="215900"/>
                  </a:cubicBezTo>
                  <a:cubicBezTo>
                    <a:pt x="624910" y="214489"/>
                    <a:pt x="629072" y="212840"/>
                    <a:pt x="633377" y="211666"/>
                  </a:cubicBezTo>
                  <a:cubicBezTo>
                    <a:pt x="638699" y="210215"/>
                    <a:pt x="645168" y="210004"/>
                    <a:pt x="650311" y="207433"/>
                  </a:cubicBezTo>
                  <a:cubicBezTo>
                    <a:pt x="652586" y="206295"/>
                    <a:pt x="654428" y="204418"/>
                    <a:pt x="656661" y="203200"/>
                  </a:cubicBezTo>
                  <a:cubicBezTo>
                    <a:pt x="664213" y="199081"/>
                    <a:pt x="673042" y="196022"/>
                    <a:pt x="679944" y="190500"/>
                  </a:cubicBezTo>
                  <a:cubicBezTo>
                    <a:pt x="685336" y="186186"/>
                    <a:pt x="683885" y="185735"/>
                    <a:pt x="688411" y="179916"/>
                  </a:cubicBezTo>
                  <a:cubicBezTo>
                    <a:pt x="698954" y="166361"/>
                    <a:pt x="700816" y="165395"/>
                    <a:pt x="713811" y="152400"/>
                  </a:cubicBezTo>
                  <a:cubicBezTo>
                    <a:pt x="715928" y="150283"/>
                    <a:pt x="717670" y="147710"/>
                    <a:pt x="720161" y="146050"/>
                  </a:cubicBezTo>
                  <a:cubicBezTo>
                    <a:pt x="726762" y="141649"/>
                    <a:pt x="735054" y="136460"/>
                    <a:pt x="741327" y="131233"/>
                  </a:cubicBezTo>
                  <a:cubicBezTo>
                    <a:pt x="742860" y="129955"/>
                    <a:pt x="743937" y="128160"/>
                    <a:pt x="745561" y="127000"/>
                  </a:cubicBezTo>
                  <a:cubicBezTo>
                    <a:pt x="748909" y="124609"/>
                    <a:pt x="752721" y="122932"/>
                    <a:pt x="756144" y="120650"/>
                  </a:cubicBezTo>
                  <a:cubicBezTo>
                    <a:pt x="759079" y="118693"/>
                    <a:pt x="761548" y="116050"/>
                    <a:pt x="764611" y="114300"/>
                  </a:cubicBezTo>
                  <a:cubicBezTo>
                    <a:pt x="766548" y="113193"/>
                    <a:pt x="769011" y="113267"/>
                    <a:pt x="770961" y="112183"/>
                  </a:cubicBezTo>
                  <a:cubicBezTo>
                    <a:pt x="775409" y="109712"/>
                    <a:pt x="779428" y="106538"/>
                    <a:pt x="783661" y="103716"/>
                  </a:cubicBezTo>
                  <a:cubicBezTo>
                    <a:pt x="785778" y="102305"/>
                    <a:pt x="788212" y="101282"/>
                    <a:pt x="790011" y="99483"/>
                  </a:cubicBezTo>
                  <a:cubicBezTo>
                    <a:pt x="792128" y="97366"/>
                    <a:pt x="793744" y="94587"/>
                    <a:pt x="796361" y="93133"/>
                  </a:cubicBezTo>
                  <a:cubicBezTo>
                    <a:pt x="800262" y="90966"/>
                    <a:pt x="804828" y="90311"/>
                    <a:pt x="809061" y="88900"/>
                  </a:cubicBezTo>
                  <a:cubicBezTo>
                    <a:pt x="810472" y="87489"/>
                    <a:pt x="811736" y="85913"/>
                    <a:pt x="813294" y="84666"/>
                  </a:cubicBezTo>
                  <a:cubicBezTo>
                    <a:pt x="819735" y="79513"/>
                    <a:pt x="830169" y="75170"/>
                    <a:pt x="836577" y="71966"/>
                  </a:cubicBezTo>
                  <a:cubicBezTo>
                    <a:pt x="839399" y="70555"/>
                    <a:pt x="842418" y="69483"/>
                    <a:pt x="845044" y="67733"/>
                  </a:cubicBezTo>
                  <a:cubicBezTo>
                    <a:pt x="847161" y="66322"/>
                    <a:pt x="849119" y="64638"/>
                    <a:pt x="851394" y="63500"/>
                  </a:cubicBezTo>
                  <a:cubicBezTo>
                    <a:pt x="853390" y="62502"/>
                    <a:pt x="855693" y="62262"/>
                    <a:pt x="857744" y="61383"/>
                  </a:cubicBezTo>
                  <a:cubicBezTo>
                    <a:pt x="860644" y="60140"/>
                    <a:pt x="863311" y="58393"/>
                    <a:pt x="866211" y="57150"/>
                  </a:cubicBezTo>
                  <a:cubicBezTo>
                    <a:pt x="868262" y="56271"/>
                    <a:pt x="870530" y="55956"/>
                    <a:pt x="872561" y="55033"/>
                  </a:cubicBezTo>
                  <a:cubicBezTo>
                    <a:pt x="878306" y="52421"/>
                    <a:pt x="884243" y="50066"/>
                    <a:pt x="889494" y="46566"/>
                  </a:cubicBezTo>
                  <a:cubicBezTo>
                    <a:pt x="891611" y="45155"/>
                    <a:pt x="893462" y="43226"/>
                    <a:pt x="895844" y="42333"/>
                  </a:cubicBezTo>
                  <a:cubicBezTo>
                    <a:pt x="899212" y="41070"/>
                    <a:pt x="902899" y="40922"/>
                    <a:pt x="906427" y="40216"/>
                  </a:cubicBezTo>
                  <a:cubicBezTo>
                    <a:pt x="909249" y="38805"/>
                    <a:pt x="911964" y="37155"/>
                    <a:pt x="914894" y="35983"/>
                  </a:cubicBezTo>
                  <a:cubicBezTo>
                    <a:pt x="919037" y="34326"/>
                    <a:pt x="923506" y="33539"/>
                    <a:pt x="927594" y="31750"/>
                  </a:cubicBezTo>
                  <a:cubicBezTo>
                    <a:pt x="934821" y="28588"/>
                    <a:pt x="941437" y="24096"/>
                    <a:pt x="948761" y="21166"/>
                  </a:cubicBezTo>
                  <a:cubicBezTo>
                    <a:pt x="952289" y="19755"/>
                    <a:pt x="955740" y="18134"/>
                    <a:pt x="959344" y="16933"/>
                  </a:cubicBezTo>
                  <a:cubicBezTo>
                    <a:pt x="962104" y="16013"/>
                    <a:pt x="965087" y="15838"/>
                    <a:pt x="967811" y="14816"/>
                  </a:cubicBezTo>
                  <a:cubicBezTo>
                    <a:pt x="970765" y="13708"/>
                    <a:pt x="973377" y="11826"/>
                    <a:pt x="976277" y="10583"/>
                  </a:cubicBezTo>
                  <a:cubicBezTo>
                    <a:pt x="981359" y="8405"/>
                    <a:pt x="985714" y="7887"/>
                    <a:pt x="991094" y="6350"/>
                  </a:cubicBezTo>
                  <a:cubicBezTo>
                    <a:pt x="993239" y="5737"/>
                    <a:pt x="995249" y="4632"/>
                    <a:pt x="997444" y="4233"/>
                  </a:cubicBezTo>
                  <a:cubicBezTo>
                    <a:pt x="1003040" y="3215"/>
                    <a:pt x="1008746" y="2920"/>
                    <a:pt x="1014377" y="2116"/>
                  </a:cubicBezTo>
                  <a:cubicBezTo>
                    <a:pt x="1018626" y="1509"/>
                    <a:pt x="1022844" y="705"/>
                    <a:pt x="1027077" y="0"/>
                  </a:cubicBezTo>
                  <a:cubicBezTo>
                    <a:pt x="1045422" y="705"/>
                    <a:pt x="1063793" y="895"/>
                    <a:pt x="1082111" y="2116"/>
                  </a:cubicBezTo>
                  <a:cubicBezTo>
                    <a:pt x="1085013" y="2309"/>
                    <a:pt x="1087737" y="3602"/>
                    <a:pt x="1090577" y="4233"/>
                  </a:cubicBezTo>
                  <a:cubicBezTo>
                    <a:pt x="1094089" y="5014"/>
                    <a:pt x="1097655" y="5541"/>
                    <a:pt x="1101161" y="6350"/>
                  </a:cubicBezTo>
                  <a:cubicBezTo>
                    <a:pt x="1106830" y="7658"/>
                    <a:pt x="1112575" y="8743"/>
                    <a:pt x="1118094" y="10583"/>
                  </a:cubicBezTo>
                  <a:cubicBezTo>
                    <a:pt x="1120211" y="11289"/>
                    <a:pt x="1122270" y="12198"/>
                    <a:pt x="1124444" y="12700"/>
                  </a:cubicBezTo>
                  <a:cubicBezTo>
                    <a:pt x="1131455" y="14318"/>
                    <a:pt x="1145611" y="16933"/>
                    <a:pt x="1145611" y="16933"/>
                  </a:cubicBezTo>
                  <a:cubicBezTo>
                    <a:pt x="1151255" y="19755"/>
                    <a:pt x="1156685" y="23056"/>
                    <a:pt x="1162544" y="25400"/>
                  </a:cubicBezTo>
                  <a:cubicBezTo>
                    <a:pt x="1176057" y="30805"/>
                    <a:pt x="1169729" y="27934"/>
                    <a:pt x="1181594" y="33866"/>
                  </a:cubicBezTo>
                  <a:cubicBezTo>
                    <a:pt x="1189679" y="41953"/>
                    <a:pt x="1181479" y="34644"/>
                    <a:pt x="1194294" y="42333"/>
                  </a:cubicBezTo>
                  <a:cubicBezTo>
                    <a:pt x="1198657" y="44951"/>
                    <a:pt x="1202761" y="47978"/>
                    <a:pt x="1206994" y="50800"/>
                  </a:cubicBezTo>
                  <a:cubicBezTo>
                    <a:pt x="1209111" y="52211"/>
                    <a:pt x="1210931" y="54228"/>
                    <a:pt x="1213344" y="55033"/>
                  </a:cubicBezTo>
                  <a:lnTo>
                    <a:pt x="1219694" y="57150"/>
                  </a:lnTo>
                  <a:cubicBezTo>
                    <a:pt x="1221105" y="59972"/>
                    <a:pt x="1221907" y="63192"/>
                    <a:pt x="1223927" y="65616"/>
                  </a:cubicBezTo>
                  <a:cubicBezTo>
                    <a:pt x="1225556" y="67570"/>
                    <a:pt x="1228290" y="68261"/>
                    <a:pt x="1230277" y="69850"/>
                  </a:cubicBezTo>
                  <a:cubicBezTo>
                    <a:pt x="1231835" y="71097"/>
                    <a:pt x="1233314" y="72486"/>
                    <a:pt x="1234511" y="74083"/>
                  </a:cubicBezTo>
                  <a:cubicBezTo>
                    <a:pt x="1237564" y="78153"/>
                    <a:pt x="1242977" y="86783"/>
                    <a:pt x="1242977" y="86783"/>
                  </a:cubicBezTo>
                  <a:cubicBezTo>
                    <a:pt x="1251724" y="117393"/>
                    <a:pt x="1240772" y="84763"/>
                    <a:pt x="1259911" y="120650"/>
                  </a:cubicBezTo>
                  <a:cubicBezTo>
                    <a:pt x="1262011" y="124587"/>
                    <a:pt x="1261669" y="129637"/>
                    <a:pt x="1264144" y="133350"/>
                  </a:cubicBezTo>
                  <a:cubicBezTo>
                    <a:pt x="1265555" y="135467"/>
                    <a:pt x="1267115" y="137491"/>
                    <a:pt x="1268377" y="139700"/>
                  </a:cubicBezTo>
                  <a:cubicBezTo>
                    <a:pt x="1269943" y="142439"/>
                    <a:pt x="1270777" y="145599"/>
                    <a:pt x="1272611" y="148166"/>
                  </a:cubicBezTo>
                  <a:cubicBezTo>
                    <a:pt x="1274351" y="150602"/>
                    <a:pt x="1276844" y="152399"/>
                    <a:pt x="1278961" y="154516"/>
                  </a:cubicBezTo>
                  <a:cubicBezTo>
                    <a:pt x="1279666" y="156633"/>
                    <a:pt x="1280079" y="158870"/>
                    <a:pt x="1281077" y="160866"/>
                  </a:cubicBezTo>
                  <a:cubicBezTo>
                    <a:pt x="1282215" y="163141"/>
                    <a:pt x="1284309" y="164878"/>
                    <a:pt x="1285311" y="167216"/>
                  </a:cubicBezTo>
                  <a:cubicBezTo>
                    <a:pt x="1291163" y="180870"/>
                    <a:pt x="1283139" y="171396"/>
                    <a:pt x="1291661" y="179916"/>
                  </a:cubicBezTo>
                  <a:cubicBezTo>
                    <a:pt x="1293072" y="182738"/>
                    <a:pt x="1294651" y="185483"/>
                    <a:pt x="1295894" y="188383"/>
                  </a:cubicBezTo>
                  <a:cubicBezTo>
                    <a:pt x="1296773" y="190434"/>
                    <a:pt x="1296773" y="192877"/>
                    <a:pt x="1298011" y="194733"/>
                  </a:cubicBezTo>
                  <a:cubicBezTo>
                    <a:pt x="1299671" y="197224"/>
                    <a:pt x="1302244" y="198966"/>
                    <a:pt x="1304361" y="201083"/>
                  </a:cubicBezTo>
                  <a:cubicBezTo>
                    <a:pt x="1307377" y="207116"/>
                    <a:pt x="1310955" y="214815"/>
                    <a:pt x="1314944" y="220133"/>
                  </a:cubicBezTo>
                  <a:cubicBezTo>
                    <a:pt x="1316740" y="222528"/>
                    <a:pt x="1319456" y="224120"/>
                    <a:pt x="1321294" y="226483"/>
                  </a:cubicBezTo>
                  <a:cubicBezTo>
                    <a:pt x="1324418" y="230499"/>
                    <a:pt x="1326997" y="234911"/>
                    <a:pt x="1329761" y="239183"/>
                  </a:cubicBezTo>
                  <a:cubicBezTo>
                    <a:pt x="1334758" y="246906"/>
                    <a:pt x="1341668" y="253739"/>
                    <a:pt x="1344577" y="262466"/>
                  </a:cubicBezTo>
                  <a:cubicBezTo>
                    <a:pt x="1347499" y="271229"/>
                    <a:pt x="1345456" y="266959"/>
                    <a:pt x="1350927" y="275166"/>
                  </a:cubicBezTo>
                  <a:cubicBezTo>
                    <a:pt x="1351633" y="277988"/>
                    <a:pt x="1352245" y="280836"/>
                    <a:pt x="1353044" y="283633"/>
                  </a:cubicBezTo>
                  <a:cubicBezTo>
                    <a:pt x="1353657" y="285778"/>
                    <a:pt x="1354620" y="287818"/>
                    <a:pt x="1355161" y="289983"/>
                  </a:cubicBezTo>
                  <a:cubicBezTo>
                    <a:pt x="1358944" y="305117"/>
                    <a:pt x="1355812" y="297478"/>
                    <a:pt x="1359394" y="315383"/>
                  </a:cubicBezTo>
                  <a:cubicBezTo>
                    <a:pt x="1359832" y="317571"/>
                    <a:pt x="1360898" y="319588"/>
                    <a:pt x="1361511" y="321733"/>
                  </a:cubicBezTo>
                  <a:cubicBezTo>
                    <a:pt x="1362310" y="324530"/>
                    <a:pt x="1362828" y="327403"/>
                    <a:pt x="1363627" y="330200"/>
                  </a:cubicBezTo>
                  <a:cubicBezTo>
                    <a:pt x="1364240" y="332345"/>
                    <a:pt x="1365203" y="334385"/>
                    <a:pt x="1365744" y="336550"/>
                  </a:cubicBezTo>
                  <a:cubicBezTo>
                    <a:pt x="1366617" y="340040"/>
                    <a:pt x="1366914" y="343662"/>
                    <a:pt x="1367861" y="347133"/>
                  </a:cubicBezTo>
                  <a:cubicBezTo>
                    <a:pt x="1375476" y="375053"/>
                    <a:pt x="1368413" y="347196"/>
                    <a:pt x="1376327" y="368300"/>
                  </a:cubicBezTo>
                  <a:cubicBezTo>
                    <a:pt x="1384973" y="391356"/>
                    <a:pt x="1370891" y="361659"/>
                    <a:pt x="1382677" y="385233"/>
                  </a:cubicBezTo>
                  <a:cubicBezTo>
                    <a:pt x="1383383" y="388761"/>
                    <a:pt x="1383305" y="392541"/>
                    <a:pt x="1384794" y="395816"/>
                  </a:cubicBezTo>
                  <a:cubicBezTo>
                    <a:pt x="1386900" y="400448"/>
                    <a:pt x="1390083" y="404543"/>
                    <a:pt x="1393261" y="408516"/>
                  </a:cubicBezTo>
                  <a:cubicBezTo>
                    <a:pt x="1397717" y="414087"/>
                    <a:pt x="1406402" y="425744"/>
                    <a:pt x="1412311" y="429683"/>
                  </a:cubicBezTo>
                  <a:cubicBezTo>
                    <a:pt x="1431855" y="442711"/>
                    <a:pt x="1407814" y="426085"/>
                    <a:pt x="1422894" y="438150"/>
                  </a:cubicBezTo>
                  <a:cubicBezTo>
                    <a:pt x="1428403" y="442558"/>
                    <a:pt x="1433956" y="446937"/>
                    <a:pt x="1439827" y="450850"/>
                  </a:cubicBezTo>
                  <a:cubicBezTo>
                    <a:pt x="1441944" y="452261"/>
                    <a:pt x="1444142" y="453557"/>
                    <a:pt x="1446177" y="455083"/>
                  </a:cubicBezTo>
                  <a:cubicBezTo>
                    <a:pt x="1452613" y="459910"/>
                    <a:pt x="1459538" y="464212"/>
                    <a:pt x="1465227" y="469900"/>
                  </a:cubicBezTo>
                  <a:cubicBezTo>
                    <a:pt x="1477610" y="482282"/>
                    <a:pt x="1471660" y="477716"/>
                    <a:pt x="1482161" y="484716"/>
                  </a:cubicBezTo>
                  <a:cubicBezTo>
                    <a:pt x="1484278" y="487538"/>
                    <a:pt x="1486461" y="490312"/>
                    <a:pt x="1488511" y="493183"/>
                  </a:cubicBezTo>
                  <a:cubicBezTo>
                    <a:pt x="1489990" y="495253"/>
                    <a:pt x="1490945" y="497734"/>
                    <a:pt x="1492744" y="499533"/>
                  </a:cubicBezTo>
                  <a:cubicBezTo>
                    <a:pt x="1495239" y="502028"/>
                    <a:pt x="1498939" y="503184"/>
                    <a:pt x="1501211" y="505883"/>
                  </a:cubicBezTo>
                  <a:cubicBezTo>
                    <a:pt x="1510301" y="516677"/>
                    <a:pt x="1526611" y="539750"/>
                    <a:pt x="1526611" y="539750"/>
                  </a:cubicBezTo>
                  <a:cubicBezTo>
                    <a:pt x="1530329" y="550908"/>
                    <a:pt x="1526269" y="541882"/>
                    <a:pt x="1535077" y="552450"/>
                  </a:cubicBezTo>
                  <a:cubicBezTo>
                    <a:pt x="1539218" y="557419"/>
                    <a:pt x="1547087" y="572973"/>
                    <a:pt x="1547777" y="575733"/>
                  </a:cubicBezTo>
                  <a:cubicBezTo>
                    <a:pt x="1552183" y="593353"/>
                    <a:pt x="1546819" y="575933"/>
                    <a:pt x="1554127" y="590550"/>
                  </a:cubicBezTo>
                  <a:cubicBezTo>
                    <a:pt x="1555125" y="592546"/>
                    <a:pt x="1555657" y="594747"/>
                    <a:pt x="1556244" y="596900"/>
                  </a:cubicBezTo>
                  <a:cubicBezTo>
                    <a:pt x="1557775" y="602513"/>
                    <a:pt x="1558316" y="608431"/>
                    <a:pt x="1560477" y="613833"/>
                  </a:cubicBezTo>
                  <a:cubicBezTo>
                    <a:pt x="1561888" y="617361"/>
                    <a:pt x="1563119" y="620966"/>
                    <a:pt x="1564711" y="624416"/>
                  </a:cubicBezTo>
                  <a:cubicBezTo>
                    <a:pt x="1567356" y="630146"/>
                    <a:pt x="1571646" y="635228"/>
                    <a:pt x="1573177" y="641350"/>
                  </a:cubicBezTo>
                  <a:cubicBezTo>
                    <a:pt x="1575835" y="651981"/>
                    <a:pt x="1574374" y="647056"/>
                    <a:pt x="1577411" y="656166"/>
                  </a:cubicBezTo>
                  <a:cubicBezTo>
                    <a:pt x="1578116" y="660399"/>
                    <a:pt x="1578685" y="664658"/>
                    <a:pt x="1579527" y="668866"/>
                  </a:cubicBezTo>
                  <a:cubicBezTo>
                    <a:pt x="1580097" y="671719"/>
                    <a:pt x="1581124" y="674471"/>
                    <a:pt x="1581644" y="677333"/>
                  </a:cubicBezTo>
                  <a:cubicBezTo>
                    <a:pt x="1582537" y="682242"/>
                    <a:pt x="1583055" y="687211"/>
                    <a:pt x="1583761" y="692150"/>
                  </a:cubicBezTo>
                  <a:cubicBezTo>
                    <a:pt x="1585228" y="740569"/>
                    <a:pt x="1588226" y="796549"/>
                    <a:pt x="1583761" y="844550"/>
                  </a:cubicBezTo>
                  <a:cubicBezTo>
                    <a:pt x="1583434" y="848062"/>
                    <a:pt x="1579771" y="850394"/>
                    <a:pt x="1577411" y="853016"/>
                  </a:cubicBezTo>
                  <a:cubicBezTo>
                    <a:pt x="1573406" y="857466"/>
                    <a:pt x="1568303" y="860926"/>
                    <a:pt x="1564711" y="865716"/>
                  </a:cubicBezTo>
                  <a:cubicBezTo>
                    <a:pt x="1562594" y="868538"/>
                    <a:pt x="1560856" y="871688"/>
                    <a:pt x="1558361" y="874183"/>
                  </a:cubicBezTo>
                  <a:cubicBezTo>
                    <a:pt x="1533506" y="899038"/>
                    <a:pt x="1552127" y="879169"/>
                    <a:pt x="1537194" y="891116"/>
                  </a:cubicBezTo>
                  <a:cubicBezTo>
                    <a:pt x="1535636" y="892363"/>
                    <a:pt x="1534585" y="894190"/>
                    <a:pt x="1532961" y="895350"/>
                  </a:cubicBezTo>
                  <a:cubicBezTo>
                    <a:pt x="1524681" y="901265"/>
                    <a:pt x="1514757" y="905089"/>
                    <a:pt x="1507561" y="912283"/>
                  </a:cubicBezTo>
                  <a:cubicBezTo>
                    <a:pt x="1501611" y="918232"/>
                    <a:pt x="1502579" y="917948"/>
                    <a:pt x="1492744" y="922866"/>
                  </a:cubicBezTo>
                  <a:cubicBezTo>
                    <a:pt x="1489346" y="924565"/>
                    <a:pt x="1485497" y="925281"/>
                    <a:pt x="1482161" y="927100"/>
                  </a:cubicBezTo>
                  <a:cubicBezTo>
                    <a:pt x="1477695" y="929536"/>
                    <a:pt x="1474185" y="933676"/>
                    <a:pt x="1469461" y="935566"/>
                  </a:cubicBezTo>
                  <a:cubicBezTo>
                    <a:pt x="1465933" y="936977"/>
                    <a:pt x="1462315" y="938182"/>
                    <a:pt x="1458877" y="939800"/>
                  </a:cubicBezTo>
                  <a:cubicBezTo>
                    <a:pt x="1450312" y="943831"/>
                    <a:pt x="1442238" y="948916"/>
                    <a:pt x="1433477" y="952500"/>
                  </a:cubicBezTo>
                  <a:cubicBezTo>
                    <a:pt x="1426659" y="955289"/>
                    <a:pt x="1419412" y="956891"/>
                    <a:pt x="1412311" y="958850"/>
                  </a:cubicBezTo>
                  <a:cubicBezTo>
                    <a:pt x="1367840" y="971118"/>
                    <a:pt x="1384054" y="968346"/>
                    <a:pt x="1348811" y="971550"/>
                  </a:cubicBezTo>
                  <a:cubicBezTo>
                    <a:pt x="1344578" y="972961"/>
                    <a:pt x="1340474" y="974848"/>
                    <a:pt x="1336111" y="975783"/>
                  </a:cubicBezTo>
                  <a:cubicBezTo>
                    <a:pt x="1330549" y="976975"/>
                    <a:pt x="1324816" y="977148"/>
                    <a:pt x="1319177" y="977900"/>
                  </a:cubicBezTo>
                  <a:cubicBezTo>
                    <a:pt x="1277899" y="983403"/>
                    <a:pt x="1339845" y="976911"/>
                    <a:pt x="1249327" y="982133"/>
                  </a:cubicBezTo>
                  <a:cubicBezTo>
                    <a:pt x="1230959" y="983193"/>
                    <a:pt x="1212638" y="984955"/>
                    <a:pt x="1194294" y="986366"/>
                  </a:cubicBezTo>
                  <a:cubicBezTo>
                    <a:pt x="1142139" y="996799"/>
                    <a:pt x="1162348" y="993533"/>
                    <a:pt x="1050361" y="986366"/>
                  </a:cubicBezTo>
                  <a:cubicBezTo>
                    <a:pt x="1006428" y="983554"/>
                    <a:pt x="962839" y="976769"/>
                    <a:pt x="919127" y="971550"/>
                  </a:cubicBezTo>
                  <a:cubicBezTo>
                    <a:pt x="915555" y="971123"/>
                    <a:pt x="912102" y="969967"/>
                    <a:pt x="908544" y="969433"/>
                  </a:cubicBezTo>
                  <a:cubicBezTo>
                    <a:pt x="897985" y="967849"/>
                    <a:pt x="887377" y="966611"/>
                    <a:pt x="876794" y="965200"/>
                  </a:cubicBezTo>
                  <a:lnTo>
                    <a:pt x="616444" y="973666"/>
                  </a:lnTo>
                  <a:cubicBezTo>
                    <a:pt x="567080" y="975356"/>
                    <a:pt x="583043" y="972726"/>
                    <a:pt x="557177" y="977900"/>
                  </a:cubicBezTo>
                  <a:lnTo>
                    <a:pt x="370911" y="973666"/>
                  </a:lnTo>
                  <a:cubicBezTo>
                    <a:pt x="357441" y="973162"/>
                    <a:pt x="330694" y="969433"/>
                    <a:pt x="330694" y="969433"/>
                  </a:cubicBezTo>
                  <a:cubicBezTo>
                    <a:pt x="322281" y="967329"/>
                    <a:pt x="318875" y="966239"/>
                    <a:pt x="309527" y="965200"/>
                  </a:cubicBezTo>
                  <a:cubicBezTo>
                    <a:pt x="301083" y="964262"/>
                    <a:pt x="292585" y="963889"/>
                    <a:pt x="284127" y="963083"/>
                  </a:cubicBezTo>
                  <a:cubicBezTo>
                    <a:pt x="277767" y="962477"/>
                    <a:pt x="271422" y="961712"/>
                    <a:pt x="265077" y="960966"/>
                  </a:cubicBezTo>
                  <a:cubicBezTo>
                    <a:pt x="239579" y="957966"/>
                    <a:pt x="257004" y="960050"/>
                    <a:pt x="235444" y="956733"/>
                  </a:cubicBezTo>
                  <a:cubicBezTo>
                    <a:pt x="221101" y="954526"/>
                    <a:pt x="222610" y="955292"/>
                    <a:pt x="210044" y="952500"/>
                  </a:cubicBezTo>
                  <a:cubicBezTo>
                    <a:pt x="195152" y="949191"/>
                    <a:pt x="207604" y="951802"/>
                    <a:pt x="195227" y="948266"/>
                  </a:cubicBezTo>
                  <a:cubicBezTo>
                    <a:pt x="192430" y="947467"/>
                    <a:pt x="189583" y="946855"/>
                    <a:pt x="186761" y="946150"/>
                  </a:cubicBezTo>
                  <a:cubicBezTo>
                    <a:pt x="183939" y="944739"/>
                    <a:pt x="181260" y="942994"/>
                    <a:pt x="178294" y="941916"/>
                  </a:cubicBezTo>
                  <a:cubicBezTo>
                    <a:pt x="164507" y="936902"/>
                    <a:pt x="166030" y="940573"/>
                    <a:pt x="157127" y="933450"/>
                  </a:cubicBezTo>
                  <a:cubicBezTo>
                    <a:pt x="151449" y="928908"/>
                    <a:pt x="153550" y="928977"/>
                    <a:pt x="148661" y="922866"/>
                  </a:cubicBezTo>
                  <a:cubicBezTo>
                    <a:pt x="145215" y="918559"/>
                    <a:pt x="142790" y="917542"/>
                    <a:pt x="138077" y="914400"/>
                  </a:cubicBezTo>
                  <a:cubicBezTo>
                    <a:pt x="136666" y="912283"/>
                    <a:pt x="135433" y="910037"/>
                    <a:pt x="133844" y="908050"/>
                  </a:cubicBezTo>
                  <a:cubicBezTo>
                    <a:pt x="130185" y="903475"/>
                    <a:pt x="122640" y="898602"/>
                    <a:pt x="119027" y="895350"/>
                  </a:cubicBezTo>
                  <a:cubicBezTo>
                    <a:pt x="115319" y="892012"/>
                    <a:pt x="111507" y="888704"/>
                    <a:pt x="108444" y="884766"/>
                  </a:cubicBezTo>
                  <a:cubicBezTo>
                    <a:pt x="107966" y="884151"/>
                    <a:pt x="93296" y="863665"/>
                    <a:pt x="87277" y="859366"/>
                  </a:cubicBezTo>
                  <a:cubicBezTo>
                    <a:pt x="84710" y="857532"/>
                    <a:pt x="81633" y="856544"/>
                    <a:pt x="78811" y="855133"/>
                  </a:cubicBezTo>
                  <a:cubicBezTo>
                    <a:pt x="77400" y="853016"/>
                    <a:pt x="76492" y="850458"/>
                    <a:pt x="74577" y="848783"/>
                  </a:cubicBezTo>
                  <a:cubicBezTo>
                    <a:pt x="70748" y="845433"/>
                    <a:pt x="61877" y="840316"/>
                    <a:pt x="61877" y="840316"/>
                  </a:cubicBezTo>
                  <a:cubicBezTo>
                    <a:pt x="52304" y="825955"/>
                    <a:pt x="57009" y="831213"/>
                    <a:pt x="49177" y="823383"/>
                  </a:cubicBezTo>
                  <a:cubicBezTo>
                    <a:pt x="43828" y="807336"/>
                    <a:pt x="47621" y="814253"/>
                    <a:pt x="38594" y="802216"/>
                  </a:cubicBezTo>
                  <a:cubicBezTo>
                    <a:pt x="35190" y="788603"/>
                    <a:pt x="36079" y="789557"/>
                    <a:pt x="25894" y="772583"/>
                  </a:cubicBezTo>
                  <a:cubicBezTo>
                    <a:pt x="20706" y="763937"/>
                    <a:pt x="18193" y="761021"/>
                    <a:pt x="15311" y="751416"/>
                  </a:cubicBezTo>
                  <a:cubicBezTo>
                    <a:pt x="14277" y="747970"/>
                    <a:pt x="14141" y="744304"/>
                    <a:pt x="13194" y="740833"/>
                  </a:cubicBezTo>
                  <a:cubicBezTo>
                    <a:pt x="12020" y="736528"/>
                    <a:pt x="10372" y="732366"/>
                    <a:pt x="8961" y="728133"/>
                  </a:cubicBezTo>
                  <a:lnTo>
                    <a:pt x="6844" y="721783"/>
                  </a:lnTo>
                  <a:lnTo>
                    <a:pt x="4727" y="715433"/>
                  </a:lnTo>
                  <a:cubicBezTo>
                    <a:pt x="4022" y="709789"/>
                    <a:pt x="3126" y="704165"/>
                    <a:pt x="2611" y="698500"/>
                  </a:cubicBezTo>
                  <a:cubicBezTo>
                    <a:pt x="-839" y="660541"/>
                    <a:pt x="-1558" y="621913"/>
                    <a:pt x="4727" y="584200"/>
                  </a:cubicBezTo>
                  <a:cubicBezTo>
                    <a:pt x="6245" y="575093"/>
                    <a:pt x="7535" y="569770"/>
                    <a:pt x="11077" y="560916"/>
                  </a:cubicBezTo>
                  <a:cubicBezTo>
                    <a:pt x="12249" y="557986"/>
                    <a:pt x="14139" y="555380"/>
                    <a:pt x="15311" y="552450"/>
                  </a:cubicBezTo>
                  <a:cubicBezTo>
                    <a:pt x="21798" y="536233"/>
                    <a:pt x="15663" y="543632"/>
                    <a:pt x="23777" y="535516"/>
                  </a:cubicBezTo>
                  <a:cubicBezTo>
                    <a:pt x="25210" y="531218"/>
                    <a:pt x="27275" y="524028"/>
                    <a:pt x="30127" y="520700"/>
                  </a:cubicBezTo>
                  <a:cubicBezTo>
                    <a:pt x="32423" y="518021"/>
                    <a:pt x="35884" y="516609"/>
                    <a:pt x="38594" y="514350"/>
                  </a:cubicBezTo>
                  <a:cubicBezTo>
                    <a:pt x="46343" y="507892"/>
                    <a:pt x="38767" y="511469"/>
                    <a:pt x="49177" y="508000"/>
                  </a:cubicBezTo>
                  <a:cubicBezTo>
                    <a:pt x="56219" y="500958"/>
                    <a:pt x="50142" y="505773"/>
                    <a:pt x="59761" y="501650"/>
                  </a:cubicBezTo>
                  <a:cubicBezTo>
                    <a:pt x="62661" y="500407"/>
                    <a:pt x="65327" y="498659"/>
                    <a:pt x="68227" y="497416"/>
                  </a:cubicBezTo>
                  <a:cubicBezTo>
                    <a:pt x="78089" y="493189"/>
                    <a:pt x="85913" y="494269"/>
                    <a:pt x="97861" y="493183"/>
                  </a:cubicBezTo>
                  <a:cubicBezTo>
                    <a:pt x="99978" y="492477"/>
                    <a:pt x="102058" y="491653"/>
                    <a:pt x="104211" y="491066"/>
                  </a:cubicBezTo>
                  <a:cubicBezTo>
                    <a:pt x="109824" y="489535"/>
                    <a:pt x="115624" y="488673"/>
                    <a:pt x="121144" y="486833"/>
                  </a:cubicBezTo>
                  <a:lnTo>
                    <a:pt x="133844" y="482600"/>
                  </a:lnTo>
                  <a:cubicBezTo>
                    <a:pt x="135961" y="481894"/>
                    <a:pt x="137963" y="480483"/>
                    <a:pt x="140194" y="480483"/>
                  </a:cubicBezTo>
                  <a:lnTo>
                    <a:pt x="123261" y="480483"/>
                  </a:lnTo>
                  <a:close/>
                </a:path>
              </a:pathLst>
            </a:cu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7413" y="602511"/>
              <a:ext cx="1706526" cy="170652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15302" y="1276349"/>
              <a:ext cx="540193" cy="540193"/>
            </a:xfrm>
            <a:prstGeom prst="rect">
              <a:avLst/>
            </a:prstGeom>
          </p:spPr>
        </p:pic>
      </p:grpSp>
      <p:grpSp>
        <p:nvGrpSpPr>
          <p:cNvPr id="37" name="Group 36"/>
          <p:cNvGrpSpPr/>
          <p:nvPr/>
        </p:nvGrpSpPr>
        <p:grpSpPr>
          <a:xfrm>
            <a:off x="2574068" y="4161496"/>
            <a:ext cx="680452" cy="845392"/>
            <a:chOff x="2655126" y="4734007"/>
            <a:chExt cx="667170" cy="828891"/>
          </a:xfrm>
        </p:grpSpPr>
        <p:pic>
          <p:nvPicPr>
            <p:cNvPr id="19" name="Picture 18"/>
            <p:cNvPicPr>
              <a:picLocks noChangeAspect="1"/>
            </p:cNvPicPr>
            <p:nvPr/>
          </p:nvPicPr>
          <p:blipFill rotWithShape="1">
            <a:blip r:embed="rId8" cstate="print">
              <a:extLst>
                <a:ext uri="{28A0092B-C50C-407E-A947-70E740481C1C}">
                  <a14:useLocalDpi xmlns:a14="http://schemas.microsoft.com/office/drawing/2010/main" val="0"/>
                </a:ext>
              </a:extLst>
            </a:blip>
            <a:srcRect l="30217" t="24502" r="29870" b="23783"/>
            <a:stretch/>
          </p:blipFill>
          <p:spPr>
            <a:xfrm>
              <a:off x="2738995" y="4734007"/>
              <a:ext cx="510820" cy="496404"/>
            </a:xfrm>
            <a:prstGeom prst="rect">
              <a:avLst/>
            </a:prstGeom>
          </p:spPr>
        </p:pic>
        <p:sp>
          <p:nvSpPr>
            <p:cNvPr id="20" name="TextBox 19"/>
            <p:cNvSpPr txBox="1"/>
            <p:nvPr/>
          </p:nvSpPr>
          <p:spPr>
            <a:xfrm>
              <a:off x="2655126" y="5188052"/>
              <a:ext cx="667170" cy="374846"/>
            </a:xfrm>
            <a:prstGeom prst="rect">
              <a:avLst/>
            </a:prstGeom>
            <a:noFill/>
          </p:spPr>
          <p:txBody>
            <a:bodyPr wrap="none" rtlCol="0">
              <a:spAutoFit/>
            </a:bodyPr>
            <a:lstStyle/>
            <a:p>
              <a:r>
                <a:rPr lang="en-US" sz="1836" dirty="0"/>
                <a:t>UWP</a:t>
              </a:r>
            </a:p>
          </p:txBody>
        </p:sp>
      </p:grpSp>
      <p:grpSp>
        <p:nvGrpSpPr>
          <p:cNvPr id="22" name="Group 21"/>
          <p:cNvGrpSpPr/>
          <p:nvPr/>
        </p:nvGrpSpPr>
        <p:grpSpPr>
          <a:xfrm>
            <a:off x="4070818" y="3681557"/>
            <a:ext cx="611875" cy="874233"/>
            <a:chOff x="2283084" y="4499886"/>
            <a:chExt cx="599932" cy="857169"/>
          </a:xfrm>
        </p:grpSpPr>
        <p:pic>
          <p:nvPicPr>
            <p:cNvPr id="17" name="Pictur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1" name="TextBox 20"/>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3" name="Group 22"/>
          <p:cNvGrpSpPr/>
          <p:nvPr/>
        </p:nvGrpSpPr>
        <p:grpSpPr>
          <a:xfrm>
            <a:off x="9335665" y="5515058"/>
            <a:ext cx="611875" cy="874233"/>
            <a:chOff x="2283084" y="4499886"/>
            <a:chExt cx="599932" cy="857169"/>
          </a:xfrm>
        </p:grpSpPr>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5" name="TextBox 24"/>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6" name="Group 25"/>
          <p:cNvGrpSpPr/>
          <p:nvPr/>
        </p:nvGrpSpPr>
        <p:grpSpPr>
          <a:xfrm>
            <a:off x="8809029" y="813358"/>
            <a:ext cx="611875" cy="874233"/>
            <a:chOff x="2283084" y="4499886"/>
            <a:chExt cx="599932" cy="857169"/>
          </a:xfrm>
        </p:grpSpPr>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8" name="TextBox 27"/>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36" name="Group 35"/>
          <p:cNvGrpSpPr/>
          <p:nvPr/>
        </p:nvGrpSpPr>
        <p:grpSpPr>
          <a:xfrm>
            <a:off x="2913537" y="5418775"/>
            <a:ext cx="1304723" cy="879114"/>
            <a:chOff x="1648712" y="5575635"/>
            <a:chExt cx="1590053" cy="1071367"/>
          </a:xfrm>
        </p:grpSpPr>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48712" y="5575635"/>
              <a:ext cx="1590053" cy="1071367"/>
            </a:xfrm>
            <a:prstGeom prst="rect">
              <a:avLst/>
            </a:prstGeom>
          </p:spPr>
        </p:pic>
        <p:pic>
          <p:nvPicPr>
            <p:cNvPr id="35" name="Picture 34"/>
            <p:cNvPicPr>
              <a:picLocks noChangeAspect="1"/>
            </p:cNvPicPr>
            <p:nvPr/>
          </p:nvPicPr>
          <p:blipFill rotWithShape="1">
            <a:blip r:embed="rId11" cstate="print">
              <a:extLst>
                <a:ext uri="{28A0092B-C50C-407E-A947-70E740481C1C}">
                  <a14:useLocalDpi xmlns:a14="http://schemas.microsoft.com/office/drawing/2010/main" val="0"/>
                </a:ext>
              </a:extLst>
            </a:blip>
            <a:srcRect l="30217" t="24502" r="29870" b="23783"/>
            <a:stretch/>
          </p:blipFill>
          <p:spPr>
            <a:xfrm>
              <a:off x="2121006" y="5797693"/>
              <a:ext cx="645464" cy="627249"/>
            </a:xfrm>
            <a:prstGeom prst="rect">
              <a:avLst/>
            </a:prstGeom>
          </p:spPr>
        </p:pic>
      </p:grpSp>
      <p:grpSp>
        <p:nvGrpSpPr>
          <p:cNvPr id="41" name="Group 40"/>
          <p:cNvGrpSpPr/>
          <p:nvPr/>
        </p:nvGrpSpPr>
        <p:grpSpPr>
          <a:xfrm>
            <a:off x="1032225" y="4366092"/>
            <a:ext cx="1044187" cy="953868"/>
            <a:chOff x="846623" y="4646131"/>
            <a:chExt cx="1023806" cy="935250"/>
          </a:xfrm>
        </p:grpSpPr>
        <p:pic>
          <p:nvPicPr>
            <p:cNvPr id="30" name="Picture 29"/>
            <p:cNvPicPr>
              <a:picLocks noChangeAspect="1"/>
            </p:cNvPicPr>
            <p:nvPr/>
          </p:nvPicPr>
          <p:blipFill>
            <a:blip r:embed="rId12"/>
            <a:stretch>
              <a:fillRect/>
            </a:stretch>
          </p:blipFill>
          <p:spPr>
            <a:xfrm>
              <a:off x="1011772" y="4646131"/>
              <a:ext cx="636940" cy="697600"/>
            </a:xfrm>
            <a:prstGeom prst="rect">
              <a:avLst/>
            </a:prstGeom>
          </p:spPr>
        </p:pic>
        <p:sp>
          <p:nvSpPr>
            <p:cNvPr id="38" name="TextBox 37"/>
            <p:cNvSpPr txBox="1"/>
            <p:nvPr/>
          </p:nvSpPr>
          <p:spPr>
            <a:xfrm>
              <a:off x="846623" y="5206535"/>
              <a:ext cx="1023806" cy="374846"/>
            </a:xfrm>
            <a:prstGeom prst="rect">
              <a:avLst/>
            </a:prstGeom>
            <a:noFill/>
          </p:spPr>
          <p:txBody>
            <a:bodyPr wrap="none" rtlCol="0">
              <a:spAutoFit/>
            </a:bodyPr>
            <a:lstStyle/>
            <a:p>
              <a:r>
                <a:rPr lang="en-US" sz="1836" dirty="0"/>
                <a:t>Unit Test</a:t>
              </a:r>
            </a:p>
          </p:txBody>
        </p:sp>
      </p:grpSp>
      <p:sp>
        <p:nvSpPr>
          <p:cNvPr id="29" name="Arc 28"/>
          <p:cNvSpPr/>
          <p:nvPr/>
        </p:nvSpPr>
        <p:spPr>
          <a:xfrm rot="16625134">
            <a:off x="2377159" y="1194510"/>
            <a:ext cx="2916222" cy="3139456"/>
          </a:xfrm>
          <a:prstGeom prst="arc">
            <a:avLst>
              <a:gd name="adj1" fmla="val 16200000"/>
              <a:gd name="adj2" fmla="val 99157"/>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cxnSp>
        <p:nvCxnSpPr>
          <p:cNvPr id="32" name="Straight Arrow Connector 31"/>
          <p:cNvCxnSpPr/>
          <p:nvPr/>
        </p:nvCxnSpPr>
        <p:spPr>
          <a:xfrm>
            <a:off x="2400297" y="3592760"/>
            <a:ext cx="259309" cy="568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1545979" y="3623408"/>
            <a:ext cx="515519" cy="738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413152" y="3597194"/>
            <a:ext cx="1522575" cy="333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3083108" y="4939323"/>
            <a:ext cx="222368" cy="438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22794" y="4080857"/>
            <a:ext cx="551376" cy="92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031866" y="6259585"/>
            <a:ext cx="1125737" cy="382308"/>
          </a:xfrm>
          <a:prstGeom prst="rect">
            <a:avLst/>
          </a:prstGeom>
          <a:noFill/>
        </p:spPr>
        <p:txBody>
          <a:bodyPr wrap="none" rtlCol="0">
            <a:spAutoFit/>
          </a:bodyPr>
          <a:lstStyle/>
          <a:p>
            <a:r>
              <a:rPr lang="en-US" sz="1836" dirty="0"/>
              <a:t>Simulator</a:t>
            </a:r>
          </a:p>
        </p:txBody>
      </p:sp>
      <p:sp>
        <p:nvSpPr>
          <p:cNvPr id="51" name="Arc 50"/>
          <p:cNvSpPr/>
          <p:nvPr/>
        </p:nvSpPr>
        <p:spPr>
          <a:xfrm rot="19627441">
            <a:off x="5222868" y="1068276"/>
            <a:ext cx="3791401" cy="245051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2" name="Arc 51"/>
          <p:cNvSpPr/>
          <p:nvPr/>
        </p:nvSpPr>
        <p:spPr>
          <a:xfrm rot="508018">
            <a:off x="8286391" y="1532664"/>
            <a:ext cx="2343138" cy="234977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3" name="Arc 52"/>
          <p:cNvSpPr/>
          <p:nvPr/>
        </p:nvSpPr>
        <p:spPr>
          <a:xfrm rot="6738860">
            <a:off x="5380599" y="360899"/>
            <a:ext cx="5176185" cy="5500592"/>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4" name="Arc 53"/>
          <p:cNvSpPr/>
          <p:nvPr/>
        </p:nvSpPr>
        <p:spPr>
          <a:xfrm rot="18028338">
            <a:off x="6727350" y="3469795"/>
            <a:ext cx="4311270" cy="4339538"/>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5" name="TextBox 54"/>
          <p:cNvSpPr txBox="1"/>
          <p:nvPr/>
        </p:nvSpPr>
        <p:spPr>
          <a:xfrm>
            <a:off x="2319465" y="2185959"/>
            <a:ext cx="961657" cy="382308"/>
          </a:xfrm>
          <a:prstGeom prst="rect">
            <a:avLst/>
          </a:prstGeom>
          <a:noFill/>
        </p:spPr>
        <p:txBody>
          <a:bodyPr wrap="none" rtlCol="0">
            <a:spAutoFit/>
          </a:bodyPr>
          <a:lstStyle/>
          <a:p>
            <a:r>
              <a:rPr lang="en-US" sz="1836" dirty="0" err="1"/>
              <a:t>git</a:t>
            </a:r>
            <a:r>
              <a:rPr lang="en-US" sz="1836" dirty="0"/>
              <a:t> push</a:t>
            </a:r>
          </a:p>
        </p:txBody>
      </p:sp>
      <p:sp>
        <p:nvSpPr>
          <p:cNvPr id="57" name="rm textbox"/>
          <p:cNvSpPr txBox="1"/>
          <p:nvPr/>
        </p:nvSpPr>
        <p:spPr>
          <a:xfrm>
            <a:off x="10607788" y="1511365"/>
            <a:ext cx="1638512" cy="958583"/>
          </a:xfrm>
          <a:prstGeom prst="rect">
            <a:avLst/>
          </a:prstGeom>
          <a:noFill/>
        </p:spPr>
        <p:txBody>
          <a:bodyPr wrap="none" rtlCol="0">
            <a:spAutoFit/>
          </a:bodyPr>
          <a:lstStyle/>
          <a:p>
            <a:pPr algn="ctr"/>
            <a:r>
              <a:rPr lang="en-US" sz="1836" dirty="0"/>
              <a:t>Release</a:t>
            </a:r>
          </a:p>
          <a:p>
            <a:pPr algn="ctr"/>
            <a:r>
              <a:rPr lang="en-US" sz="1836" dirty="0"/>
              <a:t>Management</a:t>
            </a:r>
          </a:p>
          <a:p>
            <a:pPr algn="ctr"/>
            <a:r>
              <a:rPr lang="en-US" sz="1836" dirty="0"/>
              <a:t>with Approvals</a:t>
            </a:r>
          </a:p>
        </p:txBody>
      </p:sp>
      <p:sp>
        <p:nvSpPr>
          <p:cNvPr id="58" name="TextBox 57"/>
          <p:cNvSpPr txBox="1"/>
          <p:nvPr/>
        </p:nvSpPr>
        <p:spPr>
          <a:xfrm>
            <a:off x="7194743" y="4935679"/>
            <a:ext cx="2248869" cy="670445"/>
          </a:xfrm>
          <a:prstGeom prst="rect">
            <a:avLst/>
          </a:prstGeom>
          <a:noFill/>
        </p:spPr>
        <p:txBody>
          <a:bodyPr wrap="square" rtlCol="0">
            <a:spAutoFit/>
          </a:bodyPr>
          <a:lstStyle/>
          <a:p>
            <a:pPr algn="ctr"/>
            <a:r>
              <a:rPr lang="en-US" sz="1836" dirty="0" err="1"/>
              <a:t>HockeyApp</a:t>
            </a:r>
            <a:endParaRPr lang="en-US" sz="1836" dirty="0"/>
          </a:p>
          <a:p>
            <a:pPr algn="ctr"/>
            <a:r>
              <a:rPr lang="en-US" sz="1836" dirty="0"/>
              <a:t>Update Manager</a:t>
            </a:r>
          </a:p>
        </p:txBody>
      </p:sp>
      <p:sp>
        <p:nvSpPr>
          <p:cNvPr id="59" name="TextBox 58"/>
          <p:cNvSpPr txBox="1"/>
          <p:nvPr/>
        </p:nvSpPr>
        <p:spPr>
          <a:xfrm>
            <a:off x="7692805" y="3513524"/>
            <a:ext cx="2248869" cy="958583"/>
          </a:xfrm>
          <a:prstGeom prst="rect">
            <a:avLst/>
          </a:prstGeom>
          <a:noFill/>
        </p:spPr>
        <p:txBody>
          <a:bodyPr wrap="square" rtlCol="0">
            <a:spAutoFit/>
          </a:bodyPr>
          <a:lstStyle/>
          <a:p>
            <a:pPr algn="ctr"/>
            <a:r>
              <a:rPr lang="en-US" sz="1836" dirty="0" err="1"/>
              <a:t>HockeyApp</a:t>
            </a:r>
            <a:endParaRPr lang="en-US" sz="1836" dirty="0"/>
          </a:p>
          <a:p>
            <a:pPr algn="ctr"/>
            <a:r>
              <a:rPr lang="en-US" sz="1836" dirty="0"/>
              <a:t>Crash Reports</a:t>
            </a:r>
          </a:p>
          <a:p>
            <a:pPr algn="ctr"/>
            <a:r>
              <a:rPr lang="en-US" sz="1836" dirty="0"/>
              <a:t> &amp; Feedback</a:t>
            </a:r>
          </a:p>
        </p:txBody>
      </p:sp>
      <p:sp>
        <p:nvSpPr>
          <p:cNvPr id="60" name="TextBox 59"/>
          <p:cNvSpPr txBox="1"/>
          <p:nvPr/>
        </p:nvSpPr>
        <p:spPr>
          <a:xfrm>
            <a:off x="3559376" y="4573136"/>
            <a:ext cx="1523972" cy="670445"/>
          </a:xfrm>
          <a:prstGeom prst="rect">
            <a:avLst/>
          </a:prstGeom>
          <a:noFill/>
        </p:spPr>
        <p:txBody>
          <a:bodyPr wrap="square" rtlCol="0">
            <a:spAutoFit/>
          </a:bodyPr>
          <a:lstStyle/>
          <a:p>
            <a:pPr algn="ctr"/>
            <a:r>
              <a:rPr lang="en-US" sz="1836" dirty="0"/>
              <a:t>Debugging in Visual Studio</a:t>
            </a:r>
          </a:p>
        </p:txBody>
      </p:sp>
      <p:sp>
        <p:nvSpPr>
          <p:cNvPr id="61" name="team build textbox"/>
          <p:cNvSpPr txBox="1"/>
          <p:nvPr/>
        </p:nvSpPr>
        <p:spPr>
          <a:xfrm>
            <a:off x="6447024" y="171283"/>
            <a:ext cx="2299802" cy="670445"/>
          </a:xfrm>
          <a:prstGeom prst="rect">
            <a:avLst/>
          </a:prstGeom>
          <a:noFill/>
        </p:spPr>
        <p:txBody>
          <a:bodyPr wrap="none" rtlCol="0">
            <a:spAutoFit/>
          </a:bodyPr>
          <a:lstStyle/>
          <a:p>
            <a:pPr algn="ctr"/>
            <a:r>
              <a:rPr lang="en-US" sz="1836" dirty="0"/>
              <a:t>Team Build (CI)</a:t>
            </a:r>
          </a:p>
          <a:p>
            <a:pPr algn="ctr"/>
            <a:r>
              <a:rPr lang="en-US" sz="1836" dirty="0"/>
              <a:t>Test &amp; Code Coverage</a:t>
            </a:r>
          </a:p>
        </p:txBody>
      </p:sp>
      <p:grpSp>
        <p:nvGrpSpPr>
          <p:cNvPr id="63" name="Group 62"/>
          <p:cNvGrpSpPr/>
          <p:nvPr/>
        </p:nvGrpSpPr>
        <p:grpSpPr>
          <a:xfrm>
            <a:off x="5566110" y="3554388"/>
            <a:ext cx="1260762" cy="2638549"/>
            <a:chOff x="5456601" y="3485011"/>
            <a:chExt cx="1236153" cy="2587048"/>
          </a:xfrm>
        </p:grpSpPr>
        <p:pic>
          <p:nvPicPr>
            <p:cNvPr id="64" name="droid"/>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56601" y="3485011"/>
              <a:ext cx="1236153" cy="2195407"/>
            </a:xfrm>
            <a:prstGeom prst="rect">
              <a:avLst/>
            </a:prstGeom>
          </p:spPr>
        </p:pic>
        <p:sp>
          <p:nvSpPr>
            <p:cNvPr id="65" name="emulator droid"/>
            <p:cNvSpPr txBox="1"/>
            <p:nvPr/>
          </p:nvSpPr>
          <p:spPr>
            <a:xfrm>
              <a:off x="5554117" y="5697213"/>
              <a:ext cx="1057277" cy="374846"/>
            </a:xfrm>
            <a:prstGeom prst="rect">
              <a:avLst/>
            </a:prstGeom>
            <a:noFill/>
          </p:spPr>
          <p:txBody>
            <a:bodyPr wrap="none" rtlCol="0">
              <a:spAutoFit/>
            </a:bodyPr>
            <a:lstStyle/>
            <a:p>
              <a:r>
                <a:rPr lang="en-US" sz="1836" dirty="0"/>
                <a:t>Emulator</a:t>
              </a:r>
            </a:p>
          </p:txBody>
        </p:sp>
      </p:grpSp>
      <p:sp>
        <p:nvSpPr>
          <p:cNvPr id="68" name="TextBox 67"/>
          <p:cNvSpPr txBox="1"/>
          <p:nvPr/>
        </p:nvSpPr>
        <p:spPr>
          <a:xfrm>
            <a:off x="5149602" y="2073691"/>
            <a:ext cx="1163162" cy="670445"/>
          </a:xfrm>
          <a:prstGeom prst="rect">
            <a:avLst/>
          </a:prstGeom>
          <a:noFill/>
        </p:spPr>
        <p:txBody>
          <a:bodyPr wrap="square" rtlCol="0">
            <a:spAutoFit/>
          </a:bodyPr>
          <a:lstStyle/>
          <a:p>
            <a:pPr algn="ctr"/>
            <a:r>
              <a:rPr lang="en-US" sz="1836" dirty="0"/>
              <a:t>Bug Tracking</a:t>
            </a:r>
          </a:p>
        </p:txBody>
      </p:sp>
      <p:grpSp>
        <p:nvGrpSpPr>
          <p:cNvPr id="85" name="Group 84"/>
          <p:cNvGrpSpPr/>
          <p:nvPr/>
        </p:nvGrpSpPr>
        <p:grpSpPr>
          <a:xfrm>
            <a:off x="5252279" y="1779080"/>
            <a:ext cx="4655162" cy="1463443"/>
            <a:chOff x="5148896" y="1744355"/>
            <a:chExt cx="4564299" cy="1434878"/>
          </a:xfrm>
        </p:grpSpPr>
        <p:cxnSp>
          <p:nvCxnSpPr>
            <p:cNvPr id="74" name="Straight Arrow Connector 73"/>
            <p:cNvCxnSpPr/>
            <p:nvPr/>
          </p:nvCxnSpPr>
          <p:spPr>
            <a:xfrm flipV="1">
              <a:off x="5148896" y="1744355"/>
              <a:ext cx="0" cy="1434878"/>
            </a:xfrm>
            <a:prstGeom prst="straightConnector1">
              <a:avLst/>
            </a:prstGeom>
            <a:ln w="50800">
              <a:tailEnd type="triangle"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5148896" y="3155126"/>
              <a:ext cx="4564299" cy="2794"/>
            </a:xfrm>
            <a:prstGeom prst="straightConnector1">
              <a:avLst/>
            </a:prstGeom>
            <a:ln w="50800">
              <a:tailEnd type="none" w="lg"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54978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877028" y="2527887"/>
            <a:ext cx="2214133" cy="1025907"/>
            <a:chOff x="479461" y="2689709"/>
            <a:chExt cx="2170916" cy="1005882"/>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61" y="2689709"/>
              <a:ext cx="1963479" cy="8235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61" y="3330877"/>
              <a:ext cx="2170916" cy="364714"/>
            </a:xfrm>
            <a:prstGeom prst="rect">
              <a:avLst/>
            </a:prstGeom>
          </p:spPr>
        </p:pic>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8163" y="3149096"/>
            <a:ext cx="1478881" cy="88732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1080" y="1450418"/>
            <a:ext cx="898847" cy="375343"/>
          </a:xfrm>
          <a:prstGeom prst="rect">
            <a:avLst/>
          </a:prstGeom>
        </p:spPr>
      </p:pic>
      <p:grpSp>
        <p:nvGrpSpPr>
          <p:cNvPr id="14" name="Group 13"/>
          <p:cNvGrpSpPr/>
          <p:nvPr/>
        </p:nvGrpSpPr>
        <p:grpSpPr>
          <a:xfrm>
            <a:off x="4192287" y="-3511"/>
            <a:ext cx="2128750" cy="2128750"/>
            <a:chOff x="4997413" y="602511"/>
            <a:chExt cx="1706526" cy="1706526"/>
          </a:xfrm>
        </p:grpSpPr>
        <p:sp>
          <p:nvSpPr>
            <p:cNvPr id="13" name="Freeform 12"/>
            <p:cNvSpPr/>
            <p:nvPr/>
          </p:nvSpPr>
          <p:spPr>
            <a:xfrm>
              <a:off x="5054106" y="967317"/>
              <a:ext cx="1586113" cy="993021"/>
            </a:xfrm>
            <a:custGeom>
              <a:avLst/>
              <a:gdLst>
                <a:gd name="connsiteX0" fmla="*/ 123261 w 1586113"/>
                <a:gd name="connsiteY0" fmla="*/ 480483 h 993021"/>
                <a:gd name="connsiteX1" fmla="*/ 180411 w 1586113"/>
                <a:gd name="connsiteY1" fmla="*/ 478366 h 993021"/>
                <a:gd name="connsiteX2" fmla="*/ 210044 w 1586113"/>
                <a:gd name="connsiteY2" fmla="*/ 472016 h 993021"/>
                <a:gd name="connsiteX3" fmla="*/ 218511 w 1586113"/>
                <a:gd name="connsiteY3" fmla="*/ 469900 h 993021"/>
                <a:gd name="connsiteX4" fmla="*/ 269311 w 1586113"/>
                <a:gd name="connsiteY4" fmla="*/ 467783 h 993021"/>
                <a:gd name="connsiteX5" fmla="*/ 275661 w 1586113"/>
                <a:gd name="connsiteY5" fmla="*/ 465666 h 993021"/>
                <a:gd name="connsiteX6" fmla="*/ 284127 w 1586113"/>
                <a:gd name="connsiteY6" fmla="*/ 461433 h 993021"/>
                <a:gd name="connsiteX7" fmla="*/ 292594 w 1586113"/>
                <a:gd name="connsiteY7" fmla="*/ 459316 h 993021"/>
                <a:gd name="connsiteX8" fmla="*/ 303177 w 1586113"/>
                <a:gd name="connsiteY8" fmla="*/ 450850 h 993021"/>
                <a:gd name="connsiteX9" fmla="*/ 320111 w 1586113"/>
                <a:gd name="connsiteY9" fmla="*/ 438150 h 993021"/>
                <a:gd name="connsiteX10" fmla="*/ 326461 w 1586113"/>
                <a:gd name="connsiteY10" fmla="*/ 433916 h 993021"/>
                <a:gd name="connsiteX11" fmla="*/ 341277 w 1586113"/>
                <a:gd name="connsiteY11" fmla="*/ 419100 h 993021"/>
                <a:gd name="connsiteX12" fmla="*/ 345511 w 1586113"/>
                <a:gd name="connsiteY12" fmla="*/ 414866 h 993021"/>
                <a:gd name="connsiteX13" fmla="*/ 362444 w 1586113"/>
                <a:gd name="connsiteY13" fmla="*/ 402166 h 993021"/>
                <a:gd name="connsiteX14" fmla="*/ 375144 w 1586113"/>
                <a:gd name="connsiteY14" fmla="*/ 389466 h 993021"/>
                <a:gd name="connsiteX15" fmla="*/ 383611 w 1586113"/>
                <a:gd name="connsiteY15" fmla="*/ 378883 h 993021"/>
                <a:gd name="connsiteX16" fmla="*/ 387844 w 1586113"/>
                <a:gd name="connsiteY16" fmla="*/ 370416 h 993021"/>
                <a:gd name="connsiteX17" fmla="*/ 402661 w 1586113"/>
                <a:gd name="connsiteY17" fmla="*/ 347133 h 993021"/>
                <a:gd name="connsiteX18" fmla="*/ 411127 w 1586113"/>
                <a:gd name="connsiteY18" fmla="*/ 328083 h 993021"/>
                <a:gd name="connsiteX19" fmla="*/ 415361 w 1586113"/>
                <a:gd name="connsiteY19" fmla="*/ 321733 h 993021"/>
                <a:gd name="connsiteX20" fmla="*/ 419594 w 1586113"/>
                <a:gd name="connsiteY20" fmla="*/ 311150 h 993021"/>
                <a:gd name="connsiteX21" fmla="*/ 425944 w 1586113"/>
                <a:gd name="connsiteY21" fmla="*/ 302683 h 993021"/>
                <a:gd name="connsiteX22" fmla="*/ 430177 w 1586113"/>
                <a:gd name="connsiteY22" fmla="*/ 296333 h 993021"/>
                <a:gd name="connsiteX23" fmla="*/ 434411 w 1586113"/>
                <a:gd name="connsiteY23" fmla="*/ 292100 h 993021"/>
                <a:gd name="connsiteX24" fmla="*/ 447111 w 1586113"/>
                <a:gd name="connsiteY24" fmla="*/ 275166 h 993021"/>
                <a:gd name="connsiteX25" fmla="*/ 453461 w 1586113"/>
                <a:gd name="connsiteY25" fmla="*/ 270933 h 993021"/>
                <a:gd name="connsiteX26" fmla="*/ 470394 w 1586113"/>
                <a:gd name="connsiteY26" fmla="*/ 258233 h 993021"/>
                <a:gd name="connsiteX27" fmla="*/ 476744 w 1586113"/>
                <a:gd name="connsiteY27" fmla="*/ 254000 h 993021"/>
                <a:gd name="connsiteX28" fmla="*/ 491561 w 1586113"/>
                <a:gd name="connsiteY28" fmla="*/ 249766 h 993021"/>
                <a:gd name="connsiteX29" fmla="*/ 502144 w 1586113"/>
                <a:gd name="connsiteY29" fmla="*/ 245533 h 993021"/>
                <a:gd name="connsiteX30" fmla="*/ 512727 w 1586113"/>
                <a:gd name="connsiteY30" fmla="*/ 243416 h 993021"/>
                <a:gd name="connsiteX31" fmla="*/ 538127 w 1586113"/>
                <a:gd name="connsiteY31" fmla="*/ 237066 h 993021"/>
                <a:gd name="connsiteX32" fmla="*/ 548711 w 1586113"/>
                <a:gd name="connsiteY32" fmla="*/ 230716 h 993021"/>
                <a:gd name="connsiteX33" fmla="*/ 563527 w 1586113"/>
                <a:gd name="connsiteY33" fmla="*/ 228600 h 993021"/>
                <a:gd name="connsiteX34" fmla="*/ 569877 w 1586113"/>
                <a:gd name="connsiteY34" fmla="*/ 226483 h 993021"/>
                <a:gd name="connsiteX35" fmla="*/ 584694 w 1586113"/>
                <a:gd name="connsiteY35" fmla="*/ 224366 h 993021"/>
                <a:gd name="connsiteX36" fmla="*/ 597394 w 1586113"/>
                <a:gd name="connsiteY36" fmla="*/ 222250 h 993021"/>
                <a:gd name="connsiteX37" fmla="*/ 603744 w 1586113"/>
                <a:gd name="connsiteY37" fmla="*/ 220133 h 993021"/>
                <a:gd name="connsiteX38" fmla="*/ 620677 w 1586113"/>
                <a:gd name="connsiteY38" fmla="*/ 215900 h 993021"/>
                <a:gd name="connsiteX39" fmla="*/ 633377 w 1586113"/>
                <a:gd name="connsiteY39" fmla="*/ 211666 h 993021"/>
                <a:gd name="connsiteX40" fmla="*/ 650311 w 1586113"/>
                <a:gd name="connsiteY40" fmla="*/ 207433 h 993021"/>
                <a:gd name="connsiteX41" fmla="*/ 656661 w 1586113"/>
                <a:gd name="connsiteY41" fmla="*/ 203200 h 993021"/>
                <a:gd name="connsiteX42" fmla="*/ 679944 w 1586113"/>
                <a:gd name="connsiteY42" fmla="*/ 190500 h 993021"/>
                <a:gd name="connsiteX43" fmla="*/ 688411 w 1586113"/>
                <a:gd name="connsiteY43" fmla="*/ 179916 h 993021"/>
                <a:gd name="connsiteX44" fmla="*/ 713811 w 1586113"/>
                <a:gd name="connsiteY44" fmla="*/ 152400 h 993021"/>
                <a:gd name="connsiteX45" fmla="*/ 720161 w 1586113"/>
                <a:gd name="connsiteY45" fmla="*/ 146050 h 993021"/>
                <a:gd name="connsiteX46" fmla="*/ 741327 w 1586113"/>
                <a:gd name="connsiteY46" fmla="*/ 131233 h 993021"/>
                <a:gd name="connsiteX47" fmla="*/ 745561 w 1586113"/>
                <a:gd name="connsiteY47" fmla="*/ 127000 h 993021"/>
                <a:gd name="connsiteX48" fmla="*/ 756144 w 1586113"/>
                <a:gd name="connsiteY48" fmla="*/ 120650 h 993021"/>
                <a:gd name="connsiteX49" fmla="*/ 764611 w 1586113"/>
                <a:gd name="connsiteY49" fmla="*/ 114300 h 993021"/>
                <a:gd name="connsiteX50" fmla="*/ 770961 w 1586113"/>
                <a:gd name="connsiteY50" fmla="*/ 112183 h 993021"/>
                <a:gd name="connsiteX51" fmla="*/ 783661 w 1586113"/>
                <a:gd name="connsiteY51" fmla="*/ 103716 h 993021"/>
                <a:gd name="connsiteX52" fmla="*/ 790011 w 1586113"/>
                <a:gd name="connsiteY52" fmla="*/ 99483 h 993021"/>
                <a:gd name="connsiteX53" fmla="*/ 796361 w 1586113"/>
                <a:gd name="connsiteY53" fmla="*/ 93133 h 993021"/>
                <a:gd name="connsiteX54" fmla="*/ 809061 w 1586113"/>
                <a:gd name="connsiteY54" fmla="*/ 88900 h 993021"/>
                <a:gd name="connsiteX55" fmla="*/ 813294 w 1586113"/>
                <a:gd name="connsiteY55" fmla="*/ 84666 h 993021"/>
                <a:gd name="connsiteX56" fmla="*/ 836577 w 1586113"/>
                <a:gd name="connsiteY56" fmla="*/ 71966 h 993021"/>
                <a:gd name="connsiteX57" fmla="*/ 845044 w 1586113"/>
                <a:gd name="connsiteY57" fmla="*/ 67733 h 993021"/>
                <a:gd name="connsiteX58" fmla="*/ 851394 w 1586113"/>
                <a:gd name="connsiteY58" fmla="*/ 63500 h 993021"/>
                <a:gd name="connsiteX59" fmla="*/ 857744 w 1586113"/>
                <a:gd name="connsiteY59" fmla="*/ 61383 h 993021"/>
                <a:gd name="connsiteX60" fmla="*/ 866211 w 1586113"/>
                <a:gd name="connsiteY60" fmla="*/ 57150 h 993021"/>
                <a:gd name="connsiteX61" fmla="*/ 872561 w 1586113"/>
                <a:gd name="connsiteY61" fmla="*/ 55033 h 993021"/>
                <a:gd name="connsiteX62" fmla="*/ 889494 w 1586113"/>
                <a:gd name="connsiteY62" fmla="*/ 46566 h 993021"/>
                <a:gd name="connsiteX63" fmla="*/ 895844 w 1586113"/>
                <a:gd name="connsiteY63" fmla="*/ 42333 h 993021"/>
                <a:gd name="connsiteX64" fmla="*/ 906427 w 1586113"/>
                <a:gd name="connsiteY64" fmla="*/ 40216 h 993021"/>
                <a:gd name="connsiteX65" fmla="*/ 914894 w 1586113"/>
                <a:gd name="connsiteY65" fmla="*/ 35983 h 993021"/>
                <a:gd name="connsiteX66" fmla="*/ 927594 w 1586113"/>
                <a:gd name="connsiteY66" fmla="*/ 31750 h 993021"/>
                <a:gd name="connsiteX67" fmla="*/ 948761 w 1586113"/>
                <a:gd name="connsiteY67" fmla="*/ 21166 h 993021"/>
                <a:gd name="connsiteX68" fmla="*/ 959344 w 1586113"/>
                <a:gd name="connsiteY68" fmla="*/ 16933 h 993021"/>
                <a:gd name="connsiteX69" fmla="*/ 967811 w 1586113"/>
                <a:gd name="connsiteY69" fmla="*/ 14816 h 993021"/>
                <a:gd name="connsiteX70" fmla="*/ 976277 w 1586113"/>
                <a:gd name="connsiteY70" fmla="*/ 10583 h 993021"/>
                <a:gd name="connsiteX71" fmla="*/ 991094 w 1586113"/>
                <a:gd name="connsiteY71" fmla="*/ 6350 h 993021"/>
                <a:gd name="connsiteX72" fmla="*/ 997444 w 1586113"/>
                <a:gd name="connsiteY72" fmla="*/ 4233 h 993021"/>
                <a:gd name="connsiteX73" fmla="*/ 1014377 w 1586113"/>
                <a:gd name="connsiteY73" fmla="*/ 2116 h 993021"/>
                <a:gd name="connsiteX74" fmla="*/ 1027077 w 1586113"/>
                <a:gd name="connsiteY74" fmla="*/ 0 h 993021"/>
                <a:gd name="connsiteX75" fmla="*/ 1082111 w 1586113"/>
                <a:gd name="connsiteY75" fmla="*/ 2116 h 993021"/>
                <a:gd name="connsiteX76" fmla="*/ 1090577 w 1586113"/>
                <a:gd name="connsiteY76" fmla="*/ 4233 h 993021"/>
                <a:gd name="connsiteX77" fmla="*/ 1101161 w 1586113"/>
                <a:gd name="connsiteY77" fmla="*/ 6350 h 993021"/>
                <a:gd name="connsiteX78" fmla="*/ 1118094 w 1586113"/>
                <a:gd name="connsiteY78" fmla="*/ 10583 h 993021"/>
                <a:gd name="connsiteX79" fmla="*/ 1124444 w 1586113"/>
                <a:gd name="connsiteY79" fmla="*/ 12700 h 993021"/>
                <a:gd name="connsiteX80" fmla="*/ 1145611 w 1586113"/>
                <a:gd name="connsiteY80" fmla="*/ 16933 h 993021"/>
                <a:gd name="connsiteX81" fmla="*/ 1162544 w 1586113"/>
                <a:gd name="connsiteY81" fmla="*/ 25400 h 993021"/>
                <a:gd name="connsiteX82" fmla="*/ 1181594 w 1586113"/>
                <a:gd name="connsiteY82" fmla="*/ 33866 h 993021"/>
                <a:gd name="connsiteX83" fmla="*/ 1194294 w 1586113"/>
                <a:gd name="connsiteY83" fmla="*/ 42333 h 993021"/>
                <a:gd name="connsiteX84" fmla="*/ 1206994 w 1586113"/>
                <a:gd name="connsiteY84" fmla="*/ 50800 h 993021"/>
                <a:gd name="connsiteX85" fmla="*/ 1213344 w 1586113"/>
                <a:gd name="connsiteY85" fmla="*/ 55033 h 993021"/>
                <a:gd name="connsiteX86" fmla="*/ 1219694 w 1586113"/>
                <a:gd name="connsiteY86" fmla="*/ 57150 h 993021"/>
                <a:gd name="connsiteX87" fmla="*/ 1223927 w 1586113"/>
                <a:gd name="connsiteY87" fmla="*/ 65616 h 993021"/>
                <a:gd name="connsiteX88" fmla="*/ 1230277 w 1586113"/>
                <a:gd name="connsiteY88" fmla="*/ 69850 h 993021"/>
                <a:gd name="connsiteX89" fmla="*/ 1234511 w 1586113"/>
                <a:gd name="connsiteY89" fmla="*/ 74083 h 993021"/>
                <a:gd name="connsiteX90" fmla="*/ 1242977 w 1586113"/>
                <a:gd name="connsiteY90" fmla="*/ 86783 h 993021"/>
                <a:gd name="connsiteX91" fmla="*/ 1259911 w 1586113"/>
                <a:gd name="connsiteY91" fmla="*/ 120650 h 993021"/>
                <a:gd name="connsiteX92" fmla="*/ 1264144 w 1586113"/>
                <a:gd name="connsiteY92" fmla="*/ 133350 h 993021"/>
                <a:gd name="connsiteX93" fmla="*/ 1268377 w 1586113"/>
                <a:gd name="connsiteY93" fmla="*/ 139700 h 993021"/>
                <a:gd name="connsiteX94" fmla="*/ 1272611 w 1586113"/>
                <a:gd name="connsiteY94" fmla="*/ 148166 h 993021"/>
                <a:gd name="connsiteX95" fmla="*/ 1278961 w 1586113"/>
                <a:gd name="connsiteY95" fmla="*/ 154516 h 993021"/>
                <a:gd name="connsiteX96" fmla="*/ 1281077 w 1586113"/>
                <a:gd name="connsiteY96" fmla="*/ 160866 h 993021"/>
                <a:gd name="connsiteX97" fmla="*/ 1285311 w 1586113"/>
                <a:gd name="connsiteY97" fmla="*/ 167216 h 993021"/>
                <a:gd name="connsiteX98" fmla="*/ 1291661 w 1586113"/>
                <a:gd name="connsiteY98" fmla="*/ 179916 h 993021"/>
                <a:gd name="connsiteX99" fmla="*/ 1295894 w 1586113"/>
                <a:gd name="connsiteY99" fmla="*/ 188383 h 993021"/>
                <a:gd name="connsiteX100" fmla="*/ 1298011 w 1586113"/>
                <a:gd name="connsiteY100" fmla="*/ 194733 h 993021"/>
                <a:gd name="connsiteX101" fmla="*/ 1304361 w 1586113"/>
                <a:gd name="connsiteY101" fmla="*/ 201083 h 993021"/>
                <a:gd name="connsiteX102" fmla="*/ 1314944 w 1586113"/>
                <a:gd name="connsiteY102" fmla="*/ 220133 h 993021"/>
                <a:gd name="connsiteX103" fmla="*/ 1321294 w 1586113"/>
                <a:gd name="connsiteY103" fmla="*/ 226483 h 993021"/>
                <a:gd name="connsiteX104" fmla="*/ 1329761 w 1586113"/>
                <a:gd name="connsiteY104" fmla="*/ 239183 h 993021"/>
                <a:gd name="connsiteX105" fmla="*/ 1344577 w 1586113"/>
                <a:gd name="connsiteY105" fmla="*/ 262466 h 993021"/>
                <a:gd name="connsiteX106" fmla="*/ 1350927 w 1586113"/>
                <a:gd name="connsiteY106" fmla="*/ 275166 h 993021"/>
                <a:gd name="connsiteX107" fmla="*/ 1353044 w 1586113"/>
                <a:gd name="connsiteY107" fmla="*/ 283633 h 993021"/>
                <a:gd name="connsiteX108" fmla="*/ 1355161 w 1586113"/>
                <a:gd name="connsiteY108" fmla="*/ 289983 h 993021"/>
                <a:gd name="connsiteX109" fmla="*/ 1359394 w 1586113"/>
                <a:gd name="connsiteY109" fmla="*/ 315383 h 993021"/>
                <a:gd name="connsiteX110" fmla="*/ 1361511 w 1586113"/>
                <a:gd name="connsiteY110" fmla="*/ 321733 h 993021"/>
                <a:gd name="connsiteX111" fmla="*/ 1363627 w 1586113"/>
                <a:gd name="connsiteY111" fmla="*/ 330200 h 993021"/>
                <a:gd name="connsiteX112" fmla="*/ 1365744 w 1586113"/>
                <a:gd name="connsiteY112" fmla="*/ 336550 h 993021"/>
                <a:gd name="connsiteX113" fmla="*/ 1367861 w 1586113"/>
                <a:gd name="connsiteY113" fmla="*/ 347133 h 993021"/>
                <a:gd name="connsiteX114" fmla="*/ 1376327 w 1586113"/>
                <a:gd name="connsiteY114" fmla="*/ 368300 h 993021"/>
                <a:gd name="connsiteX115" fmla="*/ 1382677 w 1586113"/>
                <a:gd name="connsiteY115" fmla="*/ 385233 h 993021"/>
                <a:gd name="connsiteX116" fmla="*/ 1384794 w 1586113"/>
                <a:gd name="connsiteY116" fmla="*/ 395816 h 993021"/>
                <a:gd name="connsiteX117" fmla="*/ 1393261 w 1586113"/>
                <a:gd name="connsiteY117" fmla="*/ 408516 h 993021"/>
                <a:gd name="connsiteX118" fmla="*/ 1412311 w 1586113"/>
                <a:gd name="connsiteY118" fmla="*/ 429683 h 993021"/>
                <a:gd name="connsiteX119" fmla="*/ 1422894 w 1586113"/>
                <a:gd name="connsiteY119" fmla="*/ 438150 h 993021"/>
                <a:gd name="connsiteX120" fmla="*/ 1439827 w 1586113"/>
                <a:gd name="connsiteY120" fmla="*/ 450850 h 993021"/>
                <a:gd name="connsiteX121" fmla="*/ 1446177 w 1586113"/>
                <a:gd name="connsiteY121" fmla="*/ 455083 h 993021"/>
                <a:gd name="connsiteX122" fmla="*/ 1465227 w 1586113"/>
                <a:gd name="connsiteY122" fmla="*/ 469900 h 993021"/>
                <a:gd name="connsiteX123" fmla="*/ 1482161 w 1586113"/>
                <a:gd name="connsiteY123" fmla="*/ 484716 h 993021"/>
                <a:gd name="connsiteX124" fmla="*/ 1488511 w 1586113"/>
                <a:gd name="connsiteY124" fmla="*/ 493183 h 993021"/>
                <a:gd name="connsiteX125" fmla="*/ 1492744 w 1586113"/>
                <a:gd name="connsiteY125" fmla="*/ 499533 h 993021"/>
                <a:gd name="connsiteX126" fmla="*/ 1501211 w 1586113"/>
                <a:gd name="connsiteY126" fmla="*/ 505883 h 993021"/>
                <a:gd name="connsiteX127" fmla="*/ 1526611 w 1586113"/>
                <a:gd name="connsiteY127" fmla="*/ 539750 h 993021"/>
                <a:gd name="connsiteX128" fmla="*/ 1535077 w 1586113"/>
                <a:gd name="connsiteY128" fmla="*/ 552450 h 993021"/>
                <a:gd name="connsiteX129" fmla="*/ 1547777 w 1586113"/>
                <a:gd name="connsiteY129" fmla="*/ 575733 h 993021"/>
                <a:gd name="connsiteX130" fmla="*/ 1554127 w 1586113"/>
                <a:gd name="connsiteY130" fmla="*/ 590550 h 993021"/>
                <a:gd name="connsiteX131" fmla="*/ 1556244 w 1586113"/>
                <a:gd name="connsiteY131" fmla="*/ 596900 h 993021"/>
                <a:gd name="connsiteX132" fmla="*/ 1560477 w 1586113"/>
                <a:gd name="connsiteY132" fmla="*/ 613833 h 993021"/>
                <a:gd name="connsiteX133" fmla="*/ 1564711 w 1586113"/>
                <a:gd name="connsiteY133" fmla="*/ 624416 h 993021"/>
                <a:gd name="connsiteX134" fmla="*/ 1573177 w 1586113"/>
                <a:gd name="connsiteY134" fmla="*/ 641350 h 993021"/>
                <a:gd name="connsiteX135" fmla="*/ 1577411 w 1586113"/>
                <a:gd name="connsiteY135" fmla="*/ 656166 h 993021"/>
                <a:gd name="connsiteX136" fmla="*/ 1579527 w 1586113"/>
                <a:gd name="connsiteY136" fmla="*/ 668866 h 993021"/>
                <a:gd name="connsiteX137" fmla="*/ 1581644 w 1586113"/>
                <a:gd name="connsiteY137" fmla="*/ 677333 h 993021"/>
                <a:gd name="connsiteX138" fmla="*/ 1583761 w 1586113"/>
                <a:gd name="connsiteY138" fmla="*/ 692150 h 993021"/>
                <a:gd name="connsiteX139" fmla="*/ 1583761 w 1586113"/>
                <a:gd name="connsiteY139" fmla="*/ 844550 h 993021"/>
                <a:gd name="connsiteX140" fmla="*/ 1577411 w 1586113"/>
                <a:gd name="connsiteY140" fmla="*/ 853016 h 993021"/>
                <a:gd name="connsiteX141" fmla="*/ 1564711 w 1586113"/>
                <a:gd name="connsiteY141" fmla="*/ 865716 h 993021"/>
                <a:gd name="connsiteX142" fmla="*/ 1558361 w 1586113"/>
                <a:gd name="connsiteY142" fmla="*/ 874183 h 993021"/>
                <a:gd name="connsiteX143" fmla="*/ 1537194 w 1586113"/>
                <a:gd name="connsiteY143" fmla="*/ 891116 h 993021"/>
                <a:gd name="connsiteX144" fmla="*/ 1532961 w 1586113"/>
                <a:gd name="connsiteY144" fmla="*/ 895350 h 993021"/>
                <a:gd name="connsiteX145" fmla="*/ 1507561 w 1586113"/>
                <a:gd name="connsiteY145" fmla="*/ 912283 h 993021"/>
                <a:gd name="connsiteX146" fmla="*/ 1492744 w 1586113"/>
                <a:gd name="connsiteY146" fmla="*/ 922866 h 993021"/>
                <a:gd name="connsiteX147" fmla="*/ 1482161 w 1586113"/>
                <a:gd name="connsiteY147" fmla="*/ 927100 h 993021"/>
                <a:gd name="connsiteX148" fmla="*/ 1469461 w 1586113"/>
                <a:gd name="connsiteY148" fmla="*/ 935566 h 993021"/>
                <a:gd name="connsiteX149" fmla="*/ 1458877 w 1586113"/>
                <a:gd name="connsiteY149" fmla="*/ 939800 h 993021"/>
                <a:gd name="connsiteX150" fmla="*/ 1433477 w 1586113"/>
                <a:gd name="connsiteY150" fmla="*/ 952500 h 993021"/>
                <a:gd name="connsiteX151" fmla="*/ 1412311 w 1586113"/>
                <a:gd name="connsiteY151" fmla="*/ 958850 h 993021"/>
                <a:gd name="connsiteX152" fmla="*/ 1348811 w 1586113"/>
                <a:gd name="connsiteY152" fmla="*/ 971550 h 993021"/>
                <a:gd name="connsiteX153" fmla="*/ 1336111 w 1586113"/>
                <a:gd name="connsiteY153" fmla="*/ 975783 h 993021"/>
                <a:gd name="connsiteX154" fmla="*/ 1319177 w 1586113"/>
                <a:gd name="connsiteY154" fmla="*/ 977900 h 993021"/>
                <a:gd name="connsiteX155" fmla="*/ 1249327 w 1586113"/>
                <a:gd name="connsiteY155" fmla="*/ 982133 h 993021"/>
                <a:gd name="connsiteX156" fmla="*/ 1194294 w 1586113"/>
                <a:gd name="connsiteY156" fmla="*/ 986366 h 993021"/>
                <a:gd name="connsiteX157" fmla="*/ 1050361 w 1586113"/>
                <a:gd name="connsiteY157" fmla="*/ 986366 h 993021"/>
                <a:gd name="connsiteX158" fmla="*/ 919127 w 1586113"/>
                <a:gd name="connsiteY158" fmla="*/ 971550 h 993021"/>
                <a:gd name="connsiteX159" fmla="*/ 908544 w 1586113"/>
                <a:gd name="connsiteY159" fmla="*/ 969433 h 993021"/>
                <a:gd name="connsiteX160" fmla="*/ 876794 w 1586113"/>
                <a:gd name="connsiteY160" fmla="*/ 965200 h 993021"/>
                <a:gd name="connsiteX161" fmla="*/ 616444 w 1586113"/>
                <a:gd name="connsiteY161" fmla="*/ 973666 h 993021"/>
                <a:gd name="connsiteX162" fmla="*/ 557177 w 1586113"/>
                <a:gd name="connsiteY162" fmla="*/ 977900 h 993021"/>
                <a:gd name="connsiteX163" fmla="*/ 370911 w 1586113"/>
                <a:gd name="connsiteY163" fmla="*/ 973666 h 993021"/>
                <a:gd name="connsiteX164" fmla="*/ 330694 w 1586113"/>
                <a:gd name="connsiteY164" fmla="*/ 969433 h 993021"/>
                <a:gd name="connsiteX165" fmla="*/ 309527 w 1586113"/>
                <a:gd name="connsiteY165" fmla="*/ 965200 h 993021"/>
                <a:gd name="connsiteX166" fmla="*/ 284127 w 1586113"/>
                <a:gd name="connsiteY166" fmla="*/ 963083 h 993021"/>
                <a:gd name="connsiteX167" fmla="*/ 265077 w 1586113"/>
                <a:gd name="connsiteY167" fmla="*/ 960966 h 993021"/>
                <a:gd name="connsiteX168" fmla="*/ 235444 w 1586113"/>
                <a:gd name="connsiteY168" fmla="*/ 956733 h 993021"/>
                <a:gd name="connsiteX169" fmla="*/ 210044 w 1586113"/>
                <a:gd name="connsiteY169" fmla="*/ 952500 h 993021"/>
                <a:gd name="connsiteX170" fmla="*/ 195227 w 1586113"/>
                <a:gd name="connsiteY170" fmla="*/ 948266 h 993021"/>
                <a:gd name="connsiteX171" fmla="*/ 186761 w 1586113"/>
                <a:gd name="connsiteY171" fmla="*/ 946150 h 993021"/>
                <a:gd name="connsiteX172" fmla="*/ 178294 w 1586113"/>
                <a:gd name="connsiteY172" fmla="*/ 941916 h 993021"/>
                <a:gd name="connsiteX173" fmla="*/ 157127 w 1586113"/>
                <a:gd name="connsiteY173" fmla="*/ 933450 h 993021"/>
                <a:gd name="connsiteX174" fmla="*/ 148661 w 1586113"/>
                <a:gd name="connsiteY174" fmla="*/ 922866 h 993021"/>
                <a:gd name="connsiteX175" fmla="*/ 138077 w 1586113"/>
                <a:gd name="connsiteY175" fmla="*/ 914400 h 993021"/>
                <a:gd name="connsiteX176" fmla="*/ 133844 w 1586113"/>
                <a:gd name="connsiteY176" fmla="*/ 908050 h 993021"/>
                <a:gd name="connsiteX177" fmla="*/ 119027 w 1586113"/>
                <a:gd name="connsiteY177" fmla="*/ 895350 h 993021"/>
                <a:gd name="connsiteX178" fmla="*/ 108444 w 1586113"/>
                <a:gd name="connsiteY178" fmla="*/ 884766 h 993021"/>
                <a:gd name="connsiteX179" fmla="*/ 87277 w 1586113"/>
                <a:gd name="connsiteY179" fmla="*/ 859366 h 993021"/>
                <a:gd name="connsiteX180" fmla="*/ 78811 w 1586113"/>
                <a:gd name="connsiteY180" fmla="*/ 855133 h 993021"/>
                <a:gd name="connsiteX181" fmla="*/ 74577 w 1586113"/>
                <a:gd name="connsiteY181" fmla="*/ 848783 h 993021"/>
                <a:gd name="connsiteX182" fmla="*/ 61877 w 1586113"/>
                <a:gd name="connsiteY182" fmla="*/ 840316 h 993021"/>
                <a:gd name="connsiteX183" fmla="*/ 49177 w 1586113"/>
                <a:gd name="connsiteY183" fmla="*/ 823383 h 993021"/>
                <a:gd name="connsiteX184" fmla="*/ 38594 w 1586113"/>
                <a:gd name="connsiteY184" fmla="*/ 802216 h 993021"/>
                <a:gd name="connsiteX185" fmla="*/ 25894 w 1586113"/>
                <a:gd name="connsiteY185" fmla="*/ 772583 h 993021"/>
                <a:gd name="connsiteX186" fmla="*/ 15311 w 1586113"/>
                <a:gd name="connsiteY186" fmla="*/ 751416 h 993021"/>
                <a:gd name="connsiteX187" fmla="*/ 13194 w 1586113"/>
                <a:gd name="connsiteY187" fmla="*/ 740833 h 993021"/>
                <a:gd name="connsiteX188" fmla="*/ 8961 w 1586113"/>
                <a:gd name="connsiteY188" fmla="*/ 728133 h 993021"/>
                <a:gd name="connsiteX189" fmla="*/ 6844 w 1586113"/>
                <a:gd name="connsiteY189" fmla="*/ 721783 h 993021"/>
                <a:gd name="connsiteX190" fmla="*/ 4727 w 1586113"/>
                <a:gd name="connsiteY190" fmla="*/ 715433 h 993021"/>
                <a:gd name="connsiteX191" fmla="*/ 2611 w 1586113"/>
                <a:gd name="connsiteY191" fmla="*/ 698500 h 993021"/>
                <a:gd name="connsiteX192" fmla="*/ 4727 w 1586113"/>
                <a:gd name="connsiteY192" fmla="*/ 584200 h 993021"/>
                <a:gd name="connsiteX193" fmla="*/ 11077 w 1586113"/>
                <a:gd name="connsiteY193" fmla="*/ 560916 h 993021"/>
                <a:gd name="connsiteX194" fmla="*/ 15311 w 1586113"/>
                <a:gd name="connsiteY194" fmla="*/ 552450 h 993021"/>
                <a:gd name="connsiteX195" fmla="*/ 23777 w 1586113"/>
                <a:gd name="connsiteY195" fmla="*/ 535516 h 993021"/>
                <a:gd name="connsiteX196" fmla="*/ 30127 w 1586113"/>
                <a:gd name="connsiteY196" fmla="*/ 520700 h 993021"/>
                <a:gd name="connsiteX197" fmla="*/ 38594 w 1586113"/>
                <a:gd name="connsiteY197" fmla="*/ 514350 h 993021"/>
                <a:gd name="connsiteX198" fmla="*/ 49177 w 1586113"/>
                <a:gd name="connsiteY198" fmla="*/ 508000 h 993021"/>
                <a:gd name="connsiteX199" fmla="*/ 59761 w 1586113"/>
                <a:gd name="connsiteY199" fmla="*/ 501650 h 993021"/>
                <a:gd name="connsiteX200" fmla="*/ 68227 w 1586113"/>
                <a:gd name="connsiteY200" fmla="*/ 497416 h 993021"/>
                <a:gd name="connsiteX201" fmla="*/ 97861 w 1586113"/>
                <a:gd name="connsiteY201" fmla="*/ 493183 h 993021"/>
                <a:gd name="connsiteX202" fmla="*/ 104211 w 1586113"/>
                <a:gd name="connsiteY202" fmla="*/ 491066 h 993021"/>
                <a:gd name="connsiteX203" fmla="*/ 121144 w 1586113"/>
                <a:gd name="connsiteY203" fmla="*/ 486833 h 993021"/>
                <a:gd name="connsiteX204" fmla="*/ 133844 w 1586113"/>
                <a:gd name="connsiteY204" fmla="*/ 482600 h 993021"/>
                <a:gd name="connsiteX205" fmla="*/ 140194 w 1586113"/>
                <a:gd name="connsiteY205" fmla="*/ 480483 h 993021"/>
                <a:gd name="connsiteX206" fmla="*/ 123261 w 1586113"/>
                <a:gd name="connsiteY206" fmla="*/ 480483 h 9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586113" h="993021">
                  <a:moveTo>
                    <a:pt x="123261" y="480483"/>
                  </a:moveTo>
                  <a:cubicBezTo>
                    <a:pt x="142311" y="479777"/>
                    <a:pt x="161383" y="479519"/>
                    <a:pt x="180411" y="478366"/>
                  </a:cubicBezTo>
                  <a:cubicBezTo>
                    <a:pt x="188533" y="477874"/>
                    <a:pt x="202934" y="473793"/>
                    <a:pt x="210044" y="472016"/>
                  </a:cubicBezTo>
                  <a:cubicBezTo>
                    <a:pt x="212866" y="471310"/>
                    <a:pt x="215604" y="470021"/>
                    <a:pt x="218511" y="469900"/>
                  </a:cubicBezTo>
                  <a:lnTo>
                    <a:pt x="269311" y="467783"/>
                  </a:lnTo>
                  <a:cubicBezTo>
                    <a:pt x="271428" y="467077"/>
                    <a:pt x="273610" y="466545"/>
                    <a:pt x="275661" y="465666"/>
                  </a:cubicBezTo>
                  <a:cubicBezTo>
                    <a:pt x="278561" y="464423"/>
                    <a:pt x="281173" y="462541"/>
                    <a:pt x="284127" y="461433"/>
                  </a:cubicBezTo>
                  <a:cubicBezTo>
                    <a:pt x="286851" y="460411"/>
                    <a:pt x="289772" y="460022"/>
                    <a:pt x="292594" y="459316"/>
                  </a:cubicBezTo>
                  <a:cubicBezTo>
                    <a:pt x="300416" y="447582"/>
                    <a:pt x="292351" y="456864"/>
                    <a:pt x="303177" y="450850"/>
                  </a:cubicBezTo>
                  <a:cubicBezTo>
                    <a:pt x="327327" y="437434"/>
                    <a:pt x="308439" y="447487"/>
                    <a:pt x="320111" y="438150"/>
                  </a:cubicBezTo>
                  <a:cubicBezTo>
                    <a:pt x="322098" y="436561"/>
                    <a:pt x="324570" y="435618"/>
                    <a:pt x="326461" y="433916"/>
                  </a:cubicBezTo>
                  <a:cubicBezTo>
                    <a:pt x="331652" y="429244"/>
                    <a:pt x="336338" y="424039"/>
                    <a:pt x="341277" y="419100"/>
                  </a:cubicBezTo>
                  <a:cubicBezTo>
                    <a:pt x="342688" y="417689"/>
                    <a:pt x="343850" y="415973"/>
                    <a:pt x="345511" y="414866"/>
                  </a:cubicBezTo>
                  <a:cubicBezTo>
                    <a:pt x="351375" y="410957"/>
                    <a:pt x="357413" y="407197"/>
                    <a:pt x="362444" y="402166"/>
                  </a:cubicBezTo>
                  <a:cubicBezTo>
                    <a:pt x="378197" y="386413"/>
                    <a:pt x="360179" y="399444"/>
                    <a:pt x="375144" y="389466"/>
                  </a:cubicBezTo>
                  <a:cubicBezTo>
                    <a:pt x="380199" y="374303"/>
                    <a:pt x="372972" y="391650"/>
                    <a:pt x="383611" y="378883"/>
                  </a:cubicBezTo>
                  <a:cubicBezTo>
                    <a:pt x="385631" y="376459"/>
                    <a:pt x="386221" y="373122"/>
                    <a:pt x="387844" y="370416"/>
                  </a:cubicBezTo>
                  <a:cubicBezTo>
                    <a:pt x="392877" y="362027"/>
                    <a:pt x="398315" y="355825"/>
                    <a:pt x="402661" y="347133"/>
                  </a:cubicBezTo>
                  <a:cubicBezTo>
                    <a:pt x="411727" y="329000"/>
                    <a:pt x="402154" y="343785"/>
                    <a:pt x="411127" y="328083"/>
                  </a:cubicBezTo>
                  <a:cubicBezTo>
                    <a:pt x="412389" y="325874"/>
                    <a:pt x="414223" y="324008"/>
                    <a:pt x="415361" y="321733"/>
                  </a:cubicBezTo>
                  <a:cubicBezTo>
                    <a:pt x="417060" y="318335"/>
                    <a:pt x="417749" y="314471"/>
                    <a:pt x="419594" y="311150"/>
                  </a:cubicBezTo>
                  <a:cubicBezTo>
                    <a:pt x="421307" y="308066"/>
                    <a:pt x="423894" y="305554"/>
                    <a:pt x="425944" y="302683"/>
                  </a:cubicBezTo>
                  <a:cubicBezTo>
                    <a:pt x="427423" y="300613"/>
                    <a:pt x="428588" y="298319"/>
                    <a:pt x="430177" y="296333"/>
                  </a:cubicBezTo>
                  <a:cubicBezTo>
                    <a:pt x="431424" y="294775"/>
                    <a:pt x="433164" y="293658"/>
                    <a:pt x="434411" y="292100"/>
                  </a:cubicBezTo>
                  <a:cubicBezTo>
                    <a:pt x="438819" y="286590"/>
                    <a:pt x="441240" y="279080"/>
                    <a:pt x="447111" y="275166"/>
                  </a:cubicBezTo>
                  <a:cubicBezTo>
                    <a:pt x="449228" y="273755"/>
                    <a:pt x="451404" y="272429"/>
                    <a:pt x="453461" y="270933"/>
                  </a:cubicBezTo>
                  <a:cubicBezTo>
                    <a:pt x="459167" y="266783"/>
                    <a:pt x="464523" y="262146"/>
                    <a:pt x="470394" y="258233"/>
                  </a:cubicBezTo>
                  <a:cubicBezTo>
                    <a:pt x="472511" y="256822"/>
                    <a:pt x="474469" y="255138"/>
                    <a:pt x="476744" y="254000"/>
                  </a:cubicBezTo>
                  <a:cubicBezTo>
                    <a:pt x="480822" y="251961"/>
                    <a:pt x="487490" y="251123"/>
                    <a:pt x="491561" y="249766"/>
                  </a:cubicBezTo>
                  <a:cubicBezTo>
                    <a:pt x="495165" y="248565"/>
                    <a:pt x="498505" y="246625"/>
                    <a:pt x="502144" y="245533"/>
                  </a:cubicBezTo>
                  <a:cubicBezTo>
                    <a:pt x="505590" y="244499"/>
                    <a:pt x="509256" y="244363"/>
                    <a:pt x="512727" y="243416"/>
                  </a:cubicBezTo>
                  <a:cubicBezTo>
                    <a:pt x="539080" y="236229"/>
                    <a:pt x="511811" y="241453"/>
                    <a:pt x="538127" y="237066"/>
                  </a:cubicBezTo>
                  <a:cubicBezTo>
                    <a:pt x="541655" y="234949"/>
                    <a:pt x="544808" y="232017"/>
                    <a:pt x="548711" y="230716"/>
                  </a:cubicBezTo>
                  <a:cubicBezTo>
                    <a:pt x="553444" y="229139"/>
                    <a:pt x="558635" y="229578"/>
                    <a:pt x="563527" y="228600"/>
                  </a:cubicBezTo>
                  <a:cubicBezTo>
                    <a:pt x="565715" y="228162"/>
                    <a:pt x="567689" y="226921"/>
                    <a:pt x="569877" y="226483"/>
                  </a:cubicBezTo>
                  <a:cubicBezTo>
                    <a:pt x="574769" y="225504"/>
                    <a:pt x="579763" y="225125"/>
                    <a:pt x="584694" y="224366"/>
                  </a:cubicBezTo>
                  <a:cubicBezTo>
                    <a:pt x="588936" y="223713"/>
                    <a:pt x="593161" y="222955"/>
                    <a:pt x="597394" y="222250"/>
                  </a:cubicBezTo>
                  <a:cubicBezTo>
                    <a:pt x="599511" y="221544"/>
                    <a:pt x="601591" y="220720"/>
                    <a:pt x="603744" y="220133"/>
                  </a:cubicBezTo>
                  <a:cubicBezTo>
                    <a:pt x="609357" y="218602"/>
                    <a:pt x="615158" y="217740"/>
                    <a:pt x="620677" y="215900"/>
                  </a:cubicBezTo>
                  <a:cubicBezTo>
                    <a:pt x="624910" y="214489"/>
                    <a:pt x="629072" y="212840"/>
                    <a:pt x="633377" y="211666"/>
                  </a:cubicBezTo>
                  <a:cubicBezTo>
                    <a:pt x="638699" y="210215"/>
                    <a:pt x="645168" y="210004"/>
                    <a:pt x="650311" y="207433"/>
                  </a:cubicBezTo>
                  <a:cubicBezTo>
                    <a:pt x="652586" y="206295"/>
                    <a:pt x="654428" y="204418"/>
                    <a:pt x="656661" y="203200"/>
                  </a:cubicBezTo>
                  <a:cubicBezTo>
                    <a:pt x="664213" y="199081"/>
                    <a:pt x="673042" y="196022"/>
                    <a:pt x="679944" y="190500"/>
                  </a:cubicBezTo>
                  <a:cubicBezTo>
                    <a:pt x="685336" y="186186"/>
                    <a:pt x="683885" y="185735"/>
                    <a:pt x="688411" y="179916"/>
                  </a:cubicBezTo>
                  <a:cubicBezTo>
                    <a:pt x="698954" y="166361"/>
                    <a:pt x="700816" y="165395"/>
                    <a:pt x="713811" y="152400"/>
                  </a:cubicBezTo>
                  <a:cubicBezTo>
                    <a:pt x="715928" y="150283"/>
                    <a:pt x="717670" y="147710"/>
                    <a:pt x="720161" y="146050"/>
                  </a:cubicBezTo>
                  <a:cubicBezTo>
                    <a:pt x="726762" y="141649"/>
                    <a:pt x="735054" y="136460"/>
                    <a:pt x="741327" y="131233"/>
                  </a:cubicBezTo>
                  <a:cubicBezTo>
                    <a:pt x="742860" y="129955"/>
                    <a:pt x="743937" y="128160"/>
                    <a:pt x="745561" y="127000"/>
                  </a:cubicBezTo>
                  <a:cubicBezTo>
                    <a:pt x="748909" y="124609"/>
                    <a:pt x="752721" y="122932"/>
                    <a:pt x="756144" y="120650"/>
                  </a:cubicBezTo>
                  <a:cubicBezTo>
                    <a:pt x="759079" y="118693"/>
                    <a:pt x="761548" y="116050"/>
                    <a:pt x="764611" y="114300"/>
                  </a:cubicBezTo>
                  <a:cubicBezTo>
                    <a:pt x="766548" y="113193"/>
                    <a:pt x="769011" y="113267"/>
                    <a:pt x="770961" y="112183"/>
                  </a:cubicBezTo>
                  <a:cubicBezTo>
                    <a:pt x="775409" y="109712"/>
                    <a:pt x="779428" y="106538"/>
                    <a:pt x="783661" y="103716"/>
                  </a:cubicBezTo>
                  <a:cubicBezTo>
                    <a:pt x="785778" y="102305"/>
                    <a:pt x="788212" y="101282"/>
                    <a:pt x="790011" y="99483"/>
                  </a:cubicBezTo>
                  <a:cubicBezTo>
                    <a:pt x="792128" y="97366"/>
                    <a:pt x="793744" y="94587"/>
                    <a:pt x="796361" y="93133"/>
                  </a:cubicBezTo>
                  <a:cubicBezTo>
                    <a:pt x="800262" y="90966"/>
                    <a:pt x="804828" y="90311"/>
                    <a:pt x="809061" y="88900"/>
                  </a:cubicBezTo>
                  <a:cubicBezTo>
                    <a:pt x="810472" y="87489"/>
                    <a:pt x="811736" y="85913"/>
                    <a:pt x="813294" y="84666"/>
                  </a:cubicBezTo>
                  <a:cubicBezTo>
                    <a:pt x="819735" y="79513"/>
                    <a:pt x="830169" y="75170"/>
                    <a:pt x="836577" y="71966"/>
                  </a:cubicBezTo>
                  <a:cubicBezTo>
                    <a:pt x="839399" y="70555"/>
                    <a:pt x="842418" y="69483"/>
                    <a:pt x="845044" y="67733"/>
                  </a:cubicBezTo>
                  <a:cubicBezTo>
                    <a:pt x="847161" y="66322"/>
                    <a:pt x="849119" y="64638"/>
                    <a:pt x="851394" y="63500"/>
                  </a:cubicBezTo>
                  <a:cubicBezTo>
                    <a:pt x="853390" y="62502"/>
                    <a:pt x="855693" y="62262"/>
                    <a:pt x="857744" y="61383"/>
                  </a:cubicBezTo>
                  <a:cubicBezTo>
                    <a:pt x="860644" y="60140"/>
                    <a:pt x="863311" y="58393"/>
                    <a:pt x="866211" y="57150"/>
                  </a:cubicBezTo>
                  <a:cubicBezTo>
                    <a:pt x="868262" y="56271"/>
                    <a:pt x="870530" y="55956"/>
                    <a:pt x="872561" y="55033"/>
                  </a:cubicBezTo>
                  <a:cubicBezTo>
                    <a:pt x="878306" y="52421"/>
                    <a:pt x="884243" y="50066"/>
                    <a:pt x="889494" y="46566"/>
                  </a:cubicBezTo>
                  <a:cubicBezTo>
                    <a:pt x="891611" y="45155"/>
                    <a:pt x="893462" y="43226"/>
                    <a:pt x="895844" y="42333"/>
                  </a:cubicBezTo>
                  <a:cubicBezTo>
                    <a:pt x="899212" y="41070"/>
                    <a:pt x="902899" y="40922"/>
                    <a:pt x="906427" y="40216"/>
                  </a:cubicBezTo>
                  <a:cubicBezTo>
                    <a:pt x="909249" y="38805"/>
                    <a:pt x="911964" y="37155"/>
                    <a:pt x="914894" y="35983"/>
                  </a:cubicBezTo>
                  <a:cubicBezTo>
                    <a:pt x="919037" y="34326"/>
                    <a:pt x="923506" y="33539"/>
                    <a:pt x="927594" y="31750"/>
                  </a:cubicBezTo>
                  <a:cubicBezTo>
                    <a:pt x="934821" y="28588"/>
                    <a:pt x="941437" y="24096"/>
                    <a:pt x="948761" y="21166"/>
                  </a:cubicBezTo>
                  <a:cubicBezTo>
                    <a:pt x="952289" y="19755"/>
                    <a:pt x="955740" y="18134"/>
                    <a:pt x="959344" y="16933"/>
                  </a:cubicBezTo>
                  <a:cubicBezTo>
                    <a:pt x="962104" y="16013"/>
                    <a:pt x="965087" y="15838"/>
                    <a:pt x="967811" y="14816"/>
                  </a:cubicBezTo>
                  <a:cubicBezTo>
                    <a:pt x="970765" y="13708"/>
                    <a:pt x="973377" y="11826"/>
                    <a:pt x="976277" y="10583"/>
                  </a:cubicBezTo>
                  <a:cubicBezTo>
                    <a:pt x="981359" y="8405"/>
                    <a:pt x="985714" y="7887"/>
                    <a:pt x="991094" y="6350"/>
                  </a:cubicBezTo>
                  <a:cubicBezTo>
                    <a:pt x="993239" y="5737"/>
                    <a:pt x="995249" y="4632"/>
                    <a:pt x="997444" y="4233"/>
                  </a:cubicBezTo>
                  <a:cubicBezTo>
                    <a:pt x="1003040" y="3215"/>
                    <a:pt x="1008746" y="2920"/>
                    <a:pt x="1014377" y="2116"/>
                  </a:cubicBezTo>
                  <a:cubicBezTo>
                    <a:pt x="1018626" y="1509"/>
                    <a:pt x="1022844" y="705"/>
                    <a:pt x="1027077" y="0"/>
                  </a:cubicBezTo>
                  <a:cubicBezTo>
                    <a:pt x="1045422" y="705"/>
                    <a:pt x="1063793" y="895"/>
                    <a:pt x="1082111" y="2116"/>
                  </a:cubicBezTo>
                  <a:cubicBezTo>
                    <a:pt x="1085013" y="2309"/>
                    <a:pt x="1087737" y="3602"/>
                    <a:pt x="1090577" y="4233"/>
                  </a:cubicBezTo>
                  <a:cubicBezTo>
                    <a:pt x="1094089" y="5014"/>
                    <a:pt x="1097655" y="5541"/>
                    <a:pt x="1101161" y="6350"/>
                  </a:cubicBezTo>
                  <a:cubicBezTo>
                    <a:pt x="1106830" y="7658"/>
                    <a:pt x="1112575" y="8743"/>
                    <a:pt x="1118094" y="10583"/>
                  </a:cubicBezTo>
                  <a:cubicBezTo>
                    <a:pt x="1120211" y="11289"/>
                    <a:pt x="1122270" y="12198"/>
                    <a:pt x="1124444" y="12700"/>
                  </a:cubicBezTo>
                  <a:cubicBezTo>
                    <a:pt x="1131455" y="14318"/>
                    <a:pt x="1145611" y="16933"/>
                    <a:pt x="1145611" y="16933"/>
                  </a:cubicBezTo>
                  <a:cubicBezTo>
                    <a:pt x="1151255" y="19755"/>
                    <a:pt x="1156685" y="23056"/>
                    <a:pt x="1162544" y="25400"/>
                  </a:cubicBezTo>
                  <a:cubicBezTo>
                    <a:pt x="1176057" y="30805"/>
                    <a:pt x="1169729" y="27934"/>
                    <a:pt x="1181594" y="33866"/>
                  </a:cubicBezTo>
                  <a:cubicBezTo>
                    <a:pt x="1189679" y="41953"/>
                    <a:pt x="1181479" y="34644"/>
                    <a:pt x="1194294" y="42333"/>
                  </a:cubicBezTo>
                  <a:cubicBezTo>
                    <a:pt x="1198657" y="44951"/>
                    <a:pt x="1202761" y="47978"/>
                    <a:pt x="1206994" y="50800"/>
                  </a:cubicBezTo>
                  <a:cubicBezTo>
                    <a:pt x="1209111" y="52211"/>
                    <a:pt x="1210931" y="54228"/>
                    <a:pt x="1213344" y="55033"/>
                  </a:cubicBezTo>
                  <a:lnTo>
                    <a:pt x="1219694" y="57150"/>
                  </a:lnTo>
                  <a:cubicBezTo>
                    <a:pt x="1221105" y="59972"/>
                    <a:pt x="1221907" y="63192"/>
                    <a:pt x="1223927" y="65616"/>
                  </a:cubicBezTo>
                  <a:cubicBezTo>
                    <a:pt x="1225556" y="67570"/>
                    <a:pt x="1228290" y="68261"/>
                    <a:pt x="1230277" y="69850"/>
                  </a:cubicBezTo>
                  <a:cubicBezTo>
                    <a:pt x="1231835" y="71097"/>
                    <a:pt x="1233314" y="72486"/>
                    <a:pt x="1234511" y="74083"/>
                  </a:cubicBezTo>
                  <a:cubicBezTo>
                    <a:pt x="1237564" y="78153"/>
                    <a:pt x="1242977" y="86783"/>
                    <a:pt x="1242977" y="86783"/>
                  </a:cubicBezTo>
                  <a:cubicBezTo>
                    <a:pt x="1251724" y="117393"/>
                    <a:pt x="1240772" y="84763"/>
                    <a:pt x="1259911" y="120650"/>
                  </a:cubicBezTo>
                  <a:cubicBezTo>
                    <a:pt x="1262011" y="124587"/>
                    <a:pt x="1261669" y="129637"/>
                    <a:pt x="1264144" y="133350"/>
                  </a:cubicBezTo>
                  <a:cubicBezTo>
                    <a:pt x="1265555" y="135467"/>
                    <a:pt x="1267115" y="137491"/>
                    <a:pt x="1268377" y="139700"/>
                  </a:cubicBezTo>
                  <a:cubicBezTo>
                    <a:pt x="1269943" y="142439"/>
                    <a:pt x="1270777" y="145599"/>
                    <a:pt x="1272611" y="148166"/>
                  </a:cubicBezTo>
                  <a:cubicBezTo>
                    <a:pt x="1274351" y="150602"/>
                    <a:pt x="1276844" y="152399"/>
                    <a:pt x="1278961" y="154516"/>
                  </a:cubicBezTo>
                  <a:cubicBezTo>
                    <a:pt x="1279666" y="156633"/>
                    <a:pt x="1280079" y="158870"/>
                    <a:pt x="1281077" y="160866"/>
                  </a:cubicBezTo>
                  <a:cubicBezTo>
                    <a:pt x="1282215" y="163141"/>
                    <a:pt x="1284309" y="164878"/>
                    <a:pt x="1285311" y="167216"/>
                  </a:cubicBezTo>
                  <a:cubicBezTo>
                    <a:pt x="1291163" y="180870"/>
                    <a:pt x="1283139" y="171396"/>
                    <a:pt x="1291661" y="179916"/>
                  </a:cubicBezTo>
                  <a:cubicBezTo>
                    <a:pt x="1293072" y="182738"/>
                    <a:pt x="1294651" y="185483"/>
                    <a:pt x="1295894" y="188383"/>
                  </a:cubicBezTo>
                  <a:cubicBezTo>
                    <a:pt x="1296773" y="190434"/>
                    <a:pt x="1296773" y="192877"/>
                    <a:pt x="1298011" y="194733"/>
                  </a:cubicBezTo>
                  <a:cubicBezTo>
                    <a:pt x="1299671" y="197224"/>
                    <a:pt x="1302244" y="198966"/>
                    <a:pt x="1304361" y="201083"/>
                  </a:cubicBezTo>
                  <a:cubicBezTo>
                    <a:pt x="1307377" y="207116"/>
                    <a:pt x="1310955" y="214815"/>
                    <a:pt x="1314944" y="220133"/>
                  </a:cubicBezTo>
                  <a:cubicBezTo>
                    <a:pt x="1316740" y="222528"/>
                    <a:pt x="1319456" y="224120"/>
                    <a:pt x="1321294" y="226483"/>
                  </a:cubicBezTo>
                  <a:cubicBezTo>
                    <a:pt x="1324418" y="230499"/>
                    <a:pt x="1326997" y="234911"/>
                    <a:pt x="1329761" y="239183"/>
                  </a:cubicBezTo>
                  <a:cubicBezTo>
                    <a:pt x="1334758" y="246906"/>
                    <a:pt x="1341668" y="253739"/>
                    <a:pt x="1344577" y="262466"/>
                  </a:cubicBezTo>
                  <a:cubicBezTo>
                    <a:pt x="1347499" y="271229"/>
                    <a:pt x="1345456" y="266959"/>
                    <a:pt x="1350927" y="275166"/>
                  </a:cubicBezTo>
                  <a:cubicBezTo>
                    <a:pt x="1351633" y="277988"/>
                    <a:pt x="1352245" y="280836"/>
                    <a:pt x="1353044" y="283633"/>
                  </a:cubicBezTo>
                  <a:cubicBezTo>
                    <a:pt x="1353657" y="285778"/>
                    <a:pt x="1354620" y="287818"/>
                    <a:pt x="1355161" y="289983"/>
                  </a:cubicBezTo>
                  <a:cubicBezTo>
                    <a:pt x="1358944" y="305117"/>
                    <a:pt x="1355812" y="297478"/>
                    <a:pt x="1359394" y="315383"/>
                  </a:cubicBezTo>
                  <a:cubicBezTo>
                    <a:pt x="1359832" y="317571"/>
                    <a:pt x="1360898" y="319588"/>
                    <a:pt x="1361511" y="321733"/>
                  </a:cubicBezTo>
                  <a:cubicBezTo>
                    <a:pt x="1362310" y="324530"/>
                    <a:pt x="1362828" y="327403"/>
                    <a:pt x="1363627" y="330200"/>
                  </a:cubicBezTo>
                  <a:cubicBezTo>
                    <a:pt x="1364240" y="332345"/>
                    <a:pt x="1365203" y="334385"/>
                    <a:pt x="1365744" y="336550"/>
                  </a:cubicBezTo>
                  <a:cubicBezTo>
                    <a:pt x="1366617" y="340040"/>
                    <a:pt x="1366914" y="343662"/>
                    <a:pt x="1367861" y="347133"/>
                  </a:cubicBezTo>
                  <a:cubicBezTo>
                    <a:pt x="1375476" y="375053"/>
                    <a:pt x="1368413" y="347196"/>
                    <a:pt x="1376327" y="368300"/>
                  </a:cubicBezTo>
                  <a:cubicBezTo>
                    <a:pt x="1384973" y="391356"/>
                    <a:pt x="1370891" y="361659"/>
                    <a:pt x="1382677" y="385233"/>
                  </a:cubicBezTo>
                  <a:cubicBezTo>
                    <a:pt x="1383383" y="388761"/>
                    <a:pt x="1383305" y="392541"/>
                    <a:pt x="1384794" y="395816"/>
                  </a:cubicBezTo>
                  <a:cubicBezTo>
                    <a:pt x="1386900" y="400448"/>
                    <a:pt x="1390083" y="404543"/>
                    <a:pt x="1393261" y="408516"/>
                  </a:cubicBezTo>
                  <a:cubicBezTo>
                    <a:pt x="1397717" y="414087"/>
                    <a:pt x="1406402" y="425744"/>
                    <a:pt x="1412311" y="429683"/>
                  </a:cubicBezTo>
                  <a:cubicBezTo>
                    <a:pt x="1431855" y="442711"/>
                    <a:pt x="1407814" y="426085"/>
                    <a:pt x="1422894" y="438150"/>
                  </a:cubicBezTo>
                  <a:cubicBezTo>
                    <a:pt x="1428403" y="442558"/>
                    <a:pt x="1433956" y="446937"/>
                    <a:pt x="1439827" y="450850"/>
                  </a:cubicBezTo>
                  <a:cubicBezTo>
                    <a:pt x="1441944" y="452261"/>
                    <a:pt x="1444142" y="453557"/>
                    <a:pt x="1446177" y="455083"/>
                  </a:cubicBezTo>
                  <a:cubicBezTo>
                    <a:pt x="1452613" y="459910"/>
                    <a:pt x="1459538" y="464212"/>
                    <a:pt x="1465227" y="469900"/>
                  </a:cubicBezTo>
                  <a:cubicBezTo>
                    <a:pt x="1477610" y="482282"/>
                    <a:pt x="1471660" y="477716"/>
                    <a:pt x="1482161" y="484716"/>
                  </a:cubicBezTo>
                  <a:cubicBezTo>
                    <a:pt x="1484278" y="487538"/>
                    <a:pt x="1486461" y="490312"/>
                    <a:pt x="1488511" y="493183"/>
                  </a:cubicBezTo>
                  <a:cubicBezTo>
                    <a:pt x="1489990" y="495253"/>
                    <a:pt x="1490945" y="497734"/>
                    <a:pt x="1492744" y="499533"/>
                  </a:cubicBezTo>
                  <a:cubicBezTo>
                    <a:pt x="1495239" y="502028"/>
                    <a:pt x="1498939" y="503184"/>
                    <a:pt x="1501211" y="505883"/>
                  </a:cubicBezTo>
                  <a:cubicBezTo>
                    <a:pt x="1510301" y="516677"/>
                    <a:pt x="1526611" y="539750"/>
                    <a:pt x="1526611" y="539750"/>
                  </a:cubicBezTo>
                  <a:cubicBezTo>
                    <a:pt x="1530329" y="550908"/>
                    <a:pt x="1526269" y="541882"/>
                    <a:pt x="1535077" y="552450"/>
                  </a:cubicBezTo>
                  <a:cubicBezTo>
                    <a:pt x="1539218" y="557419"/>
                    <a:pt x="1547087" y="572973"/>
                    <a:pt x="1547777" y="575733"/>
                  </a:cubicBezTo>
                  <a:cubicBezTo>
                    <a:pt x="1552183" y="593353"/>
                    <a:pt x="1546819" y="575933"/>
                    <a:pt x="1554127" y="590550"/>
                  </a:cubicBezTo>
                  <a:cubicBezTo>
                    <a:pt x="1555125" y="592546"/>
                    <a:pt x="1555657" y="594747"/>
                    <a:pt x="1556244" y="596900"/>
                  </a:cubicBezTo>
                  <a:cubicBezTo>
                    <a:pt x="1557775" y="602513"/>
                    <a:pt x="1558316" y="608431"/>
                    <a:pt x="1560477" y="613833"/>
                  </a:cubicBezTo>
                  <a:cubicBezTo>
                    <a:pt x="1561888" y="617361"/>
                    <a:pt x="1563119" y="620966"/>
                    <a:pt x="1564711" y="624416"/>
                  </a:cubicBezTo>
                  <a:cubicBezTo>
                    <a:pt x="1567356" y="630146"/>
                    <a:pt x="1571646" y="635228"/>
                    <a:pt x="1573177" y="641350"/>
                  </a:cubicBezTo>
                  <a:cubicBezTo>
                    <a:pt x="1575835" y="651981"/>
                    <a:pt x="1574374" y="647056"/>
                    <a:pt x="1577411" y="656166"/>
                  </a:cubicBezTo>
                  <a:cubicBezTo>
                    <a:pt x="1578116" y="660399"/>
                    <a:pt x="1578685" y="664658"/>
                    <a:pt x="1579527" y="668866"/>
                  </a:cubicBezTo>
                  <a:cubicBezTo>
                    <a:pt x="1580097" y="671719"/>
                    <a:pt x="1581124" y="674471"/>
                    <a:pt x="1581644" y="677333"/>
                  </a:cubicBezTo>
                  <a:cubicBezTo>
                    <a:pt x="1582537" y="682242"/>
                    <a:pt x="1583055" y="687211"/>
                    <a:pt x="1583761" y="692150"/>
                  </a:cubicBezTo>
                  <a:cubicBezTo>
                    <a:pt x="1585228" y="740569"/>
                    <a:pt x="1588226" y="796549"/>
                    <a:pt x="1583761" y="844550"/>
                  </a:cubicBezTo>
                  <a:cubicBezTo>
                    <a:pt x="1583434" y="848062"/>
                    <a:pt x="1579771" y="850394"/>
                    <a:pt x="1577411" y="853016"/>
                  </a:cubicBezTo>
                  <a:cubicBezTo>
                    <a:pt x="1573406" y="857466"/>
                    <a:pt x="1568303" y="860926"/>
                    <a:pt x="1564711" y="865716"/>
                  </a:cubicBezTo>
                  <a:cubicBezTo>
                    <a:pt x="1562594" y="868538"/>
                    <a:pt x="1560856" y="871688"/>
                    <a:pt x="1558361" y="874183"/>
                  </a:cubicBezTo>
                  <a:cubicBezTo>
                    <a:pt x="1533506" y="899038"/>
                    <a:pt x="1552127" y="879169"/>
                    <a:pt x="1537194" y="891116"/>
                  </a:cubicBezTo>
                  <a:cubicBezTo>
                    <a:pt x="1535636" y="892363"/>
                    <a:pt x="1534585" y="894190"/>
                    <a:pt x="1532961" y="895350"/>
                  </a:cubicBezTo>
                  <a:cubicBezTo>
                    <a:pt x="1524681" y="901265"/>
                    <a:pt x="1514757" y="905089"/>
                    <a:pt x="1507561" y="912283"/>
                  </a:cubicBezTo>
                  <a:cubicBezTo>
                    <a:pt x="1501611" y="918232"/>
                    <a:pt x="1502579" y="917948"/>
                    <a:pt x="1492744" y="922866"/>
                  </a:cubicBezTo>
                  <a:cubicBezTo>
                    <a:pt x="1489346" y="924565"/>
                    <a:pt x="1485497" y="925281"/>
                    <a:pt x="1482161" y="927100"/>
                  </a:cubicBezTo>
                  <a:cubicBezTo>
                    <a:pt x="1477695" y="929536"/>
                    <a:pt x="1474185" y="933676"/>
                    <a:pt x="1469461" y="935566"/>
                  </a:cubicBezTo>
                  <a:cubicBezTo>
                    <a:pt x="1465933" y="936977"/>
                    <a:pt x="1462315" y="938182"/>
                    <a:pt x="1458877" y="939800"/>
                  </a:cubicBezTo>
                  <a:cubicBezTo>
                    <a:pt x="1450312" y="943831"/>
                    <a:pt x="1442238" y="948916"/>
                    <a:pt x="1433477" y="952500"/>
                  </a:cubicBezTo>
                  <a:cubicBezTo>
                    <a:pt x="1426659" y="955289"/>
                    <a:pt x="1419412" y="956891"/>
                    <a:pt x="1412311" y="958850"/>
                  </a:cubicBezTo>
                  <a:cubicBezTo>
                    <a:pt x="1367840" y="971118"/>
                    <a:pt x="1384054" y="968346"/>
                    <a:pt x="1348811" y="971550"/>
                  </a:cubicBezTo>
                  <a:cubicBezTo>
                    <a:pt x="1344578" y="972961"/>
                    <a:pt x="1340474" y="974848"/>
                    <a:pt x="1336111" y="975783"/>
                  </a:cubicBezTo>
                  <a:cubicBezTo>
                    <a:pt x="1330549" y="976975"/>
                    <a:pt x="1324816" y="977148"/>
                    <a:pt x="1319177" y="977900"/>
                  </a:cubicBezTo>
                  <a:cubicBezTo>
                    <a:pt x="1277899" y="983403"/>
                    <a:pt x="1339845" y="976911"/>
                    <a:pt x="1249327" y="982133"/>
                  </a:cubicBezTo>
                  <a:cubicBezTo>
                    <a:pt x="1230959" y="983193"/>
                    <a:pt x="1212638" y="984955"/>
                    <a:pt x="1194294" y="986366"/>
                  </a:cubicBezTo>
                  <a:cubicBezTo>
                    <a:pt x="1142139" y="996799"/>
                    <a:pt x="1162348" y="993533"/>
                    <a:pt x="1050361" y="986366"/>
                  </a:cubicBezTo>
                  <a:cubicBezTo>
                    <a:pt x="1006428" y="983554"/>
                    <a:pt x="962839" y="976769"/>
                    <a:pt x="919127" y="971550"/>
                  </a:cubicBezTo>
                  <a:cubicBezTo>
                    <a:pt x="915555" y="971123"/>
                    <a:pt x="912102" y="969967"/>
                    <a:pt x="908544" y="969433"/>
                  </a:cubicBezTo>
                  <a:cubicBezTo>
                    <a:pt x="897985" y="967849"/>
                    <a:pt x="887377" y="966611"/>
                    <a:pt x="876794" y="965200"/>
                  </a:cubicBezTo>
                  <a:lnTo>
                    <a:pt x="616444" y="973666"/>
                  </a:lnTo>
                  <a:cubicBezTo>
                    <a:pt x="567080" y="975356"/>
                    <a:pt x="583043" y="972726"/>
                    <a:pt x="557177" y="977900"/>
                  </a:cubicBezTo>
                  <a:lnTo>
                    <a:pt x="370911" y="973666"/>
                  </a:lnTo>
                  <a:cubicBezTo>
                    <a:pt x="357441" y="973162"/>
                    <a:pt x="330694" y="969433"/>
                    <a:pt x="330694" y="969433"/>
                  </a:cubicBezTo>
                  <a:cubicBezTo>
                    <a:pt x="322281" y="967329"/>
                    <a:pt x="318875" y="966239"/>
                    <a:pt x="309527" y="965200"/>
                  </a:cubicBezTo>
                  <a:cubicBezTo>
                    <a:pt x="301083" y="964262"/>
                    <a:pt x="292585" y="963889"/>
                    <a:pt x="284127" y="963083"/>
                  </a:cubicBezTo>
                  <a:cubicBezTo>
                    <a:pt x="277767" y="962477"/>
                    <a:pt x="271422" y="961712"/>
                    <a:pt x="265077" y="960966"/>
                  </a:cubicBezTo>
                  <a:cubicBezTo>
                    <a:pt x="239579" y="957966"/>
                    <a:pt x="257004" y="960050"/>
                    <a:pt x="235444" y="956733"/>
                  </a:cubicBezTo>
                  <a:cubicBezTo>
                    <a:pt x="221101" y="954526"/>
                    <a:pt x="222610" y="955292"/>
                    <a:pt x="210044" y="952500"/>
                  </a:cubicBezTo>
                  <a:cubicBezTo>
                    <a:pt x="195152" y="949191"/>
                    <a:pt x="207604" y="951802"/>
                    <a:pt x="195227" y="948266"/>
                  </a:cubicBezTo>
                  <a:cubicBezTo>
                    <a:pt x="192430" y="947467"/>
                    <a:pt x="189583" y="946855"/>
                    <a:pt x="186761" y="946150"/>
                  </a:cubicBezTo>
                  <a:cubicBezTo>
                    <a:pt x="183939" y="944739"/>
                    <a:pt x="181260" y="942994"/>
                    <a:pt x="178294" y="941916"/>
                  </a:cubicBezTo>
                  <a:cubicBezTo>
                    <a:pt x="164507" y="936902"/>
                    <a:pt x="166030" y="940573"/>
                    <a:pt x="157127" y="933450"/>
                  </a:cubicBezTo>
                  <a:cubicBezTo>
                    <a:pt x="151449" y="928908"/>
                    <a:pt x="153550" y="928977"/>
                    <a:pt x="148661" y="922866"/>
                  </a:cubicBezTo>
                  <a:cubicBezTo>
                    <a:pt x="145215" y="918559"/>
                    <a:pt x="142790" y="917542"/>
                    <a:pt x="138077" y="914400"/>
                  </a:cubicBezTo>
                  <a:cubicBezTo>
                    <a:pt x="136666" y="912283"/>
                    <a:pt x="135433" y="910037"/>
                    <a:pt x="133844" y="908050"/>
                  </a:cubicBezTo>
                  <a:cubicBezTo>
                    <a:pt x="130185" y="903475"/>
                    <a:pt x="122640" y="898602"/>
                    <a:pt x="119027" y="895350"/>
                  </a:cubicBezTo>
                  <a:cubicBezTo>
                    <a:pt x="115319" y="892012"/>
                    <a:pt x="111507" y="888704"/>
                    <a:pt x="108444" y="884766"/>
                  </a:cubicBezTo>
                  <a:cubicBezTo>
                    <a:pt x="107966" y="884151"/>
                    <a:pt x="93296" y="863665"/>
                    <a:pt x="87277" y="859366"/>
                  </a:cubicBezTo>
                  <a:cubicBezTo>
                    <a:pt x="84710" y="857532"/>
                    <a:pt x="81633" y="856544"/>
                    <a:pt x="78811" y="855133"/>
                  </a:cubicBezTo>
                  <a:cubicBezTo>
                    <a:pt x="77400" y="853016"/>
                    <a:pt x="76492" y="850458"/>
                    <a:pt x="74577" y="848783"/>
                  </a:cubicBezTo>
                  <a:cubicBezTo>
                    <a:pt x="70748" y="845433"/>
                    <a:pt x="61877" y="840316"/>
                    <a:pt x="61877" y="840316"/>
                  </a:cubicBezTo>
                  <a:cubicBezTo>
                    <a:pt x="52304" y="825955"/>
                    <a:pt x="57009" y="831213"/>
                    <a:pt x="49177" y="823383"/>
                  </a:cubicBezTo>
                  <a:cubicBezTo>
                    <a:pt x="43828" y="807336"/>
                    <a:pt x="47621" y="814253"/>
                    <a:pt x="38594" y="802216"/>
                  </a:cubicBezTo>
                  <a:cubicBezTo>
                    <a:pt x="35190" y="788603"/>
                    <a:pt x="36079" y="789557"/>
                    <a:pt x="25894" y="772583"/>
                  </a:cubicBezTo>
                  <a:cubicBezTo>
                    <a:pt x="20706" y="763937"/>
                    <a:pt x="18193" y="761021"/>
                    <a:pt x="15311" y="751416"/>
                  </a:cubicBezTo>
                  <a:cubicBezTo>
                    <a:pt x="14277" y="747970"/>
                    <a:pt x="14141" y="744304"/>
                    <a:pt x="13194" y="740833"/>
                  </a:cubicBezTo>
                  <a:cubicBezTo>
                    <a:pt x="12020" y="736528"/>
                    <a:pt x="10372" y="732366"/>
                    <a:pt x="8961" y="728133"/>
                  </a:cubicBezTo>
                  <a:lnTo>
                    <a:pt x="6844" y="721783"/>
                  </a:lnTo>
                  <a:lnTo>
                    <a:pt x="4727" y="715433"/>
                  </a:lnTo>
                  <a:cubicBezTo>
                    <a:pt x="4022" y="709789"/>
                    <a:pt x="3126" y="704165"/>
                    <a:pt x="2611" y="698500"/>
                  </a:cubicBezTo>
                  <a:cubicBezTo>
                    <a:pt x="-839" y="660541"/>
                    <a:pt x="-1558" y="621913"/>
                    <a:pt x="4727" y="584200"/>
                  </a:cubicBezTo>
                  <a:cubicBezTo>
                    <a:pt x="6245" y="575093"/>
                    <a:pt x="7535" y="569770"/>
                    <a:pt x="11077" y="560916"/>
                  </a:cubicBezTo>
                  <a:cubicBezTo>
                    <a:pt x="12249" y="557986"/>
                    <a:pt x="14139" y="555380"/>
                    <a:pt x="15311" y="552450"/>
                  </a:cubicBezTo>
                  <a:cubicBezTo>
                    <a:pt x="21798" y="536233"/>
                    <a:pt x="15663" y="543632"/>
                    <a:pt x="23777" y="535516"/>
                  </a:cubicBezTo>
                  <a:cubicBezTo>
                    <a:pt x="25210" y="531218"/>
                    <a:pt x="27275" y="524028"/>
                    <a:pt x="30127" y="520700"/>
                  </a:cubicBezTo>
                  <a:cubicBezTo>
                    <a:pt x="32423" y="518021"/>
                    <a:pt x="35884" y="516609"/>
                    <a:pt x="38594" y="514350"/>
                  </a:cubicBezTo>
                  <a:cubicBezTo>
                    <a:pt x="46343" y="507892"/>
                    <a:pt x="38767" y="511469"/>
                    <a:pt x="49177" y="508000"/>
                  </a:cubicBezTo>
                  <a:cubicBezTo>
                    <a:pt x="56219" y="500958"/>
                    <a:pt x="50142" y="505773"/>
                    <a:pt x="59761" y="501650"/>
                  </a:cubicBezTo>
                  <a:cubicBezTo>
                    <a:pt x="62661" y="500407"/>
                    <a:pt x="65327" y="498659"/>
                    <a:pt x="68227" y="497416"/>
                  </a:cubicBezTo>
                  <a:cubicBezTo>
                    <a:pt x="78089" y="493189"/>
                    <a:pt x="85913" y="494269"/>
                    <a:pt x="97861" y="493183"/>
                  </a:cubicBezTo>
                  <a:cubicBezTo>
                    <a:pt x="99978" y="492477"/>
                    <a:pt x="102058" y="491653"/>
                    <a:pt x="104211" y="491066"/>
                  </a:cubicBezTo>
                  <a:cubicBezTo>
                    <a:pt x="109824" y="489535"/>
                    <a:pt x="115624" y="488673"/>
                    <a:pt x="121144" y="486833"/>
                  </a:cubicBezTo>
                  <a:lnTo>
                    <a:pt x="133844" y="482600"/>
                  </a:lnTo>
                  <a:cubicBezTo>
                    <a:pt x="135961" y="481894"/>
                    <a:pt x="137963" y="480483"/>
                    <a:pt x="140194" y="480483"/>
                  </a:cubicBezTo>
                  <a:lnTo>
                    <a:pt x="123261" y="480483"/>
                  </a:lnTo>
                  <a:close/>
                </a:path>
              </a:pathLst>
            </a:cu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7413" y="602511"/>
              <a:ext cx="1706526" cy="170652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15302" y="1276349"/>
              <a:ext cx="540193" cy="540193"/>
            </a:xfrm>
            <a:prstGeom prst="rect">
              <a:avLst/>
            </a:prstGeom>
          </p:spPr>
        </p:pic>
      </p:grpSp>
      <p:grpSp>
        <p:nvGrpSpPr>
          <p:cNvPr id="37" name="Group 36"/>
          <p:cNvGrpSpPr/>
          <p:nvPr/>
        </p:nvGrpSpPr>
        <p:grpSpPr>
          <a:xfrm>
            <a:off x="2574068" y="4161496"/>
            <a:ext cx="680452" cy="845392"/>
            <a:chOff x="2655126" y="4734007"/>
            <a:chExt cx="667170" cy="828891"/>
          </a:xfrm>
        </p:grpSpPr>
        <p:pic>
          <p:nvPicPr>
            <p:cNvPr id="19" name="Picture 18"/>
            <p:cNvPicPr>
              <a:picLocks noChangeAspect="1"/>
            </p:cNvPicPr>
            <p:nvPr/>
          </p:nvPicPr>
          <p:blipFill rotWithShape="1">
            <a:blip r:embed="rId8" cstate="print">
              <a:extLst>
                <a:ext uri="{28A0092B-C50C-407E-A947-70E740481C1C}">
                  <a14:useLocalDpi xmlns:a14="http://schemas.microsoft.com/office/drawing/2010/main" val="0"/>
                </a:ext>
              </a:extLst>
            </a:blip>
            <a:srcRect l="30217" t="24502" r="29870" b="23783"/>
            <a:stretch/>
          </p:blipFill>
          <p:spPr>
            <a:xfrm>
              <a:off x="2738995" y="4734007"/>
              <a:ext cx="510820" cy="496404"/>
            </a:xfrm>
            <a:prstGeom prst="rect">
              <a:avLst/>
            </a:prstGeom>
          </p:spPr>
        </p:pic>
        <p:sp>
          <p:nvSpPr>
            <p:cNvPr id="20" name="TextBox 19"/>
            <p:cNvSpPr txBox="1"/>
            <p:nvPr/>
          </p:nvSpPr>
          <p:spPr>
            <a:xfrm>
              <a:off x="2655126" y="5188052"/>
              <a:ext cx="667170" cy="374846"/>
            </a:xfrm>
            <a:prstGeom prst="rect">
              <a:avLst/>
            </a:prstGeom>
            <a:noFill/>
          </p:spPr>
          <p:txBody>
            <a:bodyPr wrap="none" rtlCol="0">
              <a:spAutoFit/>
            </a:bodyPr>
            <a:lstStyle/>
            <a:p>
              <a:r>
                <a:rPr lang="en-US" sz="1836" dirty="0"/>
                <a:t>UWP</a:t>
              </a:r>
            </a:p>
          </p:txBody>
        </p:sp>
      </p:grpSp>
      <p:grpSp>
        <p:nvGrpSpPr>
          <p:cNvPr id="22" name="Group 21"/>
          <p:cNvGrpSpPr/>
          <p:nvPr/>
        </p:nvGrpSpPr>
        <p:grpSpPr>
          <a:xfrm>
            <a:off x="4070818" y="3681557"/>
            <a:ext cx="611875" cy="874233"/>
            <a:chOff x="2283084" y="4499886"/>
            <a:chExt cx="599932" cy="857169"/>
          </a:xfrm>
        </p:grpSpPr>
        <p:pic>
          <p:nvPicPr>
            <p:cNvPr id="17" name="Pictur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1" name="TextBox 20"/>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3" name="Group 22"/>
          <p:cNvGrpSpPr/>
          <p:nvPr/>
        </p:nvGrpSpPr>
        <p:grpSpPr>
          <a:xfrm>
            <a:off x="9335665" y="5515058"/>
            <a:ext cx="611875" cy="874233"/>
            <a:chOff x="2283084" y="4499886"/>
            <a:chExt cx="599932" cy="857169"/>
          </a:xfrm>
        </p:grpSpPr>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5" name="TextBox 24"/>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6" name="Group 25"/>
          <p:cNvGrpSpPr/>
          <p:nvPr/>
        </p:nvGrpSpPr>
        <p:grpSpPr>
          <a:xfrm>
            <a:off x="8809029" y="813358"/>
            <a:ext cx="611875" cy="874233"/>
            <a:chOff x="2283084" y="4499886"/>
            <a:chExt cx="599932" cy="857169"/>
          </a:xfrm>
        </p:grpSpPr>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8" name="TextBox 27"/>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36" name="Group 35"/>
          <p:cNvGrpSpPr/>
          <p:nvPr/>
        </p:nvGrpSpPr>
        <p:grpSpPr>
          <a:xfrm>
            <a:off x="2913537" y="5418775"/>
            <a:ext cx="1304723" cy="879114"/>
            <a:chOff x="1648712" y="5575635"/>
            <a:chExt cx="1590053" cy="1071367"/>
          </a:xfrm>
        </p:grpSpPr>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48712" y="5575635"/>
              <a:ext cx="1590053" cy="1071367"/>
            </a:xfrm>
            <a:prstGeom prst="rect">
              <a:avLst/>
            </a:prstGeom>
          </p:spPr>
        </p:pic>
        <p:pic>
          <p:nvPicPr>
            <p:cNvPr id="35" name="Picture 34"/>
            <p:cNvPicPr>
              <a:picLocks noChangeAspect="1"/>
            </p:cNvPicPr>
            <p:nvPr/>
          </p:nvPicPr>
          <p:blipFill rotWithShape="1">
            <a:blip r:embed="rId11" cstate="print">
              <a:extLst>
                <a:ext uri="{28A0092B-C50C-407E-A947-70E740481C1C}">
                  <a14:useLocalDpi xmlns:a14="http://schemas.microsoft.com/office/drawing/2010/main" val="0"/>
                </a:ext>
              </a:extLst>
            </a:blip>
            <a:srcRect l="30217" t="24502" r="29870" b="23783"/>
            <a:stretch/>
          </p:blipFill>
          <p:spPr>
            <a:xfrm>
              <a:off x="2121006" y="5797693"/>
              <a:ext cx="645464" cy="627249"/>
            </a:xfrm>
            <a:prstGeom prst="rect">
              <a:avLst/>
            </a:prstGeom>
          </p:spPr>
        </p:pic>
      </p:grpSp>
      <p:grpSp>
        <p:nvGrpSpPr>
          <p:cNvPr id="41" name="Group 40"/>
          <p:cNvGrpSpPr/>
          <p:nvPr/>
        </p:nvGrpSpPr>
        <p:grpSpPr>
          <a:xfrm>
            <a:off x="1032225" y="4366092"/>
            <a:ext cx="1044187" cy="953868"/>
            <a:chOff x="846623" y="4646131"/>
            <a:chExt cx="1023806" cy="935250"/>
          </a:xfrm>
        </p:grpSpPr>
        <p:pic>
          <p:nvPicPr>
            <p:cNvPr id="30" name="Picture 29"/>
            <p:cNvPicPr>
              <a:picLocks noChangeAspect="1"/>
            </p:cNvPicPr>
            <p:nvPr/>
          </p:nvPicPr>
          <p:blipFill>
            <a:blip r:embed="rId12"/>
            <a:stretch>
              <a:fillRect/>
            </a:stretch>
          </p:blipFill>
          <p:spPr>
            <a:xfrm>
              <a:off x="1011772" y="4646131"/>
              <a:ext cx="636940" cy="697600"/>
            </a:xfrm>
            <a:prstGeom prst="rect">
              <a:avLst/>
            </a:prstGeom>
          </p:spPr>
        </p:pic>
        <p:sp>
          <p:nvSpPr>
            <p:cNvPr id="38" name="TextBox 37"/>
            <p:cNvSpPr txBox="1"/>
            <p:nvPr/>
          </p:nvSpPr>
          <p:spPr>
            <a:xfrm>
              <a:off x="846623" y="5206535"/>
              <a:ext cx="1023806" cy="374846"/>
            </a:xfrm>
            <a:prstGeom prst="rect">
              <a:avLst/>
            </a:prstGeom>
            <a:noFill/>
          </p:spPr>
          <p:txBody>
            <a:bodyPr wrap="none" rtlCol="0">
              <a:spAutoFit/>
            </a:bodyPr>
            <a:lstStyle/>
            <a:p>
              <a:r>
                <a:rPr lang="en-US" sz="1836" dirty="0"/>
                <a:t>Unit Test</a:t>
              </a:r>
            </a:p>
          </p:txBody>
        </p:sp>
      </p:grpSp>
      <p:sp>
        <p:nvSpPr>
          <p:cNvPr id="29" name="Arc 28"/>
          <p:cNvSpPr/>
          <p:nvPr/>
        </p:nvSpPr>
        <p:spPr>
          <a:xfrm rot="16625134">
            <a:off x="2377159" y="1194510"/>
            <a:ext cx="2916222" cy="3139456"/>
          </a:xfrm>
          <a:prstGeom prst="arc">
            <a:avLst>
              <a:gd name="adj1" fmla="val 16200000"/>
              <a:gd name="adj2" fmla="val 99157"/>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cxnSp>
        <p:nvCxnSpPr>
          <p:cNvPr id="32" name="Straight Arrow Connector 31"/>
          <p:cNvCxnSpPr/>
          <p:nvPr/>
        </p:nvCxnSpPr>
        <p:spPr>
          <a:xfrm>
            <a:off x="2400297" y="3592760"/>
            <a:ext cx="259309" cy="568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1545979" y="3623408"/>
            <a:ext cx="515519" cy="738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413152" y="3597194"/>
            <a:ext cx="1522575" cy="333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3083108" y="4939323"/>
            <a:ext cx="222368" cy="438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22794" y="4080857"/>
            <a:ext cx="551376" cy="92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031866" y="6259585"/>
            <a:ext cx="1125737" cy="382308"/>
          </a:xfrm>
          <a:prstGeom prst="rect">
            <a:avLst/>
          </a:prstGeom>
          <a:noFill/>
        </p:spPr>
        <p:txBody>
          <a:bodyPr wrap="none" rtlCol="0">
            <a:spAutoFit/>
          </a:bodyPr>
          <a:lstStyle/>
          <a:p>
            <a:r>
              <a:rPr lang="en-US" sz="1836" dirty="0"/>
              <a:t>Simulator</a:t>
            </a:r>
          </a:p>
        </p:txBody>
      </p:sp>
      <p:sp>
        <p:nvSpPr>
          <p:cNvPr id="51" name="Arc 50"/>
          <p:cNvSpPr/>
          <p:nvPr/>
        </p:nvSpPr>
        <p:spPr>
          <a:xfrm rot="19627441">
            <a:off x="5222868" y="1068276"/>
            <a:ext cx="3791401" cy="245051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2" name="Arc 51"/>
          <p:cNvSpPr/>
          <p:nvPr/>
        </p:nvSpPr>
        <p:spPr>
          <a:xfrm rot="508018">
            <a:off x="8286391" y="1532664"/>
            <a:ext cx="2343138" cy="234977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3" name="Arc 52"/>
          <p:cNvSpPr/>
          <p:nvPr/>
        </p:nvSpPr>
        <p:spPr>
          <a:xfrm rot="6738860">
            <a:off x="5380599" y="360899"/>
            <a:ext cx="5176185" cy="5500592"/>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4" name="Arc 53"/>
          <p:cNvSpPr/>
          <p:nvPr/>
        </p:nvSpPr>
        <p:spPr>
          <a:xfrm rot="18028338">
            <a:off x="6727350" y="3469795"/>
            <a:ext cx="4311270" cy="4339538"/>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5" name="TextBox 54"/>
          <p:cNvSpPr txBox="1"/>
          <p:nvPr/>
        </p:nvSpPr>
        <p:spPr>
          <a:xfrm>
            <a:off x="2319465" y="2185959"/>
            <a:ext cx="961657" cy="382308"/>
          </a:xfrm>
          <a:prstGeom prst="rect">
            <a:avLst/>
          </a:prstGeom>
          <a:noFill/>
        </p:spPr>
        <p:txBody>
          <a:bodyPr wrap="none" rtlCol="0">
            <a:spAutoFit/>
          </a:bodyPr>
          <a:lstStyle/>
          <a:p>
            <a:r>
              <a:rPr lang="en-US" sz="1836" dirty="0" err="1"/>
              <a:t>git</a:t>
            </a:r>
            <a:r>
              <a:rPr lang="en-US" sz="1836" dirty="0"/>
              <a:t> push</a:t>
            </a:r>
          </a:p>
        </p:txBody>
      </p:sp>
      <p:sp>
        <p:nvSpPr>
          <p:cNvPr id="57" name="rm textbox"/>
          <p:cNvSpPr txBox="1"/>
          <p:nvPr/>
        </p:nvSpPr>
        <p:spPr>
          <a:xfrm>
            <a:off x="10607788" y="1511365"/>
            <a:ext cx="1638512" cy="958583"/>
          </a:xfrm>
          <a:prstGeom prst="rect">
            <a:avLst/>
          </a:prstGeom>
          <a:noFill/>
        </p:spPr>
        <p:txBody>
          <a:bodyPr wrap="none" rtlCol="0">
            <a:spAutoFit/>
          </a:bodyPr>
          <a:lstStyle/>
          <a:p>
            <a:pPr algn="ctr"/>
            <a:r>
              <a:rPr lang="en-US" sz="1836" dirty="0"/>
              <a:t>Release</a:t>
            </a:r>
          </a:p>
          <a:p>
            <a:pPr algn="ctr"/>
            <a:r>
              <a:rPr lang="en-US" sz="1836" dirty="0"/>
              <a:t>Management</a:t>
            </a:r>
          </a:p>
          <a:p>
            <a:pPr algn="ctr"/>
            <a:r>
              <a:rPr lang="en-US" sz="1836" dirty="0"/>
              <a:t>with Approvals</a:t>
            </a:r>
          </a:p>
        </p:txBody>
      </p:sp>
      <p:sp>
        <p:nvSpPr>
          <p:cNvPr id="58" name="TextBox 57"/>
          <p:cNvSpPr txBox="1"/>
          <p:nvPr/>
        </p:nvSpPr>
        <p:spPr>
          <a:xfrm>
            <a:off x="7194743" y="4935679"/>
            <a:ext cx="2248869" cy="670445"/>
          </a:xfrm>
          <a:prstGeom prst="rect">
            <a:avLst/>
          </a:prstGeom>
          <a:noFill/>
        </p:spPr>
        <p:txBody>
          <a:bodyPr wrap="square" rtlCol="0">
            <a:spAutoFit/>
          </a:bodyPr>
          <a:lstStyle/>
          <a:p>
            <a:pPr algn="ctr"/>
            <a:r>
              <a:rPr lang="en-US" sz="1836" dirty="0" err="1"/>
              <a:t>HockeyApp</a:t>
            </a:r>
            <a:endParaRPr lang="en-US" sz="1836" dirty="0"/>
          </a:p>
          <a:p>
            <a:pPr algn="ctr"/>
            <a:r>
              <a:rPr lang="en-US" sz="1836" dirty="0"/>
              <a:t>Update Manager</a:t>
            </a:r>
          </a:p>
        </p:txBody>
      </p:sp>
      <p:sp>
        <p:nvSpPr>
          <p:cNvPr id="59" name="TextBox 58"/>
          <p:cNvSpPr txBox="1"/>
          <p:nvPr/>
        </p:nvSpPr>
        <p:spPr>
          <a:xfrm>
            <a:off x="7692805" y="3513524"/>
            <a:ext cx="2248869" cy="958583"/>
          </a:xfrm>
          <a:prstGeom prst="rect">
            <a:avLst/>
          </a:prstGeom>
          <a:noFill/>
        </p:spPr>
        <p:txBody>
          <a:bodyPr wrap="square" rtlCol="0">
            <a:spAutoFit/>
          </a:bodyPr>
          <a:lstStyle/>
          <a:p>
            <a:pPr algn="ctr"/>
            <a:r>
              <a:rPr lang="en-US" sz="1836" dirty="0" err="1"/>
              <a:t>HockeyApp</a:t>
            </a:r>
            <a:endParaRPr lang="en-US" sz="1836" dirty="0"/>
          </a:p>
          <a:p>
            <a:pPr algn="ctr"/>
            <a:r>
              <a:rPr lang="en-US" sz="1836" dirty="0"/>
              <a:t>Crash Reports</a:t>
            </a:r>
          </a:p>
          <a:p>
            <a:pPr algn="ctr"/>
            <a:r>
              <a:rPr lang="en-US" sz="1836" dirty="0"/>
              <a:t> &amp; Feedback</a:t>
            </a:r>
          </a:p>
        </p:txBody>
      </p:sp>
      <p:sp>
        <p:nvSpPr>
          <p:cNvPr id="60" name="TextBox 59"/>
          <p:cNvSpPr txBox="1"/>
          <p:nvPr/>
        </p:nvSpPr>
        <p:spPr>
          <a:xfrm>
            <a:off x="3559376" y="4573136"/>
            <a:ext cx="1523972" cy="670445"/>
          </a:xfrm>
          <a:prstGeom prst="rect">
            <a:avLst/>
          </a:prstGeom>
          <a:noFill/>
        </p:spPr>
        <p:txBody>
          <a:bodyPr wrap="square" rtlCol="0">
            <a:spAutoFit/>
          </a:bodyPr>
          <a:lstStyle/>
          <a:p>
            <a:pPr algn="ctr"/>
            <a:r>
              <a:rPr lang="en-US" sz="1836" dirty="0"/>
              <a:t>Debugging in Visual Studio</a:t>
            </a:r>
          </a:p>
        </p:txBody>
      </p:sp>
      <p:sp>
        <p:nvSpPr>
          <p:cNvPr id="61" name="team build textbox"/>
          <p:cNvSpPr txBox="1"/>
          <p:nvPr/>
        </p:nvSpPr>
        <p:spPr>
          <a:xfrm>
            <a:off x="6447024" y="171283"/>
            <a:ext cx="2299802" cy="670445"/>
          </a:xfrm>
          <a:prstGeom prst="rect">
            <a:avLst/>
          </a:prstGeom>
          <a:noFill/>
        </p:spPr>
        <p:txBody>
          <a:bodyPr wrap="none" rtlCol="0">
            <a:spAutoFit/>
          </a:bodyPr>
          <a:lstStyle/>
          <a:p>
            <a:pPr algn="ctr"/>
            <a:r>
              <a:rPr lang="en-US" sz="1836" dirty="0"/>
              <a:t>Team Build (CI)</a:t>
            </a:r>
          </a:p>
          <a:p>
            <a:pPr algn="ctr"/>
            <a:r>
              <a:rPr lang="en-US" sz="1836" dirty="0"/>
              <a:t>Test &amp; Code Coverage</a:t>
            </a:r>
          </a:p>
        </p:txBody>
      </p:sp>
      <p:grpSp>
        <p:nvGrpSpPr>
          <p:cNvPr id="63" name="Group 62"/>
          <p:cNvGrpSpPr/>
          <p:nvPr/>
        </p:nvGrpSpPr>
        <p:grpSpPr>
          <a:xfrm>
            <a:off x="5566110" y="3554388"/>
            <a:ext cx="1260762" cy="2638549"/>
            <a:chOff x="5456601" y="3485011"/>
            <a:chExt cx="1236153" cy="2587048"/>
          </a:xfrm>
        </p:grpSpPr>
        <p:pic>
          <p:nvPicPr>
            <p:cNvPr id="64" name="droid"/>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56601" y="3485011"/>
              <a:ext cx="1236153" cy="2195407"/>
            </a:xfrm>
            <a:prstGeom prst="rect">
              <a:avLst/>
            </a:prstGeom>
          </p:spPr>
        </p:pic>
        <p:sp>
          <p:nvSpPr>
            <p:cNvPr id="65" name="emulator droid"/>
            <p:cNvSpPr txBox="1"/>
            <p:nvPr/>
          </p:nvSpPr>
          <p:spPr>
            <a:xfrm>
              <a:off x="5554117" y="5697213"/>
              <a:ext cx="1057277" cy="374846"/>
            </a:xfrm>
            <a:prstGeom prst="rect">
              <a:avLst/>
            </a:prstGeom>
            <a:noFill/>
          </p:spPr>
          <p:txBody>
            <a:bodyPr wrap="none" rtlCol="0">
              <a:spAutoFit/>
            </a:bodyPr>
            <a:lstStyle/>
            <a:p>
              <a:r>
                <a:rPr lang="en-US" sz="1836" dirty="0"/>
                <a:t>Emulator</a:t>
              </a:r>
            </a:p>
          </p:txBody>
        </p:sp>
      </p:grpSp>
      <p:sp>
        <p:nvSpPr>
          <p:cNvPr id="68" name="TextBox 67"/>
          <p:cNvSpPr txBox="1"/>
          <p:nvPr/>
        </p:nvSpPr>
        <p:spPr>
          <a:xfrm>
            <a:off x="5149602" y="2073691"/>
            <a:ext cx="1163162" cy="670445"/>
          </a:xfrm>
          <a:prstGeom prst="rect">
            <a:avLst/>
          </a:prstGeom>
          <a:noFill/>
        </p:spPr>
        <p:txBody>
          <a:bodyPr wrap="square" rtlCol="0">
            <a:spAutoFit/>
          </a:bodyPr>
          <a:lstStyle/>
          <a:p>
            <a:pPr algn="ctr"/>
            <a:r>
              <a:rPr lang="en-US" sz="1836" dirty="0"/>
              <a:t>Bug Tracking</a:t>
            </a:r>
          </a:p>
        </p:txBody>
      </p:sp>
      <p:grpSp>
        <p:nvGrpSpPr>
          <p:cNvPr id="85" name="Group 84"/>
          <p:cNvGrpSpPr/>
          <p:nvPr/>
        </p:nvGrpSpPr>
        <p:grpSpPr>
          <a:xfrm>
            <a:off x="5252279" y="1779080"/>
            <a:ext cx="4655162" cy="1463443"/>
            <a:chOff x="5148896" y="1744355"/>
            <a:chExt cx="4564299" cy="1434878"/>
          </a:xfrm>
        </p:grpSpPr>
        <p:cxnSp>
          <p:nvCxnSpPr>
            <p:cNvPr id="74" name="Straight Arrow Connector 73"/>
            <p:cNvCxnSpPr/>
            <p:nvPr/>
          </p:nvCxnSpPr>
          <p:spPr>
            <a:xfrm flipV="1">
              <a:off x="5148896" y="1744355"/>
              <a:ext cx="0" cy="1434878"/>
            </a:xfrm>
            <a:prstGeom prst="straightConnector1">
              <a:avLst/>
            </a:prstGeom>
            <a:ln w="50800">
              <a:tailEnd type="triangle"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5148896" y="3155126"/>
              <a:ext cx="4564299" cy="2794"/>
            </a:xfrm>
            <a:prstGeom prst="straightConnector1">
              <a:avLst/>
            </a:prstGeom>
            <a:ln w="50800">
              <a:tailEnd type="none" w="lg" len="lg"/>
            </a:ln>
          </p:spPr>
          <p:style>
            <a:lnRef idx="3">
              <a:schemeClr val="dk1"/>
            </a:lnRef>
            <a:fillRef idx="0">
              <a:schemeClr val="dk1"/>
            </a:fillRef>
            <a:effectRef idx="2">
              <a:schemeClr val="dk1"/>
            </a:effectRef>
            <a:fontRef idx="minor">
              <a:schemeClr val="tx1"/>
            </a:fontRef>
          </p:style>
        </p:cxnSp>
      </p:grpSp>
      <p:grpSp>
        <p:nvGrpSpPr>
          <p:cNvPr id="2" name="Group 1"/>
          <p:cNvGrpSpPr/>
          <p:nvPr/>
        </p:nvGrpSpPr>
        <p:grpSpPr>
          <a:xfrm>
            <a:off x="882" y="-28151"/>
            <a:ext cx="12432218" cy="7032948"/>
            <a:chOff x="0" y="-27602"/>
            <a:chExt cx="12189556" cy="6895673"/>
          </a:xfrm>
        </p:grpSpPr>
        <p:sp>
          <p:nvSpPr>
            <p:cNvPr id="56" name="Rectangle 55"/>
            <p:cNvSpPr/>
            <p:nvPr/>
          </p:nvSpPr>
          <p:spPr>
            <a:xfrm>
              <a:off x="9327768" y="-27602"/>
              <a:ext cx="2861787" cy="1752707"/>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2" name="Rectangle 61"/>
            <p:cNvSpPr/>
            <p:nvPr/>
          </p:nvSpPr>
          <p:spPr>
            <a:xfrm>
              <a:off x="4865315" y="1728713"/>
              <a:ext cx="7324241" cy="1748441"/>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6" name="Rectangle 65"/>
            <p:cNvSpPr/>
            <p:nvPr/>
          </p:nvSpPr>
          <p:spPr>
            <a:xfrm>
              <a:off x="0" y="3478022"/>
              <a:ext cx="12189556" cy="3390049"/>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67" name="mod tb"/>
          <p:cNvSpPr txBox="1"/>
          <p:nvPr/>
        </p:nvSpPr>
        <p:spPr>
          <a:xfrm>
            <a:off x="129306" y="97006"/>
            <a:ext cx="2733580" cy="140681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2856" b="1" u="sng" dirty="0"/>
              <a:t>Module 2</a:t>
            </a:r>
          </a:p>
          <a:p>
            <a:pPr marL="291436" indent="-291436">
              <a:buFont typeface="Arial" panose="020B0604020202020204" pitchFamily="34" charset="0"/>
              <a:buChar char="•"/>
            </a:pPr>
            <a:r>
              <a:rPr lang="en-US" sz="1836" dirty="0"/>
              <a:t>Team Build</a:t>
            </a:r>
          </a:p>
          <a:p>
            <a:pPr marL="291436" indent="-291436">
              <a:buFont typeface="Arial" panose="020B0604020202020204" pitchFamily="34" charset="0"/>
              <a:buChar char="•"/>
            </a:pPr>
            <a:r>
              <a:rPr lang="en-US" sz="1836" dirty="0"/>
              <a:t>Continuous Integration</a:t>
            </a:r>
          </a:p>
          <a:p>
            <a:pPr marL="291436" indent="-291436">
              <a:buFont typeface="Arial" panose="020B0604020202020204" pitchFamily="34" charset="0"/>
              <a:buChar char="•"/>
            </a:pPr>
            <a:r>
              <a:rPr lang="en-US" sz="1836" dirty="0"/>
              <a:t>Packaging &amp; Signing</a:t>
            </a:r>
          </a:p>
        </p:txBody>
      </p:sp>
    </p:spTree>
    <p:extLst>
      <p:ext uri="{BB962C8B-B14F-4D97-AF65-F5344CB8AC3E}">
        <p14:creationId xmlns:p14="http://schemas.microsoft.com/office/powerpoint/2010/main" val="489257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Lab</a:t>
            </a:r>
            <a:endParaRPr lang="en-US" dirty="0"/>
          </a:p>
        </p:txBody>
      </p:sp>
      <p:sp>
        <p:nvSpPr>
          <p:cNvPr id="7" name="Text Placeholder 6"/>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76810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smtClean="0"/>
              <a:t>Checkpoint</a:t>
            </a:r>
            <a:endParaRPr lang="en-US" dirty="0"/>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2891" r="73744"/>
          <a:stretch/>
        </p:blipFill>
        <p:spPr>
          <a:xfrm>
            <a:off x="6294437" y="1241426"/>
            <a:ext cx="4887024" cy="5424051"/>
          </a:xfrm>
          <a:prstGeom prst="rect">
            <a:avLst/>
          </a:prstGeom>
        </p:spPr>
      </p:pic>
    </p:spTree>
    <p:extLst>
      <p:ext uri="{BB962C8B-B14F-4D97-AF65-F5344CB8AC3E}">
        <p14:creationId xmlns:p14="http://schemas.microsoft.com/office/powerpoint/2010/main" val="1507132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D032FD0F-7DAB-4113-97A5-C89486A2E43E}"/>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C92A1AA6-413C-4214-8C9D-AD7A385A5C7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424</TotalTime>
  <Words>3435</Words>
  <Application>Microsoft Macintosh PowerPoint</Application>
  <PresentationFormat>Custom</PresentationFormat>
  <Paragraphs>596</Paragraphs>
  <Slides>56</Slides>
  <Notes>36</Notes>
  <HiddenSlides>4</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56</vt:i4>
      </vt:variant>
    </vt:vector>
  </HeadingPairs>
  <TitlesOfParts>
    <vt:vector size="66" baseType="lpstr">
      <vt:lpstr>Calibri</vt:lpstr>
      <vt:lpstr>Consolas</vt:lpstr>
      <vt:lpstr>Segoe</vt:lpstr>
      <vt:lpstr>Segoe UI</vt:lpstr>
      <vt:lpstr>Segoe UI Light</vt:lpstr>
      <vt:lpstr>Segoe UI Semilight</vt:lpstr>
      <vt:lpstr>Wingdings</vt:lpstr>
      <vt:lpstr>Arial</vt:lpstr>
      <vt:lpstr>5-30721_Build_2016_Template_Light</vt:lpstr>
      <vt:lpstr>5-30721_Build_2016_Template_Dark</vt:lpstr>
      <vt:lpstr>Presentation Notes</vt:lpstr>
      <vt:lpstr>PowerPoint Presentation</vt:lpstr>
      <vt:lpstr>Continuous Integration using Visual Studio Team Services for Cross Platform Mobile Apps</vt:lpstr>
      <vt:lpstr>Continuous Integration &amp;  Delivery Solutions for Mobile Apps</vt:lpstr>
      <vt:lpstr>Mobile DevOps Modules</vt:lpstr>
      <vt:lpstr>PowerPoint Presentation</vt:lpstr>
      <vt:lpstr>PowerPoint Presentation</vt:lpstr>
      <vt:lpstr>Lab</vt:lpstr>
      <vt:lpstr>Checkpoint</vt:lpstr>
      <vt:lpstr>Wrap Up</vt:lpstr>
      <vt:lpstr>PowerPoint Presentation</vt:lpstr>
      <vt:lpstr>Where can I find imagery?</vt:lpstr>
      <vt:lpstr>Preferred text layout (no bullets)</vt:lpstr>
      <vt:lpstr>Preferred text layout (no bullets)</vt:lpstr>
      <vt:lpstr>Adjusting list levels</vt:lpstr>
      <vt:lpstr>Bullet points layout with subtitle Subtitle</vt:lpstr>
      <vt:lpstr>Slide palette info</vt:lpstr>
      <vt:lpstr>Charts</vt:lpstr>
      <vt:lpstr>Charts</vt:lpstr>
      <vt:lpstr>Table</vt:lpstr>
      <vt:lpstr>Diagram with text</vt:lpstr>
      <vt:lpstr>Diagram without text </vt:lpstr>
      <vt:lpstr>Video</vt:lpstr>
      <vt:lpstr>Demo</vt:lpstr>
      <vt:lpstr>Photo layout 1</vt:lpstr>
      <vt:lpstr>Microsoft brand guidelines</vt:lpstr>
      <vt:lpstr>Section title</vt:lpstr>
      <vt:lpstr>Section title</vt:lpstr>
      <vt:lpstr>“If you could only sense how important you are to the lives of those you meet; how important you can be to the people you may never even dream of. There is something of yourself that you leave at every meeting with another person.”</vt:lpstr>
      <vt:lpstr>Software code slide</vt:lpstr>
      <vt:lpstr>Notes (hidden)</vt:lpstr>
      <vt:lpstr>Call to Action</vt:lpstr>
      <vt:lpstr>Please Complete An Evaluation Form Your input is important!</vt:lpstr>
      <vt:lpstr>Evaluate this session</vt:lpstr>
      <vt:lpstr>PowerPoint Presentation</vt:lpstr>
      <vt:lpstr>Presentation title  goes here</vt:lpstr>
      <vt:lpstr>Preferred text layout (no bullets)</vt:lpstr>
      <vt:lpstr>Bullet points layout with subtitle Subtitle</vt:lpstr>
      <vt:lpstr>Slide palette info</vt:lpstr>
      <vt:lpstr>Charts</vt:lpstr>
      <vt:lpstr>Charts</vt:lpstr>
      <vt:lpstr>Table</vt:lpstr>
      <vt:lpstr>Diagram with text</vt:lpstr>
      <vt:lpstr>Diagram without text </vt:lpstr>
      <vt:lpstr>Video</vt:lpstr>
      <vt:lpstr>Demo</vt:lpstr>
      <vt:lpstr>Photo layout 1</vt:lpstr>
      <vt:lpstr>“If you could only sense how important you are to the lives of those you meet; how important you can be to the people you may never even dream of. There is something of yourself that you leave at every meeting with another person.”</vt:lpstr>
      <vt:lpstr>Section title</vt:lpstr>
      <vt:lpstr>Section title</vt:lpstr>
      <vt:lpstr>Software code slide</vt:lpstr>
      <vt:lpstr>Notes (hidden)</vt:lpstr>
      <vt:lpstr>Call to Action</vt:lpstr>
      <vt:lpstr>Please Complete An Evaluation Form Your input is important!</vt:lpstr>
      <vt:lpstr>Evaluate this session</vt:lpstr>
      <vt:lpstr>PowerPoint Presentation</vt:lpstr>
    </vt:vector>
  </TitlesOfParts>
  <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Pete Brown</dc:creator>
  <cp:keywords>Microsoft Build 2016</cp:keywords>
  <dc:description>Template: Mitchell Derrey, Silver Fox Productions
Formatting: 
Audience Type:</dc:description>
  <cp:lastModifiedBy>Thiago Almeida</cp:lastModifiedBy>
  <cp:revision>41</cp:revision>
  <dcterms:created xsi:type="dcterms:W3CDTF">2016-03-14T17:09:14Z</dcterms:created>
  <dcterms:modified xsi:type="dcterms:W3CDTF">2016-03-20T20:06:15Z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