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73" r:id="rId6"/>
    <p:sldId id="1444" r:id="rId7"/>
    <p:sldId id="1367" r:id="rId8"/>
    <p:sldId id="1490" r:id="rId9"/>
    <p:sldId id="1475" r:id="rId10"/>
    <p:sldId id="1488" r:id="rId11"/>
    <p:sldId id="1489" r:id="rId12"/>
    <p:sldId id="1478" r:id="rId13"/>
    <p:sldId id="1461" r:id="rId14"/>
    <p:sldId id="1487"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90"/>
            <p14:sldId id="1475"/>
            <p14:sldId id="1488"/>
            <p14:sldId id="1489"/>
            <p14:sldId id="1478"/>
            <p14:sldId id="1461"/>
            <p14:sldId id="1487"/>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1789984832"/>
        <c:axId val="1790919456"/>
      </c:barChart>
      <c:catAx>
        <c:axId val="1789984832"/>
        <c:scaling>
          <c:orientation val="minMax"/>
        </c:scaling>
        <c:delete val="0"/>
        <c:axPos val="b"/>
        <c:numFmt formatCode="General" sourceLinked="0"/>
        <c:majorTickMark val="out"/>
        <c:minorTickMark val="none"/>
        <c:tickLblPos val="nextTo"/>
        <c:crossAx val="1790919456"/>
        <c:crosses val="autoZero"/>
        <c:auto val="1"/>
        <c:lblAlgn val="ctr"/>
        <c:lblOffset val="100"/>
        <c:noMultiLvlLbl val="0"/>
      </c:catAx>
      <c:valAx>
        <c:axId val="1790919456"/>
        <c:scaling>
          <c:orientation val="minMax"/>
          <c:max val="5.0"/>
        </c:scaling>
        <c:delete val="0"/>
        <c:axPos val="l"/>
        <c:majorGridlines/>
        <c:numFmt formatCode="General" sourceLinked="1"/>
        <c:majorTickMark val="out"/>
        <c:minorTickMark val="none"/>
        <c:tickLblPos val="nextTo"/>
        <c:crossAx val="178998483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1812479712"/>
        <c:axId val="1812538928"/>
      </c:barChart>
      <c:catAx>
        <c:axId val="1812479712"/>
        <c:scaling>
          <c:orientation val="minMax"/>
        </c:scaling>
        <c:delete val="0"/>
        <c:axPos val="b"/>
        <c:numFmt formatCode="General" sourceLinked="0"/>
        <c:majorTickMark val="out"/>
        <c:minorTickMark val="none"/>
        <c:tickLblPos val="nextTo"/>
        <c:crossAx val="1812538928"/>
        <c:crosses val="autoZero"/>
        <c:auto val="1"/>
        <c:lblAlgn val="ctr"/>
        <c:lblOffset val="100"/>
        <c:noMultiLvlLbl val="0"/>
      </c:catAx>
      <c:valAx>
        <c:axId val="1812538928"/>
        <c:scaling>
          <c:orientation val="minMax"/>
          <c:max val="5.0"/>
        </c:scaling>
        <c:delete val="0"/>
        <c:axPos val="l"/>
        <c:majorGridlines/>
        <c:numFmt formatCode="General" sourceLinked="1"/>
        <c:majorTickMark val="out"/>
        <c:minorTickMark val="none"/>
        <c:tickLblPos val="nextTo"/>
        <c:crossAx val="181247971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3/20/16 1:05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3/20/16 1:05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3/20/16 1:05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3/20/16 1:05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3/20/16 1:05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3/20/16 1:05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975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45889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019974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7.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Continuous Delivery for Cross-Platform Mobile Apps using Visual Studio Team Services and </a:t>
            </a:r>
            <a:r>
              <a:rPr lang="en-US" dirty="0" err="1"/>
              <a:t>HockeyApp</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388109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50" fill="hold"/>
                                        <p:tgtEl>
                                          <p:spTgt spid="8"/>
                                        </p:tgtEl>
                                        <p:attrNameLst>
                                          <p:attrName>ppt_x</p:attrName>
                                        </p:attrNameLst>
                                      </p:cBhvr>
                                      <p:tavLst>
                                        <p:tav tm="0">
                                          <p:val>
                                            <p:strVal val="1+#ppt_w/2"/>
                                          </p:val>
                                        </p:tav>
                                        <p:tav tm="100000">
                                          <p:val>
                                            <p:strVal val="#ppt_x"/>
                                          </p:val>
                                        </p:tav>
                                      </p:tavLst>
                                    </p:anim>
                                    <p:anim calcmode="lin" valueType="num">
                                      <p:cBhvr additive="base">
                                        <p:cTn id="8" dur="6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6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650" fill="hold"/>
                                        <p:tgtEl>
                                          <p:spTgt spid="4"/>
                                        </p:tgtEl>
                                        <p:attrNameLst>
                                          <p:attrName>ppt_x</p:attrName>
                                        </p:attrNameLst>
                                      </p:cBhvr>
                                      <p:tavLst>
                                        <p:tav tm="0">
                                          <p:val>
                                            <p:strVal val="0-#ppt_w/2"/>
                                          </p:val>
                                        </p:tav>
                                        <p:tav tm="100000">
                                          <p:val>
                                            <p:strVal val="#ppt_x"/>
                                          </p:val>
                                        </p:tav>
                                      </p:tavLst>
                                    </p:anim>
                                    <p:anim calcmode="lin" valueType="num">
                                      <p:cBhvr additive="base">
                                        <p:cTn id="12" dur="6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8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650" fill="hold"/>
                                        <p:tgtEl>
                                          <p:spTgt spid="5"/>
                                        </p:tgtEl>
                                        <p:attrNameLst>
                                          <p:attrName>ppt_x</p:attrName>
                                        </p:attrNameLst>
                                      </p:cBhvr>
                                      <p:tavLst>
                                        <p:tav tm="0">
                                          <p:val>
                                            <p:strVal val="0-#ppt_w/2"/>
                                          </p:val>
                                        </p:tav>
                                        <p:tav tm="100000">
                                          <p:val>
                                            <p:strVal val="#ppt_x"/>
                                          </p:val>
                                        </p:tav>
                                      </p:tavLst>
                                    </p:anim>
                                    <p:anim calcmode="lin" valueType="num">
                                      <p:cBhvr additive="base">
                                        <p:cTn id="16" dur="6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0-#ppt_w/2"/>
                                          </p:val>
                                        </p:tav>
                                        <p:tav tm="100000">
                                          <p:val>
                                            <p:strVal val="#ppt_x"/>
                                          </p:val>
                                        </p:tav>
                                      </p:tavLst>
                                    </p:anim>
                                    <p:anim calcmode="lin" valueType="num">
                                      <p:cBhvr additive="base">
                                        <p:cTn id="20" dur="65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4427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5414937" cy="7032948"/>
            <a:chOff x="0" y="-27602"/>
            <a:chExt cx="5309244" cy="6895673"/>
          </a:xfrm>
        </p:grpSpPr>
        <p:sp>
          <p:nvSpPr>
            <p:cNvPr id="56" name="Rectangle 55"/>
            <p:cNvSpPr/>
            <p:nvPr/>
          </p:nvSpPr>
          <p:spPr>
            <a:xfrm flipH="1">
              <a:off x="1" y="-27602"/>
              <a:ext cx="4109593"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1" y="1728713"/>
              <a:ext cx="4733890"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5309244"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889349" cy="19830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3</a:t>
            </a:r>
          </a:p>
          <a:p>
            <a:pPr marL="291436" indent="-291436">
              <a:buFont typeface="Arial" panose="020B0604020202020204" pitchFamily="34" charset="0"/>
              <a:buChar char="•"/>
            </a:pPr>
            <a:r>
              <a:rPr lang="en-US" sz="1836" dirty="0"/>
              <a:t>Release Management</a:t>
            </a:r>
          </a:p>
          <a:p>
            <a:pPr marL="291436" indent="-291436">
              <a:buFont typeface="Arial" panose="020B0604020202020204" pitchFamily="34" charset="0"/>
              <a:buChar char="•"/>
            </a:pPr>
            <a:r>
              <a:rPr lang="en-US" sz="1836" dirty="0"/>
              <a:t>Continuous Deployment</a:t>
            </a:r>
          </a:p>
          <a:p>
            <a:pPr marL="291436" indent="-291436">
              <a:buFont typeface="Arial" panose="020B0604020202020204" pitchFamily="34" charset="0"/>
              <a:buChar char="•"/>
            </a:pPr>
            <a:r>
              <a:rPr lang="en-US" sz="1836" dirty="0"/>
              <a:t>Update Management</a:t>
            </a:r>
          </a:p>
          <a:p>
            <a:pPr marL="291436" indent="-291436">
              <a:buFont typeface="Arial" panose="020B0604020202020204" pitchFamily="34" charset="0"/>
              <a:buChar char="•"/>
            </a:pPr>
            <a:r>
              <a:rPr lang="en-US" sz="1836" dirty="0"/>
              <a:t>Crash and Feedback Management</a:t>
            </a:r>
          </a:p>
        </p:txBody>
      </p:sp>
    </p:spTree>
    <p:extLst>
      <p:ext uri="{BB962C8B-B14F-4D97-AF65-F5344CB8AC3E}">
        <p14:creationId xmlns:p14="http://schemas.microsoft.com/office/powerpoint/2010/main" val="6894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933" t="7749" r="23883" b="12121"/>
          <a:stretch/>
        </p:blipFill>
        <p:spPr>
          <a:xfrm>
            <a:off x="5761038" y="1547274"/>
            <a:ext cx="6008819" cy="5298882"/>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422</TotalTime>
  <Words>3439</Words>
  <Application>Microsoft Macintosh PowerPoint</Application>
  <PresentationFormat>Custom</PresentationFormat>
  <Paragraphs>597</Paragraphs>
  <Slides>56</Slides>
  <Notes>36</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Calibri</vt:lpstr>
      <vt:lpstr>Consolas</vt:lpstr>
      <vt:lpstr>Segoe</vt:lpstr>
      <vt:lpstr>Segoe UI</vt:lpstr>
      <vt:lpstr>Segoe UI Light</vt:lpstr>
      <vt:lpstr>Segoe UI Semilight</vt:lpstr>
      <vt:lpstr>Wingdings</vt:lpstr>
      <vt:lpstr>Arial</vt:lpstr>
      <vt:lpstr>5-30721_Build_2016_Template_Light</vt:lpstr>
      <vt:lpstr>5-30721_Build_2016_Template_Dark</vt:lpstr>
      <vt:lpstr>Presentation Notes</vt:lpstr>
      <vt:lpstr>PowerPoint Presentation</vt:lpstr>
      <vt:lpstr>Continuous Delivery for Cross-Platform Mobile Apps using Visual Studio Team Services and HockeyApp</vt:lpstr>
      <vt:lpstr>Continuous Integration &amp;  Delivery Solutions for Mobile Apps</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41</cp:revision>
  <dcterms:created xsi:type="dcterms:W3CDTF">2016-03-14T17:09:14Z</dcterms:created>
  <dcterms:modified xsi:type="dcterms:W3CDTF">2016-03-20T20:06:08Z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