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473" r:id="rId6"/>
    <p:sldId id="1444" r:id="rId7"/>
    <p:sldId id="1367" r:id="rId8"/>
    <p:sldId id="1475" r:id="rId9"/>
    <p:sldId id="1489" r:id="rId10"/>
    <p:sldId id="1487" r:id="rId11"/>
    <p:sldId id="1488" r:id="rId12"/>
    <p:sldId id="1493" r:id="rId13"/>
    <p:sldId id="1494" r:id="rId14"/>
    <p:sldId id="1495" r:id="rId15"/>
    <p:sldId id="1461" r:id="rId16"/>
    <p:sldId id="1486" r:id="rId17"/>
    <p:sldId id="1490" r:id="rId18"/>
    <p:sldId id="1491" r:id="rId19"/>
    <p:sldId id="1492" r:id="rId20"/>
    <p:sldId id="1326"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75"/>
            <p14:sldId id="1489"/>
            <p14:sldId id="1487"/>
            <p14:sldId id="1488"/>
            <p14:sldId id="1493"/>
            <p14:sldId id="1494"/>
            <p14:sldId id="1495"/>
            <p14:sldId id="1461"/>
            <p14:sldId id="1486"/>
            <p14:sldId id="1490"/>
            <p14:sldId id="1491"/>
            <p14:sldId id="149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69059" autoAdjust="0"/>
  </p:normalViewPr>
  <p:slideViewPr>
    <p:cSldViewPr>
      <p:cViewPr varScale="1">
        <p:scale>
          <a:sx n="79" d="100"/>
          <a:sy n="79" d="100"/>
        </p:scale>
        <p:origin x="54" y="240"/>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3/28/2016 2:18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3/28/2016 2:18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72037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7009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733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3/28/2016 2:18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3/28/2016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44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016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1399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7944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669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3/28/2016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789427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083950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microsoftvirtualacademy.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ka.ms/devtodev"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325436"/>
            <a:ext cx="274637" cy="7564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74638" y="1289050"/>
            <a:ext cx="11887200" cy="4757200"/>
          </a:xfrm>
        </p:spPr>
        <p:txBody>
          <a:bodyPr/>
          <a:lstStyle/>
          <a:p>
            <a:pPr>
              <a:lnSpc>
                <a:spcPts val="4600"/>
              </a:lnSpc>
            </a:pPr>
            <a:r>
              <a:rPr lang="en-US" sz="3600" dirty="0"/>
              <a:t>Created a Team Build with a CI trigger </a:t>
            </a:r>
            <a:br>
              <a:rPr lang="en-US" sz="3600" dirty="0"/>
            </a:br>
            <a:r>
              <a:rPr lang="en-US" sz="3600" dirty="0"/>
              <a:t>for the </a:t>
            </a:r>
            <a:r>
              <a:rPr lang="en-US" sz="3600" dirty="0" err="1"/>
              <a:t>Xamarin</a:t>
            </a:r>
            <a:r>
              <a:rPr lang="en-US" sz="3600" dirty="0"/>
              <a:t> solution</a:t>
            </a:r>
          </a:p>
          <a:p>
            <a:pPr>
              <a:lnSpc>
                <a:spcPts val="4600"/>
              </a:lnSpc>
            </a:pPr>
            <a:r>
              <a:rPr lang="en-US" sz="3600" dirty="0"/>
              <a:t>Analyzed test results for the build</a:t>
            </a:r>
          </a:p>
          <a:p>
            <a:pPr>
              <a:lnSpc>
                <a:spcPts val="4600"/>
              </a:lnSpc>
            </a:pPr>
            <a:r>
              <a:rPr lang="en-US" sz="3600" dirty="0"/>
              <a:t>Logged a rich bug from test failure</a:t>
            </a:r>
          </a:p>
          <a:p>
            <a:pPr>
              <a:lnSpc>
                <a:spcPts val="4600"/>
              </a:lnSpc>
            </a:pPr>
            <a:r>
              <a:rPr lang="en-US" sz="3600" dirty="0"/>
              <a:t>Triggered a build by committing the bug fix to the repo</a:t>
            </a:r>
          </a:p>
          <a:p>
            <a:pPr>
              <a:lnSpc>
                <a:spcPts val="4600"/>
              </a:lnSpc>
            </a:pPr>
            <a:r>
              <a:rPr lang="en-US" sz="3600" dirty="0"/>
              <a:t>Improved the package versioning via a custom build </a:t>
            </a:r>
            <a:br>
              <a:rPr lang="en-US" sz="3600" dirty="0"/>
            </a:br>
            <a:r>
              <a:rPr lang="en-US" sz="3600" dirty="0"/>
              <a:t>task from the Marketplace</a:t>
            </a:r>
          </a:p>
        </p:txBody>
      </p:sp>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3811617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a:t>Checkpoint</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a:t>Wrap Up</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52289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36846"/>
          </a:xfrm>
        </p:spPr>
        <p:txBody>
          <a:bodyPr/>
          <a:lstStyle/>
          <a:p>
            <a:r>
              <a:rPr lang="cs-CZ" sz="3600" dirty="0"/>
              <a:t>B835 </a:t>
            </a:r>
            <a:r>
              <a:rPr lang="en-US" sz="3600" dirty="0"/>
              <a:t>Cross-platform Mobile with Apache Cordova</a:t>
            </a:r>
          </a:p>
          <a:p>
            <a:r>
              <a:rPr lang="en-US" sz="3600" dirty="0"/>
              <a:t>B836 Cross-platform Mobile with Xamarin</a:t>
            </a:r>
          </a:p>
          <a:p>
            <a:r>
              <a:rPr lang="en-US" sz="3600" dirty="0"/>
              <a:t>B845 </a:t>
            </a:r>
            <a:r>
              <a:rPr lang="cs-CZ" sz="3600" dirty="0" err="1"/>
              <a:t>DevOps</a:t>
            </a:r>
            <a:r>
              <a:rPr lang="cs-CZ" sz="3600" dirty="0"/>
              <a:t> </a:t>
            </a:r>
            <a:r>
              <a:rPr lang="cs-CZ" sz="3600" dirty="0" err="1"/>
              <a:t>Tools</a:t>
            </a:r>
            <a:r>
              <a:rPr lang="cs-CZ" sz="3600" dirty="0"/>
              <a:t> </a:t>
            </a:r>
            <a:r>
              <a:rPr lang="cs-CZ" sz="3600" dirty="0" err="1"/>
              <a:t>for</a:t>
            </a:r>
            <a:r>
              <a:rPr lang="cs-CZ" sz="3600" dirty="0"/>
              <a:t> </a:t>
            </a:r>
            <a:r>
              <a:rPr lang="cs-CZ" sz="3600" dirty="0" err="1"/>
              <a:t>Every</a:t>
            </a:r>
            <a:r>
              <a:rPr lang="cs-CZ" sz="3600" dirty="0"/>
              <a:t> </a:t>
            </a:r>
            <a:r>
              <a:rPr lang="cs-CZ" sz="3600" dirty="0" err="1"/>
              <a:t>Development</a:t>
            </a:r>
            <a:r>
              <a:rPr lang="cs-CZ" sz="3600" dirty="0"/>
              <a:t> Team</a:t>
            </a:r>
            <a:endParaRPr lang="en-US" sz="3600" dirty="0"/>
          </a:p>
          <a:p>
            <a:r>
              <a:rPr lang="en-US" sz="3600" dirty="0"/>
              <a:t>B846 </a:t>
            </a:r>
            <a:r>
              <a:rPr lang="en-US" sz="3600" dirty="0" err="1"/>
              <a:t>DevOps</a:t>
            </a:r>
            <a:r>
              <a:rPr lang="en-US" sz="3600" dirty="0"/>
              <a:t> at Scale: A True Story </a:t>
            </a:r>
          </a:p>
          <a:p>
            <a:r>
              <a:rPr lang="en-US" sz="3600" dirty="0"/>
              <a:t>B869 Mobile </a:t>
            </a:r>
            <a:r>
              <a:rPr lang="en-US" sz="3600" dirty="0" err="1"/>
              <a:t>DevOps</a:t>
            </a:r>
            <a:r>
              <a:rPr lang="en-US" sz="3600" dirty="0"/>
              <a:t> with </a:t>
            </a:r>
            <a:r>
              <a:rPr lang="en-US" sz="3600" dirty="0" err="1"/>
              <a:t>HockeyApp</a:t>
            </a:r>
            <a:r>
              <a:rPr lang="en-US" sz="3600" dirty="0"/>
              <a:t> and Visual Studio Team Services</a:t>
            </a:r>
          </a:p>
          <a:p>
            <a:pPr lvl="0"/>
            <a:r>
              <a:rPr lang="en-US" sz="3600" dirty="0"/>
              <a:t>Re-visit Build on </a:t>
            </a:r>
            <a:r>
              <a:rPr lang="en-US" sz="3600" u="sng" dirty="0">
                <a:hlinkClick r:id="rId3"/>
              </a:rPr>
              <a:t>Channel 9</a:t>
            </a:r>
            <a:r>
              <a:rPr lang="en-US" sz="3600" dirty="0"/>
              <a:t>.</a:t>
            </a:r>
          </a:p>
          <a:p>
            <a:pPr lvl="0"/>
            <a:r>
              <a:rPr lang="en-US" sz="3600" dirty="0"/>
              <a:t>Continue your education at</a:t>
            </a:r>
            <a:br>
              <a:rPr lang="en-US" sz="3600" dirty="0"/>
            </a:br>
            <a:r>
              <a:rPr lang="en-US" sz="3600" u="sng" dirty="0">
                <a:hlinkClick r:id="rId4"/>
              </a:rPr>
              <a:t>Microsoft Virtual Academy</a:t>
            </a:r>
            <a:r>
              <a:rPr lang="en-US" sz="3600" dirty="0"/>
              <a:t> online.</a:t>
            </a:r>
          </a:p>
        </p:txBody>
      </p:sp>
      <p:sp>
        <p:nvSpPr>
          <p:cNvPr id="2" name="Title 1"/>
          <p:cNvSpPr>
            <a:spLocks noGrp="1"/>
          </p:cNvSpPr>
          <p:nvPr>
            <p:ph type="title"/>
          </p:nvPr>
        </p:nvSpPr>
        <p:spPr/>
        <p:txBody>
          <a:bodyPr/>
          <a:lstStyle/>
          <a:p>
            <a:r>
              <a:rPr lang="en-US" dirty="0"/>
              <a:t>Call </a:t>
            </a:r>
            <a:r>
              <a:rPr lang="en-US" sz="5400" dirty="0"/>
              <a:t>to</a:t>
            </a:r>
            <a:r>
              <a:rPr lang="en-US" dirty="0"/>
              <a:t> Action</a:t>
            </a:r>
          </a:p>
        </p:txBody>
      </p:sp>
      <p:sp>
        <p:nvSpPr>
          <p:cNvPr id="4" name="Rectangle 3"/>
          <p:cNvSpPr/>
          <p:nvPr/>
        </p:nvSpPr>
        <p:spPr bwMode="auto">
          <a:xfrm>
            <a:off x="1" y="325436"/>
            <a:ext cx="274637" cy="7564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201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363662"/>
            <a:ext cx="11889564" cy="2756039"/>
          </a:xfrm>
        </p:spPr>
        <p:txBody>
          <a:bodyPr/>
          <a:lstStyle/>
          <a:p>
            <a:pPr>
              <a:lnSpc>
                <a:spcPct val="100000"/>
              </a:lnSpc>
            </a:pPr>
            <a:r>
              <a:rPr lang="en-US" sz="7200" dirty="0"/>
              <a:t>Share Your Story </a:t>
            </a:r>
            <a:br>
              <a:rPr lang="en-US" sz="7200" dirty="0"/>
            </a:br>
            <a:r>
              <a:rPr lang="en-US" sz="7200" dirty="0"/>
              <a:t>for Challenge Points</a:t>
            </a:r>
            <a:endParaRPr lang="en-US" sz="4000" dirty="0"/>
          </a:p>
        </p:txBody>
      </p:sp>
      <p:sp>
        <p:nvSpPr>
          <p:cNvPr id="9" name="Title 1"/>
          <p:cNvSpPr txBox="1">
            <a:spLocks/>
          </p:cNvSpPr>
          <p:nvPr/>
        </p:nvSpPr>
        <p:spPr>
          <a:xfrm>
            <a:off x="198437" y="4868862"/>
            <a:ext cx="12344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ts val="3800"/>
              </a:lnSpc>
            </a:pPr>
            <a:r>
              <a:rPr lang="en-US" sz="2400" dirty="0"/>
              <a:t>Give us </a:t>
            </a:r>
            <a:r>
              <a:rPr lang="en-US" sz="2400" b="1" dirty="0">
                <a:latin typeface="+mn-lt"/>
              </a:rPr>
              <a:t>3 minutes </a:t>
            </a:r>
            <a:r>
              <a:rPr lang="en-US" sz="2400" dirty="0"/>
              <a:t>of feedback about your work right after this session at the </a:t>
            </a:r>
            <a:r>
              <a:rPr lang="en-US" sz="2400" b="1" dirty="0">
                <a:latin typeface="+mn-lt"/>
              </a:rPr>
              <a:t>Flash Voting </a:t>
            </a:r>
            <a:r>
              <a:rPr lang="en-US" sz="2400" dirty="0"/>
              <a:t>sign</a:t>
            </a:r>
          </a:p>
          <a:p>
            <a:pPr>
              <a:lnSpc>
                <a:spcPts val="3800"/>
              </a:lnSpc>
            </a:pPr>
            <a:r>
              <a:rPr lang="en-US" sz="2400" dirty="0"/>
              <a:t>Join in on </a:t>
            </a:r>
            <a:r>
              <a:rPr lang="en-US" sz="2400" b="1" dirty="0">
                <a:latin typeface="+mn-lt"/>
              </a:rPr>
              <a:t>15-30 minutes </a:t>
            </a:r>
            <a:r>
              <a:rPr lang="en-US" sz="2400" dirty="0"/>
              <a:t>in depth feedback sessions at the</a:t>
            </a:r>
            <a:r>
              <a:rPr lang="en-US" sz="2400" dirty="0">
                <a:cs typeface="Segoe UI Semibold" panose="020B0702040204020203" pitchFamily="34" charset="0"/>
              </a:rPr>
              <a:t> </a:t>
            </a:r>
            <a:r>
              <a:rPr lang="en-US" sz="2400" b="1" dirty="0">
                <a:latin typeface="+mn-lt"/>
                <a:cs typeface="Segoe UI Semibold" panose="020B0702040204020203" pitchFamily="34" charset="0"/>
              </a:rPr>
              <a:t>Visual Studio: Share Your Story </a:t>
            </a:r>
            <a:r>
              <a:rPr lang="en-US" sz="2400" dirty="0"/>
              <a:t>booth</a:t>
            </a:r>
          </a:p>
          <a:p>
            <a:pPr>
              <a:lnSpc>
                <a:spcPts val="3800"/>
              </a:lnSpc>
            </a:pPr>
            <a:r>
              <a:rPr lang="en-US" sz="2400" dirty="0"/>
              <a:t>Register in </a:t>
            </a:r>
            <a:r>
              <a:rPr lang="en-US" sz="2400" b="1" dirty="0">
                <a:latin typeface="+mn-lt"/>
              </a:rPr>
              <a:t>2 minutes </a:t>
            </a:r>
            <a:r>
              <a:rPr lang="en-US" sz="2400" dirty="0"/>
              <a:t>for Visual Studio feedback opportunities after build at </a:t>
            </a:r>
            <a:r>
              <a:rPr lang="en-US" sz="2400" u="sng" dirty="0">
                <a:hlinkClick r:id="rId3"/>
              </a:rPr>
              <a:t>http://aka.ms/devtodev</a:t>
            </a:r>
            <a:endParaRPr lang="en-US" sz="2400" dirty="0"/>
          </a:p>
          <a:p>
            <a:pPr>
              <a:lnSpc>
                <a:spcPts val="3800"/>
              </a:lnSpc>
            </a:pPr>
            <a:endParaRPr lang="en-US" sz="2400" dirty="0"/>
          </a:p>
        </p:txBody>
      </p:sp>
    </p:spTree>
    <p:extLst>
      <p:ext uri="{BB962C8B-B14F-4D97-AF65-F5344CB8AC3E}">
        <p14:creationId xmlns:p14="http://schemas.microsoft.com/office/powerpoint/2010/main" val="55365286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86103865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516062"/>
            <a:ext cx="10058336" cy="1828786"/>
          </a:xfrm>
        </p:spPr>
        <p:txBody>
          <a:bodyPr/>
          <a:lstStyle/>
          <a:p>
            <a:r>
              <a:rPr lang="en-US" dirty="0"/>
              <a:t>Mobile </a:t>
            </a:r>
            <a:r>
              <a:rPr lang="en-US" dirty="0" err="1"/>
              <a:t>DevOps</a:t>
            </a:r>
            <a:r>
              <a:rPr lang="en-US" dirty="0"/>
              <a:t> 2</a:t>
            </a:r>
            <a:br>
              <a:rPr lang="en-US" dirty="0"/>
            </a:br>
            <a:r>
              <a:rPr lang="en-US" dirty="0"/>
              <a:t>Continuous Integration using Visual Studio Team Services</a:t>
            </a:r>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a:t>
            </a:r>
            <a:r>
              <a:rPr lang="en-US" dirty="0" err="1"/>
              <a:t>DevOps</a:t>
            </a:r>
            <a:r>
              <a:rPr lang="en-US" dirty="0"/>
              <a:t>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t>
            </a:r>
            <a:br>
              <a:rPr lang="en-US" sz="4800" dirty="0">
                <a:solidFill>
                  <a:schemeClr val="tx2"/>
                </a:solidFill>
              </a:rPr>
            </a:br>
            <a:r>
              <a:rPr lang="en-US" sz="4800" dirty="0">
                <a:solidFill>
                  <a:schemeClr val="tx2"/>
                </a:solidFill>
              </a:rPr>
              <a:t>&amp; Delivery Solutions</a:t>
            </a:r>
            <a:br>
              <a:rPr lang="en-US" sz="4800" dirty="0">
                <a:solidFill>
                  <a:schemeClr val="tx2"/>
                </a:solidFill>
              </a:rPr>
            </a:br>
            <a:r>
              <a:rPr lang="en-US" sz="4800" b="1" dirty="0">
                <a:solidFill>
                  <a:schemeClr val="tx2"/>
                </a:solidFill>
              </a:rPr>
              <a:t>for Mobile Apps</a:t>
            </a: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grpSp>
        <p:nvGrpSpPr>
          <p:cNvPr id="104" name="Group 103"/>
          <p:cNvGrpSpPr/>
          <p:nvPr/>
        </p:nvGrpSpPr>
        <p:grpSpPr>
          <a:xfrm>
            <a:off x="6672264" y="3718644"/>
            <a:ext cx="5764212" cy="1302618"/>
            <a:chOff x="6672264" y="4372583"/>
            <a:chExt cx="5764212" cy="1302618"/>
          </a:xfrm>
        </p:grpSpPr>
        <p:sp>
          <p:nvSpPr>
            <p:cNvPr id="105" name="Rectangle 104"/>
            <p:cNvSpPr/>
            <p:nvPr/>
          </p:nvSpPr>
          <p:spPr>
            <a:xfrm>
              <a:off x="6672264" y="4372584"/>
              <a:ext cx="5764212" cy="1302617"/>
            </a:xfrm>
            <a:prstGeom prst="rect">
              <a:avLst/>
            </a:prstGeom>
            <a:pattFill prst="dkUpDiag">
              <a:fgClr>
                <a:schemeClr val="bg2">
                  <a:lumMod val="25000"/>
                </a:schemeClr>
              </a:fgClr>
              <a:bgClr>
                <a:schemeClr val="tx1">
                  <a:lumMod val="50000"/>
                </a:schemeClr>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defTabSz="1218345"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dirty="0">
                <a:ln>
                  <a:noFill/>
                </a:ln>
                <a:gradFill>
                  <a:gsLst>
                    <a:gs pos="36283">
                      <a:srgbClr val="00188F"/>
                    </a:gs>
                    <a:gs pos="28000">
                      <a:srgbClr val="00188F"/>
                    </a:gs>
                  </a:gsLst>
                  <a:lin ang="5400000" scaled="0"/>
                </a:gradFill>
                <a:effectLst/>
                <a:uLnTx/>
                <a:uFillTx/>
                <a:latin typeface="Segoe UI Light"/>
              </a:endParaRPr>
            </a:p>
          </p:txBody>
        </p:sp>
        <p:sp>
          <p:nvSpPr>
            <p:cNvPr id="106" name="TextBox 105"/>
            <p:cNvSpPr txBox="1"/>
            <p:nvPr/>
          </p:nvSpPr>
          <p:spPr>
            <a:xfrm>
              <a:off x="7849136" y="4372583"/>
              <a:ext cx="4587340" cy="1260889"/>
            </a:xfrm>
            <a:prstGeom prst="rect">
              <a:avLst/>
            </a:prstGeom>
            <a:no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defTabSz="932468"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cs typeface="Segoe UI Semilight" panose="020B0402040204020203" pitchFamily="34" charset="0"/>
                </a:rPr>
                <a:t>Close the loop between</a:t>
              </a:r>
              <a:r>
                <a:rPr kumimoji="0" lang="en-US" sz="2200" b="0" i="0" u="none" strike="noStrike" kern="0" cap="none" spc="0" normalizeH="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cs typeface="Segoe UI Semilight" panose="020B0402040204020203" pitchFamily="34" charset="0"/>
                </a:rPr>
                <a:t>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cs typeface="Segoe UI Semilight" panose="020B0402040204020203" pitchFamily="34" charset="0"/>
              </a:endParaRPr>
            </a:p>
          </p:txBody>
        </p:sp>
        <p:grpSp>
          <p:nvGrpSpPr>
            <p:cNvPr id="107" name="Group 106"/>
            <p:cNvGrpSpPr/>
            <p:nvPr/>
          </p:nvGrpSpPr>
          <p:grpSpPr>
            <a:xfrm>
              <a:off x="6978654" y="4732637"/>
              <a:ext cx="582511" cy="582511"/>
              <a:chOff x="6978654" y="1668051"/>
              <a:chExt cx="582511" cy="582511"/>
            </a:xfrm>
          </p:grpSpPr>
          <p:sp>
            <p:nvSpPr>
              <p:cNvPr id="108" name="Oval 107"/>
              <p:cNvSpPr/>
              <p:nvPr/>
            </p:nvSpPr>
            <p:spPr bwMode="auto">
              <a:xfrm>
                <a:off x="6978654" y="1668051"/>
                <a:ext cx="582511" cy="58251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solidFill>
                <a:srgbClr val="FFFFFF">
                  <a:lumMod val="95000"/>
                </a:srgbClr>
              </a:solid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defTabSz="172482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ndParaRPr>
              </a:p>
            </p:txBody>
          </p:sp>
        </p:grpSp>
      </p:grpSp>
      <p:sp>
        <p:nvSpPr>
          <p:cNvPr id="110" name="Rectangle 109"/>
          <p:cNvSpPr/>
          <p:nvPr/>
        </p:nvSpPr>
        <p:spPr>
          <a:xfrm>
            <a:off x="6722908" y="5097462"/>
            <a:ext cx="5677752" cy="1954381"/>
          </a:xfrm>
          <a:prstGeom prst="rect">
            <a:avLst/>
          </a:prstGeom>
        </p:spPr>
        <p:txBody>
          <a:bodyPr wrap="square">
            <a:spAutoFit/>
          </a:bodyPr>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Microsoft products related</a:t>
            </a:r>
          </a:p>
          <a:p>
            <a:pPr marL="285750" marR="0" lvl="0" indent="-2857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and </a:t>
            </a:r>
            <a:r>
              <a:rPr kumimoji="0" lang="en-US" sz="2400" b="1"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TFS</a:t>
            </a:r>
          </a:p>
          <a:p>
            <a:pPr marL="285750" indent="-285750" defTabSz="914400">
              <a:spcBef>
                <a:spcPts val="600"/>
              </a:spcBef>
              <a:spcAft>
                <a:spcPts val="600"/>
              </a:spcAft>
              <a:buFont typeface="Arial" panose="020B0604020202020204" pitchFamily="34" charset="0"/>
              <a:buChar char="•"/>
              <a:defRPr/>
            </a:pPr>
            <a:r>
              <a:rPr lang="en-US" sz="2400" b="1" kern="0" dirty="0">
                <a:solidFill>
                  <a:srgbClr val="FFFFFF"/>
                </a:solidFill>
                <a:latin typeface="Segoe UI" panose="020B0502040204020203" pitchFamily="34" charset="0"/>
                <a:cs typeface="Segoe UI" panose="020B0502040204020203" pitchFamily="34" charset="0"/>
              </a:rPr>
              <a:t>HockeyApp</a:t>
            </a:r>
            <a:r>
              <a:rPr lang="en-US" sz="2400" kern="0" dirty="0">
                <a:solidFill>
                  <a:srgbClr val="FFFFFF"/>
                </a:solidFill>
                <a:latin typeface="Segoe UI" panose="020B0502040204020203" pitchFamily="34" charset="0"/>
                <a:cs typeface="Segoe UI" panose="020B0502040204020203" pitchFamily="34" charset="0"/>
              </a:rPr>
              <a:t> </a:t>
            </a:r>
          </a:p>
          <a:p>
            <a:pPr marR="0" lvl="0" defTabSz="914400"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grpSp>
        <p:nvGrpSpPr>
          <p:cNvPr id="111" name="Group 110"/>
          <p:cNvGrpSpPr/>
          <p:nvPr/>
        </p:nvGrpSpPr>
        <p:grpSpPr>
          <a:xfrm>
            <a:off x="6672263" y="2142724"/>
            <a:ext cx="5764212" cy="1302618"/>
            <a:chOff x="6672264" y="4372583"/>
            <a:chExt cx="5764212" cy="1302618"/>
          </a:xfrm>
        </p:grpSpPr>
        <p:sp>
          <p:nvSpPr>
            <p:cNvPr id="112" name="Rectangle 111"/>
            <p:cNvSpPr/>
            <p:nvPr/>
          </p:nvSpPr>
          <p:spPr>
            <a:xfrm>
              <a:off x="6672264" y="4372584"/>
              <a:ext cx="5764212" cy="1302617"/>
            </a:xfrm>
            <a:prstGeom prst="rect">
              <a:avLst/>
            </a:prstGeom>
            <a:pattFill prst="dkUpDiag">
              <a:fgClr>
                <a:schemeClr val="tx1">
                  <a:lumMod val="50000"/>
                </a:schemeClr>
              </a:fgClr>
              <a:bgClr>
                <a:schemeClr val="tx1">
                  <a:lumMod val="75000"/>
                </a:schemeClr>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defTabSz="1218345"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dirty="0">
                <a:ln>
                  <a:noFill/>
                </a:ln>
                <a:gradFill>
                  <a:gsLst>
                    <a:gs pos="36283">
                      <a:srgbClr val="00188F"/>
                    </a:gs>
                    <a:gs pos="28000">
                      <a:srgbClr val="00188F"/>
                    </a:gs>
                  </a:gsLst>
                  <a:lin ang="5400000" scaled="0"/>
                </a:gradFill>
                <a:effectLst/>
                <a:uLnTx/>
                <a:uFillTx/>
                <a:latin typeface="Segoe UI Light"/>
              </a:endParaRPr>
            </a:p>
          </p:txBody>
        </p:sp>
        <p:sp>
          <p:nvSpPr>
            <p:cNvPr id="113" name="TextBox 112"/>
            <p:cNvSpPr txBox="1"/>
            <p:nvPr/>
          </p:nvSpPr>
          <p:spPr>
            <a:xfrm>
              <a:off x="7849136" y="4372583"/>
              <a:ext cx="4587340" cy="1260889"/>
            </a:xfrm>
            <a:prstGeom prst="rect">
              <a:avLst/>
            </a:prstGeom>
            <a:no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lvl="0" defTabSz="932468">
                <a:spcAft>
                  <a:spcPts val="1110"/>
                </a:spcAft>
                <a:defRPr/>
              </a:pPr>
              <a:r>
                <a:rPr lang="en-US" kern="0" dirty="0">
                  <a:gradFill>
                    <a:gsLst>
                      <a:gs pos="0">
                        <a:srgbClr val="E51489">
                          <a:lumMod val="5000"/>
                          <a:lumOff val="95000"/>
                        </a:srgbClr>
                      </a:gs>
                      <a:gs pos="100000">
                        <a:srgbClr val="FFFFFF"/>
                      </a:gs>
                    </a:gsLst>
                    <a:lin ang="5400000" scaled="1"/>
                  </a:gradFill>
                </a:rPr>
                <a:t>Smooth deployment and beta testing of mobile apps</a:t>
              </a:r>
            </a:p>
          </p:txBody>
        </p:sp>
        <p:grpSp>
          <p:nvGrpSpPr>
            <p:cNvPr id="114" name="Group 113"/>
            <p:cNvGrpSpPr/>
            <p:nvPr/>
          </p:nvGrpSpPr>
          <p:grpSpPr>
            <a:xfrm>
              <a:off x="6978654" y="4732637"/>
              <a:ext cx="582511" cy="582511"/>
              <a:chOff x="6978654" y="1668051"/>
              <a:chExt cx="582511" cy="582511"/>
            </a:xfrm>
          </p:grpSpPr>
          <p:sp>
            <p:nvSpPr>
              <p:cNvPr id="115" name="Oval 114"/>
              <p:cNvSpPr/>
              <p:nvPr/>
            </p:nvSpPr>
            <p:spPr bwMode="auto">
              <a:xfrm>
                <a:off x="6978654" y="1668051"/>
                <a:ext cx="582511" cy="58251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solidFill>
                <a:srgbClr val="FFFFFF">
                  <a:lumMod val="95000"/>
                </a:srgbClr>
              </a:solid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defTabSz="172482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ndParaRPr>
              </a:p>
            </p:txBody>
          </p:sp>
        </p:grpSp>
      </p:grpSp>
      <p:grpSp>
        <p:nvGrpSpPr>
          <p:cNvPr id="117" name="Group 116"/>
          <p:cNvGrpSpPr/>
          <p:nvPr/>
        </p:nvGrpSpPr>
        <p:grpSpPr>
          <a:xfrm>
            <a:off x="6675437" y="542524"/>
            <a:ext cx="5764212" cy="1302618"/>
            <a:chOff x="6672264" y="4372583"/>
            <a:chExt cx="5764212" cy="1302618"/>
          </a:xfrm>
        </p:grpSpPr>
        <p:sp>
          <p:nvSpPr>
            <p:cNvPr id="118" name="Rectangle 117"/>
            <p:cNvSpPr/>
            <p:nvPr/>
          </p:nvSpPr>
          <p:spPr>
            <a:xfrm>
              <a:off x="6672264" y="4372584"/>
              <a:ext cx="5764212" cy="1302617"/>
            </a:xfrm>
            <a:prstGeom prst="rect">
              <a:avLst/>
            </a:prstGeom>
            <a:pattFill prst="dkUpDiag">
              <a:fgClr>
                <a:schemeClr val="tx1">
                  <a:lumMod val="75000"/>
                </a:schemeClr>
              </a:fgClr>
              <a:bgClr>
                <a:schemeClr val="tx1">
                  <a:lumMod val="50000"/>
                </a:schemeClr>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defTabSz="1218345"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dirty="0">
                <a:ln>
                  <a:noFill/>
                </a:ln>
                <a:gradFill>
                  <a:gsLst>
                    <a:gs pos="36283">
                      <a:srgbClr val="00188F"/>
                    </a:gs>
                    <a:gs pos="28000">
                      <a:srgbClr val="00188F"/>
                    </a:gs>
                  </a:gsLst>
                  <a:lin ang="5400000" scaled="0"/>
                </a:gradFill>
                <a:effectLst/>
                <a:uLnTx/>
                <a:uFillTx/>
                <a:latin typeface="Segoe UI Light"/>
              </a:endParaRPr>
            </a:p>
          </p:txBody>
        </p:sp>
        <p:sp>
          <p:nvSpPr>
            <p:cNvPr id="119" name="TextBox 118"/>
            <p:cNvSpPr txBox="1"/>
            <p:nvPr/>
          </p:nvSpPr>
          <p:spPr>
            <a:xfrm>
              <a:off x="7849136" y="4372583"/>
              <a:ext cx="4587340" cy="1260889"/>
            </a:xfrm>
            <a:prstGeom prst="rect">
              <a:avLst/>
            </a:prstGeom>
            <a:no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lvl="0" defTabSz="932468">
                <a:spcAft>
                  <a:spcPts val="1110"/>
                </a:spcAft>
                <a:defRPr/>
              </a:pPr>
              <a:r>
                <a:rPr lang="en-US" kern="0" dirty="0">
                  <a:gradFill>
                    <a:gsLst>
                      <a:gs pos="0">
                        <a:srgbClr val="E51489">
                          <a:lumMod val="5000"/>
                          <a:lumOff val="95000"/>
                        </a:srgbClr>
                      </a:gs>
                      <a:gs pos="100000">
                        <a:srgbClr val="FFFFFF"/>
                      </a:gs>
                    </a:gsLst>
                    <a:lin ang="5400000" scaled="1"/>
                  </a:gradFill>
                </a:rPr>
                <a:t>Automate and orchestrate your build, test and release processes</a:t>
              </a:r>
            </a:p>
          </p:txBody>
        </p:sp>
        <p:grpSp>
          <p:nvGrpSpPr>
            <p:cNvPr id="120" name="Group 119"/>
            <p:cNvGrpSpPr/>
            <p:nvPr/>
          </p:nvGrpSpPr>
          <p:grpSpPr>
            <a:xfrm>
              <a:off x="6978654" y="4732637"/>
              <a:ext cx="582511" cy="582511"/>
              <a:chOff x="6978654" y="1668051"/>
              <a:chExt cx="582511" cy="582511"/>
            </a:xfrm>
          </p:grpSpPr>
          <p:sp>
            <p:nvSpPr>
              <p:cNvPr id="121" name="Oval 120"/>
              <p:cNvSpPr/>
              <p:nvPr/>
            </p:nvSpPr>
            <p:spPr bwMode="auto">
              <a:xfrm>
                <a:off x="6978654" y="1668051"/>
                <a:ext cx="582511" cy="58251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2"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solidFill>
                <a:srgbClr val="FFFFFF">
                  <a:lumMod val="95000"/>
                </a:srgbClr>
              </a:solid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defTabSz="172482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ndParaRPr>
              </a:p>
            </p:txBody>
          </p:sp>
        </p:grpSp>
      </p:grpSp>
    </p:spTree>
    <p:extLst>
      <p:ext uri="{BB962C8B-B14F-4D97-AF65-F5344CB8AC3E}">
        <p14:creationId xmlns:p14="http://schemas.microsoft.com/office/powerpoint/2010/main" val="1727253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100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650" fill="hold"/>
                                        <p:tgtEl>
                                          <p:spTgt spid="104"/>
                                        </p:tgtEl>
                                        <p:attrNameLst>
                                          <p:attrName>ppt_x</p:attrName>
                                        </p:attrNameLst>
                                      </p:cBhvr>
                                      <p:tavLst>
                                        <p:tav tm="0">
                                          <p:val>
                                            <p:strVal val="0-#ppt_w/2"/>
                                          </p:val>
                                        </p:tav>
                                        <p:tav tm="100000">
                                          <p:val>
                                            <p:strVal val="#ppt_x"/>
                                          </p:val>
                                        </p:tav>
                                      </p:tavLst>
                                    </p:anim>
                                    <p:anim calcmode="lin" valueType="num">
                                      <p:cBhvr additive="base">
                                        <p:cTn id="8" dur="650" fill="hold"/>
                                        <p:tgtEl>
                                          <p:spTgt spid="104"/>
                                        </p:tgtEl>
                                        <p:attrNameLst>
                                          <p:attrName>ppt_y</p:attrName>
                                        </p:attrNameLst>
                                      </p:cBhvr>
                                      <p:tavLst>
                                        <p:tav tm="0">
                                          <p:val>
                                            <p:strVal val="#ppt_y"/>
                                          </p:val>
                                        </p:tav>
                                        <p:tav tm="100000">
                                          <p:val>
                                            <p:strVal val="#ppt_y"/>
                                          </p:val>
                                        </p:tav>
                                      </p:tavLst>
                                    </p:anim>
                                  </p:childTnLst>
                                </p:cTn>
                              </p:par>
                            </p:childTnLst>
                          </p:cTn>
                        </p:par>
                        <p:par>
                          <p:cTn id="9" fill="hold">
                            <p:stCondLst>
                              <p:cond delay="1650"/>
                            </p:stCondLst>
                            <p:childTnLst>
                              <p:par>
                                <p:cTn id="10" presetID="2" presetClass="entr" presetSubtype="4" fill="hold" grpId="0" nodeType="after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additive="base">
                                        <p:cTn id="12" dur="500" fill="hold"/>
                                        <p:tgtEl>
                                          <p:spTgt spid="110"/>
                                        </p:tgtEl>
                                        <p:attrNameLst>
                                          <p:attrName>ppt_x</p:attrName>
                                        </p:attrNameLst>
                                      </p:cBhvr>
                                      <p:tavLst>
                                        <p:tav tm="0">
                                          <p:val>
                                            <p:strVal val="#ppt_x"/>
                                          </p:val>
                                        </p:tav>
                                        <p:tav tm="100000">
                                          <p:val>
                                            <p:strVal val="#ppt_x"/>
                                          </p:val>
                                        </p:tav>
                                      </p:tavLst>
                                    </p:anim>
                                    <p:anim calcmode="lin" valueType="num">
                                      <p:cBhvr additive="base">
                                        <p:cTn id="13" dur="500" fill="hold"/>
                                        <p:tgtEl>
                                          <p:spTgt spid="110"/>
                                        </p:tgtEl>
                                        <p:attrNameLst>
                                          <p:attrName>ppt_y</p:attrName>
                                        </p:attrNameLst>
                                      </p:cBhvr>
                                      <p:tavLst>
                                        <p:tav tm="0">
                                          <p:val>
                                            <p:strVal val="1+#ppt_h/2"/>
                                          </p:val>
                                        </p:tav>
                                        <p:tav tm="100000">
                                          <p:val>
                                            <p:strVal val="#ppt_y"/>
                                          </p:val>
                                        </p:tav>
                                      </p:tavLst>
                                    </p:anim>
                                  </p:childTnLst>
                                </p:cTn>
                              </p:par>
                              <p:par>
                                <p:cTn id="14" presetID="2" presetClass="entr" presetSubtype="8" decel="100000" fill="hold" nodeType="withEffect">
                                  <p:stCondLst>
                                    <p:cond delay="1000"/>
                                  </p:stCondLst>
                                  <p:childTnLst>
                                    <p:set>
                                      <p:cBhvr>
                                        <p:cTn id="15" dur="1" fill="hold">
                                          <p:stCondLst>
                                            <p:cond delay="0"/>
                                          </p:stCondLst>
                                        </p:cTn>
                                        <p:tgtEl>
                                          <p:spTgt spid="111"/>
                                        </p:tgtEl>
                                        <p:attrNameLst>
                                          <p:attrName>style.visibility</p:attrName>
                                        </p:attrNameLst>
                                      </p:cBhvr>
                                      <p:to>
                                        <p:strVal val="visible"/>
                                      </p:to>
                                    </p:set>
                                    <p:anim calcmode="lin" valueType="num">
                                      <p:cBhvr additive="base">
                                        <p:cTn id="16" dur="650" fill="hold"/>
                                        <p:tgtEl>
                                          <p:spTgt spid="111"/>
                                        </p:tgtEl>
                                        <p:attrNameLst>
                                          <p:attrName>ppt_x</p:attrName>
                                        </p:attrNameLst>
                                      </p:cBhvr>
                                      <p:tavLst>
                                        <p:tav tm="0">
                                          <p:val>
                                            <p:strVal val="0-#ppt_w/2"/>
                                          </p:val>
                                        </p:tav>
                                        <p:tav tm="100000">
                                          <p:val>
                                            <p:strVal val="#ppt_x"/>
                                          </p:val>
                                        </p:tav>
                                      </p:tavLst>
                                    </p:anim>
                                    <p:anim calcmode="lin" valueType="num">
                                      <p:cBhvr additive="base">
                                        <p:cTn id="17" dur="650" fill="hold"/>
                                        <p:tgtEl>
                                          <p:spTgt spid="111"/>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1000"/>
                                  </p:stCondLst>
                                  <p:childTnLst>
                                    <p:set>
                                      <p:cBhvr>
                                        <p:cTn id="19" dur="1" fill="hold">
                                          <p:stCondLst>
                                            <p:cond delay="0"/>
                                          </p:stCondLst>
                                        </p:cTn>
                                        <p:tgtEl>
                                          <p:spTgt spid="117"/>
                                        </p:tgtEl>
                                        <p:attrNameLst>
                                          <p:attrName>style.visibility</p:attrName>
                                        </p:attrNameLst>
                                      </p:cBhvr>
                                      <p:to>
                                        <p:strVal val="visible"/>
                                      </p:to>
                                    </p:set>
                                    <p:anim calcmode="lin" valueType="num">
                                      <p:cBhvr additive="base">
                                        <p:cTn id="20" dur="650" fill="hold"/>
                                        <p:tgtEl>
                                          <p:spTgt spid="117"/>
                                        </p:tgtEl>
                                        <p:attrNameLst>
                                          <p:attrName>ppt_x</p:attrName>
                                        </p:attrNameLst>
                                      </p:cBhvr>
                                      <p:tavLst>
                                        <p:tav tm="0">
                                          <p:val>
                                            <p:strVal val="0-#ppt_w/2"/>
                                          </p:val>
                                        </p:tav>
                                        <p:tav tm="100000">
                                          <p:val>
                                            <p:strVal val="#ppt_x"/>
                                          </p:val>
                                        </p:tav>
                                      </p:tavLst>
                                    </p:anim>
                                    <p:anim calcmode="lin" valueType="num">
                                      <p:cBhvr additive="base">
                                        <p:cTn id="21" dur="65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56" name="Picture 5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54978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4257" y="-28151"/>
            <a:ext cx="12432218" cy="7032064"/>
            <a:chOff x="3309" y="-27602"/>
            <a:chExt cx="12189556" cy="6894805"/>
          </a:xfrm>
        </p:grpSpPr>
        <p:sp>
          <p:nvSpPr>
            <p:cNvPr id="56" name="Rectangle 55"/>
            <p:cNvSpPr/>
            <p:nvPr/>
          </p:nvSpPr>
          <p:spPr>
            <a:xfrm>
              <a:off x="9327768" y="-27602"/>
              <a:ext cx="2861787"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4865315" y="1728713"/>
              <a:ext cx="7324241"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3309" y="3477154"/>
              <a:ext cx="12189556"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733580" cy="140681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2</a:t>
            </a:r>
          </a:p>
          <a:p>
            <a:pPr marL="291436" indent="-291436">
              <a:buFont typeface="Arial" panose="020B0604020202020204" pitchFamily="34" charset="0"/>
              <a:buChar char="•"/>
            </a:pPr>
            <a:r>
              <a:rPr lang="en-US" sz="1836" dirty="0"/>
              <a:t>Team Build</a:t>
            </a:r>
          </a:p>
          <a:p>
            <a:pPr marL="291436" indent="-291436">
              <a:buFont typeface="Arial" panose="020B0604020202020204" pitchFamily="34" charset="0"/>
              <a:buChar char="•"/>
            </a:pPr>
            <a:r>
              <a:rPr lang="en-US" sz="1836" dirty="0"/>
              <a:t>Continuous Integration</a:t>
            </a:r>
          </a:p>
          <a:p>
            <a:pPr marL="291436" indent="-291436">
              <a:buFont typeface="Arial" panose="020B0604020202020204" pitchFamily="34" charset="0"/>
              <a:buChar char="•"/>
            </a:pPr>
            <a:r>
              <a:rPr lang="en-US" sz="1836" dirty="0"/>
              <a:t>Packaging &amp; Signing</a:t>
            </a:r>
          </a:p>
        </p:txBody>
      </p:sp>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4892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775404"/>
            <a:ext cx="9144000" cy="2308324"/>
          </a:xfrm>
        </p:spPr>
        <p:txBody>
          <a:bodyPr/>
          <a:lstStyle/>
          <a:p>
            <a:pPr>
              <a:lnSpc>
                <a:spcPct val="100000"/>
              </a:lnSpc>
            </a:pPr>
            <a:r>
              <a:rPr lang="en-US" sz="6600" dirty="0">
                <a:solidFill>
                  <a:schemeClr val="bg1"/>
                </a:solidFill>
              </a:rPr>
              <a:t>Lab</a:t>
            </a:r>
            <a:br>
              <a:rPr lang="en-US" dirty="0">
                <a:solidFill>
                  <a:schemeClr val="bg1"/>
                </a:solidFill>
              </a:rPr>
            </a:br>
            <a:r>
              <a:rPr lang="en-US" b="1" dirty="0">
                <a:solidFill>
                  <a:schemeClr val="bg1"/>
                </a:solidFill>
              </a:rPr>
              <a:t>Module 2 - CI</a:t>
            </a:r>
            <a:endParaRPr lang="en-US" dirty="0">
              <a:solidFill>
                <a:schemeClr val="bg1"/>
              </a:solidFill>
            </a:endParaRPr>
          </a:p>
        </p:txBody>
      </p:sp>
      <p:sp>
        <p:nvSpPr>
          <p:cNvPr id="7" name="Text Placeholder 6"/>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515941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1516062"/>
            <a:ext cx="274636" cy="8569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74638" y="1289050"/>
            <a:ext cx="11887200" cy="2941126"/>
          </a:xfrm>
        </p:spPr>
        <p:txBody>
          <a:bodyPr/>
          <a:lstStyle/>
          <a:p>
            <a:pPr marL="742950" indent="-742950">
              <a:lnSpc>
                <a:spcPct val="150000"/>
              </a:lnSpc>
              <a:buFont typeface="+mj-lt"/>
              <a:buAutoNum type="arabicPeriod"/>
            </a:pPr>
            <a:r>
              <a:rPr lang="en-US" sz="3800" dirty="0"/>
              <a:t>Creating a Build Definition</a:t>
            </a:r>
          </a:p>
          <a:p>
            <a:pPr marL="742950" indent="-742950">
              <a:lnSpc>
                <a:spcPct val="150000"/>
              </a:lnSpc>
              <a:buFont typeface="+mj-lt"/>
              <a:buAutoNum type="arabicPeriod"/>
            </a:pPr>
            <a:r>
              <a:rPr lang="en-US" sz="3800" dirty="0"/>
              <a:t>Queueing the Build and Fix the Bug</a:t>
            </a:r>
          </a:p>
          <a:p>
            <a:pPr marL="742950" indent="-742950">
              <a:lnSpc>
                <a:spcPct val="150000"/>
              </a:lnSpc>
              <a:buFont typeface="+mj-lt"/>
              <a:buAutoNum type="arabicPeriod"/>
            </a:pPr>
            <a:r>
              <a:rPr lang="en-US" sz="3800" dirty="0"/>
              <a:t>Improving Package Versioning</a:t>
            </a:r>
          </a:p>
        </p:txBody>
      </p:sp>
      <p:sp>
        <p:nvSpPr>
          <p:cNvPr id="4" name="Title 3"/>
          <p:cNvSpPr>
            <a:spLocks noGrp="1"/>
          </p:cNvSpPr>
          <p:nvPr>
            <p:ph type="title"/>
          </p:nvPr>
        </p:nvSpPr>
        <p:spPr/>
        <p:txBody>
          <a:bodyPr/>
          <a:lstStyle/>
          <a:p>
            <a:r>
              <a:rPr lang="en-US" dirty="0"/>
              <a:t>Module Exercises</a:t>
            </a:r>
          </a:p>
        </p:txBody>
      </p:sp>
      <p:sp>
        <p:nvSpPr>
          <p:cNvPr id="6" name="Rectangle 5"/>
          <p:cNvSpPr/>
          <p:nvPr/>
        </p:nvSpPr>
        <p:spPr bwMode="auto">
          <a:xfrm>
            <a:off x="-1" y="2373014"/>
            <a:ext cx="274638" cy="9718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0" y="3344862"/>
            <a:ext cx="274637" cy="96151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3118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492</TotalTime>
  <Words>1081</Words>
  <Application>Microsoft Office PowerPoint</Application>
  <PresentationFormat>Custom</PresentationFormat>
  <Paragraphs>147</Paragraphs>
  <Slides>16</Slides>
  <Notes>13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Segoe UI</vt:lpstr>
      <vt:lpstr>Segoe UI Light</vt:lpstr>
      <vt:lpstr>Segoe UI Semibold</vt:lpstr>
      <vt:lpstr>Segoe UI Semilight</vt:lpstr>
      <vt:lpstr>Wingdings</vt:lpstr>
      <vt:lpstr>5-30721_Build_2016_Template_Light</vt:lpstr>
      <vt:lpstr>5-30721_Build_2016_Template_Dark</vt:lpstr>
      <vt:lpstr>Presentation Notes</vt:lpstr>
      <vt:lpstr>PowerPoint Presentation</vt:lpstr>
      <vt:lpstr>Mobile DevOps 2 Continuous Integration using Visual Studio Team Services</vt:lpstr>
      <vt:lpstr>Mobile DevOps Modules</vt:lpstr>
      <vt:lpstr>Continuous Integration  &amp; Delivery Solutions for Mobile Apps</vt:lpstr>
      <vt:lpstr>PowerPoint Presentation</vt:lpstr>
      <vt:lpstr>PowerPoint Presentation</vt:lpstr>
      <vt:lpstr>Lab Module 2 - CI</vt:lpstr>
      <vt:lpstr>Module Exercises</vt:lpstr>
      <vt:lpstr>Wrap Up</vt:lpstr>
      <vt:lpstr>Checkpoint</vt:lpstr>
      <vt:lpstr>Wrap Up</vt:lpstr>
      <vt:lpstr>Call to Action</vt:lpstr>
      <vt:lpstr>Share Your Story  for Challenge Points</vt:lpstr>
      <vt:lpstr>Please Complete An Evaluation Form Your input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Ruben Rios</cp:lastModifiedBy>
  <cp:revision>53</cp:revision>
  <dcterms:created xsi:type="dcterms:W3CDTF">2016-03-14T17:09:14Z</dcterms:created>
  <dcterms:modified xsi:type="dcterms:W3CDTF">2016-03-28T21:32:24Z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