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7" r:id="rId1"/>
    <p:sldMasterId id="2147484106" r:id="rId2"/>
    <p:sldMasterId id="2147484123" r:id="rId3"/>
  </p:sldMasterIdLst>
  <p:notesMasterIdLst>
    <p:notesMasterId r:id="rId22"/>
  </p:notesMasterIdLst>
  <p:handoutMasterIdLst>
    <p:handoutMasterId r:id="rId23"/>
  </p:handoutMasterIdLst>
  <p:sldIdLst>
    <p:sldId id="733" r:id="rId4"/>
    <p:sldId id="662" r:id="rId5"/>
    <p:sldId id="725" r:id="rId6"/>
    <p:sldId id="726" r:id="rId7"/>
    <p:sldId id="727" r:id="rId8"/>
    <p:sldId id="728" r:id="rId9"/>
    <p:sldId id="729" r:id="rId10"/>
    <p:sldId id="730" r:id="rId11"/>
    <p:sldId id="731" r:id="rId12"/>
    <p:sldId id="732" r:id="rId13"/>
    <p:sldId id="723" r:id="rId14"/>
    <p:sldId id="717" r:id="rId15"/>
    <p:sldId id="718" r:id="rId16"/>
    <p:sldId id="721" r:id="rId17"/>
    <p:sldId id="719" r:id="rId18"/>
    <p:sldId id="720" r:id="rId19"/>
    <p:sldId id="722" r:id="rId20"/>
    <p:sldId id="72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mala Dasika" initials="" lastIdx="3" clrIdx="0"/>
  <p:cmAuthor id="1" name="Alex Luttschyn" initials="" lastIdx="1" clrIdx="1"/>
  <p:cmAuthor id="2" name="Danielle Burrow"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clrMru>
    <a:srgbClr val="E56464"/>
    <a:srgbClr val="E568A9"/>
    <a:srgbClr val="E4E6D1"/>
    <a:srgbClr val="FFFFD1"/>
    <a:srgbClr val="FFFFF8"/>
    <a:srgbClr val="FFFDEC"/>
    <a:srgbClr val="FFFDC8"/>
    <a:srgbClr val="D0D0D0"/>
    <a:srgbClr val="A0A0A0"/>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1" autoAdjust="0"/>
    <p:restoredTop sz="87927" autoAdjust="0"/>
  </p:normalViewPr>
  <p:slideViewPr>
    <p:cSldViewPr snapToGrid="0">
      <p:cViewPr varScale="1">
        <p:scale>
          <a:sx n="151" d="100"/>
          <a:sy n="151" d="100"/>
        </p:scale>
        <p:origin x="-256" y="-96"/>
      </p:cViewPr>
      <p:guideLst>
        <p:guide orient="horz"/>
        <p:guide/>
      </p:guideLst>
    </p:cSldViewPr>
  </p:slideViewPr>
  <p:outlineViewPr>
    <p:cViewPr>
      <p:scale>
        <a:sx n="33" d="100"/>
        <a:sy n="33" d="100"/>
      </p:scale>
      <p:origin x="0" y="0"/>
    </p:cViewPr>
  </p:outlineViewPr>
  <p:notesTextViewPr>
    <p:cViewPr>
      <p:scale>
        <a:sx n="95" d="100"/>
        <a:sy n="95" d="100"/>
      </p:scale>
      <p:origin x="0" y="0"/>
    </p:cViewPr>
  </p:notesTextViewPr>
  <p:sorterViewPr>
    <p:cViewPr>
      <p:scale>
        <a:sx n="115" d="100"/>
        <a:sy n="115" d="100"/>
      </p:scale>
      <p:origin x="0" y="0"/>
    </p:cViewPr>
  </p:sorterViewPr>
  <p:notesViewPr>
    <p:cSldViewPr snapToGrid="0" snapToObjects="1">
      <p:cViewPr varScale="1">
        <p:scale>
          <a:sx n="96" d="100"/>
          <a:sy n="96" d="100"/>
        </p:scale>
        <p:origin x="-4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8A6F38-38DF-DE40-AB66-462ED217F8DB}" type="datetimeFigureOut">
              <a:rPr lang="en-US" smtClean="0"/>
              <a:t>5/8/17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FB6B83-2671-7D4F-84D0-2C2B1277B73F}" type="slidenum">
              <a:rPr lang="en-US" smtClean="0"/>
              <a:t>‹#›</a:t>
            </a:fld>
            <a:endParaRPr lang="en-US"/>
          </a:p>
        </p:txBody>
      </p:sp>
    </p:spTree>
    <p:extLst>
      <p:ext uri="{BB962C8B-B14F-4D97-AF65-F5344CB8AC3E}">
        <p14:creationId xmlns:p14="http://schemas.microsoft.com/office/powerpoint/2010/main" val="355980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AF78E-2479-8240-A539-D96ACB7BCA91}" type="datetimeFigureOut">
              <a:rPr lang="en-US" smtClean="0"/>
              <a:t>5/8/17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EDBE90-FDBE-A44D-9062-5A5D1585D5B8}" type="slidenum">
              <a:rPr lang="en-US" smtClean="0"/>
              <a:t>‹#›</a:t>
            </a:fld>
            <a:endParaRPr lang="en-US"/>
          </a:p>
        </p:txBody>
      </p:sp>
    </p:spTree>
    <p:extLst>
      <p:ext uri="{BB962C8B-B14F-4D97-AF65-F5344CB8AC3E}">
        <p14:creationId xmlns:p14="http://schemas.microsoft.com/office/powerpoint/2010/main" val="426909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youtu.be/NYv0kwlkwAY"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smtClean="0"/>
              <a:t>If you want to be a digital business, these are the 3 things you must have. Continuous delivery gives your developers a frictionless path production, which means they can deploy new code faster - several times a day even.</a:t>
            </a:r>
          </a:p>
          <a:p>
            <a:pPr lvl="0">
              <a:spcBef>
                <a:spcPts val="0"/>
              </a:spcBef>
              <a:buNone/>
            </a:pPr>
            <a:endParaRPr lang="en-US" dirty="0" smtClean="0"/>
          </a:p>
          <a:p>
            <a:pPr lvl="0">
              <a:spcBef>
                <a:spcPts val="0"/>
              </a:spcBef>
              <a:buNone/>
            </a:pPr>
            <a:r>
              <a:rPr lang="en-US" u="sng" dirty="0" smtClean="0">
                <a:solidFill>
                  <a:schemeClr val="hlink"/>
                </a:solidFill>
                <a:hlinkClick r:id="rId3"/>
              </a:rPr>
              <a:t>https://youtu.be/NYv0kwlkwAY</a:t>
            </a:r>
            <a:r>
              <a:rPr lang="en-US" dirty="0" smtClean="0"/>
              <a:t> </a:t>
            </a:r>
          </a:p>
          <a:p>
            <a:pPr lvl="0">
              <a:spcBef>
                <a:spcPts val="0"/>
              </a:spcBef>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a:t>
            </a:fld>
            <a:endParaRPr lang="en-US"/>
          </a:p>
        </p:txBody>
      </p:sp>
    </p:spTree>
    <p:extLst>
      <p:ext uri="{BB962C8B-B14F-4D97-AF65-F5344CB8AC3E}">
        <p14:creationId xmlns:p14="http://schemas.microsoft.com/office/powerpoint/2010/main" val="3491653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mentioned a few 3</a:t>
            </a:r>
            <a:r>
              <a:rPr lang="en-US" baseline="30000" dirty="0" smtClean="0"/>
              <a:t>rd</a:t>
            </a:r>
            <a:r>
              <a:rPr lang="en-US" baseline="0" dirty="0" smtClean="0"/>
              <a:t> parties, here’s more information on each if needed.</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11</a:t>
            </a:fld>
            <a:endParaRPr lang="en-US"/>
          </a:p>
        </p:txBody>
      </p:sp>
    </p:spTree>
    <p:extLst>
      <p:ext uri="{BB962C8B-B14F-4D97-AF65-F5344CB8AC3E}">
        <p14:creationId xmlns:p14="http://schemas.microsoft.com/office/powerpoint/2010/main" val="3178387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18</a:t>
            </a:fld>
            <a:endParaRPr lang="en-US"/>
          </a:p>
        </p:txBody>
      </p:sp>
    </p:spTree>
    <p:extLst>
      <p:ext uri="{BB962C8B-B14F-4D97-AF65-F5344CB8AC3E}">
        <p14:creationId xmlns:p14="http://schemas.microsoft.com/office/powerpoint/2010/main" val="37062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What is continuous delivery?</a:t>
            </a:r>
          </a:p>
          <a:p>
            <a:pPr lvl="0" rtl="0">
              <a:spcBef>
                <a:spcPts val="0"/>
              </a:spcBef>
              <a:buClr>
                <a:schemeClr val="dk1"/>
              </a:buClr>
              <a:buSzPct val="25000"/>
              <a:buFont typeface="Arial"/>
              <a:buNone/>
            </a:pPr>
            <a:endParaRPr lang="en-US" dirty="0" smtClean="0"/>
          </a:p>
          <a:p>
            <a:pPr lvl="0" rtl="0">
              <a:spcBef>
                <a:spcPts val="0"/>
              </a:spcBef>
              <a:buClr>
                <a:schemeClr val="dk1"/>
              </a:buClr>
              <a:buSzPct val="25000"/>
              <a:buFont typeface="Arial"/>
              <a:buNone/>
            </a:pPr>
            <a:r>
              <a:rPr lang="en-US" dirty="0" smtClean="0"/>
              <a:t>Reducing the release cycle for software projects down to a week, if not daily. This requires a difference cadence of cycles – smaller batches of code – but enables faster thru-put on features, better quality (you can fix bugs easier and faster), and improved product features (because you get a faster feedback loop on which features work well and how they can be improved). Being able to release “at any time” requires changes to tooling and process from the traditional 6-12 month cycle.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3</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Why does it matter to customers?</a:t>
            </a:r>
          </a:p>
          <a:p>
            <a:pPr lvl="0" rtl="0">
              <a:spcBef>
                <a:spcPts val="1189"/>
              </a:spcBef>
              <a:buClr>
                <a:schemeClr val="dk1"/>
              </a:buClr>
              <a:buSzPct val="25000"/>
              <a:buFont typeface="Arial"/>
              <a:buNone/>
            </a:pPr>
            <a:r>
              <a:rPr lang="en-US" dirty="0" smtClean="0"/>
              <a:t>Tighter loops are good for innovation. It gives you more feedback and lets you explore, learn, and try out more things while controlling risk. These smaller loops can also just increase quality (finding defects in smaller batches of code is easier than larger batches of code, reducing risk), but that’s only part of the story Full value requires using the opportunity given by smaller loops to incrementally improve the product in week (or whatever the release period is) cycles instead of the traditionally long cycles of 6 to 12 months.</a:t>
            </a:r>
          </a:p>
          <a:p>
            <a:pPr lvl="0" rtl="0">
              <a:spcBef>
                <a:spcPts val="0"/>
              </a:spcBef>
              <a:buClr>
                <a:schemeClr val="dk1"/>
              </a:buClr>
              <a:buSzPct val="25000"/>
              <a:buFont typeface="Arial"/>
              <a:buNone/>
            </a:pPr>
            <a:endParaRPr lang="en-US" dirty="0" smtClean="0"/>
          </a:p>
          <a:p>
            <a:pPr marL="0" marR="0" lvl="0" indent="0" algn="l" rtl="0">
              <a:spcBef>
                <a:spcPts val="0"/>
              </a:spcBef>
              <a:buClr>
                <a:schemeClr val="dk1"/>
              </a:buClr>
              <a:buSzPct val="25000"/>
              <a:buFont typeface="Calibri"/>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4</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DevOps culture</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Commitment to shared goals for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 Ops, QA</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Continuous Integration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Source control management, automated builds &amp; unit tests, continuous builds of the software</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Automate and version tasks</a:t>
            </a:r>
            <a:r>
              <a:rPr lang="en-US" sz="1400" b="1" dirty="0" smtClean="0">
                <a:solidFill>
                  <a:srgbClr val="FFFFFF"/>
                </a:solidFill>
                <a:latin typeface="Proxima Nova"/>
                <a:cs typeface="Proxima Nova"/>
              </a:rPr>
              <a:t>, for auditing &amp; reproduction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cs typeface="Proxima Nova"/>
              </a:rPr>
              <a:t>B</a:t>
            </a:r>
            <a:r>
              <a:rPr lang="en-US" sz="1200" dirty="0" smtClean="0">
                <a:solidFill>
                  <a:srgbClr val="FFFFFF"/>
                </a:solidFill>
                <a:latin typeface="Proxima Nova"/>
                <a:ea typeface="Arial"/>
                <a:cs typeface="Proxima Nova"/>
                <a:sym typeface="Arial"/>
              </a:rPr>
              <a:t>uilding apps/packages, deploying config, resetting environments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Shared tools &amp; procedures</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Across teams and environments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/test/prod)</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Apps must be easy to deploy to prod &amp; easy to rollback</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Deployments must be non-events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 must be deployed to programmable target</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Like public cloud or cloud-native platform</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Application versions must be ready to be shipped into 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 any version that passes through the CD pipeline, not just a specific version number</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5</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15000"/>
              </a:lnSpc>
              <a:spcBef>
                <a:spcPts val="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Cloud Foundry as a Platform offers services &amp; features that inherently complement &amp; facilitate CI/CD.</a:t>
            </a:r>
            <a:r>
              <a:rPr lang="en-US" sz="1000" b="0" i="0" u="none" strike="noStrike" cap="none" baseline="0" dirty="0" smtClean="0">
                <a:solidFill>
                  <a:srgbClr val="000000"/>
                </a:solidFill>
                <a:latin typeface="Arial"/>
                <a:ea typeface="Arial"/>
                <a:cs typeface="Arial"/>
                <a:sym typeface="Arial"/>
              </a:rPr>
              <a:t> </a:t>
            </a:r>
            <a:r>
              <a:rPr lang="en-US" sz="1000" b="0" i="0" u="none" strike="noStrike" cap="none" dirty="0" smtClean="0">
                <a:solidFill>
                  <a:srgbClr val="000000"/>
                </a:solidFill>
                <a:latin typeface="Arial"/>
                <a:ea typeface="Arial"/>
                <a:cs typeface="Arial"/>
                <a:sym typeface="Arial"/>
              </a:rPr>
              <a:t>You can contrast this to using VMs as the target environment for CI/CD.  </a:t>
            </a:r>
          </a:p>
          <a:p>
            <a:pPr marL="0" marR="0" lvl="0" indent="0" algn="l" rtl="0">
              <a:lnSpc>
                <a:spcPct val="115000"/>
              </a:lnSpc>
              <a:spcBef>
                <a:spcPts val="500"/>
              </a:spcBef>
              <a:spcAft>
                <a:spcPts val="0"/>
              </a:spcAft>
              <a:buClr>
                <a:schemeClr val="dk1"/>
              </a:buClr>
              <a:buSzPct val="25000"/>
              <a:buFont typeface="Calibri"/>
              <a:buNone/>
            </a:pPr>
            <a:endParaRPr lang="en-US" sz="1400" b="0" i="0" u="none" strike="noStrike" cap="none" dirty="0" smtClean="0">
              <a:solidFill>
                <a:srgbClr val="00685D"/>
              </a:solidFill>
              <a:latin typeface="Arial"/>
              <a:ea typeface="Arial"/>
              <a:cs typeface="Arial"/>
              <a:sym typeface="Arial"/>
            </a:endParaRPr>
          </a:p>
          <a:p>
            <a:pPr marL="0" marR="0" lvl="0" indent="0" algn="l" rtl="0">
              <a:lnSpc>
                <a:spcPct val="115000"/>
              </a:lnSpc>
              <a:spcBef>
                <a:spcPts val="500"/>
              </a:spcBef>
              <a:spcAft>
                <a:spcPts val="0"/>
              </a:spcAft>
              <a:buClr>
                <a:srgbClr val="00685D"/>
              </a:buClr>
              <a:buSzPct val="25000"/>
              <a:buFont typeface="Arial"/>
              <a:buNone/>
            </a:pPr>
            <a:r>
              <a:rPr lang="en-US" sz="1400" b="0" i="0" u="none" strike="noStrike" cap="none" dirty="0" smtClean="0">
                <a:solidFill>
                  <a:srgbClr val="00685D"/>
                </a:solidFill>
                <a:latin typeface="Arial"/>
                <a:ea typeface="Arial"/>
                <a:cs typeface="Arial"/>
                <a:sym typeface="Arial"/>
              </a:rPr>
              <a:t>App Developers + Agile Infrastructure = More Successful Outcomes</a:t>
            </a:r>
          </a:p>
          <a:p>
            <a:pPr marL="0" marR="0" lvl="0" indent="0" algn="l" rtl="0">
              <a:lnSpc>
                <a:spcPct val="115000"/>
              </a:lnSpc>
              <a:spcBef>
                <a:spcPts val="500"/>
              </a:spcBef>
              <a:spcAft>
                <a:spcPts val="0"/>
              </a:spcAft>
              <a:buClr>
                <a:schemeClr val="dk1"/>
              </a:buClr>
              <a:buSzPct val="25000"/>
              <a:buFont typeface="Calibri"/>
              <a:buNone/>
            </a:pPr>
            <a:endParaRPr lang="en-US" sz="1000" b="0" i="0" u="none" strike="noStrike" cap="none" dirty="0" smtClean="0">
              <a:solidFill>
                <a:srgbClr val="000000"/>
              </a:solidFill>
              <a:latin typeface="Arial"/>
              <a:ea typeface="Arial"/>
              <a:cs typeface="Arial"/>
              <a:sym typeface="Arial"/>
            </a:endParaRPr>
          </a:p>
          <a:p>
            <a:pPr marL="0" marR="0" lvl="0" indent="0" algn="l" rtl="0">
              <a:lnSpc>
                <a:spcPct val="115000"/>
              </a:lnSpc>
              <a:spcBef>
                <a:spcPts val="50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Platform helps CI/CD in the following ways: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Get A New App Environment In Seconds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Complete Consistency Between Environments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A Consistent API To Automate Deployments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Environment Specific Configuration</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External Dependencies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Promote Apps Through Environments With The Same Process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By Providing New Options:</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Canary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Zero Downtime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A/B Testing</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Scale Apps On-Demand</a:t>
            </a:r>
            <a:endParaRPr lang="en-US" sz="1200" b="0" i="0" u="none" strike="noStrike" cap="none" dirty="0" smtClean="0">
              <a:solidFill>
                <a:srgbClr val="00685D"/>
              </a:solidFill>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6</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None/>
            </a:pPr>
            <a:r>
              <a:rPr lang="en-US" sz="1200" b="1" i="0" u="none" strike="noStrike" cap="none" dirty="0" smtClean="0">
                <a:solidFill>
                  <a:schemeClr val="dk1"/>
                </a:solidFill>
                <a:latin typeface="+mn-lt"/>
                <a:ea typeface="Calibri"/>
                <a:cs typeface="Calibri"/>
                <a:sym typeface="Calibri"/>
              </a:rPr>
              <a:t>Continuous delivery is key to iterative development process</a:t>
            </a:r>
            <a:r>
              <a:rPr lang="en-US" sz="1200" b="0" i="0" u="none" strike="noStrike" cap="none" dirty="0" smtClean="0">
                <a:solidFill>
                  <a:schemeClr val="dk1"/>
                </a:solidFill>
                <a:latin typeface="+mn-lt"/>
                <a:ea typeface="Calibri"/>
                <a:cs typeface="Calibri"/>
                <a:sym typeface="Calibri"/>
              </a:rPr>
              <a:t> and CI/CD tools provide the </a:t>
            </a:r>
            <a:r>
              <a:rPr lang="en-US" sz="1200" b="1" i="0" u="none" strike="noStrike" cap="none" dirty="0" smtClean="0">
                <a:solidFill>
                  <a:schemeClr val="dk1"/>
                </a:solidFill>
                <a:latin typeface="+mn-lt"/>
                <a:ea typeface="Calibri"/>
                <a:cs typeface="Calibri"/>
                <a:sym typeface="Calibri"/>
              </a:rPr>
              <a:t>framework for delivery process with transparency between </a:t>
            </a:r>
            <a:r>
              <a:rPr lang="en-US" sz="1200" b="1" i="0" u="none" strike="noStrike" cap="none" dirty="0" err="1" smtClean="0">
                <a:solidFill>
                  <a:schemeClr val="dk1"/>
                </a:solidFill>
                <a:latin typeface="+mn-lt"/>
                <a:ea typeface="Calibri"/>
                <a:cs typeface="Calibri"/>
                <a:sym typeface="Calibri"/>
              </a:rPr>
              <a:t>Dev</a:t>
            </a:r>
            <a:r>
              <a:rPr lang="en-US" sz="1200" b="1" i="0" u="none" strike="noStrike" cap="none" dirty="0" smtClean="0">
                <a:solidFill>
                  <a:schemeClr val="dk1"/>
                </a:solidFill>
                <a:latin typeface="+mn-lt"/>
                <a:ea typeface="Calibri"/>
                <a:cs typeface="Calibri"/>
                <a:sym typeface="Calibri"/>
              </a:rPr>
              <a:t> and Ops. </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First platform built assuming CD as the prime directive. The platform</a:t>
            </a:r>
            <a:r>
              <a:rPr lang="en-US" sz="1800" b="1"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integrates tools and automates processes</a:t>
            </a:r>
            <a:r>
              <a:rPr lang="en-US" sz="1200" b="0" i="0" u="none" strike="noStrike" cap="none" dirty="0" smtClean="0">
                <a:solidFill>
                  <a:schemeClr val="dk1"/>
                </a:solidFill>
                <a:latin typeface="+mn-lt"/>
                <a:ea typeface="Calibri"/>
                <a:cs typeface="Calibri"/>
                <a:sym typeface="Calibri"/>
              </a:rPr>
              <a:t> for full app lifecycle from testing to builds and deployment </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It provides a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consistent API to automate deployments</a:t>
            </a:r>
            <a:r>
              <a:rPr lang="en-US" sz="1200" b="0"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standard tooling for all apps</a:t>
            </a:r>
            <a:r>
              <a:rPr lang="en-US" sz="1200" b="0" i="0" u="none" strike="noStrike" cap="none" dirty="0" smtClean="0">
                <a:solidFill>
                  <a:schemeClr val="dk1"/>
                </a:solidFill>
                <a:latin typeface="+mn-lt"/>
                <a:ea typeface="Calibri"/>
                <a:cs typeface="Calibri"/>
                <a:sym typeface="Calibri"/>
              </a:rPr>
              <a:t> with </a:t>
            </a:r>
          </a:p>
          <a:p>
            <a:pPr marL="457200" marR="0" lvl="1"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C</a:t>
            </a:r>
            <a:r>
              <a:rPr lang="en-US" sz="1200" b="1" i="0" u="none" strike="noStrike" cap="none" dirty="0" smtClean="0">
                <a:solidFill>
                  <a:schemeClr val="dk1"/>
                </a:solidFill>
                <a:latin typeface="+mn-lt"/>
                <a:ea typeface="Calibri"/>
                <a:cs typeface="Calibri"/>
                <a:sym typeface="Calibri"/>
              </a:rPr>
              <a:t>ommits from many teams rolling into production </a:t>
            </a:r>
            <a:r>
              <a:rPr lang="en-US" sz="1200" b="0" i="0" u="none" strike="noStrike" cap="none" dirty="0" smtClean="0">
                <a:solidFill>
                  <a:schemeClr val="dk1"/>
                </a:solidFill>
                <a:latin typeface="+mn-lt"/>
                <a:ea typeface="Calibri"/>
                <a:cs typeface="Calibri"/>
                <a:sym typeface="Calibri"/>
              </a:rPr>
              <a:t>hosted </a:t>
            </a:r>
            <a:r>
              <a:rPr lang="en-US" sz="1200" b="0" i="0" u="none" strike="noStrike" cap="none" dirty="0" err="1" smtClean="0">
                <a:solidFill>
                  <a:schemeClr val="dk1"/>
                </a:solidFill>
                <a:latin typeface="+mn-lt"/>
                <a:ea typeface="Calibri"/>
                <a:cs typeface="Calibri"/>
                <a:sym typeface="Calibri"/>
              </a:rPr>
              <a:t>env</a:t>
            </a:r>
            <a:r>
              <a:rPr lang="en-US" sz="1200" b="0" i="0" u="none" strike="noStrike" cap="none" dirty="0" smtClean="0">
                <a:solidFill>
                  <a:schemeClr val="dk1"/>
                </a:solidFill>
                <a:latin typeface="+mn-lt"/>
                <a:ea typeface="Calibri"/>
                <a:cs typeface="Calibri"/>
                <a:sym typeface="Calibri"/>
              </a:rPr>
              <a:t> as </a:t>
            </a:r>
            <a:r>
              <a:rPr lang="en-US" sz="1200" b="1" i="0" u="none" strike="noStrike" cap="none" dirty="0" smtClean="0">
                <a:solidFill>
                  <a:schemeClr val="dk1"/>
                </a:solidFill>
                <a:latin typeface="+mn-lt"/>
                <a:ea typeface="Calibri"/>
                <a:cs typeface="Calibri"/>
                <a:sym typeface="Calibri"/>
              </a:rPr>
              <a:t>fast as possible with safety</a:t>
            </a:r>
          </a:p>
          <a:p>
            <a:pPr marL="0" marR="0" lvl="0" indent="0" algn="l" rtl="0">
              <a:spcBef>
                <a:spcPts val="0"/>
              </a:spcBef>
              <a:buSzPct val="25000"/>
              <a:buNone/>
            </a:pPr>
            <a:r>
              <a:rPr lang="en-US" sz="1200" b="0" i="0" u="none" strike="noStrike" cap="none" dirty="0" err="1" smtClean="0">
                <a:solidFill>
                  <a:schemeClr val="dk1"/>
                </a:solidFill>
                <a:latin typeface="+mn-lt"/>
                <a:ea typeface="Calibri"/>
                <a:cs typeface="Calibri"/>
                <a:sym typeface="Calibri"/>
              </a:rPr>
              <a:t>GitLab</a:t>
            </a:r>
            <a:r>
              <a:rPr lang="en-US" sz="1200" b="0" i="0" u="none" strike="noStrike" cap="none" dirty="0" smtClean="0">
                <a:solidFill>
                  <a:schemeClr val="dk1"/>
                </a:solidFill>
                <a:latin typeface="+mn-lt"/>
                <a:ea typeface="Calibri"/>
                <a:cs typeface="Calibri"/>
                <a:sym typeface="Calibri"/>
              </a:rPr>
              <a:t>, Concourse/Jenkins and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can also be installed on and managed by Pivotal Cloud Foundry, which makes it even quicker and easier to get these platforms up and running.</a:t>
            </a:r>
          </a:p>
          <a:p>
            <a:pPr marL="457200" marR="0" lvl="1" indent="0" algn="l" rtl="0">
              <a:spcBef>
                <a:spcPts val="0"/>
              </a:spcBef>
              <a:spcAft>
                <a:spcPts val="0"/>
              </a:spcAft>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-------------------Notes on the partner and SCS  products for in case of further discussion-------------------</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Gitab</a:t>
            </a:r>
            <a:r>
              <a:rPr lang="en-US" sz="1200" b="0" i="0" u="none" strike="noStrike" cap="none" dirty="0" smtClean="0">
                <a:solidFill>
                  <a:schemeClr val="dk1"/>
                </a:solidFill>
                <a:latin typeface="+mn-lt"/>
                <a:ea typeface="Calibri"/>
                <a:cs typeface="Calibri"/>
                <a:sym typeface="Calibri"/>
              </a:rPr>
              <a:t> - Source control product using GIT that includes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repository management, code reviews, issue tracking, wikis , etc. We provide a managed solution, including automated deployment, configuration, scaling &amp; upgrade (via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Jenkins</a:t>
            </a:r>
            <a:r>
              <a:rPr lang="en-US" sz="1200" b="0" i="0" u="none" strike="noStrike" cap="none" dirty="0" smtClean="0">
                <a:solidFill>
                  <a:schemeClr val="dk1"/>
                </a:solidFill>
                <a:latin typeface="+mn-lt"/>
                <a:ea typeface="Calibri"/>
                <a:cs typeface="Calibri"/>
                <a:sym typeface="Calibri"/>
              </a:rPr>
              <a:t> - #1 CI tool, 8 years old. Includes the core open source Jenkins technology with advanced enterprise features developed by </a:t>
            </a:r>
            <a:r>
              <a:rPr lang="en-US" sz="1200" b="0" i="0" u="none" strike="noStrike" cap="none" dirty="0" err="1" smtClean="0">
                <a:solidFill>
                  <a:schemeClr val="dk1"/>
                </a:solidFill>
                <a:latin typeface="+mn-lt"/>
                <a:ea typeface="Calibri"/>
                <a:cs typeface="Calibri"/>
                <a:sym typeface="Calibri"/>
              </a:rPr>
              <a:t>CloudBees</a:t>
            </a:r>
            <a:r>
              <a:rPr lang="en-US" sz="1200" b="0" i="0" u="none" strike="noStrike" cap="none" dirty="0" smtClean="0">
                <a:solidFill>
                  <a:schemeClr val="dk1"/>
                </a:solidFill>
                <a:latin typeface="+mn-lt"/>
                <a:ea typeface="Calibri"/>
                <a:cs typeface="Calibri"/>
                <a:sym typeface="Calibri"/>
              </a:rPr>
              <a:t>. CB provides professional technical support for Jenkins and 1000+ open source community Jenkins plugins.  One click install and scale w/ PCF Ops manager, integrated authentication with PCF UAA to provide single sign-on and support for role-based authentication and authorization </a:t>
            </a: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JFrog</a:t>
            </a:r>
            <a:r>
              <a:rPr lang="en-US" sz="1200" b="1" i="0" u="none" strike="noStrike" cap="none" dirty="0" smtClean="0">
                <a:solidFill>
                  <a:schemeClr val="dk1"/>
                </a:solidFill>
                <a:latin typeface="+mn-lt"/>
                <a:ea typeface="Calibri"/>
                <a:cs typeface="Calibri"/>
                <a:sym typeface="Calibri"/>
              </a:rPr>
              <a:t> </a:t>
            </a:r>
            <a:r>
              <a:rPr lang="en-US" sz="1200" b="1"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  Automate all aspects of artifact management using REST API. Powerful enterprise features and fine grained permissions. Advanced security and reliability features control access to artifacts, where they’re deployed and supports large load bursts with extremely high </a:t>
            </a:r>
            <a:r>
              <a:rPr lang="en-US" sz="1200" b="0" i="0" u="none" strike="noStrike" cap="none" dirty="0" err="1" smtClean="0">
                <a:solidFill>
                  <a:schemeClr val="dk1"/>
                </a:solidFill>
                <a:latin typeface="+mn-lt"/>
                <a:ea typeface="Calibri"/>
                <a:cs typeface="Calibri"/>
                <a:sym typeface="Calibri"/>
              </a:rPr>
              <a:t>concurrency+data</a:t>
            </a:r>
            <a:r>
              <a:rPr lang="en-US" sz="1200" b="0" i="0" u="none" strike="noStrike" cap="none" dirty="0" smtClean="0">
                <a:solidFill>
                  <a:schemeClr val="dk1"/>
                </a:solidFill>
                <a:latin typeface="+mn-lt"/>
                <a:ea typeface="Calibri"/>
                <a:cs typeface="Calibri"/>
                <a:sym typeface="Calibri"/>
              </a:rPr>
              <a:t> integrity. Can serve as internal &amp; private </a:t>
            </a:r>
            <a:r>
              <a:rPr lang="en-US" sz="1200" b="0" i="0" u="none" strike="noStrike" cap="none" dirty="0" err="1" smtClean="0">
                <a:solidFill>
                  <a:schemeClr val="dk1"/>
                </a:solidFill>
                <a:latin typeface="+mn-lt"/>
                <a:ea typeface="Calibri"/>
                <a:cs typeface="Calibri"/>
                <a:sym typeface="Calibri"/>
              </a:rPr>
              <a:t>docker</a:t>
            </a:r>
            <a:r>
              <a:rPr lang="en-US" sz="1200" b="0" i="0" u="none" strike="noStrike" cap="none" dirty="0" smtClean="0">
                <a:solidFill>
                  <a:schemeClr val="dk1"/>
                </a:solidFill>
                <a:latin typeface="+mn-lt"/>
                <a:ea typeface="Calibri"/>
                <a:cs typeface="Calibri"/>
                <a:sym typeface="Calibri"/>
              </a:rPr>
              <a:t> registry access. Push button deployment , automated upgrades via PCF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JFrog</a:t>
            </a:r>
            <a:r>
              <a:rPr lang="en-US" sz="1200" b="0" i="0" u="none" strike="noStrike" cap="none" dirty="0" smtClean="0">
                <a:solidFill>
                  <a:schemeClr val="dk1"/>
                </a:solidFill>
                <a:latin typeface="+mn-lt"/>
                <a:ea typeface="Calibri"/>
                <a:cs typeface="Calibri"/>
                <a:sym typeface="Calibri"/>
              </a:rPr>
              <a:t>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a:t>
            </a:r>
          </a:p>
          <a:p>
            <a:pPr marL="0" marR="0" lvl="0" indent="0" algn="l" rtl="0">
              <a:spcBef>
                <a:spcPts val="0"/>
              </a:spcBef>
              <a:buSzPct val="25000"/>
              <a:buNone/>
            </a:pPr>
            <a:endParaRPr lang="en-US" sz="1200" b="0" i="0" u="none" strike="noStrike" cap="none" dirty="0" smtClean="0">
              <a:solidFill>
                <a:schemeClr val="dk1"/>
              </a:solidFill>
              <a:latin typeface="+mn-lt"/>
              <a:ea typeface="Calibri"/>
              <a:cs typeface="Calibri"/>
              <a:sym typeface="Calibri"/>
            </a:endParaRPr>
          </a:p>
          <a:p>
            <a:endParaRPr lang="en-US" dirty="0" smtClean="0"/>
          </a:p>
          <a:p>
            <a:pPr marL="0" marR="0" lvl="0" indent="0" algn="l" rtl="0">
              <a:lnSpc>
                <a:spcPct val="115000"/>
              </a:lnSpc>
              <a:spcBef>
                <a:spcPts val="0"/>
              </a:spcBef>
              <a:spcAft>
                <a:spcPts val="0"/>
              </a:spcAft>
              <a:buClr>
                <a:srgbClr val="000000"/>
              </a:buClr>
              <a:buSzPct val="25000"/>
              <a:buFont typeface="Arial"/>
              <a:buNone/>
            </a:pPr>
            <a:endParaRPr lang="en-US" sz="1200" b="0" i="0" u="none" strike="noStrike" cap="none" dirty="0" smtClean="0">
              <a:solidFill>
                <a:srgbClr val="00685D"/>
              </a:solidFill>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7</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Integration (CI) is a development practice that requires developers to integrate code into a shared repository several times a day. Each check-in is then verified by an automated build, allowing teams to detect problems early.</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 about.</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Concourse enables CI/CD by realizing the conceptual delivery model in visual pipelines.</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8</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9</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10</a:t>
            </a:fld>
            <a:endParaRPr lang="en-US"/>
          </a:p>
        </p:txBody>
      </p:sp>
    </p:spTree>
    <p:extLst>
      <p:ext uri="{BB962C8B-B14F-4D97-AF65-F5344CB8AC3E}">
        <p14:creationId xmlns:p14="http://schemas.microsoft.com/office/powerpoint/2010/main" val="5341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36495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chemeClr val="tx1">
                    <a:lumMod val="65000"/>
                    <a:lumOff val="35000"/>
                  </a:schemeClr>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62826416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5985149"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5984748" cy="288565"/>
          </a:xfrm>
          <a:prstGeom prst="rect">
            <a:avLst/>
          </a:prstGeom>
        </p:spPr>
        <p:txBody>
          <a:bodyPr vert="horz"/>
          <a:lstStyle>
            <a:lvl1pPr marL="0" indent="0">
              <a:buNone/>
              <a:defRPr sz="1800">
                <a:solidFill>
                  <a:srgbClr val="595959"/>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pic>
        <p:nvPicPr>
          <p:cNvPr id="7" name="Picture 6" descr="pivotal_te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2056" y="4855076"/>
            <a:ext cx="731520" cy="171298"/>
          </a:xfrm>
          <a:prstGeom prst="rect">
            <a:avLst/>
          </a:prstGeom>
        </p:spPr>
      </p:pic>
      <p:sp>
        <p:nvSpPr>
          <p:cNvPr id="9" name="Picture Placeholder 8"/>
          <p:cNvSpPr>
            <a:spLocks noGrp="1"/>
          </p:cNvSpPr>
          <p:nvPr>
            <p:ph type="pic" sz="quarter" idx="14"/>
          </p:nvPr>
        </p:nvSpPr>
        <p:spPr>
          <a:xfrm>
            <a:off x="6099048" y="-2286"/>
            <a:ext cx="3044952" cy="5148072"/>
          </a:xfrm>
          <a:prstGeom prst="rect">
            <a:avLst/>
          </a:prstGeom>
          <a:solidFill>
            <a:schemeClr val="bg1">
              <a:lumMod val="85000"/>
            </a:schemeClr>
          </a:solidFill>
          <a:ln>
            <a:noFill/>
          </a:ln>
        </p:spPr>
        <p:txBody>
          <a:bodyPr vert="horz" anchor="ctr"/>
          <a:lstStyle>
            <a:lvl1pPr marL="0" indent="0" algn="ctr">
              <a:buNone/>
              <a:defRPr>
                <a:solidFill>
                  <a:schemeClr val="bg1"/>
                </a:solidFill>
              </a:defRPr>
            </a:lvl1pPr>
          </a:lstStyle>
          <a:p>
            <a:endParaRPr lang="en-US" dirty="0"/>
          </a:p>
        </p:txBody>
      </p:sp>
    </p:spTree>
    <p:extLst>
      <p:ext uri="{BB962C8B-B14F-4D97-AF65-F5344CB8AC3E}">
        <p14:creationId xmlns:p14="http://schemas.microsoft.com/office/powerpoint/2010/main" val="186960737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Main Page">
    <p:spTree>
      <p:nvGrpSpPr>
        <p:cNvPr id="1" name=""/>
        <p:cNvGrpSpPr/>
        <p:nvPr/>
      </p:nvGrpSpPr>
      <p:grpSpPr>
        <a:xfrm>
          <a:off x="0" y="0"/>
          <a:ext cx="0" cy="0"/>
          <a:chOff x="0" y="0"/>
          <a:chExt cx="0" cy="0"/>
        </a:xfrm>
      </p:grpSpPr>
      <p:sp>
        <p:nvSpPr>
          <p:cNvPr id="2" name="Title 1"/>
          <p:cNvSpPr>
            <a:spLocks noGrp="1"/>
          </p:cNvSpPr>
          <p:nvPr>
            <p:ph type="title"/>
          </p:nvPr>
        </p:nvSpPr>
        <p:spPr>
          <a:xfrm>
            <a:off x="3106096" y="149918"/>
            <a:ext cx="5985149"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13" name="Text Placeholder 12"/>
          <p:cNvSpPr>
            <a:spLocks noGrp="1"/>
          </p:cNvSpPr>
          <p:nvPr>
            <p:ph type="body" sz="quarter" idx="13"/>
          </p:nvPr>
        </p:nvSpPr>
        <p:spPr>
          <a:xfrm>
            <a:off x="3106674" y="624363"/>
            <a:ext cx="5984748" cy="288565"/>
          </a:xfrm>
          <a:prstGeom prst="rect">
            <a:avLst/>
          </a:prstGeom>
        </p:spPr>
        <p:txBody>
          <a:bodyPr vert="horz"/>
          <a:lstStyle>
            <a:lvl1pPr marL="0" indent="0">
              <a:buNone/>
              <a:defRPr sz="1800">
                <a:solidFill>
                  <a:srgbClr val="595959"/>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9" name="Picture Placeholder 8"/>
          <p:cNvSpPr>
            <a:spLocks noGrp="1"/>
          </p:cNvSpPr>
          <p:nvPr>
            <p:ph type="pic" sz="quarter" idx="14"/>
          </p:nvPr>
        </p:nvSpPr>
        <p:spPr>
          <a:xfrm>
            <a:off x="0" y="-2286"/>
            <a:ext cx="3044952" cy="5148072"/>
          </a:xfrm>
          <a:prstGeom prst="rect">
            <a:avLst/>
          </a:prstGeom>
          <a:solidFill>
            <a:schemeClr val="bg1">
              <a:lumMod val="85000"/>
            </a:schemeClr>
          </a:solidFill>
          <a:ln>
            <a:noFill/>
          </a:ln>
        </p:spPr>
        <p:txBody>
          <a:bodyPr vert="horz" anchor="ctr"/>
          <a:lstStyle>
            <a:lvl1pPr marL="0" indent="0" algn="ctr">
              <a:buNone/>
              <a:defRPr>
                <a:solidFill>
                  <a:schemeClr val="bg1"/>
                </a:solidFill>
              </a:defRPr>
            </a:lvl1pPr>
          </a:lstStyle>
          <a:p>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223079533"/>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Main Page">
    <p:spTree>
      <p:nvGrpSpPr>
        <p:cNvPr id="1" name=""/>
        <p:cNvGrpSpPr/>
        <p:nvPr/>
      </p:nvGrpSpPr>
      <p:grpSpPr>
        <a:xfrm>
          <a:off x="0" y="0"/>
          <a:ext cx="0" cy="0"/>
          <a:chOff x="0" y="0"/>
          <a:chExt cx="0" cy="0"/>
        </a:xfrm>
      </p:grpSpPr>
      <p:sp>
        <p:nvSpPr>
          <p:cNvPr id="2" name="Title 1"/>
          <p:cNvSpPr>
            <a:spLocks noGrp="1"/>
          </p:cNvSpPr>
          <p:nvPr>
            <p:ph type="title"/>
          </p:nvPr>
        </p:nvSpPr>
        <p:spPr>
          <a:xfrm>
            <a:off x="6172200" y="149918"/>
            <a:ext cx="2918867" cy="474445"/>
          </a:xfrm>
          <a:prstGeom prst="rect">
            <a:avLst/>
          </a:prstGeom>
        </p:spPr>
        <p:txBody>
          <a:bodyPr/>
          <a:lstStyle>
            <a:lvl1pPr algn="l">
              <a:defRPr sz="2400" b="1">
                <a:solidFill>
                  <a:srgbClr val="008774"/>
                </a:solidFill>
                <a:latin typeface="Arial"/>
                <a:cs typeface="Arial"/>
              </a:defRPr>
            </a:lvl1pPr>
          </a:lstStyle>
          <a:p>
            <a:r>
              <a:rPr lang="en-US" dirty="0" smtClean="0"/>
              <a:t>Click to edit Master title style</a:t>
            </a:r>
            <a:endParaRPr lang="en-US" dirty="0"/>
          </a:p>
        </p:txBody>
      </p:sp>
      <p:sp>
        <p:nvSpPr>
          <p:cNvPr id="13" name="Text Placeholder 12"/>
          <p:cNvSpPr>
            <a:spLocks noGrp="1"/>
          </p:cNvSpPr>
          <p:nvPr>
            <p:ph type="body" sz="quarter" idx="13"/>
          </p:nvPr>
        </p:nvSpPr>
        <p:spPr>
          <a:xfrm>
            <a:off x="6172572" y="624363"/>
            <a:ext cx="2918671" cy="288565"/>
          </a:xfrm>
          <a:prstGeom prst="rect">
            <a:avLst/>
          </a:prstGeom>
        </p:spPr>
        <p:txBody>
          <a:bodyPr vert="horz"/>
          <a:lstStyle>
            <a:lvl1pPr marL="0" indent="0">
              <a:buNone/>
              <a:defRPr sz="1800">
                <a:solidFill>
                  <a:srgbClr val="595959"/>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Picture Placeholder 8"/>
          <p:cNvSpPr>
            <a:spLocks noGrp="1"/>
          </p:cNvSpPr>
          <p:nvPr>
            <p:ph type="pic" sz="quarter" idx="15"/>
          </p:nvPr>
        </p:nvSpPr>
        <p:spPr>
          <a:xfrm>
            <a:off x="0" y="-2286"/>
            <a:ext cx="6098871" cy="5148072"/>
          </a:xfrm>
          <a:prstGeom prst="rect">
            <a:avLst/>
          </a:prstGeom>
          <a:solidFill>
            <a:schemeClr val="bg1">
              <a:lumMod val="85000"/>
            </a:schemeClr>
          </a:solidFill>
          <a:ln>
            <a:noFill/>
          </a:ln>
        </p:spPr>
        <p:txBody>
          <a:bodyPr vert="horz" anchor="ctr"/>
          <a:lstStyle>
            <a:lvl1pPr marL="0" indent="0" algn="ctr">
              <a:buNone/>
              <a:defRPr>
                <a:solidFill>
                  <a:schemeClr val="bg1"/>
                </a:solidFill>
              </a:defRPr>
            </a:lvl1pPr>
          </a:lstStyle>
          <a:p>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85571974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Main Page">
    <p:spTree>
      <p:nvGrpSpPr>
        <p:cNvPr id="1" name=""/>
        <p:cNvGrpSpPr/>
        <p:nvPr/>
      </p:nvGrpSpPr>
      <p:grpSpPr>
        <a:xfrm>
          <a:off x="0" y="0"/>
          <a:ext cx="0" cy="0"/>
          <a:chOff x="0" y="0"/>
          <a:chExt cx="0" cy="0"/>
        </a:xfrm>
      </p:grpSpPr>
      <p:sp>
        <p:nvSpPr>
          <p:cNvPr id="2" name="Title 1"/>
          <p:cNvSpPr>
            <a:spLocks noGrp="1"/>
          </p:cNvSpPr>
          <p:nvPr>
            <p:ph type="title"/>
          </p:nvPr>
        </p:nvSpPr>
        <p:spPr>
          <a:xfrm>
            <a:off x="48247" y="149918"/>
            <a:ext cx="2918867" cy="474445"/>
          </a:xfrm>
          <a:prstGeom prst="rect">
            <a:avLst/>
          </a:prstGeom>
        </p:spPr>
        <p:txBody>
          <a:bodyPr/>
          <a:lstStyle>
            <a:lvl1pPr algn="l">
              <a:defRPr sz="2400" b="1">
                <a:solidFill>
                  <a:srgbClr val="008774"/>
                </a:solidFill>
                <a:latin typeface="Arial"/>
                <a:cs typeface="Arial"/>
              </a:defRPr>
            </a:lvl1pPr>
          </a:lstStyle>
          <a:p>
            <a:r>
              <a:rPr lang="en-US" dirty="0" smtClean="0"/>
              <a:t>Click to edit Master title style</a:t>
            </a:r>
            <a:endParaRPr lang="en-US" dirty="0"/>
          </a:p>
        </p:txBody>
      </p:sp>
      <p:sp>
        <p:nvSpPr>
          <p:cNvPr id="13" name="Text Placeholder 12"/>
          <p:cNvSpPr>
            <a:spLocks noGrp="1"/>
          </p:cNvSpPr>
          <p:nvPr>
            <p:ph type="body" sz="quarter" idx="13"/>
          </p:nvPr>
        </p:nvSpPr>
        <p:spPr>
          <a:xfrm>
            <a:off x="48619" y="624363"/>
            <a:ext cx="2918671" cy="288565"/>
          </a:xfrm>
          <a:prstGeom prst="rect">
            <a:avLst/>
          </a:prstGeom>
        </p:spPr>
        <p:txBody>
          <a:bodyPr vert="horz"/>
          <a:lstStyle>
            <a:lvl1pPr marL="0" indent="0">
              <a:buNone/>
              <a:defRPr sz="1800">
                <a:solidFill>
                  <a:srgbClr val="595959"/>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Picture Placeholder 8"/>
          <p:cNvSpPr>
            <a:spLocks noGrp="1"/>
          </p:cNvSpPr>
          <p:nvPr>
            <p:ph type="pic" sz="quarter" idx="15"/>
          </p:nvPr>
        </p:nvSpPr>
        <p:spPr>
          <a:xfrm>
            <a:off x="3045129" y="-2286"/>
            <a:ext cx="6098871" cy="5148072"/>
          </a:xfrm>
          <a:prstGeom prst="rect">
            <a:avLst/>
          </a:prstGeom>
          <a:solidFill>
            <a:schemeClr val="bg1">
              <a:lumMod val="85000"/>
            </a:schemeClr>
          </a:solidFill>
          <a:ln>
            <a:noFill/>
          </a:ln>
        </p:spPr>
        <p:txBody>
          <a:bodyPr vert="horz" anchor="ctr"/>
          <a:lstStyle>
            <a:lvl1pPr marL="0" indent="0" algn="ctr">
              <a:buNone/>
              <a:defRPr>
                <a:solidFill>
                  <a:schemeClr val="bg1"/>
                </a:solidFill>
              </a:defRPr>
            </a:lvl1pPr>
          </a:lstStyle>
          <a:p>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pic>
        <p:nvPicPr>
          <p:cNvPr id="7" name="Picture 6" descr="pivotal_te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91144" y="4855076"/>
            <a:ext cx="731520" cy="171298"/>
          </a:xfrm>
          <a:prstGeom prst="rect">
            <a:avLst/>
          </a:prstGeom>
        </p:spPr>
      </p:pic>
    </p:spTree>
    <p:extLst>
      <p:ext uri="{BB962C8B-B14F-4D97-AF65-F5344CB8AC3E}">
        <p14:creationId xmlns:p14="http://schemas.microsoft.com/office/powerpoint/2010/main" val="150302688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Main P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2286"/>
            <a:ext cx="4572000" cy="5148072"/>
          </a:xfrm>
          <a:prstGeom prst="rect">
            <a:avLst/>
          </a:prstGeom>
          <a:solidFill>
            <a:schemeClr val="bg1">
              <a:lumMod val="85000"/>
            </a:schemeClr>
          </a:solidFill>
          <a:ln>
            <a:noFill/>
          </a:ln>
        </p:spPr>
        <p:txBody>
          <a:bodyPr vert="horz" anchor="ctr"/>
          <a:lstStyle>
            <a:lvl1pPr marL="0" indent="0" algn="ctr">
              <a:buNone/>
              <a:defRPr>
                <a:solidFill>
                  <a:schemeClr val="bg1"/>
                </a:solidFill>
              </a:defRPr>
            </a:lvl1pPr>
          </a:lstStyle>
          <a:p>
            <a:endParaRPr lang="en-US" dirty="0"/>
          </a:p>
        </p:txBody>
      </p:sp>
      <p:sp>
        <p:nvSpPr>
          <p:cNvPr id="8" name="Picture Placeholder 8"/>
          <p:cNvSpPr>
            <a:spLocks noGrp="1"/>
          </p:cNvSpPr>
          <p:nvPr>
            <p:ph type="pic" sz="quarter" idx="15"/>
          </p:nvPr>
        </p:nvSpPr>
        <p:spPr>
          <a:xfrm>
            <a:off x="4572000" y="-2286"/>
            <a:ext cx="4572000" cy="5148072"/>
          </a:xfrm>
          <a:prstGeom prst="rect">
            <a:avLst/>
          </a:prstGeom>
          <a:solidFill>
            <a:schemeClr val="bg1">
              <a:lumMod val="85000"/>
            </a:schemeClr>
          </a:solidFill>
          <a:ln>
            <a:noFill/>
          </a:ln>
        </p:spPr>
        <p:txBody>
          <a:bodyPr vert="horz" anchor="ctr"/>
          <a:lstStyle>
            <a:lvl1pPr marL="0" indent="0" algn="ctr">
              <a:buNone/>
              <a:defRPr>
                <a:solidFill>
                  <a:schemeClr val="bg1"/>
                </a:solidFill>
              </a:defRPr>
            </a:lvl1pPr>
          </a:lstStyle>
          <a:p>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pic>
        <p:nvPicPr>
          <p:cNvPr id="10" name="Picture 9"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6090" y="4848817"/>
            <a:ext cx="798210" cy="185583"/>
          </a:xfrm>
          <a:prstGeom prst="rect">
            <a:avLst/>
          </a:prstGeom>
        </p:spPr>
      </p:pic>
      <p:sp>
        <p:nvSpPr>
          <p:cNvPr id="18"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effectLst>
                  <a:outerShdw blurRad="50800" dist="38100" dir="2700000" algn="tl" rotWithShape="0">
                    <a:prstClr val="black">
                      <a:alpha val="40000"/>
                    </a:prstClr>
                  </a:outerShdw>
                </a:effectLst>
                <a:latin typeface="Arial"/>
                <a:cs typeface="Arial"/>
              </a:defRPr>
            </a:lvl1pPr>
          </a:lstStyle>
          <a:p>
            <a:r>
              <a:rPr lang="en-US" dirty="0" smtClean="0"/>
              <a:t>Click to edit Master title style</a:t>
            </a:r>
            <a:endParaRPr lang="en-US" dirty="0"/>
          </a:p>
        </p:txBody>
      </p:sp>
      <p:sp>
        <p:nvSpPr>
          <p:cNvPr id="19"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FFFFFF"/>
                </a:solidFill>
                <a:effectLst>
                  <a:outerShdw blurRad="50800" dist="38100" dir="2700000" algn="tl" rotWithShape="0">
                    <a:prstClr val="black">
                      <a:alpha val="40000"/>
                    </a:prstClr>
                  </a:outerShdw>
                </a:effectLst>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30319771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8794625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00932259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3" name="Rectangle 2"/>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933927189"/>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0004065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132723623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87298184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sz="2000" b="0">
                <a:solidFill>
                  <a:schemeClr val="dk1"/>
                </a:solidFill>
                <a:latin typeface="Arial"/>
                <a:ea typeface="Arial"/>
                <a:cs typeface="Arial"/>
                <a:sym typeface="Arial"/>
              </a:defRPr>
            </a:lvl1pPr>
            <a:lvl2pPr marL="457200" indent="0" rtl="0">
              <a:spcBef>
                <a:spcPts val="0"/>
              </a:spcBef>
              <a:buNone/>
              <a:defRPr sz="2000" b="1"/>
            </a:lvl2pPr>
            <a:lvl3pPr marL="914400" indent="0" rtl="0">
              <a:spcBef>
                <a:spcPts val="0"/>
              </a:spcBef>
              <a:buNone/>
              <a:defRPr sz="1800" b="1"/>
            </a:lvl3pPr>
            <a:lvl4pPr marL="1371600" indent="0" rtl="0">
              <a:spcBef>
                <a:spcPts val="0"/>
              </a:spcBef>
              <a:buNone/>
              <a:defRPr sz="1600" b="1"/>
            </a:lvl4pPr>
            <a:lvl5pPr marL="1828800" indent="0" rtl="0">
              <a:spcBef>
                <a:spcPts val="0"/>
              </a:spcBef>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41" name="Shape 41"/>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b="1">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2683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6_Blank">
    <p:bg>
      <p:bgPr>
        <a:solidFill>
          <a:schemeClr val="lt1"/>
        </a:solidFill>
        <a:effectLst/>
      </p:bgPr>
    </p:bg>
    <p:spTree>
      <p:nvGrpSpPr>
        <p:cNvPr id="1" name="Shape 11"/>
        <p:cNvGrpSpPr/>
        <p:nvPr/>
      </p:nvGrpSpPr>
      <p:grpSpPr>
        <a:xfrm>
          <a:off x="0" y="0"/>
          <a:ext cx="0" cy="0"/>
          <a:chOff x="0" y="0"/>
          <a:chExt cx="0" cy="0"/>
        </a:xfrm>
      </p:grpSpPr>
      <p:sp>
        <p:nvSpPr>
          <p:cNvPr id="12" name="Shape 12"/>
          <p:cNvSpPr/>
          <p:nvPr/>
        </p:nvSpPr>
        <p:spPr>
          <a:xfrm>
            <a:off x="114300" y="112014"/>
            <a:ext cx="8915400" cy="4919472"/>
          </a:xfrm>
          <a:prstGeom prst="rect">
            <a:avLst/>
          </a:prstGeom>
          <a:solidFill>
            <a:srgbClr val="22313C"/>
          </a:solidFill>
          <a:ln>
            <a:noFill/>
          </a:ln>
        </p:spPr>
        <p:txBody>
          <a:bodyPr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dirty="0">
              <a:solidFill>
                <a:schemeClr val="lt1"/>
              </a:solidFill>
              <a:latin typeface="Proxima Nova" charset="0"/>
              <a:ea typeface="Proxima Nova" charset="0"/>
              <a:cs typeface="Proxima Nova" charset="0"/>
              <a:sym typeface="Arial"/>
            </a:endParaRPr>
          </a:p>
        </p:txBody>
      </p:sp>
    </p:spTree>
    <p:extLst>
      <p:ext uri="{BB962C8B-B14F-4D97-AF65-F5344CB8AC3E}">
        <p14:creationId xmlns:p14="http://schemas.microsoft.com/office/powerpoint/2010/main" val="262732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rPr>
              <a:pPr/>
              <a:t>‹#›</a:t>
            </a:fld>
            <a:endParaRPr lang="en-US">
              <a:solidFill>
                <a:srgbClr val="FFFFFF">
                  <a:lumMod val="65000"/>
                </a:srgbClr>
              </a:solidFill>
            </a:endParaRPr>
          </a:p>
        </p:txBody>
      </p:sp>
    </p:spTree>
    <p:extLst>
      <p:ext uri="{BB962C8B-B14F-4D97-AF65-F5344CB8AC3E}">
        <p14:creationId xmlns:p14="http://schemas.microsoft.com/office/powerpoint/2010/main" val="303888011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61731488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31287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93115448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2.xml"/><Relationship Id="rId5"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2"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631908287"/>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22" r:id="rId4"/>
    <p:sldLayoutId id="2147484135" r:id="rId5"/>
    <p:sldLayoutId id="2147484136" r:id="rId6"/>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104898991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75940304"/>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hyperlink" Target="https://blog.pivotal.io/pivotal-cloud-foundry/products/continuous-deployment-from-github-to-pws-via-concourse" TargetMode="External"/><Relationship Id="rId4" Type="http://schemas.openxmlformats.org/officeDocument/2006/relationships/hyperlink" Target="https://docs.pivotal.io/tiledev/concourse.html" TargetMode="External"/><Relationship Id="rId5" Type="http://schemas.openxmlformats.org/officeDocument/2006/relationships/hyperlink" Target="https://blog.pivotal.io/pivotal-cloud-foundry/p-o-v/continuous-delivery-among-the-donkeys" TargetMode="External"/><Relationship Id="rId6" Type="http://schemas.openxmlformats.org/officeDocument/2006/relationships/hyperlink" Target="https://www.youtube.com/watch?v=NYv0kwlkwAY&amp;t=2s" TargetMode="External"/><Relationship Id="rId7" Type="http://schemas.openxmlformats.org/officeDocument/2006/relationships/hyperlink" Target="https://www.youtube.com/watch?v=GTnRl_BIkzc" TargetMode="External"/><Relationship Id="rId8" Type="http://schemas.openxmlformats.org/officeDocument/2006/relationships/hyperlink" Target="https://seroter.wordpress.com/2016/11/28/using-concourse-to-continuously-deliver-a-service-bus-powered-java-app-to-pivotal-cloud-foundry-on-azure/" TargetMode="Externa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agile/harvard-business-review-agile-report" TargetMode="External"/><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betanews.com/2015/01/13/pre-requisites-for-a-successful-enterprise-continuous-delivery-implement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rgbClr val="2332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123"/>
          <p:cNvSpPr txBox="1"/>
          <p:nvPr/>
        </p:nvSpPr>
        <p:spPr>
          <a:xfrm>
            <a:off x="653113" y="1861838"/>
            <a:ext cx="8047785" cy="1937629"/>
          </a:xfrm>
          <a:prstGeom prst="rect">
            <a:avLst/>
          </a:prstGeom>
          <a:noFill/>
          <a:ln>
            <a:noFill/>
          </a:ln>
          <a:effectLst/>
        </p:spPr>
        <p:txBody>
          <a:bodyPr lIns="91425" tIns="45700" rIns="91425" bIns="45700" anchor="t" anchorCtr="0">
            <a:noAutofit/>
          </a:bodyPr>
          <a:lstStyle/>
          <a:p>
            <a:pPr lvl="0">
              <a:spcAft>
                <a:spcPts val="600"/>
              </a:spcAft>
              <a:buClr>
                <a:schemeClr val="lt1"/>
              </a:buClr>
              <a:buSzPct val="25000"/>
            </a:pPr>
            <a:r>
              <a:rPr lang="en-US" sz="3600" b="1" dirty="0" smtClean="0">
                <a:solidFill>
                  <a:srgbClr val="00AE9E"/>
                </a:solidFill>
                <a:latin typeface="Proxima Nova" charset="0"/>
                <a:ea typeface="Proxima Nova" charset="0"/>
                <a:cs typeface="Proxima Nova" charset="0"/>
                <a:sym typeface="Arial"/>
              </a:rPr>
              <a:t>Continuous Delivery</a:t>
            </a:r>
            <a:endParaRPr lang="en-US" sz="3600" b="1" dirty="0" smtClean="0">
              <a:solidFill>
                <a:srgbClr val="00AE9E"/>
              </a:solidFill>
              <a:latin typeface="Proxima Nova" charset="0"/>
              <a:ea typeface="Proxima Nova" charset="0"/>
              <a:cs typeface="Proxima Nova" charset="0"/>
              <a:sym typeface="Arial"/>
            </a:endParaRPr>
          </a:p>
          <a:p>
            <a:pPr lvl="0">
              <a:spcAft>
                <a:spcPts val="600"/>
              </a:spcAft>
              <a:buClr>
                <a:schemeClr val="lt1"/>
              </a:buClr>
              <a:buSzPct val="25000"/>
            </a:pPr>
            <a:r>
              <a:rPr lang="en-US" sz="2000" dirty="0" smtClean="0">
                <a:solidFill>
                  <a:schemeClr val="bg1"/>
                </a:solidFill>
                <a:latin typeface="Proxima Nova" charset="0"/>
                <a:ea typeface="Proxima Nova" charset="0"/>
                <a:cs typeface="Proxima Nova" charset="0"/>
                <a:sym typeface="Arial"/>
              </a:rPr>
              <a:t>Jared Ruckle</a:t>
            </a:r>
          </a:p>
          <a:p>
            <a:pPr lvl="0">
              <a:spcAft>
                <a:spcPts val="600"/>
              </a:spcAft>
              <a:buClr>
                <a:schemeClr val="lt1"/>
              </a:buClr>
              <a:buSzPct val="25000"/>
            </a:pPr>
            <a:r>
              <a:rPr lang="en-US" sz="2000" dirty="0" smtClean="0">
                <a:solidFill>
                  <a:schemeClr val="bg1"/>
                </a:solidFill>
                <a:latin typeface="Proxima Nova" charset="0"/>
                <a:ea typeface="Proxima Nova" charset="0"/>
                <a:cs typeface="Proxima Nova" charset="0"/>
                <a:sym typeface="Arial"/>
              </a:rPr>
              <a:t>@</a:t>
            </a:r>
            <a:r>
              <a:rPr lang="en-US" sz="2000" dirty="0" err="1" smtClean="0">
                <a:solidFill>
                  <a:schemeClr val="bg1"/>
                </a:solidFill>
                <a:latin typeface="Proxima Nova" charset="0"/>
                <a:ea typeface="Proxima Nova" charset="0"/>
                <a:cs typeface="Proxima Nova" charset="0"/>
                <a:sym typeface="Arial"/>
              </a:rPr>
              <a:t>jaredruckle</a:t>
            </a:r>
            <a:endParaRPr lang="en-US" sz="2000" dirty="0">
              <a:solidFill>
                <a:schemeClr val="bg1"/>
              </a:solidFill>
              <a:latin typeface="Proxima Nova" charset="0"/>
              <a:ea typeface="Proxima Nova" charset="0"/>
              <a:cs typeface="Proxima Nova" charset="0"/>
              <a:sym typeface="Arial"/>
            </a:endParaRPr>
          </a:p>
          <a:p>
            <a:pPr lvl="0">
              <a:spcAft>
                <a:spcPts val="600"/>
              </a:spcAft>
              <a:buClr>
                <a:schemeClr val="lt1"/>
              </a:buClr>
              <a:buSzPct val="25000"/>
            </a:pPr>
            <a:endParaRPr lang="en-US" sz="3600" b="1" dirty="0" smtClean="0">
              <a:solidFill>
                <a:srgbClr val="00AE9E"/>
              </a:solidFill>
              <a:latin typeface="Proxima Nova" charset="0"/>
              <a:ea typeface="Proxima Nova" charset="0"/>
              <a:cs typeface="Proxima Nova" charset="0"/>
              <a:sym typeface="Arial"/>
            </a:endParaRP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4700" y="1295400"/>
            <a:ext cx="1431403" cy="336550"/>
          </a:xfrm>
          <a:prstGeom prst="rect">
            <a:avLst/>
          </a:prstGeom>
        </p:spPr>
      </p:pic>
    </p:spTree>
    <p:extLst>
      <p:ext uri="{BB962C8B-B14F-4D97-AF65-F5344CB8AC3E}">
        <p14:creationId xmlns:p14="http://schemas.microsoft.com/office/powerpoint/2010/main" val="3578603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2501" y="754912"/>
            <a:ext cx="7208875"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Resources</a:t>
            </a:r>
            <a:endParaRPr lang="en-US" sz="2800" b="1" dirty="0">
              <a:solidFill>
                <a:schemeClr val="bg1"/>
              </a:solidFill>
              <a:latin typeface="Proxima Nova" charset="0"/>
              <a:ea typeface="Proxima Nova" charset="0"/>
              <a:cs typeface="Proxima Nova" charset="0"/>
            </a:endParaRPr>
          </a:p>
        </p:txBody>
      </p:sp>
      <p:sp>
        <p:nvSpPr>
          <p:cNvPr id="5" name="Shape 358"/>
          <p:cNvSpPr/>
          <p:nvPr/>
        </p:nvSpPr>
        <p:spPr>
          <a:xfrm>
            <a:off x="2039513" y="1107696"/>
            <a:ext cx="4931100" cy="3786900"/>
          </a:xfrm>
          <a:prstGeom prst="rect">
            <a:avLst/>
          </a:prstGeom>
          <a:noFill/>
          <a:ln>
            <a:noFill/>
          </a:ln>
        </p:spPr>
        <p:txBody>
          <a:bodyPr lIns="0" tIns="0" rIns="0" bIns="0" anchor="ctr" anchorCtr="0">
            <a:noAutofit/>
          </a:bodyPr>
          <a:lstStyle/>
          <a:p>
            <a:pPr lvl="0" algn="ctr" rtl="0">
              <a:spcBef>
                <a:spcPts val="1300"/>
              </a:spcBef>
              <a:buClr>
                <a:schemeClr val="dk1"/>
              </a:buClr>
              <a:buSzPct val="25000"/>
              <a:buFont typeface="Arial"/>
              <a:buNone/>
            </a:pPr>
            <a:r>
              <a:rPr lang="en-US" sz="1800" b="1" u="sng" dirty="0">
                <a:solidFill>
                  <a:srgbClr val="FFFFFF"/>
                </a:solidFill>
                <a:latin typeface="Proxima Nova"/>
                <a:cs typeface="Proxima Nova"/>
                <a:hlinkClick r:id="rId3"/>
              </a:rPr>
              <a:t>Continuous Deployment From GitHub To PWS Via Concourse</a:t>
            </a:r>
          </a:p>
          <a:p>
            <a:pPr lvl="0" algn="ctr" rtl="0">
              <a:spcBef>
                <a:spcPts val="1300"/>
              </a:spcBef>
              <a:buClr>
                <a:schemeClr val="dk1"/>
              </a:buClr>
              <a:buSzPct val="25000"/>
              <a:buFont typeface="Arial"/>
              <a:buNone/>
            </a:pPr>
            <a:r>
              <a:rPr lang="en-US" sz="1800" b="1" u="sng" dirty="0">
                <a:solidFill>
                  <a:srgbClr val="FFFFFF"/>
                </a:solidFill>
                <a:latin typeface="Proxima Nova"/>
                <a:cs typeface="Proxima Nova"/>
                <a:hlinkClick r:id="rId4"/>
              </a:rPr>
              <a:t>Concourse Documentation</a:t>
            </a:r>
          </a:p>
          <a:p>
            <a:pPr lvl="0" algn="ctr" rtl="0">
              <a:spcBef>
                <a:spcPts val="1300"/>
              </a:spcBef>
              <a:buClr>
                <a:schemeClr val="dk1"/>
              </a:buClr>
              <a:buSzPct val="25000"/>
              <a:buFont typeface="Arial"/>
              <a:buNone/>
            </a:pPr>
            <a:r>
              <a:rPr lang="en-US" sz="1800" b="1" u="sng" dirty="0">
                <a:solidFill>
                  <a:srgbClr val="FFFFFF"/>
                </a:solidFill>
                <a:latin typeface="Proxima Nova"/>
                <a:cs typeface="Proxima Nova"/>
                <a:hlinkClick r:id="rId5"/>
              </a:rPr>
              <a:t>Continuous Delivery Among the Donkeys</a:t>
            </a:r>
          </a:p>
          <a:p>
            <a:pPr lvl="0" algn="ctr" rtl="0">
              <a:spcBef>
                <a:spcPts val="1300"/>
              </a:spcBef>
              <a:buClr>
                <a:schemeClr val="dk1"/>
              </a:buClr>
              <a:buSzPct val="25000"/>
              <a:buFont typeface="Arial"/>
              <a:buNone/>
            </a:pPr>
            <a:r>
              <a:rPr lang="en-US" sz="1800" b="1" u="sng" dirty="0">
                <a:solidFill>
                  <a:srgbClr val="FFFFFF"/>
                </a:solidFill>
                <a:latin typeface="Proxima Nova"/>
                <a:cs typeface="Proxima Nova"/>
                <a:hlinkClick r:id="rId6"/>
              </a:rPr>
              <a:t>Five Stages of Cloud Native [Video]</a:t>
            </a:r>
          </a:p>
          <a:p>
            <a:pPr lvl="0" algn="ctr" rtl="0">
              <a:spcBef>
                <a:spcPts val="1300"/>
              </a:spcBef>
              <a:buClr>
                <a:schemeClr val="dk1"/>
              </a:buClr>
              <a:buSzPct val="25000"/>
              <a:buFont typeface="Arial"/>
              <a:buNone/>
            </a:pPr>
            <a:r>
              <a:rPr lang="en-US" sz="1800" b="1" u="sng" dirty="0">
                <a:solidFill>
                  <a:srgbClr val="FFFFFF"/>
                </a:solidFill>
                <a:latin typeface="Proxima Nova"/>
                <a:cs typeface="Proxima Nova"/>
                <a:hlinkClick r:id="rId7"/>
              </a:rPr>
              <a:t>How Cloud Foundry is CI’d</a:t>
            </a:r>
          </a:p>
          <a:p>
            <a:pPr lvl="0" algn="ctr" rtl="0">
              <a:spcBef>
                <a:spcPts val="1300"/>
              </a:spcBef>
              <a:buClr>
                <a:schemeClr val="dk1"/>
              </a:buClr>
              <a:buSzPct val="25000"/>
              <a:buFont typeface="Arial"/>
              <a:buNone/>
            </a:pPr>
            <a:r>
              <a:rPr lang="en-US" sz="1800" b="1" u="sng" dirty="0">
                <a:solidFill>
                  <a:srgbClr val="FFFFFF"/>
                </a:solidFill>
                <a:latin typeface="Proxima Nova"/>
                <a:cs typeface="Proxima Nova"/>
                <a:hlinkClick r:id="rId8"/>
              </a:rPr>
              <a:t>Using Concourse to CD a Java app on PCF &amp; Azure</a:t>
            </a:r>
          </a:p>
        </p:txBody>
      </p:sp>
    </p:spTree>
    <p:extLst>
      <p:ext uri="{BB962C8B-B14F-4D97-AF65-F5344CB8AC3E}">
        <p14:creationId xmlns:p14="http://schemas.microsoft.com/office/powerpoint/2010/main" val="6715820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67"/>
          <p:cNvSpPr txBox="1">
            <a:spLocks/>
          </p:cNvSpPr>
          <p:nvPr/>
        </p:nvSpPr>
        <p:spPr>
          <a:xfrm>
            <a:off x="1333500" y="2146075"/>
            <a:ext cx="4157400" cy="851400"/>
          </a:xfrm>
          <a:prstGeom prst="rect">
            <a:avLst/>
          </a:prstGeom>
          <a:noFill/>
          <a:ln>
            <a:noFill/>
          </a:ln>
        </p:spPr>
        <p:txBody>
          <a:bodyPr lIns="19050" tIns="19050" rIns="19050" bIns="19050"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dk1"/>
              </a:buClr>
              <a:buSzPct val="25000"/>
              <a:buFont typeface="Arial"/>
              <a:buNone/>
            </a:pPr>
            <a:r>
              <a:rPr lang="en-US" sz="2700" dirty="0" smtClean="0">
                <a:solidFill>
                  <a:srgbClr val="FFFFFF"/>
                </a:solidFill>
                <a:ea typeface="Arial"/>
                <a:sym typeface="Arial"/>
              </a:rPr>
              <a:t>Appendix: </a:t>
            </a:r>
            <a:r>
              <a:rPr lang="en-US" sz="2700" dirty="0" err="1" smtClean="0">
                <a:solidFill>
                  <a:srgbClr val="FFFFFF"/>
                </a:solidFill>
                <a:ea typeface="Arial"/>
                <a:sym typeface="Arial"/>
              </a:rPr>
              <a:t>Gitlab</a:t>
            </a:r>
            <a:r>
              <a:rPr lang="en-US" sz="2700" dirty="0" smtClean="0">
                <a:solidFill>
                  <a:srgbClr val="FFFFFF"/>
                </a:solidFill>
                <a:ea typeface="Arial"/>
                <a:sym typeface="Arial"/>
              </a:rPr>
              <a:t> + </a:t>
            </a:r>
            <a:r>
              <a:rPr lang="en-US" sz="2700" dirty="0" err="1" smtClean="0">
                <a:solidFill>
                  <a:srgbClr val="FFFFFF"/>
                </a:solidFill>
                <a:ea typeface="Arial"/>
                <a:sym typeface="Arial"/>
              </a:rPr>
              <a:t>JFrog</a:t>
            </a:r>
            <a:r>
              <a:rPr lang="en-US" sz="2700" dirty="0" smtClean="0">
                <a:solidFill>
                  <a:srgbClr val="FFFFFF"/>
                </a:solidFill>
                <a:ea typeface="Arial"/>
                <a:sym typeface="Arial"/>
              </a:rPr>
              <a:t>  Overview</a:t>
            </a:r>
            <a:endParaRPr lang="en-US" sz="2700" dirty="0">
              <a:solidFill>
                <a:srgbClr val="FFFFFF"/>
              </a:solidFill>
              <a:ea typeface="Arial"/>
              <a:sym typeface="Arial"/>
            </a:endParaRPr>
          </a:p>
        </p:txBody>
      </p:sp>
      <p:cxnSp>
        <p:nvCxnSpPr>
          <p:cNvPr id="14" name="Shape 368"/>
          <p:cNvCxnSpPr/>
          <p:nvPr/>
        </p:nvCxnSpPr>
        <p:spPr>
          <a:xfrm rot="10800000">
            <a:off x="1152525" y="2119620"/>
            <a:ext cx="0" cy="904200"/>
          </a:xfrm>
          <a:prstGeom prst="straightConnector1">
            <a:avLst/>
          </a:prstGeom>
          <a:noFill/>
          <a:ln w="25400" cap="flat" cmpd="sng">
            <a:solidFill>
              <a:srgbClr val="FFFFFF">
                <a:alpha val="34510"/>
              </a:srgbClr>
            </a:solidFill>
            <a:prstDash val="solid"/>
            <a:miter/>
            <a:headEnd type="none" w="med" len="med"/>
            <a:tailEnd type="none" w="med" len="med"/>
          </a:ln>
        </p:spPr>
      </p:cxnSp>
    </p:spTree>
    <p:extLst>
      <p:ext uri="{BB962C8B-B14F-4D97-AF65-F5344CB8AC3E}">
        <p14:creationId xmlns:p14="http://schemas.microsoft.com/office/powerpoint/2010/main" val="27021533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buFont typeface="Source Sans Pro"/>
              <a:buNone/>
            </a:pPr>
            <a:r>
              <a:rPr lang="en-US" sz="3600" dirty="0" smtClean="0">
                <a:solidFill>
                  <a:srgbClr val="FFFFFF"/>
                </a:solidFill>
                <a:latin typeface="Source Sans Pro"/>
                <a:ea typeface="Source Sans Pro"/>
                <a:cs typeface="Source Sans Pro"/>
                <a:sym typeface="Source Sans Pro"/>
              </a:rPr>
              <a:t>Source Code Repository: </a:t>
            </a:r>
            <a:br>
              <a:rPr lang="en-US" sz="3600" dirty="0" smtClean="0">
                <a:solidFill>
                  <a:srgbClr val="FFFFFF"/>
                </a:solidFill>
                <a:latin typeface="Source Sans Pro"/>
                <a:ea typeface="Source Sans Pro"/>
                <a:cs typeface="Source Sans Pro"/>
                <a:sym typeface="Source Sans Pro"/>
              </a:rPr>
            </a:br>
            <a:r>
              <a:rPr lang="en-US" sz="3600" dirty="0" err="1" smtClean="0">
                <a:solidFill>
                  <a:srgbClr val="FFFFFF"/>
                </a:solidFill>
                <a:latin typeface="Source Sans Pro"/>
                <a:ea typeface="Source Sans Pro"/>
                <a:cs typeface="Source Sans Pro"/>
                <a:sym typeface="Source Sans Pro"/>
              </a:rPr>
              <a:t>Git</a:t>
            </a:r>
            <a:r>
              <a:rPr lang="en-US" sz="3600" dirty="0" smtClean="0">
                <a:solidFill>
                  <a:srgbClr val="FFFFFF"/>
                </a:solidFill>
                <a:latin typeface="Source Sans Pro"/>
                <a:ea typeface="Source Sans Pro"/>
                <a:cs typeface="Source Sans Pro"/>
                <a:sym typeface="Source Sans Pro"/>
              </a:rPr>
              <a:t> with </a:t>
            </a:r>
            <a:r>
              <a:rPr lang="en-US" sz="3600" dirty="0" err="1" smtClean="0">
                <a:solidFill>
                  <a:srgbClr val="FFFFFF"/>
                </a:solidFill>
                <a:latin typeface="Source Sans Pro"/>
                <a:ea typeface="Source Sans Pro"/>
                <a:cs typeface="Source Sans Pro"/>
                <a:sym typeface="Source Sans Pro"/>
              </a:rPr>
              <a:t>GitLab</a:t>
            </a:r>
            <a:endParaRPr lang="en-US" sz="3600" dirty="0">
              <a:solidFill>
                <a:srgbClr val="FFFFFF"/>
              </a:solidFill>
              <a:latin typeface="Source Sans Pro"/>
              <a:ea typeface="Source Sans Pro"/>
              <a:cs typeface="Source Sans Pro"/>
              <a:sym typeface="Source Sans Pro"/>
            </a:endParaRPr>
          </a:p>
        </p:txBody>
      </p:sp>
      <p:pic>
        <p:nvPicPr>
          <p:cNvPr id="6" name="Shape 377"/>
          <p:cNvPicPr preferRelativeResize="0"/>
          <p:nvPr/>
        </p:nvPicPr>
        <p:blipFill rotWithShape="1">
          <a:blip r:embed="rId2">
            <a:alphaModFix/>
          </a:blip>
          <a:srcRect/>
          <a:stretch/>
        </p:blipFill>
        <p:spPr>
          <a:xfrm>
            <a:off x="0" y="0"/>
            <a:ext cx="964399" cy="964399"/>
          </a:xfrm>
          <a:prstGeom prst="rect">
            <a:avLst/>
          </a:prstGeom>
          <a:noFill/>
          <a:ln>
            <a:noFill/>
          </a:ln>
        </p:spPr>
      </p:pic>
    </p:spTree>
    <p:extLst>
      <p:ext uri="{BB962C8B-B14F-4D97-AF65-F5344CB8AC3E}">
        <p14:creationId xmlns:p14="http://schemas.microsoft.com/office/powerpoint/2010/main" val="11909019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0" y="604108"/>
            <a:ext cx="8796338" cy="474663"/>
          </a:xfrm>
          <a:prstGeom prst="rect">
            <a:avLst/>
          </a:prstGeom>
        </p:spPr>
        <p:txBody>
          <a:bodyPr/>
          <a:lstStyle/>
          <a:p>
            <a:r>
              <a:rPr lang="en-US" sz="2800" b="1" dirty="0" smtClean="0">
                <a:solidFill>
                  <a:srgbClr val="FFFFFF"/>
                </a:solidFill>
                <a:latin typeface="Proxima Nova"/>
                <a:cs typeface="Proxima Nova"/>
              </a:rPr>
              <a:t>What is </a:t>
            </a:r>
            <a:r>
              <a:rPr lang="en-US" sz="2800" b="1" dirty="0" err="1" smtClean="0">
                <a:solidFill>
                  <a:srgbClr val="FFFFFF"/>
                </a:solidFill>
                <a:latin typeface="Proxima Nova"/>
                <a:cs typeface="Proxima Nova"/>
              </a:rPr>
              <a:t>GitLab</a:t>
            </a:r>
            <a:r>
              <a:rPr lang="en-US" sz="2800" b="1" dirty="0" smtClean="0">
                <a:solidFill>
                  <a:srgbClr val="FFFFFF"/>
                </a:solidFill>
                <a:latin typeface="Proxima Nova"/>
                <a:cs typeface="Proxima Nova"/>
              </a:rPr>
              <a:t>?</a:t>
            </a:r>
            <a:endParaRPr lang="en-US" sz="2800" b="1" dirty="0">
              <a:solidFill>
                <a:srgbClr val="FFFFFF"/>
              </a:solidFill>
              <a:latin typeface="Proxima Nova"/>
              <a:cs typeface="Proxima Nova"/>
            </a:endParaRPr>
          </a:p>
        </p:txBody>
      </p:sp>
      <p:sp>
        <p:nvSpPr>
          <p:cNvPr id="11" name="Shape 384"/>
          <p:cNvSpPr txBox="1">
            <a:spLocks/>
          </p:cNvSpPr>
          <p:nvPr/>
        </p:nvSpPr>
        <p:spPr>
          <a:xfrm>
            <a:off x="457200" y="1237085"/>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Source control product using </a:t>
            </a:r>
            <a:r>
              <a:rPr lang="en-US" sz="2000" dirty="0" err="1" smtClean="0">
                <a:solidFill>
                  <a:srgbClr val="FFFFFF"/>
                </a:solidFill>
                <a:latin typeface="Proxima Nova"/>
                <a:ea typeface="Source Sans Pro"/>
                <a:cs typeface="Proxima Nova"/>
                <a:sym typeface="Source Sans Pro"/>
              </a:rPr>
              <a:t>git</a:t>
            </a:r>
            <a:endParaRPr lang="en-US" sz="2000" dirty="0" smtClean="0">
              <a:solidFill>
                <a:srgbClr val="FFFFFF"/>
              </a:solidFill>
              <a:latin typeface="Proxima Nova"/>
              <a:ea typeface="Source Sans Pro"/>
              <a:cs typeface="Proxima Nova"/>
              <a:sym typeface="Source Sans Pro"/>
            </a:endParaRP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Includes </a:t>
            </a:r>
            <a:r>
              <a:rPr lang="en-US" sz="2000" dirty="0" err="1" smtClean="0">
                <a:solidFill>
                  <a:srgbClr val="FFFFFF"/>
                </a:solidFill>
                <a:latin typeface="Proxima Nova"/>
                <a:ea typeface="Source Sans Pro"/>
                <a:cs typeface="Proxima Nova"/>
                <a:sym typeface="Source Sans Pro"/>
              </a:rPr>
              <a:t>git</a:t>
            </a:r>
            <a:r>
              <a:rPr lang="en-US" sz="2000" dirty="0" smtClean="0">
                <a:solidFill>
                  <a:srgbClr val="FFFFFF"/>
                </a:solidFill>
                <a:latin typeface="Proxima Nova"/>
                <a:ea typeface="Source Sans Pro"/>
                <a:cs typeface="Proxima Nova"/>
                <a:sym typeface="Source Sans Pro"/>
              </a:rPr>
              <a:t> repository management, code reviews, issue tracking, wikis and much more</a:t>
            </a: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Provides a managed solution, including automated deployment, configuration, scaling and upgrade</a:t>
            </a:r>
            <a:endParaRPr lang="en-US" sz="2000" dirty="0">
              <a:solidFill>
                <a:srgbClr val="FFFFFF"/>
              </a:solidFill>
              <a:latin typeface="Proxima Nova"/>
              <a:ea typeface="Source Sans Pro"/>
              <a:cs typeface="Proxima Nova"/>
              <a:sym typeface="Source Sans Pro"/>
            </a:endParaRPr>
          </a:p>
        </p:txBody>
      </p:sp>
    </p:spTree>
    <p:extLst>
      <p:ext uri="{BB962C8B-B14F-4D97-AF65-F5344CB8AC3E}">
        <p14:creationId xmlns:p14="http://schemas.microsoft.com/office/powerpoint/2010/main" val="39281301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0" y="471443"/>
            <a:ext cx="8796338" cy="474663"/>
          </a:xfrm>
          <a:prstGeom prst="rect">
            <a:avLst/>
          </a:prstGeom>
        </p:spPr>
        <p:txBody>
          <a:bodyPr/>
          <a:lstStyle/>
          <a:p>
            <a:r>
              <a:rPr lang="en-US" sz="2800" b="1" dirty="0" smtClean="0">
                <a:solidFill>
                  <a:srgbClr val="FFFFFF"/>
                </a:solidFill>
                <a:latin typeface="Proxima Nova"/>
                <a:cs typeface="Proxima Nova"/>
              </a:rPr>
              <a:t>Benefits of </a:t>
            </a:r>
            <a:r>
              <a:rPr lang="en-US" sz="2800" b="1" dirty="0" err="1" smtClean="0">
                <a:solidFill>
                  <a:srgbClr val="FFFFFF"/>
                </a:solidFill>
                <a:latin typeface="Proxima Nova"/>
                <a:cs typeface="Proxima Nova"/>
              </a:rPr>
              <a:t>GitLab</a:t>
            </a:r>
            <a:r>
              <a:rPr lang="en-US" sz="2800" b="1" dirty="0" smtClean="0">
                <a:solidFill>
                  <a:srgbClr val="FFFFFF"/>
                </a:solidFill>
                <a:latin typeface="Proxima Nova"/>
                <a:cs typeface="Proxima Nova"/>
              </a:rPr>
              <a:t> for PCF</a:t>
            </a:r>
            <a:endParaRPr lang="en-US" sz="2800" b="1" dirty="0">
              <a:solidFill>
                <a:srgbClr val="FFFFFF"/>
              </a:solidFill>
              <a:latin typeface="Proxima Nova"/>
              <a:cs typeface="Proxima Nova"/>
            </a:endParaRPr>
          </a:p>
        </p:txBody>
      </p:sp>
      <p:sp>
        <p:nvSpPr>
          <p:cNvPr id="11" name="Shape 384"/>
          <p:cNvSpPr txBox="1">
            <a:spLocks/>
          </p:cNvSpPr>
          <p:nvPr/>
        </p:nvSpPr>
        <p:spPr>
          <a:xfrm>
            <a:off x="514068" y="1265516"/>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repository</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a:t>
            </a:r>
            <a:r>
              <a:rPr lang="en-US" sz="2000" dirty="0" smtClean="0">
                <a:solidFill>
                  <a:srgbClr val="FFFFFF"/>
                </a:solidFill>
                <a:latin typeface="Proxima Nova"/>
                <a:cs typeface="Proxima Nova"/>
              </a:rPr>
              <a:t>workflow</a:t>
            </a:r>
          </a:p>
          <a:p>
            <a:pPr marL="0" lvl="0" indent="0">
              <a:spcBef>
                <a:spcPts val="0"/>
              </a:spcBef>
              <a:buNone/>
            </a:pPr>
            <a:r>
              <a:rPr lang="en-US" sz="2000" dirty="0" smtClean="0">
                <a:solidFill>
                  <a:srgbClr val="FFFFFF"/>
                </a:solidFill>
                <a:latin typeface="Proxima Nova"/>
                <a:cs typeface="Proxima Nova"/>
              </a:rPr>
              <a:t>Intuitive </a:t>
            </a:r>
            <a:r>
              <a:rPr lang="en-US" sz="2000" dirty="0">
                <a:solidFill>
                  <a:srgbClr val="FFFFFF"/>
                </a:solidFill>
                <a:latin typeface="Proxima Nova"/>
                <a:cs typeface="Proxima Nova"/>
              </a:rPr>
              <a:t>pull requests, code review and commenting </a:t>
            </a:r>
            <a:r>
              <a:rPr lang="en-US" sz="2000" dirty="0" smtClean="0">
                <a:solidFill>
                  <a:srgbClr val="FFFFFF"/>
                </a:solidFill>
                <a:latin typeface="Proxima Nova"/>
                <a:cs typeface="Proxima Nova"/>
              </a:rPr>
              <a:t>functionality</a:t>
            </a:r>
          </a:p>
          <a:p>
            <a:pPr marL="0" lvl="0" indent="0">
              <a:spcBef>
                <a:spcPts val="0"/>
              </a:spcBef>
              <a:buNone/>
            </a:pPr>
            <a:r>
              <a:rPr lang="en-US" sz="2000" dirty="0" smtClean="0">
                <a:solidFill>
                  <a:srgbClr val="FFFFFF"/>
                </a:solidFill>
                <a:latin typeface="Proxima Nova"/>
                <a:cs typeface="Proxima Nova"/>
              </a:rPr>
              <a:t>Supports </a:t>
            </a:r>
            <a:r>
              <a:rPr lang="en-US" sz="2000" dirty="0">
                <a:solidFill>
                  <a:srgbClr val="FFFFFF"/>
                </a:solidFill>
                <a:latin typeface="Proxima Nova"/>
                <a:cs typeface="Proxima Nova"/>
              </a:rPr>
              <a:t>inner sourcing</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a:t>
            </a:r>
            <a:r>
              <a:rPr lang="en-US" sz="2400" b="1" dirty="0" smtClean="0">
                <a:solidFill>
                  <a:srgbClr val="FFFFFF"/>
                </a:solidFill>
                <a:latin typeface="Proxima Nova"/>
                <a:cs typeface="Proxima Nova"/>
              </a:rPr>
              <a:t>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GitLab</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to cater for Day 2 </a:t>
            </a:r>
            <a:r>
              <a:rPr lang="en-US" sz="2000" dirty="0" smtClean="0">
                <a:solidFill>
                  <a:srgbClr val="FFFFFF"/>
                </a:solidFill>
                <a:latin typeface="Proxima Nova"/>
                <a:cs typeface="Proxima Nova"/>
              </a:rPr>
              <a:t>operations</a:t>
            </a:r>
            <a:endParaRPr lang="en-US" sz="2000" dirty="0">
              <a:solidFill>
                <a:srgbClr val="FFFFFF"/>
              </a:solidFill>
              <a:latin typeface="Proxima Nova"/>
              <a:cs typeface="Proxima Nova"/>
            </a:endParaRPr>
          </a:p>
        </p:txBody>
      </p:sp>
    </p:spTree>
    <p:extLst>
      <p:ext uri="{BB962C8B-B14F-4D97-AF65-F5344CB8AC3E}">
        <p14:creationId xmlns:p14="http://schemas.microsoft.com/office/powerpoint/2010/main" val="13498424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pPr>
            <a:r>
              <a:rPr lang="en-US" sz="3600" dirty="0">
                <a:solidFill>
                  <a:srgbClr val="FFFFFF"/>
                </a:solidFill>
              </a:rPr>
              <a:t>Artifact Repository:</a:t>
            </a:r>
            <a:br>
              <a:rPr lang="en-US" sz="3600" dirty="0">
                <a:solidFill>
                  <a:srgbClr val="FFFFFF"/>
                </a:solidFill>
              </a:rPr>
            </a:br>
            <a:r>
              <a:rPr lang="en-US" sz="3600" dirty="0" err="1">
                <a:solidFill>
                  <a:srgbClr val="FFFFFF"/>
                </a:solidFill>
              </a:rPr>
              <a:t>Artifactory</a:t>
            </a:r>
            <a:r>
              <a:rPr lang="en-US" sz="3600" dirty="0">
                <a:solidFill>
                  <a:srgbClr val="FFFFFF"/>
                </a:solidFill>
              </a:rPr>
              <a:t> by </a:t>
            </a:r>
            <a:r>
              <a:rPr lang="en-US" sz="3600" dirty="0" err="1">
                <a:solidFill>
                  <a:srgbClr val="FFFFFF"/>
                </a:solidFill>
              </a:rPr>
              <a:t>JFrog</a:t>
            </a:r>
            <a:endParaRPr lang="en-US" sz="3600" dirty="0">
              <a:solidFill>
                <a:srgbClr val="FFFFFF"/>
              </a:solidFill>
              <a:latin typeface="Source Sans Pro"/>
              <a:ea typeface="Source Sans Pro"/>
              <a:cs typeface="Source Sans Pro"/>
              <a:sym typeface="Source Sans Pro"/>
            </a:endParaRPr>
          </a:p>
        </p:txBody>
      </p:sp>
      <p:pic>
        <p:nvPicPr>
          <p:cNvPr id="5" name="Shape 409"/>
          <p:cNvPicPr preferRelativeResize="0"/>
          <p:nvPr/>
        </p:nvPicPr>
        <p:blipFill>
          <a:blip r:embed="rId2">
            <a:alphaModFix/>
          </a:blip>
          <a:stretch>
            <a:fillRect/>
          </a:stretch>
        </p:blipFill>
        <p:spPr>
          <a:xfrm>
            <a:off x="113736" y="125882"/>
            <a:ext cx="997417" cy="952774"/>
          </a:xfrm>
          <a:prstGeom prst="rect">
            <a:avLst/>
          </a:prstGeom>
          <a:noFill/>
          <a:ln>
            <a:noFill/>
          </a:ln>
        </p:spPr>
      </p:pic>
    </p:spTree>
    <p:extLst>
      <p:ext uri="{BB962C8B-B14F-4D97-AF65-F5344CB8AC3E}">
        <p14:creationId xmlns:p14="http://schemas.microsoft.com/office/powerpoint/2010/main" val="24449454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246428" y="319810"/>
            <a:ext cx="8501859" cy="474663"/>
          </a:xfrm>
          <a:prstGeom prst="rect">
            <a:avLst/>
          </a:prstGeom>
        </p:spPr>
        <p:txBody>
          <a:bodyPr/>
          <a:lstStyle/>
          <a:p>
            <a:r>
              <a:rPr lang="en-US" sz="2800" b="1" dirty="0" smtClean="0">
                <a:solidFill>
                  <a:srgbClr val="FFFFFF"/>
                </a:solidFill>
                <a:latin typeface="Proxima Nova"/>
                <a:cs typeface="Proxima Nova"/>
              </a:rPr>
              <a:t>What is </a:t>
            </a:r>
            <a:r>
              <a:rPr lang="en-US" sz="2800" b="1" dirty="0" err="1" smtClean="0">
                <a:solidFill>
                  <a:srgbClr val="FFFFFF"/>
                </a:solidFill>
                <a:latin typeface="Proxima Nova"/>
                <a:cs typeface="Proxima Nova"/>
              </a:rPr>
              <a:t>JFrog</a:t>
            </a:r>
            <a:r>
              <a:rPr lang="en-US" sz="2800" b="1" dirty="0" smtClean="0">
                <a:solidFill>
                  <a:srgbClr val="FFFFFF"/>
                </a:solidFill>
                <a:latin typeface="Proxima Nova"/>
                <a:cs typeface="Proxima Nova"/>
              </a:rPr>
              <a:t> </a:t>
            </a:r>
            <a:r>
              <a:rPr lang="en-US" sz="2800" b="1" dirty="0" err="1" smtClean="0">
                <a:solidFill>
                  <a:srgbClr val="FFFFFF"/>
                </a:solidFill>
                <a:latin typeface="Proxima Nova"/>
                <a:cs typeface="Proxima Nova"/>
              </a:rPr>
              <a:t>Artifactory</a:t>
            </a:r>
            <a:r>
              <a:rPr lang="en-US" sz="2800" b="1" dirty="0" smtClean="0">
                <a:solidFill>
                  <a:srgbClr val="FFFFFF"/>
                </a:solidFill>
                <a:latin typeface="Proxima Nova"/>
                <a:cs typeface="Proxima Nova"/>
              </a:rPr>
              <a:t>?</a:t>
            </a:r>
            <a:endParaRPr lang="en-US" sz="2800" b="1" dirty="0">
              <a:solidFill>
                <a:srgbClr val="FFFFFF"/>
              </a:solidFill>
              <a:latin typeface="Proxima Nova"/>
              <a:cs typeface="Proxima Nova"/>
            </a:endParaRPr>
          </a:p>
        </p:txBody>
      </p:sp>
      <p:sp>
        <p:nvSpPr>
          <p:cNvPr id="5" name="Shape 417"/>
          <p:cNvSpPr txBox="1">
            <a:spLocks noGrp="1"/>
          </p:cNvSpPr>
          <p:nvPr>
            <p:ph type="body" idx="4294967295"/>
          </p:nvPr>
        </p:nvSpPr>
        <p:spPr>
          <a:xfrm>
            <a:off x="502342" y="1217856"/>
            <a:ext cx="8229600" cy="3641725"/>
          </a:xfrm>
          <a:prstGeom prst="rect">
            <a:avLst/>
          </a:prstGeom>
        </p:spPr>
        <p:txBody>
          <a:bodyPr lIns="91425" tIns="91425" rIns="91425" bIns="91425" anchor="t" anchorCtr="0">
            <a:noAutofit/>
          </a:bodyPr>
          <a:lstStyle/>
          <a:p>
            <a:pPr marL="127000" lvl="0" indent="0" rtl="0">
              <a:spcBef>
                <a:spcPts val="0"/>
              </a:spcBef>
              <a:buSzPct val="100000"/>
              <a:buNone/>
            </a:pPr>
            <a:r>
              <a:rPr lang="en-US" sz="2400" b="1" dirty="0" smtClean="0">
                <a:solidFill>
                  <a:srgbClr val="FFFFFF"/>
                </a:solidFill>
                <a:latin typeface="Proxima Nova"/>
                <a:cs typeface="Proxima Nova"/>
              </a:rPr>
              <a:t>An </a:t>
            </a:r>
            <a:r>
              <a:rPr lang="en-US" sz="2400" b="1" dirty="0" smtClean="0">
                <a:solidFill>
                  <a:srgbClr val="FFFFFF"/>
                </a:solidFill>
                <a:latin typeface="Proxima Nova"/>
                <a:cs typeface="Proxima Nova"/>
              </a:rPr>
              <a:t>advanced </a:t>
            </a:r>
            <a:r>
              <a:rPr lang="en-US" sz="2400" b="1" dirty="0">
                <a:solidFill>
                  <a:srgbClr val="FFFFFF"/>
                </a:solidFill>
                <a:latin typeface="Proxima Nova"/>
                <a:cs typeface="Proxima Nova"/>
              </a:rPr>
              <a:t>repository </a:t>
            </a:r>
            <a:r>
              <a:rPr lang="en-US" sz="2400" b="1" dirty="0" smtClean="0">
                <a:solidFill>
                  <a:srgbClr val="FFFFFF"/>
                </a:solidFill>
                <a:latin typeface="Proxima Nova"/>
                <a:cs typeface="Proxima Nova"/>
              </a:rPr>
              <a:t>manager</a:t>
            </a:r>
          </a:p>
          <a:p>
            <a:pPr marL="127000" lvl="0" indent="0" rtl="0">
              <a:spcBef>
                <a:spcPts val="0"/>
              </a:spcBef>
              <a:buSzPct val="100000"/>
              <a:buNone/>
            </a:pPr>
            <a:r>
              <a:rPr lang="en-US" sz="2400" b="1" dirty="0" smtClean="0">
                <a:solidFill>
                  <a:srgbClr val="FFFFFF"/>
                </a:solidFill>
                <a:latin typeface="Proxima Nova"/>
                <a:cs typeface="Proxima Nova"/>
              </a:rPr>
              <a:t>A complete </a:t>
            </a:r>
            <a:r>
              <a:rPr lang="en-US" sz="2400" b="1" dirty="0">
                <a:solidFill>
                  <a:srgbClr val="FFFFFF"/>
                </a:solidFill>
                <a:latin typeface="Proxima Nova"/>
                <a:cs typeface="Proxima Nova"/>
              </a:rPr>
              <a:t>platform for automated software package management from development to </a:t>
            </a:r>
            <a:r>
              <a:rPr lang="en-US" sz="2400" b="1" dirty="0" smtClean="0">
                <a:solidFill>
                  <a:srgbClr val="FFFFFF"/>
                </a:solidFill>
                <a:latin typeface="Proxima Nova"/>
                <a:cs typeface="Proxima Nova"/>
              </a:rPr>
              <a:t>distribution</a:t>
            </a:r>
          </a:p>
          <a:p>
            <a:pPr marL="527050" lvl="1" indent="0">
              <a:spcBef>
                <a:spcPts val="0"/>
              </a:spcBef>
              <a:buSzPct val="100000"/>
              <a:buNone/>
            </a:pPr>
            <a:r>
              <a:rPr lang="en-US" sz="1800" dirty="0" smtClean="0">
                <a:solidFill>
                  <a:srgbClr val="FFFFFF"/>
                </a:solidFill>
                <a:latin typeface="Proxima Nova"/>
                <a:cs typeface="Proxima Nova"/>
              </a:rPr>
              <a:t>Reliable. </a:t>
            </a:r>
            <a:r>
              <a:rPr lang="en-US" sz="1800" dirty="0" err="1" smtClean="0">
                <a:solidFill>
                  <a:srgbClr val="FFFFFF"/>
                </a:solidFill>
                <a:latin typeface="Proxima Nova"/>
                <a:cs typeface="Proxima Nova"/>
              </a:rPr>
              <a:t>Artifactory</a:t>
            </a:r>
            <a:r>
              <a:rPr lang="en-US" sz="1800" dirty="0" smtClean="0">
                <a:solidFill>
                  <a:srgbClr val="FFFFFF"/>
                </a:solidFill>
                <a:latin typeface="Proxima Nova"/>
                <a:cs typeface="Proxima Nova"/>
              </a:rPr>
              <a:t> </a:t>
            </a:r>
            <a:r>
              <a:rPr lang="en-US" sz="1800" dirty="0">
                <a:solidFill>
                  <a:srgbClr val="FFFFFF"/>
                </a:solidFill>
                <a:latin typeface="Proxima Nova"/>
                <a:cs typeface="Proxima Nova"/>
              </a:rPr>
              <a:t>guarantees consistent access to the components needed by your build </a:t>
            </a:r>
            <a:r>
              <a:rPr lang="en-US" sz="1800" dirty="0" smtClean="0">
                <a:solidFill>
                  <a:srgbClr val="FFFFFF"/>
                </a:solidFill>
                <a:latin typeface="Proxima Nova"/>
                <a:cs typeface="Proxima Nova"/>
              </a:rPr>
              <a:t>tools</a:t>
            </a:r>
            <a:endParaRPr lang="en-US" sz="1800" dirty="0">
              <a:solidFill>
                <a:srgbClr val="FFFFFF"/>
              </a:solidFill>
              <a:latin typeface="Proxima Nova"/>
              <a:cs typeface="Proxima Nova"/>
            </a:endParaRPr>
          </a:p>
          <a:p>
            <a:pPr marL="527050" lvl="1" indent="0">
              <a:spcBef>
                <a:spcPts val="0"/>
              </a:spcBef>
              <a:buSzPct val="100000"/>
              <a:buNone/>
            </a:pPr>
            <a:r>
              <a:rPr lang="en-US" sz="1800" dirty="0" smtClean="0">
                <a:solidFill>
                  <a:srgbClr val="FFFFFF"/>
                </a:solidFill>
                <a:latin typeface="Proxima Nova"/>
                <a:cs typeface="Proxima Nova"/>
              </a:rPr>
              <a:t>Efficient. Remote </a:t>
            </a:r>
            <a:r>
              <a:rPr lang="en-US" sz="1800" dirty="0">
                <a:solidFill>
                  <a:srgbClr val="FFFFFF"/>
                </a:solidFill>
                <a:latin typeface="Proxima Nova"/>
                <a:cs typeface="Proxima Nova"/>
              </a:rPr>
              <a:t>artifacts are cached locally for </a:t>
            </a:r>
            <a:r>
              <a:rPr lang="en-US" sz="1800" dirty="0" smtClean="0">
                <a:solidFill>
                  <a:srgbClr val="FFFFFF"/>
                </a:solidFill>
                <a:latin typeface="Proxima Nova"/>
                <a:cs typeface="Proxima Nova"/>
              </a:rPr>
              <a:t>reuse; they do not need to be re-downloaded over </a:t>
            </a:r>
            <a:r>
              <a:rPr lang="en-US" sz="1800" dirty="0">
                <a:solidFill>
                  <a:srgbClr val="FFFFFF"/>
                </a:solidFill>
                <a:latin typeface="Proxima Nova"/>
                <a:cs typeface="Proxima Nova"/>
              </a:rPr>
              <a:t>and </a:t>
            </a:r>
            <a:r>
              <a:rPr lang="en-US" sz="1800" dirty="0" smtClean="0">
                <a:solidFill>
                  <a:srgbClr val="FFFFFF"/>
                </a:solidFill>
                <a:latin typeface="Proxima Nova"/>
                <a:cs typeface="Proxima Nova"/>
              </a:rPr>
              <a:t>over</a:t>
            </a:r>
            <a:endParaRPr lang="en-US" sz="1800" dirty="0">
              <a:solidFill>
                <a:srgbClr val="FFFFFF"/>
              </a:solidFill>
              <a:latin typeface="Proxima Nova"/>
              <a:cs typeface="Proxima Nova"/>
            </a:endParaRPr>
          </a:p>
          <a:p>
            <a:pPr marL="527050" lvl="1" indent="0">
              <a:spcBef>
                <a:spcPts val="0"/>
              </a:spcBef>
              <a:buSzPct val="100000"/>
              <a:buNone/>
            </a:pPr>
            <a:r>
              <a:rPr lang="en-US" sz="1800" dirty="0" smtClean="0">
                <a:solidFill>
                  <a:srgbClr val="FFFFFF"/>
                </a:solidFill>
                <a:latin typeface="Proxima Nova"/>
                <a:cs typeface="Proxima Nova"/>
              </a:rPr>
              <a:t>Secure. Fine-grained permissions and roles govern who can deploy what, and where</a:t>
            </a:r>
          </a:p>
          <a:p>
            <a:pPr marL="527050" lvl="1" indent="0">
              <a:spcBef>
                <a:spcPts val="0"/>
              </a:spcBef>
              <a:buSzPct val="100000"/>
              <a:buNone/>
            </a:pPr>
            <a:r>
              <a:rPr lang="en-US" sz="1800" dirty="0" smtClean="0">
                <a:solidFill>
                  <a:srgbClr val="FFFFFF"/>
                </a:solidFill>
                <a:latin typeface="Proxima Nova"/>
                <a:cs typeface="Proxima Nova"/>
              </a:rPr>
              <a:t>Scalable. Handles large </a:t>
            </a:r>
            <a:r>
              <a:rPr lang="en-US" sz="1800" dirty="0">
                <a:solidFill>
                  <a:srgbClr val="FFFFFF"/>
                </a:solidFill>
                <a:latin typeface="Proxima Nova"/>
                <a:cs typeface="Proxima Nova"/>
              </a:rPr>
              <a:t>load bursts with extremely high concurrency and </a:t>
            </a:r>
            <a:r>
              <a:rPr lang="en-US" sz="1800" dirty="0" smtClean="0">
                <a:solidFill>
                  <a:srgbClr val="FFFFFF"/>
                </a:solidFill>
                <a:latin typeface="Proxima Nova"/>
                <a:cs typeface="Proxima Nova"/>
              </a:rPr>
              <a:t>data integrity</a:t>
            </a:r>
            <a:endParaRPr lang="en-US" sz="1800" dirty="0">
              <a:solidFill>
                <a:srgbClr val="FFFFFF"/>
              </a:solidFill>
              <a:latin typeface="Proxima Nova"/>
              <a:cs typeface="Proxima Nova"/>
            </a:endParaRPr>
          </a:p>
          <a:p>
            <a:pPr marL="527050" lvl="1" indent="0">
              <a:spcBef>
                <a:spcPts val="0"/>
              </a:spcBef>
              <a:buSzPct val="100000"/>
              <a:buNone/>
            </a:pPr>
            <a:r>
              <a:rPr lang="en-US" sz="1800" dirty="0" smtClean="0">
                <a:solidFill>
                  <a:srgbClr val="FFFFFF"/>
                </a:solidFill>
                <a:latin typeface="Proxima Nova"/>
                <a:cs typeface="Proxima Nova"/>
              </a:rPr>
              <a:t>Programmable. Automate with REST APIs</a:t>
            </a:r>
          </a:p>
        </p:txBody>
      </p:sp>
    </p:spTree>
    <p:extLst>
      <p:ext uri="{BB962C8B-B14F-4D97-AF65-F5344CB8AC3E}">
        <p14:creationId xmlns:p14="http://schemas.microsoft.com/office/powerpoint/2010/main" val="2630234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89560" y="405104"/>
            <a:ext cx="8796338" cy="474663"/>
          </a:xfrm>
          <a:prstGeom prst="rect">
            <a:avLst/>
          </a:prstGeom>
        </p:spPr>
        <p:txBody>
          <a:bodyPr/>
          <a:lstStyle/>
          <a:p>
            <a:r>
              <a:rPr lang="en-US" sz="2800" b="1" dirty="0" smtClean="0">
                <a:solidFill>
                  <a:srgbClr val="FFFFFF"/>
                </a:solidFill>
                <a:latin typeface="Proxima Nova"/>
                <a:cs typeface="Proxima Nova"/>
              </a:rPr>
              <a:t>Benefits </a:t>
            </a:r>
            <a:r>
              <a:rPr lang="en-US" sz="2800" b="1" dirty="0">
                <a:solidFill>
                  <a:srgbClr val="FFFFFF"/>
                </a:solidFill>
                <a:latin typeface="Proxima Nova"/>
                <a:cs typeface="Proxima Nova"/>
              </a:rPr>
              <a:t>of </a:t>
            </a:r>
            <a:r>
              <a:rPr lang="en-US" sz="2800" b="1" dirty="0" err="1">
                <a:solidFill>
                  <a:srgbClr val="FFFFFF"/>
                </a:solidFill>
                <a:latin typeface="Proxima Nova"/>
                <a:cs typeface="Proxima Nova"/>
              </a:rPr>
              <a:t>JFrog</a:t>
            </a:r>
            <a:r>
              <a:rPr lang="en-US" sz="2800" b="1" dirty="0">
                <a:solidFill>
                  <a:srgbClr val="FFFFFF"/>
                </a:solidFill>
                <a:latin typeface="Proxima Nova"/>
                <a:cs typeface="Proxima Nova"/>
              </a:rPr>
              <a:t> </a:t>
            </a:r>
            <a:r>
              <a:rPr lang="en-US" sz="2800" b="1" dirty="0" err="1">
                <a:solidFill>
                  <a:srgbClr val="FFFFFF"/>
                </a:solidFill>
                <a:latin typeface="Proxima Nova"/>
                <a:cs typeface="Proxima Nova"/>
              </a:rPr>
              <a:t>Artifactory</a:t>
            </a:r>
            <a:r>
              <a:rPr lang="en-US" sz="2800" b="1" dirty="0">
                <a:solidFill>
                  <a:srgbClr val="FFFFFF"/>
                </a:solidFill>
                <a:latin typeface="Proxima Nova"/>
                <a:cs typeface="Proxima Nova"/>
              </a:rPr>
              <a:t> </a:t>
            </a:r>
            <a:r>
              <a:rPr lang="en-US" sz="2800" b="1" dirty="0" smtClean="0">
                <a:solidFill>
                  <a:srgbClr val="FFFFFF"/>
                </a:solidFill>
                <a:latin typeface="Proxima Nova"/>
                <a:cs typeface="Proxima Nova"/>
              </a:rPr>
              <a:t>for PCF</a:t>
            </a:r>
            <a:endParaRPr lang="en-US" sz="2800" b="1" dirty="0">
              <a:solidFill>
                <a:srgbClr val="FFFFFF"/>
              </a:solidFill>
              <a:latin typeface="Proxima Nova"/>
              <a:cs typeface="Proxima Nova"/>
            </a:endParaRPr>
          </a:p>
        </p:txBody>
      </p:sp>
      <p:sp>
        <p:nvSpPr>
          <p:cNvPr id="11" name="Shape 384"/>
          <p:cNvSpPr txBox="1">
            <a:spLocks/>
          </p:cNvSpPr>
          <p:nvPr/>
        </p:nvSpPr>
        <p:spPr>
          <a:xfrm>
            <a:off x="523546" y="1237085"/>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powerful </a:t>
            </a:r>
            <a:r>
              <a:rPr lang="en-US" sz="2000" dirty="0" smtClean="0">
                <a:solidFill>
                  <a:srgbClr val="FFFFFF"/>
                </a:solidFill>
                <a:latin typeface="Proxima Nova"/>
                <a:cs typeface="Proxima Nova"/>
              </a:rPr>
              <a:t>artifact </a:t>
            </a:r>
            <a:r>
              <a:rPr lang="en-US" sz="2000" dirty="0" smtClean="0">
                <a:solidFill>
                  <a:srgbClr val="FFFFFF"/>
                </a:solidFill>
                <a:latin typeface="Proxima Nova"/>
                <a:cs typeface="Proxima Nova"/>
              </a:rPr>
              <a:t>repository</a:t>
            </a:r>
          </a:p>
          <a:p>
            <a:pPr marL="0" lvl="0" indent="0">
              <a:spcBef>
                <a:spcPts val="0"/>
              </a:spcBef>
              <a:buNone/>
            </a:pPr>
            <a:r>
              <a:rPr lang="en-US" sz="2000" dirty="0" smtClean="0">
                <a:solidFill>
                  <a:srgbClr val="FFFFFF"/>
                </a:solidFill>
                <a:latin typeface="Proxima Nova"/>
                <a:cs typeface="Proxima Nova"/>
              </a:rPr>
              <a:t>Internal </a:t>
            </a:r>
            <a:r>
              <a:rPr lang="en-US" sz="2000" dirty="0">
                <a:solidFill>
                  <a:srgbClr val="FFFFFF"/>
                </a:solidFill>
                <a:latin typeface="Proxima Nova"/>
                <a:cs typeface="Proxima Nova"/>
              </a:rPr>
              <a:t>&amp; Private </a:t>
            </a:r>
            <a:r>
              <a:rPr lang="en-US" sz="2000" dirty="0" err="1">
                <a:solidFill>
                  <a:srgbClr val="FFFFFF"/>
                </a:solidFill>
                <a:latin typeface="Proxima Nova"/>
                <a:cs typeface="Proxima Nova"/>
              </a:rPr>
              <a:t>Docker</a:t>
            </a:r>
            <a:r>
              <a:rPr lang="en-US" sz="2000" dirty="0">
                <a:solidFill>
                  <a:srgbClr val="FFFFFF"/>
                </a:solidFill>
                <a:latin typeface="Proxima Nova"/>
                <a:cs typeface="Proxima Nova"/>
              </a:rPr>
              <a:t> Registry </a:t>
            </a:r>
            <a:r>
              <a:rPr lang="en-US" sz="2000" dirty="0" smtClean="0">
                <a:solidFill>
                  <a:srgbClr val="FFFFFF"/>
                </a:solidFill>
                <a:latin typeface="Proxima Nova"/>
                <a:cs typeface="Proxima Nova"/>
              </a:rPr>
              <a:t>access</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workflow</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a:t>
            </a:r>
            <a:r>
              <a:rPr lang="en-US" sz="2400" b="1" dirty="0" smtClean="0">
                <a:solidFill>
                  <a:srgbClr val="FFFFFF"/>
                </a:solidFill>
                <a:latin typeface="Proxima Nova"/>
                <a:cs typeface="Proxima Nova"/>
              </a:rPr>
              <a:t>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artifact repository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to cater for Day 2 operations</a:t>
            </a:r>
          </a:p>
        </p:txBody>
      </p:sp>
    </p:spTree>
    <p:extLst>
      <p:ext uri="{BB962C8B-B14F-4D97-AF65-F5344CB8AC3E}">
        <p14:creationId xmlns:p14="http://schemas.microsoft.com/office/powerpoint/2010/main" val="9819649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896" y="2064774"/>
            <a:ext cx="7256207" cy="646331"/>
          </a:xfrm>
          <a:prstGeom prst="rect">
            <a:avLst/>
          </a:prstGeom>
          <a:noFill/>
        </p:spPr>
        <p:txBody>
          <a:bodyPr wrap="square" rtlCol="0">
            <a:spAutoFit/>
          </a:bodyPr>
          <a:lstStyle/>
          <a:p>
            <a:r>
              <a:rPr lang="en-US" sz="3600" b="1" smtClean="0">
                <a:solidFill>
                  <a:schemeClr val="bg1"/>
                </a:solidFill>
                <a:latin typeface="Proxima Nova" charset="0"/>
                <a:ea typeface="Proxima Nova" charset="0"/>
                <a:cs typeface="Proxima Nova" charset="0"/>
              </a:rPr>
              <a:t>Questions?</a:t>
            </a:r>
            <a:endParaRPr lang="en-US" sz="3600" b="1">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1033907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245" descr="Screen Shot 2017-01-17 at 12.17.21 PM.png"/>
          <p:cNvPicPr preferRelativeResize="0"/>
          <p:nvPr/>
        </p:nvPicPr>
        <p:blipFill rotWithShape="1">
          <a:blip r:embed="rId3">
            <a:alphaModFix/>
          </a:blip>
          <a:srcRect l="3398" t="925" r="1773" b="6720"/>
          <a:stretch/>
        </p:blipFill>
        <p:spPr>
          <a:xfrm>
            <a:off x="113737" y="132678"/>
            <a:ext cx="8899939" cy="4880520"/>
          </a:xfrm>
          <a:prstGeom prst="rect">
            <a:avLst/>
          </a:prstGeom>
          <a:noFill/>
          <a:ln>
            <a:noFill/>
          </a:ln>
        </p:spPr>
      </p:pic>
    </p:spTree>
    <p:extLst>
      <p:ext uri="{BB962C8B-B14F-4D97-AF65-F5344CB8AC3E}">
        <p14:creationId xmlns:p14="http://schemas.microsoft.com/office/powerpoint/2010/main" val="18138399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419" y="250742"/>
            <a:ext cx="7208875"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Continuous Delivery</a:t>
            </a:r>
            <a:endParaRPr lang="en-US" sz="2800" b="1" dirty="0">
              <a:solidFill>
                <a:schemeClr val="bg1"/>
              </a:solidFill>
              <a:latin typeface="Proxima Nova" charset="0"/>
              <a:ea typeface="Proxima Nova" charset="0"/>
              <a:cs typeface="Proxima Nova" charset="0"/>
            </a:endParaRPr>
          </a:p>
        </p:txBody>
      </p:sp>
      <p:sp>
        <p:nvSpPr>
          <p:cNvPr id="3" name="TextBox 2"/>
          <p:cNvSpPr txBox="1"/>
          <p:nvPr/>
        </p:nvSpPr>
        <p:spPr>
          <a:xfrm>
            <a:off x="872806" y="757987"/>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a:t>
            </a:r>
            <a:r>
              <a:rPr lang="en-US" sz="2000" dirty="0" smtClean="0">
                <a:solidFill>
                  <a:schemeClr val="bg1"/>
                </a:solidFill>
                <a:latin typeface="Proxima Nova"/>
                <a:ea typeface="Proxima Nova Light" charset="0"/>
                <a:cs typeface="Proxima Nova"/>
              </a:rPr>
              <a:t>Small Batches</a:t>
            </a:r>
          </a:p>
        </p:txBody>
      </p:sp>
      <p:sp>
        <p:nvSpPr>
          <p:cNvPr id="4" name="Shape 254"/>
          <p:cNvSpPr txBox="1">
            <a:spLocks/>
          </p:cNvSpPr>
          <p:nvPr/>
        </p:nvSpPr>
        <p:spPr>
          <a:xfrm>
            <a:off x="5838512" y="1172478"/>
            <a:ext cx="3316610" cy="3383100"/>
          </a:xfrm>
          <a:prstGeom prst="rect">
            <a:avLst/>
          </a:prstGeom>
          <a:noFill/>
          <a:ln>
            <a:noFill/>
          </a:ln>
        </p:spPr>
        <p:txBody>
          <a:bodyPr lIns="0" tIns="0" rIns="0" bIns="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ct val="100000"/>
              <a:buNone/>
            </a:pPr>
            <a:r>
              <a:rPr lang="en-US" sz="2000" dirty="0" smtClean="0">
                <a:solidFill>
                  <a:schemeClr val="bg1"/>
                </a:solidFill>
                <a:latin typeface="Proxima Nova"/>
                <a:ea typeface="Arial"/>
                <a:cs typeface="Proxima Nova"/>
                <a:sym typeface="Arial"/>
              </a:rPr>
              <a:t>Reduce releases from every 12 months to one week or less</a:t>
            </a:r>
          </a:p>
          <a:p>
            <a:pPr marL="0" indent="0">
              <a:spcBef>
                <a:spcPts val="1200"/>
              </a:spcBef>
              <a:buSzPct val="100000"/>
              <a:buNone/>
            </a:pPr>
            <a:r>
              <a:rPr lang="en-US" sz="2000" dirty="0" smtClean="0">
                <a:solidFill>
                  <a:schemeClr val="bg1"/>
                </a:solidFill>
                <a:latin typeface="Proxima Nova"/>
                <a:ea typeface="Arial"/>
                <a:cs typeface="Proxima Nova"/>
                <a:sym typeface="Arial"/>
              </a:rPr>
              <a:t>Requires automation in building, testing, and deploying</a:t>
            </a:r>
          </a:p>
          <a:p>
            <a:pPr marL="0" indent="0">
              <a:spcBef>
                <a:spcPts val="1200"/>
              </a:spcBef>
              <a:buSzPct val="100000"/>
              <a:buNone/>
            </a:pPr>
            <a:r>
              <a:rPr lang="en-US" sz="2000" dirty="0" smtClean="0">
                <a:solidFill>
                  <a:schemeClr val="bg1"/>
                </a:solidFill>
                <a:latin typeface="Proxima Nova"/>
                <a:ea typeface="Arial"/>
                <a:cs typeface="Proxima Nova"/>
                <a:sym typeface="Arial"/>
              </a:rPr>
              <a:t>New tooling and processes needed in </a:t>
            </a:r>
            <a:r>
              <a:rPr lang="en-US" sz="2000" dirty="0" err="1" smtClean="0">
                <a:solidFill>
                  <a:schemeClr val="bg1"/>
                </a:solidFill>
                <a:latin typeface="Proxima Nova"/>
                <a:ea typeface="Arial"/>
                <a:cs typeface="Proxima Nova"/>
                <a:sym typeface="Arial"/>
              </a:rPr>
              <a:t>dev</a:t>
            </a:r>
            <a:r>
              <a:rPr lang="en-US" sz="2000" dirty="0" smtClean="0">
                <a:solidFill>
                  <a:schemeClr val="bg1"/>
                </a:solidFill>
                <a:latin typeface="Proxima Nova"/>
                <a:ea typeface="Arial"/>
                <a:cs typeface="Proxima Nova"/>
                <a:sym typeface="Arial"/>
              </a:rPr>
              <a:t> and production</a:t>
            </a:r>
            <a:endParaRPr lang="en-US" sz="2000" dirty="0">
              <a:solidFill>
                <a:schemeClr val="bg1"/>
              </a:solidFill>
              <a:latin typeface="Proxima Nova"/>
              <a:ea typeface="Arial"/>
              <a:cs typeface="Proxima Nova"/>
              <a:sym typeface="Arial"/>
            </a:endParaRPr>
          </a:p>
        </p:txBody>
      </p:sp>
      <p:sp>
        <p:nvSpPr>
          <p:cNvPr id="5" name="Shape 252"/>
          <p:cNvSpPr txBox="1"/>
          <p:nvPr/>
        </p:nvSpPr>
        <p:spPr>
          <a:xfrm>
            <a:off x="123214" y="4797398"/>
            <a:ext cx="6009000" cy="24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dirty="0">
                <a:solidFill>
                  <a:schemeClr val="lt1"/>
                </a:solidFill>
                <a:latin typeface="Proxima Nova"/>
                <a:ea typeface="Arial"/>
                <a:cs typeface="Proxima Nova"/>
                <a:sym typeface="Arial"/>
              </a:rPr>
              <a:t>Source: </a:t>
            </a:r>
            <a:r>
              <a:rPr lang="en-US" sz="1000" b="0" i="0" u="sng" strike="noStrike" cap="none" dirty="0" smtClean="0">
                <a:solidFill>
                  <a:schemeClr val="hlink"/>
                </a:solidFill>
                <a:latin typeface="Proxima Nova"/>
                <a:ea typeface="Arial"/>
                <a:cs typeface="Proxima Nova"/>
                <a:sym typeface="Arial"/>
                <a:hlinkClick r:id="rId3"/>
              </a:rPr>
              <a:t>Agile </a:t>
            </a:r>
            <a:r>
              <a:rPr lang="en-US" sz="1000" b="0" i="0" u="sng" strike="noStrike" cap="none" dirty="0">
                <a:solidFill>
                  <a:schemeClr val="hlink"/>
                </a:solidFill>
                <a:latin typeface="Proxima Nova"/>
                <a:ea typeface="Arial"/>
                <a:cs typeface="Proxima Nova"/>
                <a:sym typeface="Arial"/>
                <a:hlinkClick r:id="rId3"/>
              </a:rPr>
              <a:t>Practice: the Competitive Advantage for A Digital </a:t>
            </a:r>
            <a:r>
              <a:rPr lang="en-US" sz="1000" b="0" i="0" u="sng" strike="noStrike" cap="none" dirty="0" smtClean="0">
                <a:solidFill>
                  <a:schemeClr val="hlink"/>
                </a:solidFill>
                <a:latin typeface="Proxima Nova"/>
                <a:ea typeface="Arial"/>
                <a:cs typeface="Proxima Nova"/>
                <a:sym typeface="Arial"/>
                <a:hlinkClick r:id="rId3"/>
              </a:rPr>
              <a:t>Age</a:t>
            </a:r>
            <a:endParaRPr lang="en-US" sz="1000" b="0" i="0" u="none" strike="noStrike" cap="none" dirty="0">
              <a:solidFill>
                <a:schemeClr val="lt1"/>
              </a:solidFill>
              <a:latin typeface="Proxima Nova"/>
              <a:ea typeface="Arial"/>
              <a:cs typeface="Proxima Nova"/>
              <a:sym typeface="Arial"/>
            </a:endParaRPr>
          </a:p>
        </p:txBody>
      </p:sp>
      <p:pic>
        <p:nvPicPr>
          <p:cNvPr id="6" name="Shape 253"/>
          <p:cNvPicPr preferRelativeResize="0">
            <a:picLocks noChangeAspect="1"/>
          </p:cNvPicPr>
          <p:nvPr/>
        </p:nvPicPr>
        <p:blipFill rotWithShape="1">
          <a:blip r:embed="rId4">
            <a:alphaModFix/>
          </a:blip>
          <a:srcRect/>
          <a:stretch/>
        </p:blipFill>
        <p:spPr>
          <a:xfrm>
            <a:off x="974793" y="1228615"/>
            <a:ext cx="3067663" cy="3580245"/>
          </a:xfrm>
          <a:prstGeom prst="rect">
            <a:avLst/>
          </a:prstGeom>
          <a:noFill/>
          <a:ln>
            <a:solidFill>
              <a:schemeClr val="accent2"/>
            </a:solidFill>
          </a:ln>
        </p:spPr>
      </p:pic>
    </p:spTree>
    <p:extLst>
      <p:ext uri="{BB962C8B-B14F-4D97-AF65-F5344CB8AC3E}">
        <p14:creationId xmlns:p14="http://schemas.microsoft.com/office/powerpoint/2010/main" val="31685991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419" y="250742"/>
            <a:ext cx="7208875"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Use Speed as a Competitive Weapon</a:t>
            </a:r>
            <a:endParaRPr lang="en-US" sz="2800" b="1" dirty="0">
              <a:solidFill>
                <a:schemeClr val="bg1"/>
              </a:solidFill>
              <a:latin typeface="Proxima Nova" charset="0"/>
              <a:ea typeface="Proxima Nova" charset="0"/>
              <a:cs typeface="Proxima Nova" charset="0"/>
            </a:endParaRPr>
          </a:p>
        </p:txBody>
      </p:sp>
      <p:sp>
        <p:nvSpPr>
          <p:cNvPr id="3" name="TextBox 2"/>
          <p:cNvSpPr txBox="1"/>
          <p:nvPr/>
        </p:nvSpPr>
        <p:spPr>
          <a:xfrm>
            <a:off x="872806" y="795895"/>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a:t>
            </a:r>
            <a:r>
              <a:rPr lang="en-US" sz="2000" dirty="0" smtClean="0">
                <a:solidFill>
                  <a:schemeClr val="bg1"/>
                </a:solidFill>
                <a:latin typeface="Proxima Nova"/>
                <a:ea typeface="Proxima Nova Light" charset="0"/>
                <a:cs typeface="Proxima Nova"/>
              </a:rPr>
              <a:t>Small Batches</a:t>
            </a:r>
          </a:p>
        </p:txBody>
      </p:sp>
      <p:sp>
        <p:nvSpPr>
          <p:cNvPr id="7" name="Shape 261"/>
          <p:cNvSpPr txBox="1">
            <a:spLocks/>
          </p:cNvSpPr>
          <p:nvPr/>
        </p:nvSpPr>
        <p:spPr>
          <a:xfrm>
            <a:off x="4594740" y="1658432"/>
            <a:ext cx="4305900" cy="2710347"/>
          </a:xfrm>
          <a:prstGeom prst="rect">
            <a:avLst/>
          </a:prstGeom>
          <a:noFill/>
          <a:ln>
            <a:noFill/>
          </a:ln>
        </p:spPr>
        <p:txBody>
          <a:bodyPr lIns="0" tIns="0" rIns="0" bIns="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chemeClr val="tx1"/>
              </a:buClr>
              <a:buSzPct val="100000"/>
              <a:buNone/>
            </a:pPr>
            <a:r>
              <a:rPr lang="en-US" sz="2000" dirty="0" smtClean="0">
                <a:solidFill>
                  <a:srgbClr val="FFFFFF"/>
                </a:solidFill>
                <a:latin typeface="Proxima Nova"/>
                <a:ea typeface="Arial"/>
                <a:cs typeface="Proxima Nova"/>
                <a:sym typeface="Arial"/>
              </a:rPr>
              <a:t>Good for </a:t>
            </a:r>
            <a:r>
              <a:rPr lang="en-US" sz="2000" dirty="0" smtClean="0">
                <a:solidFill>
                  <a:srgbClr val="FFFFFF"/>
                </a:solidFill>
                <a:latin typeface="Proxima Nova"/>
                <a:ea typeface="Arial"/>
                <a:cs typeface="Proxima Nova"/>
                <a:sym typeface="Arial"/>
              </a:rPr>
              <a:t>innovation-driven </a:t>
            </a:r>
            <a:r>
              <a:rPr lang="en-US" sz="2000" dirty="0" smtClean="0">
                <a:solidFill>
                  <a:srgbClr val="FFFFFF"/>
                </a:solidFill>
                <a:latin typeface="Proxima Nova"/>
                <a:ea typeface="Arial"/>
                <a:cs typeface="Proxima Nova"/>
                <a:sym typeface="Arial"/>
              </a:rPr>
              <a:t>projects that must continually improve</a:t>
            </a:r>
          </a:p>
          <a:p>
            <a:pPr marL="0" indent="0">
              <a:spcBef>
                <a:spcPts val="1200"/>
              </a:spcBef>
              <a:buClr>
                <a:schemeClr val="tx1"/>
              </a:buClr>
              <a:buSzPct val="100000"/>
              <a:buNone/>
            </a:pPr>
            <a:r>
              <a:rPr lang="en-US" sz="2000" dirty="0" smtClean="0">
                <a:solidFill>
                  <a:srgbClr val="FFFFFF"/>
                </a:solidFill>
                <a:latin typeface="Proxima Nova"/>
                <a:ea typeface="Arial"/>
                <a:cs typeface="Proxima Nova"/>
                <a:sym typeface="Arial"/>
              </a:rPr>
              <a:t>Increases speed &amp; quality by shifting to smaller batches, while reducing risk</a:t>
            </a:r>
          </a:p>
          <a:p>
            <a:pPr marL="0" indent="0">
              <a:spcBef>
                <a:spcPts val="1200"/>
              </a:spcBef>
              <a:buClr>
                <a:schemeClr val="tx1"/>
              </a:buClr>
              <a:buSzPct val="100000"/>
              <a:buNone/>
            </a:pPr>
            <a:r>
              <a:rPr lang="en-US" sz="2000" dirty="0" smtClean="0">
                <a:solidFill>
                  <a:srgbClr val="FFFFFF"/>
                </a:solidFill>
                <a:latin typeface="Proxima Nova"/>
                <a:ea typeface="Arial"/>
                <a:cs typeface="Proxima Nova"/>
                <a:sym typeface="Arial"/>
              </a:rPr>
              <a:t>Frequent releases increases the amount of feedback used for product management</a:t>
            </a:r>
            <a:endParaRPr lang="en-US" sz="2000" dirty="0">
              <a:solidFill>
                <a:srgbClr val="FFFFFF"/>
              </a:solidFill>
              <a:latin typeface="Proxima Nova"/>
              <a:ea typeface="Arial"/>
              <a:cs typeface="Proxima Nova"/>
              <a:sym typeface="Arial"/>
            </a:endParaRPr>
          </a:p>
        </p:txBody>
      </p:sp>
      <p:pic>
        <p:nvPicPr>
          <p:cNvPr id="8" name="Shape 262"/>
          <p:cNvPicPr preferRelativeResize="0"/>
          <p:nvPr/>
        </p:nvPicPr>
        <p:blipFill rotWithShape="1">
          <a:blip r:embed="rId3">
            <a:alphaModFix/>
          </a:blip>
          <a:srcRect/>
          <a:stretch/>
        </p:blipFill>
        <p:spPr>
          <a:xfrm>
            <a:off x="1070195" y="1399892"/>
            <a:ext cx="1959300" cy="1548300"/>
          </a:xfrm>
          <a:prstGeom prst="rect">
            <a:avLst/>
          </a:prstGeom>
          <a:noFill/>
          <a:ln>
            <a:noFill/>
          </a:ln>
        </p:spPr>
      </p:pic>
      <p:pic>
        <p:nvPicPr>
          <p:cNvPr id="10" name="Shape 264"/>
          <p:cNvPicPr preferRelativeResize="0"/>
          <p:nvPr/>
        </p:nvPicPr>
        <p:blipFill rotWithShape="1">
          <a:blip r:embed="rId4">
            <a:alphaModFix/>
          </a:blip>
          <a:srcRect/>
          <a:stretch/>
        </p:blipFill>
        <p:spPr>
          <a:xfrm>
            <a:off x="833158" y="3052305"/>
            <a:ext cx="2433600" cy="1934700"/>
          </a:xfrm>
          <a:prstGeom prst="rect">
            <a:avLst/>
          </a:prstGeom>
          <a:noFill/>
          <a:ln>
            <a:noFill/>
          </a:ln>
        </p:spPr>
      </p:pic>
      <p:cxnSp>
        <p:nvCxnSpPr>
          <p:cNvPr id="13" name="Elbow Connector 12"/>
          <p:cNvCxnSpPr>
            <a:stCxn id="8" idx="3"/>
            <a:endCxn id="10" idx="3"/>
          </p:cNvCxnSpPr>
          <p:nvPr/>
        </p:nvCxnSpPr>
        <p:spPr>
          <a:xfrm>
            <a:off x="3029495" y="2174042"/>
            <a:ext cx="237263" cy="1845613"/>
          </a:xfrm>
          <a:prstGeom prst="bentConnector3">
            <a:avLst>
              <a:gd name="adj1" fmla="val 384103"/>
            </a:avLst>
          </a:pr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25271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2501" y="754912"/>
            <a:ext cx="7208875"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7 Prerequisites for Continuous Delivery</a:t>
            </a:r>
            <a:endParaRPr lang="en-US" sz="2800" b="1" dirty="0">
              <a:solidFill>
                <a:schemeClr val="bg1"/>
              </a:solidFill>
              <a:latin typeface="Proxima Nova" charset="0"/>
              <a:ea typeface="Proxima Nova" charset="0"/>
              <a:cs typeface="Proxima Nova" charset="0"/>
            </a:endParaRPr>
          </a:p>
        </p:txBody>
      </p:sp>
      <p:sp>
        <p:nvSpPr>
          <p:cNvPr id="4" name="Shape 271"/>
          <p:cNvSpPr txBox="1">
            <a:spLocks/>
          </p:cNvSpPr>
          <p:nvPr/>
        </p:nvSpPr>
        <p:spPr>
          <a:xfrm>
            <a:off x="627804" y="1237085"/>
            <a:ext cx="7997270" cy="36420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DevOps culture</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Continuous Integration</a:t>
            </a:r>
            <a:endParaRPr lang="en-US" sz="2000" dirty="0" smtClean="0">
              <a:solidFill>
                <a:srgbClr val="FFFFFF"/>
              </a:solidFill>
              <a:latin typeface="Proxima Nova"/>
              <a:ea typeface="Arial"/>
              <a:cs typeface="Proxima Nova"/>
              <a:sym typeface="Arial"/>
            </a:endParaRP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Automate and version tasks</a:t>
            </a:r>
            <a:r>
              <a:rPr lang="en-US" sz="2000" dirty="0" smtClean="0">
                <a:solidFill>
                  <a:srgbClr val="FFFFFF"/>
                </a:solidFill>
                <a:latin typeface="Proxima Nova"/>
                <a:cs typeface="Proxima Nova"/>
              </a:rPr>
              <a:t>, for auditing &amp; reproduction</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Shared </a:t>
            </a:r>
            <a:r>
              <a:rPr lang="en-US" sz="2000" dirty="0" smtClean="0">
                <a:solidFill>
                  <a:srgbClr val="FFFFFF"/>
                </a:solidFill>
                <a:latin typeface="Proxima Nova"/>
                <a:ea typeface="Arial"/>
                <a:cs typeface="Proxima Nova"/>
                <a:sym typeface="Arial"/>
              </a:rPr>
              <a:t>tools &amp; procedures</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Apps </a:t>
            </a:r>
            <a:r>
              <a:rPr lang="en-US" sz="2000" dirty="0" smtClean="0">
                <a:solidFill>
                  <a:srgbClr val="FFFFFF"/>
                </a:solidFill>
                <a:latin typeface="Proxima Nova"/>
                <a:ea typeface="Arial"/>
                <a:cs typeface="Proxima Nova"/>
                <a:sym typeface="Arial"/>
              </a:rPr>
              <a:t>must be easy to deploy to prod &amp; easy to rollback</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App </a:t>
            </a:r>
            <a:r>
              <a:rPr lang="en-US" sz="2000" dirty="0" smtClean="0">
                <a:solidFill>
                  <a:srgbClr val="FFFFFF"/>
                </a:solidFill>
                <a:latin typeface="Proxima Nova"/>
                <a:ea typeface="Arial"/>
                <a:cs typeface="Proxima Nova"/>
                <a:sym typeface="Arial"/>
              </a:rPr>
              <a:t>must be deployed to programmable target</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Application </a:t>
            </a:r>
            <a:r>
              <a:rPr lang="en-US" sz="2000" dirty="0" smtClean="0">
                <a:solidFill>
                  <a:srgbClr val="FFFFFF"/>
                </a:solidFill>
                <a:latin typeface="Proxima Nova"/>
                <a:ea typeface="Arial"/>
                <a:cs typeface="Proxima Nova"/>
                <a:sym typeface="Arial"/>
              </a:rPr>
              <a:t>versions must be ready to be shipped into </a:t>
            </a:r>
            <a:r>
              <a:rPr lang="en-US" sz="2000" dirty="0" smtClean="0">
                <a:solidFill>
                  <a:srgbClr val="FFFFFF"/>
                </a:solidFill>
                <a:latin typeface="Proxima Nova"/>
                <a:ea typeface="Arial"/>
                <a:cs typeface="Proxima Nova"/>
                <a:sym typeface="Arial"/>
              </a:rPr>
              <a:t>production</a:t>
            </a:r>
            <a:endParaRPr lang="en-US" sz="2000" dirty="0" smtClean="0">
              <a:solidFill>
                <a:srgbClr val="FFFFFF"/>
              </a:solidFill>
              <a:latin typeface="Proxima Nova"/>
              <a:ea typeface="Arial"/>
              <a:cs typeface="Proxima Nova"/>
              <a:sym typeface="Arial"/>
            </a:endParaRPr>
          </a:p>
        </p:txBody>
      </p:sp>
      <p:sp>
        <p:nvSpPr>
          <p:cNvPr id="5" name="Shape 272"/>
          <p:cNvSpPr txBox="1"/>
          <p:nvPr/>
        </p:nvSpPr>
        <p:spPr>
          <a:xfrm>
            <a:off x="132692" y="4740536"/>
            <a:ext cx="6008914"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dirty="0">
                <a:solidFill>
                  <a:schemeClr val="lt1"/>
                </a:solidFill>
                <a:latin typeface="Arial"/>
                <a:ea typeface="Arial"/>
                <a:cs typeface="Arial"/>
                <a:sym typeface="Arial"/>
              </a:rPr>
              <a:t>Source: </a:t>
            </a:r>
            <a:r>
              <a:rPr lang="en-US" sz="1000" u="sng" dirty="0">
                <a:solidFill>
                  <a:schemeClr val="hlink"/>
                </a:solidFill>
                <a:latin typeface="Helvetica Neue"/>
                <a:ea typeface="Helvetica Neue"/>
                <a:cs typeface="Helvetica Neue"/>
                <a:sym typeface="Helvetica Neue"/>
                <a:hlinkClick r:id="rId3"/>
              </a:rPr>
              <a:t>Pre-requisites for a successful enterprise Continuous Delivery implementation</a:t>
            </a:r>
          </a:p>
        </p:txBody>
      </p:sp>
    </p:spTree>
    <p:extLst>
      <p:ext uri="{BB962C8B-B14F-4D97-AF65-F5344CB8AC3E}">
        <p14:creationId xmlns:p14="http://schemas.microsoft.com/office/powerpoint/2010/main" val="41162329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2501" y="754912"/>
            <a:ext cx="7208875"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Platform Support for CD Processes</a:t>
            </a:r>
            <a:endParaRPr lang="en-US" sz="2800" b="1" dirty="0">
              <a:solidFill>
                <a:schemeClr val="bg1"/>
              </a:solidFill>
              <a:latin typeface="Proxima Nova" charset="0"/>
              <a:ea typeface="Proxima Nova" charset="0"/>
              <a:cs typeface="Proxima Nova" charset="0"/>
            </a:endParaRPr>
          </a:p>
        </p:txBody>
      </p:sp>
      <p:sp>
        <p:nvSpPr>
          <p:cNvPr id="7" name="Shape 279"/>
          <p:cNvSpPr txBox="1">
            <a:spLocks/>
          </p:cNvSpPr>
          <p:nvPr/>
        </p:nvSpPr>
        <p:spPr>
          <a:xfrm>
            <a:off x="457200" y="1388717"/>
            <a:ext cx="3493498" cy="3065362"/>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Baseline environments consistent</a:t>
            </a:r>
          </a:p>
          <a:p>
            <a:pPr marL="0" indent="0">
              <a:spcBef>
                <a:spcPts val="0"/>
              </a:spcBef>
              <a:buClr>
                <a:schemeClr val="tx1"/>
              </a:buClr>
              <a:buSzPct val="25000"/>
              <a:buNone/>
            </a:pPr>
            <a:r>
              <a:rPr lang="en-US" sz="1600" dirty="0" smtClean="0">
                <a:solidFill>
                  <a:srgbClr val="FFFFFF"/>
                </a:solidFill>
                <a:latin typeface="Proxima Nova"/>
                <a:ea typeface="Arial"/>
                <a:cs typeface="Proxima Nova"/>
                <a:sym typeface="Arial"/>
              </a:rPr>
              <a:t> </a:t>
            </a: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Inject environment-specific config and external dependencies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Consistent API across environments and operations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Promote apps with same process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Support for advanced operations</a:t>
            </a:r>
            <a:endParaRPr lang="en-US" sz="1600" dirty="0">
              <a:solidFill>
                <a:srgbClr val="FFFFFF"/>
              </a:solidFill>
              <a:latin typeface="Proxima Nova"/>
              <a:ea typeface="Arial"/>
              <a:cs typeface="Proxima Nova"/>
              <a:sym typeface="Arial"/>
            </a:endParaRPr>
          </a:p>
        </p:txBody>
      </p:sp>
      <p:sp>
        <p:nvSpPr>
          <p:cNvPr id="15" name="Shape 282"/>
          <p:cNvSpPr/>
          <p:nvPr/>
        </p:nvSpPr>
        <p:spPr>
          <a:xfrm>
            <a:off x="4032875" y="1490802"/>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dirty="0">
                <a:solidFill>
                  <a:srgbClr val="FFFFFF"/>
                </a:solidFill>
                <a:latin typeface="Proxima Nova"/>
                <a:ea typeface="Arial"/>
                <a:cs typeface="Proxima Nova"/>
                <a:sym typeface="Arial"/>
              </a:rPr>
              <a:t>Production</a:t>
            </a:r>
          </a:p>
        </p:txBody>
      </p:sp>
      <p:sp>
        <p:nvSpPr>
          <p:cNvPr id="16" name="Shape 283"/>
          <p:cNvSpPr/>
          <p:nvPr/>
        </p:nvSpPr>
        <p:spPr>
          <a:xfrm>
            <a:off x="4032875" y="2561189"/>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Integration</a:t>
            </a:r>
          </a:p>
        </p:txBody>
      </p:sp>
      <p:sp>
        <p:nvSpPr>
          <p:cNvPr id="17" name="Shape 284"/>
          <p:cNvSpPr/>
          <p:nvPr/>
        </p:nvSpPr>
        <p:spPr>
          <a:xfrm>
            <a:off x="4032875" y="2025994"/>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Staging</a:t>
            </a:r>
          </a:p>
        </p:txBody>
      </p:sp>
      <p:sp>
        <p:nvSpPr>
          <p:cNvPr id="18" name="Shape 285"/>
          <p:cNvSpPr/>
          <p:nvPr/>
        </p:nvSpPr>
        <p:spPr>
          <a:xfrm>
            <a:off x="4032875" y="3096383"/>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Development</a:t>
            </a:r>
          </a:p>
        </p:txBody>
      </p:sp>
      <p:sp>
        <p:nvSpPr>
          <p:cNvPr id="10" name="Shape 286"/>
          <p:cNvSpPr/>
          <p:nvPr/>
        </p:nvSpPr>
        <p:spPr>
          <a:xfrm>
            <a:off x="40327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Instant App Environment</a:t>
            </a:r>
          </a:p>
        </p:txBody>
      </p:sp>
      <p:sp>
        <p:nvSpPr>
          <p:cNvPr id="11" name="Shape 287"/>
          <p:cNvSpPr/>
          <p:nvPr/>
        </p:nvSpPr>
        <p:spPr>
          <a:xfrm>
            <a:off x="50184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Automated Deployment</a:t>
            </a:r>
          </a:p>
        </p:txBody>
      </p:sp>
      <p:sp>
        <p:nvSpPr>
          <p:cNvPr id="12" name="Shape 288"/>
          <p:cNvSpPr/>
          <p:nvPr/>
        </p:nvSpPr>
        <p:spPr>
          <a:xfrm>
            <a:off x="60041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Autoscaling</a:t>
            </a:r>
          </a:p>
        </p:txBody>
      </p:sp>
      <p:sp>
        <p:nvSpPr>
          <p:cNvPr id="13" name="Shape 289"/>
          <p:cNvSpPr/>
          <p:nvPr/>
        </p:nvSpPr>
        <p:spPr>
          <a:xfrm>
            <a:off x="69898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A/B Testing</a:t>
            </a:r>
          </a:p>
        </p:txBody>
      </p:sp>
      <p:sp>
        <p:nvSpPr>
          <p:cNvPr id="14" name="Shape 290"/>
          <p:cNvSpPr/>
          <p:nvPr/>
        </p:nvSpPr>
        <p:spPr>
          <a:xfrm>
            <a:off x="79755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Canary / Zero Downtime Deployment</a:t>
            </a:r>
          </a:p>
        </p:txBody>
      </p:sp>
    </p:spTree>
    <p:extLst>
      <p:ext uri="{BB962C8B-B14F-4D97-AF65-F5344CB8AC3E}">
        <p14:creationId xmlns:p14="http://schemas.microsoft.com/office/powerpoint/2010/main" val="1462376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2501" y="461125"/>
            <a:ext cx="7208875"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Continuous Integration &amp; Delivery</a:t>
            </a:r>
            <a:endParaRPr lang="en-US" sz="2800" b="1" dirty="0">
              <a:solidFill>
                <a:schemeClr val="bg1"/>
              </a:solidFill>
              <a:latin typeface="Proxima Nova" charset="0"/>
              <a:ea typeface="Proxima Nova" charset="0"/>
              <a:cs typeface="Proxima Nova" charset="0"/>
            </a:endParaRPr>
          </a:p>
        </p:txBody>
      </p:sp>
      <p:sp>
        <p:nvSpPr>
          <p:cNvPr id="19" name="Text Placeholder 4"/>
          <p:cNvSpPr txBox="1">
            <a:spLocks/>
          </p:cNvSpPr>
          <p:nvPr/>
        </p:nvSpPr>
        <p:spPr>
          <a:xfrm>
            <a:off x="910461" y="984479"/>
            <a:ext cx="6378200" cy="6265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solidFill>
                  <a:srgbClr val="FFFFFF"/>
                </a:solidFill>
                <a:latin typeface="Proxima Nova"/>
                <a:cs typeface="Proxima Nova"/>
              </a:rPr>
              <a:t>Deliver High Quality Software Faster &amp; Continuously, from Idea to Production</a:t>
            </a:r>
            <a:endParaRPr lang="en-US" sz="2000" dirty="0">
              <a:solidFill>
                <a:srgbClr val="FFFFFF"/>
              </a:solidFill>
              <a:latin typeface="Proxima Nova"/>
              <a:cs typeface="Proxima Nova"/>
            </a:endParaRPr>
          </a:p>
        </p:txBody>
      </p:sp>
      <p:sp>
        <p:nvSpPr>
          <p:cNvPr id="20" name="Shape 297"/>
          <p:cNvSpPr/>
          <p:nvPr/>
        </p:nvSpPr>
        <p:spPr>
          <a:xfrm>
            <a:off x="597647" y="3964213"/>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Distributed revision control and source code management. Collaborative software development</a:t>
            </a:r>
          </a:p>
        </p:txBody>
      </p:sp>
      <p:sp>
        <p:nvSpPr>
          <p:cNvPr id="21" name="Shape 298"/>
          <p:cNvSpPr/>
          <p:nvPr/>
        </p:nvSpPr>
        <p:spPr>
          <a:xfrm>
            <a:off x="1990164" y="3964213"/>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Build and test software projects continuously and incrementally. Hundreds of compatible plugins</a:t>
            </a:r>
          </a:p>
        </p:txBody>
      </p:sp>
      <p:sp>
        <p:nvSpPr>
          <p:cNvPr id="22" name="Shape 299"/>
          <p:cNvSpPr/>
          <p:nvPr/>
        </p:nvSpPr>
        <p:spPr>
          <a:xfrm>
            <a:off x="3418410" y="3964213"/>
            <a:ext cx="1187700" cy="73260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Share binaries and manage distributions. Manage artifact lifecycle. Avoid license violations</a:t>
            </a:r>
          </a:p>
        </p:txBody>
      </p:sp>
      <p:sp>
        <p:nvSpPr>
          <p:cNvPr id="23" name="Shape 300"/>
          <p:cNvSpPr/>
          <p:nvPr/>
        </p:nvSpPr>
        <p:spPr>
          <a:xfrm>
            <a:off x="4833469" y="3964213"/>
            <a:ext cx="3929400" cy="655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2"/>
              </a:buClr>
              <a:buSzPct val="25000"/>
              <a:buFont typeface="Arial"/>
              <a:buNone/>
            </a:pPr>
            <a:r>
              <a:rPr lang="en-US" sz="800">
                <a:solidFill>
                  <a:srgbClr val="FFFFFF"/>
                </a:solidFill>
                <a:latin typeface="Proxima Nova"/>
                <a:ea typeface="Arial"/>
                <a:cs typeface="Proxima Nova"/>
                <a:sym typeface="Arial"/>
              </a:rPr>
              <a:t>Develop, test, QA and production on the same platform. Simple, developer friendly commands and APIs. Operational benefits for every app. Built-in ecosystem services. Deploy, operate and scale on any IAAS</a:t>
            </a:r>
          </a:p>
          <a:p>
            <a:pPr marL="0" marR="0" lvl="0" indent="0" algn="ctr" rtl="0">
              <a:spcBef>
                <a:spcPts val="0"/>
              </a:spcBef>
              <a:spcAft>
                <a:spcPts val="0"/>
              </a:spcAft>
              <a:buClr>
                <a:schemeClr val="dk1"/>
              </a:buClr>
              <a:buFont typeface="Arial"/>
              <a:buNone/>
            </a:pPr>
            <a:endParaRPr sz="800">
              <a:solidFill>
                <a:srgbClr val="FFFFFF"/>
              </a:solidFill>
              <a:latin typeface="Proxima Nova"/>
              <a:ea typeface="Arial"/>
              <a:cs typeface="Proxima Nova"/>
              <a:sym typeface="Arial"/>
            </a:endParaRPr>
          </a:p>
          <a:p>
            <a:pPr marL="0" marR="0" lvl="0" indent="0" algn="ctr" rtl="0">
              <a:spcBef>
                <a:spcPts val="0"/>
              </a:spcBef>
              <a:buClr>
                <a:schemeClr val="dk1"/>
              </a:buClr>
              <a:buFont typeface="Arial"/>
              <a:buNone/>
            </a:pPr>
            <a:endParaRPr sz="800">
              <a:solidFill>
                <a:srgbClr val="FFFFFF"/>
              </a:solidFill>
              <a:latin typeface="Proxima Nova"/>
              <a:ea typeface="Arial"/>
              <a:cs typeface="Proxima Nova"/>
              <a:sym typeface="Arial"/>
            </a:endParaRPr>
          </a:p>
        </p:txBody>
      </p:sp>
      <p:sp>
        <p:nvSpPr>
          <p:cNvPr id="24" name="Shape 301"/>
          <p:cNvSpPr/>
          <p:nvPr/>
        </p:nvSpPr>
        <p:spPr>
          <a:xfrm>
            <a:off x="567764" y="18350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AUTOMATION.</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Integrate tools and automate processes from testing to builds and deployment</a:t>
            </a:r>
          </a:p>
        </p:txBody>
      </p:sp>
      <p:sp>
        <p:nvSpPr>
          <p:cNvPr id="25" name="Shape 302"/>
          <p:cNvSpPr/>
          <p:nvPr/>
        </p:nvSpPr>
        <p:spPr>
          <a:xfrm>
            <a:off x="2633133" y="1838076"/>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SPEED.</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Release more frequently with smaller bits will reduce complexity and improve time-to-market</a:t>
            </a:r>
          </a:p>
        </p:txBody>
      </p:sp>
      <p:sp>
        <p:nvSpPr>
          <p:cNvPr id="26" name="Shape 303"/>
          <p:cNvSpPr/>
          <p:nvPr/>
        </p:nvSpPr>
        <p:spPr>
          <a:xfrm>
            <a:off x="4698503" y="1838076"/>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QUALITY.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Reduce feedback loop using test-driven development to surface problems sooner and be responsive</a:t>
            </a:r>
          </a:p>
        </p:txBody>
      </p:sp>
      <p:sp>
        <p:nvSpPr>
          <p:cNvPr id="27" name="Shape 304"/>
          <p:cNvSpPr/>
          <p:nvPr/>
        </p:nvSpPr>
        <p:spPr>
          <a:xfrm>
            <a:off x="6763871" y="1838076"/>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AGILITY.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Push updates on regular basis with no downtime to improve customer experience and time to market</a:t>
            </a:r>
          </a:p>
        </p:txBody>
      </p:sp>
      <p:sp>
        <p:nvSpPr>
          <p:cNvPr id="28" name="Shape 305"/>
          <p:cNvSpPr/>
          <p:nvPr/>
        </p:nvSpPr>
        <p:spPr>
          <a:xfrm>
            <a:off x="537900" y="2596384"/>
            <a:ext cx="1528799" cy="541500"/>
          </a:xfrm>
          <a:prstGeom prst="homePlate">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Commit Code Change</a:t>
            </a:r>
          </a:p>
        </p:txBody>
      </p:sp>
      <p:sp>
        <p:nvSpPr>
          <p:cNvPr id="29" name="Shape 306"/>
          <p:cNvSpPr/>
          <p:nvPr/>
        </p:nvSpPr>
        <p:spPr>
          <a:xfrm>
            <a:off x="1798250"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1000" b="1">
                <a:solidFill>
                  <a:schemeClr val="lt1"/>
                </a:solidFill>
                <a:latin typeface="Arial"/>
                <a:ea typeface="Arial"/>
                <a:cs typeface="Arial"/>
                <a:sym typeface="Arial"/>
              </a:rPr>
              <a:t>Automate Build &amp; Test</a:t>
            </a:r>
          </a:p>
          <a:p>
            <a:pPr marL="0" marR="0" lvl="0" indent="0" algn="ctr" rtl="0">
              <a:spcBef>
                <a:spcPts val="0"/>
              </a:spcBef>
              <a:buClr>
                <a:schemeClr val="lt1"/>
              </a:buClr>
              <a:buSzPct val="25000"/>
              <a:buFont typeface="Arial"/>
              <a:buNone/>
            </a:pPr>
            <a:r>
              <a:rPr lang="en-US" sz="700">
                <a:solidFill>
                  <a:schemeClr val="lt1"/>
                </a:solidFill>
                <a:latin typeface="Arial"/>
                <a:ea typeface="Arial"/>
                <a:cs typeface="Arial"/>
                <a:sym typeface="Arial"/>
              </a:rPr>
              <a:t>(Unit Test, Static Code Analysis)</a:t>
            </a:r>
          </a:p>
        </p:txBody>
      </p:sp>
      <p:sp>
        <p:nvSpPr>
          <p:cNvPr id="30" name="Shape 307"/>
          <p:cNvSpPr/>
          <p:nvPr/>
        </p:nvSpPr>
        <p:spPr>
          <a:xfrm>
            <a:off x="3185334"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Store Binaries &amp; Build Artifacts</a:t>
            </a:r>
          </a:p>
        </p:txBody>
      </p:sp>
      <p:sp>
        <p:nvSpPr>
          <p:cNvPr id="31" name="Shape 308"/>
          <p:cNvSpPr/>
          <p:nvPr/>
        </p:nvSpPr>
        <p:spPr>
          <a:xfrm>
            <a:off x="4572421"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Automated Integration Testing</a:t>
            </a:r>
          </a:p>
        </p:txBody>
      </p:sp>
      <p:sp>
        <p:nvSpPr>
          <p:cNvPr id="32" name="Shape 309"/>
          <p:cNvSpPr/>
          <p:nvPr/>
        </p:nvSpPr>
        <p:spPr>
          <a:xfrm>
            <a:off x="5959507"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Acceptance, Performance &amp; Load</a:t>
            </a:r>
          </a:p>
        </p:txBody>
      </p:sp>
      <p:sp>
        <p:nvSpPr>
          <p:cNvPr id="33" name="Shape 310"/>
          <p:cNvSpPr/>
          <p:nvPr/>
        </p:nvSpPr>
        <p:spPr>
          <a:xfrm>
            <a:off x="7346592" y="2597084"/>
            <a:ext cx="1722599"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Zero Downtime Upgrade to Production</a:t>
            </a:r>
          </a:p>
        </p:txBody>
      </p:sp>
      <p:sp>
        <p:nvSpPr>
          <p:cNvPr id="34" name="Shape 311"/>
          <p:cNvSpPr txBox="1"/>
          <p:nvPr/>
        </p:nvSpPr>
        <p:spPr>
          <a:xfrm rot="16200000">
            <a:off x="7391" y="2735015"/>
            <a:ext cx="777000" cy="2768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a:solidFill>
                  <a:srgbClr val="FFFFFF"/>
                </a:solidFill>
                <a:latin typeface="Proxima Nova"/>
                <a:ea typeface="Arial"/>
                <a:cs typeface="Proxima Nova"/>
                <a:sym typeface="Arial"/>
              </a:rPr>
              <a:t>Build Pipeline Operations</a:t>
            </a:r>
          </a:p>
        </p:txBody>
      </p:sp>
      <p:sp>
        <p:nvSpPr>
          <p:cNvPr id="35" name="Shape 312"/>
          <p:cNvSpPr txBox="1"/>
          <p:nvPr/>
        </p:nvSpPr>
        <p:spPr>
          <a:xfrm rot="16200000">
            <a:off x="53674" y="3336878"/>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rgbClr val="000000"/>
              </a:buClr>
              <a:buSzPct val="25000"/>
              <a:buFont typeface="Arial"/>
              <a:buNone/>
            </a:pPr>
            <a:r>
              <a:rPr lang="en-US" sz="600" b="1">
                <a:solidFill>
                  <a:srgbClr val="FFFFFF"/>
                </a:solidFill>
                <a:latin typeface="Proxima Nova"/>
                <a:ea typeface="Arial"/>
                <a:cs typeface="Proxima Nova"/>
                <a:sym typeface="Arial"/>
              </a:rPr>
              <a:t>Tool Chain</a:t>
            </a:r>
          </a:p>
        </p:txBody>
      </p:sp>
      <p:sp>
        <p:nvSpPr>
          <p:cNvPr id="36" name="Shape 313"/>
          <p:cNvSpPr txBox="1"/>
          <p:nvPr/>
        </p:nvSpPr>
        <p:spPr>
          <a:xfrm>
            <a:off x="875295" y="3691083"/>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GitlLab</a:t>
            </a:r>
          </a:p>
        </p:txBody>
      </p:sp>
      <p:sp>
        <p:nvSpPr>
          <p:cNvPr id="37" name="Shape 314"/>
          <p:cNvSpPr txBox="1"/>
          <p:nvPr/>
        </p:nvSpPr>
        <p:spPr>
          <a:xfrm>
            <a:off x="5000662" y="3691083"/>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Development</a:t>
            </a:r>
          </a:p>
        </p:txBody>
      </p:sp>
      <p:sp>
        <p:nvSpPr>
          <p:cNvPr id="38" name="Shape 315"/>
          <p:cNvSpPr txBox="1"/>
          <p:nvPr/>
        </p:nvSpPr>
        <p:spPr>
          <a:xfrm>
            <a:off x="6237941" y="3691083"/>
            <a:ext cx="1105498"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Test + UAT + Staging</a:t>
            </a:r>
          </a:p>
        </p:txBody>
      </p:sp>
      <p:sp>
        <p:nvSpPr>
          <p:cNvPr id="39" name="Shape 316"/>
          <p:cNvSpPr txBox="1"/>
          <p:nvPr/>
        </p:nvSpPr>
        <p:spPr>
          <a:xfrm>
            <a:off x="7839485" y="3691083"/>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Production</a:t>
            </a:r>
          </a:p>
        </p:txBody>
      </p:sp>
      <p:pic>
        <p:nvPicPr>
          <p:cNvPr id="40" name="Shape 317" descr="GitLab_Logo.svg.png"/>
          <p:cNvPicPr preferRelativeResize="0"/>
          <p:nvPr/>
        </p:nvPicPr>
        <p:blipFill rotWithShape="1">
          <a:blip r:embed="rId3">
            <a:alphaModFix/>
          </a:blip>
          <a:srcRect/>
          <a:stretch/>
        </p:blipFill>
        <p:spPr>
          <a:xfrm>
            <a:off x="932700" y="3233930"/>
            <a:ext cx="489311" cy="452124"/>
          </a:xfrm>
          <a:prstGeom prst="rect">
            <a:avLst/>
          </a:prstGeom>
          <a:noFill/>
          <a:ln>
            <a:noFill/>
          </a:ln>
        </p:spPr>
      </p:pic>
      <p:pic>
        <p:nvPicPr>
          <p:cNvPr id="41" name="Shape 318" descr="PivotalCloudFoundry-CloudRings-OnLight.png"/>
          <p:cNvPicPr preferRelativeResize="0"/>
          <p:nvPr/>
        </p:nvPicPr>
        <p:blipFill rotWithShape="1">
          <a:blip r:embed="rId4">
            <a:alphaModFix/>
          </a:blip>
          <a:srcRect/>
          <a:stretch/>
        </p:blipFill>
        <p:spPr>
          <a:xfrm>
            <a:off x="5117321" y="3237077"/>
            <a:ext cx="547224" cy="364901"/>
          </a:xfrm>
          <a:prstGeom prst="rect">
            <a:avLst/>
          </a:prstGeom>
          <a:noFill/>
          <a:ln>
            <a:noFill/>
          </a:ln>
        </p:spPr>
      </p:pic>
      <p:pic>
        <p:nvPicPr>
          <p:cNvPr id="42" name="Shape 319" descr="PivotalCloudFoundry-CloudRings-OnLight.png"/>
          <p:cNvPicPr preferRelativeResize="0"/>
          <p:nvPr/>
        </p:nvPicPr>
        <p:blipFill rotWithShape="1">
          <a:blip r:embed="rId4">
            <a:alphaModFix/>
          </a:blip>
          <a:srcRect/>
          <a:stretch/>
        </p:blipFill>
        <p:spPr>
          <a:xfrm>
            <a:off x="6511085" y="3237076"/>
            <a:ext cx="547224" cy="364901"/>
          </a:xfrm>
          <a:prstGeom prst="rect">
            <a:avLst/>
          </a:prstGeom>
          <a:noFill/>
          <a:ln>
            <a:noFill/>
          </a:ln>
        </p:spPr>
      </p:pic>
      <p:pic>
        <p:nvPicPr>
          <p:cNvPr id="43" name="Shape 320" descr="PivotalCloudFoundry-CloudRings-OnLight.png"/>
          <p:cNvPicPr preferRelativeResize="0"/>
          <p:nvPr/>
        </p:nvPicPr>
        <p:blipFill rotWithShape="1">
          <a:blip r:embed="rId4">
            <a:alphaModFix/>
          </a:blip>
          <a:srcRect/>
          <a:stretch/>
        </p:blipFill>
        <p:spPr>
          <a:xfrm>
            <a:off x="8003814" y="3237077"/>
            <a:ext cx="547224" cy="364901"/>
          </a:xfrm>
          <a:prstGeom prst="rect">
            <a:avLst/>
          </a:prstGeom>
          <a:noFill/>
          <a:ln>
            <a:noFill/>
          </a:ln>
        </p:spPr>
      </p:pic>
      <p:pic>
        <p:nvPicPr>
          <p:cNvPr id="44" name="Shape 321" descr="concourse_badge.png"/>
          <p:cNvPicPr preferRelativeResize="0"/>
          <p:nvPr/>
        </p:nvPicPr>
        <p:blipFill rotWithShape="1">
          <a:blip r:embed="rId5">
            <a:alphaModFix/>
          </a:blip>
          <a:srcRect/>
          <a:stretch/>
        </p:blipFill>
        <p:spPr>
          <a:xfrm>
            <a:off x="2350431" y="3204364"/>
            <a:ext cx="503074" cy="499898"/>
          </a:xfrm>
          <a:prstGeom prst="rect">
            <a:avLst/>
          </a:prstGeom>
          <a:noFill/>
          <a:ln>
            <a:noFill/>
          </a:ln>
        </p:spPr>
      </p:pic>
      <p:sp>
        <p:nvSpPr>
          <p:cNvPr id="45" name="Shape 322"/>
          <p:cNvSpPr txBox="1"/>
          <p:nvPr/>
        </p:nvSpPr>
        <p:spPr>
          <a:xfrm>
            <a:off x="2314247" y="3695052"/>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Concourse</a:t>
            </a:r>
          </a:p>
        </p:txBody>
      </p:sp>
      <p:sp>
        <p:nvSpPr>
          <p:cNvPr id="46" name="Shape 324"/>
          <p:cNvSpPr txBox="1"/>
          <p:nvPr/>
        </p:nvSpPr>
        <p:spPr>
          <a:xfrm>
            <a:off x="3713467" y="3692586"/>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err="1" smtClean="0">
                <a:solidFill>
                  <a:srgbClr val="FFFFFF"/>
                </a:solidFill>
                <a:latin typeface="Proxima Nova"/>
                <a:ea typeface="Arial"/>
                <a:cs typeface="Proxima Nova"/>
                <a:sym typeface="Arial"/>
              </a:rPr>
              <a:t>jFrog</a:t>
            </a:r>
            <a:endParaRPr lang="en-US" sz="600" b="1" dirty="0">
              <a:solidFill>
                <a:srgbClr val="FFFFFF"/>
              </a:solidFill>
              <a:latin typeface="Proxima Nova"/>
              <a:ea typeface="Arial"/>
              <a:cs typeface="Proxima Nova"/>
              <a:sym typeface="Arial"/>
            </a:endParaRPr>
          </a:p>
        </p:txBody>
      </p:sp>
      <p:pic>
        <p:nvPicPr>
          <p:cNvPr id="47" name="Picture 46"/>
          <p:cNvPicPr>
            <a:picLocks noChangeAspect="1"/>
          </p:cNvPicPr>
          <p:nvPr/>
        </p:nvPicPr>
        <p:blipFill>
          <a:blip r:embed="rId6"/>
          <a:stretch>
            <a:fillRect/>
          </a:stretch>
        </p:blipFill>
        <p:spPr>
          <a:xfrm>
            <a:off x="3640917" y="3226440"/>
            <a:ext cx="766044" cy="476224"/>
          </a:xfrm>
          <a:prstGeom prst="rect">
            <a:avLst/>
          </a:prstGeom>
        </p:spPr>
      </p:pic>
    </p:spTree>
    <p:extLst>
      <p:ext uri="{BB962C8B-B14F-4D97-AF65-F5344CB8AC3E}">
        <p14:creationId xmlns:p14="http://schemas.microsoft.com/office/powerpoint/2010/main" val="40939615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558" y="461125"/>
            <a:ext cx="8160647"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Concourse: Continuous Integration &amp; Delivery</a:t>
            </a:r>
            <a:endParaRPr lang="en-US" sz="2800" b="1" dirty="0">
              <a:solidFill>
                <a:schemeClr val="bg1"/>
              </a:solidFill>
              <a:latin typeface="Proxima Nova" charset="0"/>
              <a:ea typeface="Proxima Nova" charset="0"/>
              <a:cs typeface="Proxima Nova" charset="0"/>
            </a:endParaRPr>
          </a:p>
        </p:txBody>
      </p:sp>
      <p:sp>
        <p:nvSpPr>
          <p:cNvPr id="48" name="Shape 330"/>
          <p:cNvSpPr/>
          <p:nvPr/>
        </p:nvSpPr>
        <p:spPr>
          <a:xfrm>
            <a:off x="429000" y="148315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AUTOMATION.</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Integrate tools and automate processes from testing to builds and deployment</a:t>
            </a:r>
          </a:p>
        </p:txBody>
      </p:sp>
      <p:sp>
        <p:nvSpPr>
          <p:cNvPr id="49" name="Shape 331"/>
          <p:cNvSpPr/>
          <p:nvPr/>
        </p:nvSpPr>
        <p:spPr>
          <a:xfrm>
            <a:off x="2494369" y="1486138"/>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SPEED.</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Release more frequently with smaller bits will reduce complexity and improve time-to-market</a:t>
            </a:r>
          </a:p>
        </p:txBody>
      </p:sp>
      <p:sp>
        <p:nvSpPr>
          <p:cNvPr id="50" name="Shape 332"/>
          <p:cNvSpPr/>
          <p:nvPr/>
        </p:nvSpPr>
        <p:spPr>
          <a:xfrm>
            <a:off x="4559739" y="1486138"/>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QUALITY.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Reduce feedback loop using test-driven development to surface problems sooner and be responsive</a:t>
            </a:r>
          </a:p>
        </p:txBody>
      </p:sp>
      <p:sp>
        <p:nvSpPr>
          <p:cNvPr id="51" name="Shape 333"/>
          <p:cNvSpPr/>
          <p:nvPr/>
        </p:nvSpPr>
        <p:spPr>
          <a:xfrm>
            <a:off x="6591032" y="1486138"/>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AGILITY.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Push updates on regular basis with no downtime to improve customer experience and time to market</a:t>
            </a:r>
          </a:p>
        </p:txBody>
      </p:sp>
      <p:grpSp>
        <p:nvGrpSpPr>
          <p:cNvPr id="52" name="Shape 335"/>
          <p:cNvGrpSpPr/>
          <p:nvPr/>
        </p:nvGrpSpPr>
        <p:grpSpPr>
          <a:xfrm>
            <a:off x="399125" y="2549233"/>
            <a:ext cx="8531304" cy="549110"/>
            <a:chOff x="537887" y="2397355"/>
            <a:chExt cx="8531304" cy="549110"/>
          </a:xfrm>
        </p:grpSpPr>
        <p:sp>
          <p:nvSpPr>
            <p:cNvPr id="53" name="Shape 336"/>
            <p:cNvSpPr/>
            <p:nvPr/>
          </p:nvSpPr>
          <p:spPr>
            <a:xfrm>
              <a:off x="537887" y="2397355"/>
              <a:ext cx="1528799" cy="548999"/>
            </a:xfrm>
            <a:prstGeom prst="homePlate">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Commit Code Change</a:t>
              </a:r>
            </a:p>
          </p:txBody>
        </p:sp>
        <p:sp>
          <p:nvSpPr>
            <p:cNvPr id="54" name="Shape 337"/>
            <p:cNvSpPr/>
            <p:nvPr/>
          </p:nvSpPr>
          <p:spPr>
            <a:xfrm>
              <a:off x="1798250"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Automate Build &amp; Test</a:t>
              </a:r>
            </a:p>
          </p:txBody>
        </p:sp>
        <p:sp>
          <p:nvSpPr>
            <p:cNvPr id="55" name="Shape 338"/>
            <p:cNvSpPr/>
            <p:nvPr/>
          </p:nvSpPr>
          <p:spPr>
            <a:xfrm>
              <a:off x="3185333"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Store Binaries &amp; Build Artifacts</a:t>
              </a:r>
            </a:p>
          </p:txBody>
        </p:sp>
        <p:sp>
          <p:nvSpPr>
            <p:cNvPr id="56" name="Shape 339"/>
            <p:cNvSpPr/>
            <p:nvPr/>
          </p:nvSpPr>
          <p:spPr>
            <a:xfrm>
              <a:off x="4572421"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Automated Integration Testing</a:t>
              </a:r>
            </a:p>
          </p:txBody>
        </p:sp>
        <p:sp>
          <p:nvSpPr>
            <p:cNvPr id="57" name="Shape 340"/>
            <p:cNvSpPr/>
            <p:nvPr/>
          </p:nvSpPr>
          <p:spPr>
            <a:xfrm>
              <a:off x="5959507"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Acceptance, Performance &amp; Load</a:t>
              </a:r>
            </a:p>
          </p:txBody>
        </p:sp>
        <p:sp>
          <p:nvSpPr>
            <p:cNvPr id="58" name="Shape 341"/>
            <p:cNvSpPr/>
            <p:nvPr/>
          </p:nvSpPr>
          <p:spPr>
            <a:xfrm>
              <a:off x="7346592" y="2398066"/>
              <a:ext cx="1722599"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Zero Downtime Upgrade to Production</a:t>
              </a:r>
            </a:p>
          </p:txBody>
        </p:sp>
      </p:grpSp>
      <p:sp>
        <p:nvSpPr>
          <p:cNvPr id="59" name="Shape 342"/>
          <p:cNvSpPr txBox="1"/>
          <p:nvPr/>
        </p:nvSpPr>
        <p:spPr>
          <a:xfrm>
            <a:off x="381048" y="1083034"/>
            <a:ext cx="1145489"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Benefits</a:t>
            </a:r>
          </a:p>
        </p:txBody>
      </p:sp>
      <p:sp>
        <p:nvSpPr>
          <p:cNvPr id="60" name="Shape 343"/>
          <p:cNvSpPr txBox="1"/>
          <p:nvPr/>
        </p:nvSpPr>
        <p:spPr>
          <a:xfrm>
            <a:off x="374675" y="2176834"/>
            <a:ext cx="1254488"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Concepts</a:t>
            </a:r>
          </a:p>
        </p:txBody>
      </p:sp>
      <p:sp>
        <p:nvSpPr>
          <p:cNvPr id="61" name="Shape 344"/>
          <p:cNvSpPr txBox="1"/>
          <p:nvPr/>
        </p:nvSpPr>
        <p:spPr>
          <a:xfrm>
            <a:off x="429000" y="3233234"/>
            <a:ext cx="1187334"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a:solidFill>
                  <a:schemeClr val="accent1"/>
                </a:solidFill>
                <a:latin typeface="Proxima Nova"/>
                <a:ea typeface="Arial"/>
                <a:cs typeface="Proxima Nova"/>
                <a:sym typeface="Arial"/>
              </a:rPr>
              <a:t>Pipeline</a:t>
            </a:r>
          </a:p>
        </p:txBody>
      </p:sp>
      <p:pic>
        <p:nvPicPr>
          <p:cNvPr id="62" name="Shape 345" descr="Screen Shot 2016-04-04 at 1.26.47 PM.png"/>
          <p:cNvPicPr preferRelativeResize="0"/>
          <p:nvPr/>
        </p:nvPicPr>
        <p:blipFill rotWithShape="1">
          <a:blip r:embed="rId3">
            <a:alphaModFix/>
          </a:blip>
          <a:srcRect/>
          <a:stretch/>
        </p:blipFill>
        <p:spPr>
          <a:xfrm>
            <a:off x="517395" y="3676832"/>
            <a:ext cx="8109201" cy="1066550"/>
          </a:xfrm>
          <a:prstGeom prst="rect">
            <a:avLst/>
          </a:prstGeom>
          <a:noFill/>
          <a:ln>
            <a:noFill/>
          </a:ln>
        </p:spPr>
      </p:pic>
    </p:spTree>
    <p:extLst>
      <p:ext uri="{BB962C8B-B14F-4D97-AF65-F5344CB8AC3E}">
        <p14:creationId xmlns:p14="http://schemas.microsoft.com/office/powerpoint/2010/main" val="14803885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2501" y="754912"/>
            <a:ext cx="7208875"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Why Concourse</a:t>
            </a:r>
            <a:endParaRPr lang="en-US" sz="2800" b="1" dirty="0">
              <a:solidFill>
                <a:schemeClr val="bg1"/>
              </a:solidFill>
              <a:latin typeface="Proxima Nova" charset="0"/>
              <a:ea typeface="Proxima Nova" charset="0"/>
              <a:cs typeface="Proxima Nova" charset="0"/>
            </a:endParaRPr>
          </a:p>
        </p:txBody>
      </p:sp>
      <p:sp>
        <p:nvSpPr>
          <p:cNvPr id="6" name="Shape 351"/>
          <p:cNvSpPr txBox="1">
            <a:spLocks/>
          </p:cNvSpPr>
          <p:nvPr/>
        </p:nvSpPr>
        <p:spPr>
          <a:xfrm>
            <a:off x="195700" y="1572448"/>
            <a:ext cx="4629900" cy="30828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7800" indent="0">
              <a:spcBef>
                <a:spcPts val="0"/>
              </a:spcBef>
              <a:buClr>
                <a:schemeClr val="tx1"/>
              </a:buClr>
              <a:buSzPct val="100000"/>
              <a:buNone/>
            </a:pPr>
            <a:r>
              <a:rPr lang="en-US" sz="2400" dirty="0" smtClean="0">
                <a:solidFill>
                  <a:srgbClr val="FFFFFF"/>
                </a:solidFill>
                <a:latin typeface="Proxima Nova"/>
                <a:ea typeface="Arial"/>
                <a:cs typeface="Proxima Nova"/>
                <a:sym typeface="Arial"/>
              </a:rPr>
              <a:t>Pipeline-first</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Declarative CI (no more snowflakes)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Config stored in version control</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Unpolluted Builds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Previous builds do not affect subsequent builds</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Environment Parity</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Run tasks locally before committing</a:t>
            </a:r>
            <a:endParaRPr lang="en-US" sz="1800" dirty="0">
              <a:solidFill>
                <a:srgbClr val="FFFFFF"/>
              </a:solidFill>
              <a:latin typeface="Proxima Nova"/>
              <a:ea typeface="Arial"/>
              <a:cs typeface="Proxima Nova"/>
              <a:sym typeface="Arial"/>
            </a:endParaRPr>
          </a:p>
        </p:txBody>
      </p:sp>
      <p:sp>
        <p:nvSpPr>
          <p:cNvPr id="7" name="Shape 352"/>
          <p:cNvSpPr txBox="1"/>
          <p:nvPr/>
        </p:nvSpPr>
        <p:spPr>
          <a:xfrm>
            <a:off x="4930085" y="1572381"/>
            <a:ext cx="4108200" cy="3082800"/>
          </a:xfrm>
          <a:prstGeom prst="rect">
            <a:avLst/>
          </a:prstGeom>
          <a:noFill/>
          <a:ln>
            <a:noFill/>
          </a:ln>
        </p:spPr>
        <p:txBody>
          <a:bodyPr lIns="91425" tIns="91425" rIns="91425" bIns="91425" anchor="t" anchorCtr="0">
            <a:noAutofit/>
          </a:bodyPr>
          <a:lstStyle/>
          <a:p>
            <a:pPr marL="177800" marR="0" lvl="0" algn="l" rtl="0">
              <a:spcBef>
                <a:spcPts val="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Usability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Visualize pipeline</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Simple UI (click less!)</a:t>
            </a:r>
          </a:p>
          <a:p>
            <a:pPr marL="177800" marR="0" lvl="0" algn="l" rtl="0">
              <a:spcBef>
                <a:spcPts val="56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Scalability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Scale up to increase</a:t>
            </a:r>
          </a:p>
          <a:p>
            <a:pPr marL="596900" marR="0" lvl="1" algn="l" rtl="0">
              <a:spcBef>
                <a:spcPts val="480"/>
              </a:spcBef>
              <a:buClr>
                <a:schemeClr val="tx1"/>
              </a:buClr>
              <a:buSzPct val="100000"/>
            </a:pPr>
            <a:r>
              <a:rPr lang="en-US" sz="1800" b="0" i="0" u="none" strike="noStrike" cap="none" dirty="0">
                <a:solidFill>
                  <a:srgbClr val="FFFFFF"/>
                </a:solidFill>
                <a:latin typeface="Proxima Nova"/>
                <a:ea typeface="Arial"/>
                <a:cs typeface="Proxima Nova"/>
                <a:sym typeface="Arial"/>
              </a:rPr>
              <a:t>Scale down to decrease cost </a:t>
            </a:r>
          </a:p>
        </p:txBody>
      </p:sp>
    </p:spTree>
    <p:extLst>
      <p:ext uri="{BB962C8B-B14F-4D97-AF65-F5344CB8AC3E}">
        <p14:creationId xmlns:p14="http://schemas.microsoft.com/office/powerpoint/2010/main" val="67256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headEnd type="arrow"/>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ivotal Main">
  <a:themeElements>
    <a:clrScheme name="Pivotal">
      <a:dk1>
        <a:srgbClr val="000000"/>
      </a:dk1>
      <a:lt1>
        <a:srgbClr val="FFFFFF"/>
      </a:lt1>
      <a:dk2>
        <a:srgbClr val="474747"/>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125037</TotalTime>
  <Words>1624</Words>
  <Application>Microsoft Macintosh PowerPoint</Application>
  <PresentationFormat>On-screen Show (16:9)</PresentationFormat>
  <Paragraphs>225</Paragraphs>
  <Slides>18</Slides>
  <Notes>11</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Pivotal Main</vt:lpstr>
      <vt:lpstr>1_Pivotal Main</vt:lpstr>
      <vt:lpstr>2_Pivotal 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GitLab?</vt:lpstr>
      <vt:lpstr>Benefits of GitLab for PCF</vt:lpstr>
      <vt:lpstr>PowerPoint Presentation</vt:lpstr>
      <vt:lpstr>What is JFrog Artifactory?</vt:lpstr>
      <vt:lpstr>Benefits of JFrog Artifactory for PCF</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Lee</dc:creator>
  <cp:lastModifiedBy>Jared Ruckle</cp:lastModifiedBy>
  <cp:revision>6954</cp:revision>
  <cp:lastPrinted>2015-08-14T15:58:30Z</cp:lastPrinted>
  <dcterms:created xsi:type="dcterms:W3CDTF">2015-05-27T14:59:12Z</dcterms:created>
  <dcterms:modified xsi:type="dcterms:W3CDTF">2017-05-09T05:04:35Z</dcterms:modified>
</cp:coreProperties>
</file>