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5" r:id="rId5"/>
    <p:sldId id="266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BD7994-3E45-FAF9-2BF4-539ADE8AE9DD}" name="Yuktha D" initials="YD" userId="S::yuktha.d@sonata-software.com::f60862cb-a9df-4b93-8ebf-427e0e2e3f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BA53D-913F-465A-A847-61D6996A6583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5ACCE-6976-43FA-8D58-38D3BEE2F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1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C179-FAF9-43C7-A57D-5C7AC933429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89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C179-FAF9-43C7-A57D-5C7AC933429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11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C65F-D0BA-5023-6A0C-9CB574EF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DA11-2B9D-4450-FA4C-7D0FADDD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9B8E9-BDC3-4866-5A86-4BE77A2A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222-8FE0-46B1-93FE-F448AB5B4B7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3F944-122F-B10F-249D-1A3C0407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9922-9087-DF83-8DAB-152786AA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B2D9-F5B2-488B-8343-BF6A779D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C1F0-84E0-041B-55BF-02AB28F5D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4BD02-8910-DA53-4BF6-3DF2F2DE3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5084-E4A3-970A-449C-0F546849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222-8FE0-46B1-93FE-F448AB5B4B7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335C-6435-5020-0C63-846E181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305-D22B-BBA1-9630-AA4FBC2A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B2D9-F5B2-488B-8343-BF6A779D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90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E054D-1291-6E65-9FA9-411EBDCE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DA1D3-C41B-71C2-E608-2EFD835D6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F17A7-71E1-8476-638A-812891636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B67222-8FE0-46B1-93FE-F448AB5B4B7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116B-753E-2909-A44E-46AAD5754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00B7-E70B-4A02-8CEC-D9A583DDD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2B2D9-F5B2-488B-8343-BF6A779D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05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993119E-2DDA-6AB9-DA38-4BC29504D870}"/>
              </a:ext>
            </a:extLst>
          </p:cNvPr>
          <p:cNvGrpSpPr/>
          <p:nvPr/>
        </p:nvGrpSpPr>
        <p:grpSpPr>
          <a:xfrm>
            <a:off x="139932" y="1536031"/>
            <a:ext cx="11445788" cy="3785937"/>
            <a:chOff x="139932" y="1536031"/>
            <a:chExt cx="11445788" cy="378593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8BF119B-718C-D3A3-154C-92DE075DBCA0}"/>
                </a:ext>
              </a:extLst>
            </p:cNvPr>
            <p:cNvGrpSpPr/>
            <p:nvPr/>
          </p:nvGrpSpPr>
          <p:grpSpPr>
            <a:xfrm>
              <a:off x="139932" y="1536031"/>
              <a:ext cx="11445788" cy="3785937"/>
              <a:chOff x="252225" y="78829"/>
              <a:chExt cx="11445788" cy="1545021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2E8BA691-103D-A428-156E-8BE93521F9EE}"/>
                  </a:ext>
                </a:extLst>
              </p:cNvPr>
              <p:cNvSpPr/>
              <p:nvPr/>
            </p:nvSpPr>
            <p:spPr>
              <a:xfrm flipH="1" flipV="1">
                <a:off x="252225" y="733093"/>
                <a:ext cx="709450" cy="441436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A0C1B7-7E1B-5655-8A5D-79AAED11FBF7}"/>
                  </a:ext>
                </a:extLst>
              </p:cNvPr>
              <p:cNvSpPr/>
              <p:nvPr/>
            </p:nvSpPr>
            <p:spPr>
              <a:xfrm>
                <a:off x="851334" y="78829"/>
                <a:ext cx="10846679" cy="15450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C208514-8B0E-431B-8AB3-4BE86A6451C2}"/>
                  </a:ext>
                </a:extLst>
              </p:cNvPr>
              <p:cNvSpPr/>
              <p:nvPr/>
            </p:nvSpPr>
            <p:spPr>
              <a:xfrm>
                <a:off x="252229" y="291661"/>
                <a:ext cx="1534516" cy="44143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DCE31E-BABC-6D3C-FAFF-8E08336E04C3}"/>
                </a:ext>
              </a:extLst>
            </p:cNvPr>
            <p:cNvSpPr txBox="1"/>
            <p:nvPr/>
          </p:nvSpPr>
          <p:spPr>
            <a:xfrm>
              <a:off x="2095718" y="2904246"/>
              <a:ext cx="62609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To AWS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0CA6987C-0D53-92DB-B49C-266005D8A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714" y="2523745"/>
            <a:ext cx="1810510" cy="181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3095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2E8BA691-103D-A428-156E-8BE93521F9EE}"/>
              </a:ext>
            </a:extLst>
          </p:cNvPr>
          <p:cNvSpPr/>
          <p:nvPr/>
        </p:nvSpPr>
        <p:spPr>
          <a:xfrm flipH="1" flipV="1">
            <a:off x="252225" y="733093"/>
            <a:ext cx="709450" cy="441436"/>
          </a:xfrm>
          <a:prstGeom prst="rtTriangle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0C1B7-7E1B-5655-8A5D-79AAED11FBF7}"/>
              </a:ext>
            </a:extLst>
          </p:cNvPr>
          <p:cNvSpPr/>
          <p:nvPr/>
        </p:nvSpPr>
        <p:spPr>
          <a:xfrm>
            <a:off x="851334" y="78829"/>
            <a:ext cx="10846679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08514-8B0E-431B-8AB3-4BE86A6451C2}"/>
              </a:ext>
            </a:extLst>
          </p:cNvPr>
          <p:cNvSpPr/>
          <p:nvPr/>
        </p:nvSpPr>
        <p:spPr>
          <a:xfrm>
            <a:off x="252229" y="291661"/>
            <a:ext cx="1534516" cy="4414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0D251-17BB-051A-73BE-89A23E12483B}"/>
              </a:ext>
            </a:extLst>
          </p:cNvPr>
          <p:cNvSpPr txBox="1"/>
          <p:nvPr/>
        </p:nvSpPr>
        <p:spPr>
          <a:xfrm>
            <a:off x="1974282" y="587030"/>
            <a:ext cx="8600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Cloud Computing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5D4FE-AE55-A54C-6DF6-E7A8FB355AF7}"/>
              </a:ext>
            </a:extLst>
          </p:cNvPr>
          <p:cNvSpPr txBox="1"/>
          <p:nvPr/>
        </p:nvSpPr>
        <p:spPr>
          <a:xfrm>
            <a:off x="851333" y="2005263"/>
            <a:ext cx="10846680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on-demand delivery of IT resources like servers, storage, databases, networking, software, analytics, and intelligence over the internet.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scalability, flexibility, and cost-effectiveness compared to traditional on-premises infrastructure.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it as renting computing power instead of buying and maintaining your own equipment.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257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2E8BA691-103D-A428-156E-8BE93521F9EE}"/>
              </a:ext>
            </a:extLst>
          </p:cNvPr>
          <p:cNvSpPr/>
          <p:nvPr/>
        </p:nvSpPr>
        <p:spPr>
          <a:xfrm flipH="1" flipV="1">
            <a:off x="252225" y="733093"/>
            <a:ext cx="709450" cy="441436"/>
          </a:xfrm>
          <a:prstGeom prst="rtTriangle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0C1B7-7E1B-5655-8A5D-79AAED11FBF7}"/>
              </a:ext>
            </a:extLst>
          </p:cNvPr>
          <p:cNvSpPr/>
          <p:nvPr/>
        </p:nvSpPr>
        <p:spPr>
          <a:xfrm>
            <a:off x="851334" y="78829"/>
            <a:ext cx="10846679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08514-8B0E-431B-8AB3-4BE86A6451C2}"/>
              </a:ext>
            </a:extLst>
          </p:cNvPr>
          <p:cNvSpPr/>
          <p:nvPr/>
        </p:nvSpPr>
        <p:spPr>
          <a:xfrm>
            <a:off x="252229" y="291661"/>
            <a:ext cx="1534516" cy="4414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0D251-17BB-051A-73BE-89A23E12483B}"/>
              </a:ext>
            </a:extLst>
          </p:cNvPr>
          <p:cNvSpPr txBox="1"/>
          <p:nvPr/>
        </p:nvSpPr>
        <p:spPr>
          <a:xfrm>
            <a:off x="1954924" y="453258"/>
            <a:ext cx="911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AWS?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69FC6A6-9E89-82FD-6615-D098AD6DD037}"/>
              </a:ext>
            </a:extLst>
          </p:cNvPr>
          <p:cNvGrpSpPr/>
          <p:nvPr/>
        </p:nvGrpSpPr>
        <p:grpSpPr>
          <a:xfrm>
            <a:off x="61761" y="2084936"/>
            <a:ext cx="3340459" cy="4568060"/>
            <a:chOff x="61761" y="2084936"/>
            <a:chExt cx="3340459" cy="456806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1FABEAD-C1CE-2CAB-38F0-013F2DF314AE}"/>
                </a:ext>
              </a:extLst>
            </p:cNvPr>
            <p:cNvGrpSpPr/>
            <p:nvPr/>
          </p:nvGrpSpPr>
          <p:grpSpPr>
            <a:xfrm>
              <a:off x="61761" y="2084936"/>
              <a:ext cx="3340459" cy="4568060"/>
              <a:chOff x="61761" y="2084936"/>
              <a:chExt cx="3340459" cy="456806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1499996-04E8-2A6F-20BA-FF0C7B696EC5}"/>
                  </a:ext>
                </a:extLst>
              </p:cNvPr>
              <p:cNvSpPr/>
              <p:nvPr/>
            </p:nvSpPr>
            <p:spPr>
              <a:xfrm>
                <a:off x="211307" y="2084936"/>
                <a:ext cx="3190913" cy="4568060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Right Triangle 6">
                <a:extLst>
                  <a:ext uri="{FF2B5EF4-FFF2-40B4-BE49-F238E27FC236}">
                    <a16:creationId xmlns:a16="http://schemas.microsoft.com/office/drawing/2014/main" id="{16E4E59A-B32A-7103-A8C7-1804142AA495}"/>
                  </a:ext>
                </a:extLst>
              </p:cNvPr>
              <p:cNvSpPr/>
              <p:nvPr/>
            </p:nvSpPr>
            <p:spPr>
              <a:xfrm flipH="1" flipV="1">
                <a:off x="61761" y="3048904"/>
                <a:ext cx="603606" cy="622421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D064502-0663-B121-1F4F-F931572657C4}"/>
                  </a:ext>
                </a:extLst>
              </p:cNvPr>
              <p:cNvSpPr/>
              <p:nvPr/>
            </p:nvSpPr>
            <p:spPr>
              <a:xfrm>
                <a:off x="610216" y="2399941"/>
                <a:ext cx="2360761" cy="3871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EF58F6-8275-F4E0-9078-F9E7D2A12D87}"/>
                  </a:ext>
                </a:extLst>
              </p:cNvPr>
              <p:cNvSpPr/>
              <p:nvPr/>
            </p:nvSpPr>
            <p:spPr>
              <a:xfrm>
                <a:off x="61761" y="2426483"/>
                <a:ext cx="1287690" cy="62242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EAEF7C-3732-CE91-9F32-702681D518E6}"/>
                  </a:ext>
                </a:extLst>
              </p:cNvPr>
              <p:cNvSpPr txBox="1"/>
              <p:nvPr/>
            </p:nvSpPr>
            <p:spPr>
              <a:xfrm>
                <a:off x="293140" y="2396874"/>
                <a:ext cx="838342" cy="681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</a:rPr>
                  <a:t>01</a:t>
                </a:r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143880D-6EF4-021C-EDC0-63F1AC0C5ED4}"/>
                </a:ext>
              </a:extLst>
            </p:cNvPr>
            <p:cNvSpPr txBox="1"/>
            <p:nvPr/>
          </p:nvSpPr>
          <p:spPr>
            <a:xfrm>
              <a:off x="663578" y="3086857"/>
              <a:ext cx="2227281" cy="2806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Leading cloud service platform by Amazon offering wide variety of fully featured services.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04CCCF3-FDB0-F3F6-E349-AADCC3A1986C}"/>
              </a:ext>
            </a:extLst>
          </p:cNvPr>
          <p:cNvGrpSpPr/>
          <p:nvPr/>
        </p:nvGrpSpPr>
        <p:grpSpPr>
          <a:xfrm>
            <a:off x="3059094" y="2084937"/>
            <a:ext cx="3153272" cy="4481402"/>
            <a:chOff x="3059094" y="2084937"/>
            <a:chExt cx="3153272" cy="448140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4E1C251-2559-84A4-F742-D789A84C3689}"/>
                </a:ext>
              </a:extLst>
            </p:cNvPr>
            <p:cNvGrpSpPr/>
            <p:nvPr/>
          </p:nvGrpSpPr>
          <p:grpSpPr>
            <a:xfrm>
              <a:off x="3059094" y="2084937"/>
              <a:ext cx="3153272" cy="4481402"/>
              <a:chOff x="3059094" y="2084937"/>
              <a:chExt cx="3153272" cy="448140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354517-EEC5-30A2-8E19-7217FB6BA2EC}"/>
                  </a:ext>
                </a:extLst>
              </p:cNvPr>
              <p:cNvSpPr/>
              <p:nvPr/>
            </p:nvSpPr>
            <p:spPr>
              <a:xfrm>
                <a:off x="3165568" y="2084937"/>
                <a:ext cx="3046798" cy="4481402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55ECA009-5EC6-964F-DF7B-5EB45E8F74F2}"/>
                  </a:ext>
                </a:extLst>
              </p:cNvPr>
              <p:cNvSpPr/>
              <p:nvPr/>
            </p:nvSpPr>
            <p:spPr>
              <a:xfrm flipH="1" flipV="1">
                <a:off x="3059094" y="3057247"/>
                <a:ext cx="603606" cy="622421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E0429D-4667-1201-5D83-11E333297251}"/>
                  </a:ext>
                </a:extLst>
              </p:cNvPr>
              <p:cNvSpPr/>
              <p:nvPr/>
            </p:nvSpPr>
            <p:spPr>
              <a:xfrm>
                <a:off x="3458708" y="2336150"/>
                <a:ext cx="2360761" cy="3871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2611D6A-6AB1-DB08-6FDE-F54138641CBF}"/>
                  </a:ext>
                </a:extLst>
              </p:cNvPr>
              <p:cNvSpPr/>
              <p:nvPr/>
            </p:nvSpPr>
            <p:spPr>
              <a:xfrm>
                <a:off x="3059094" y="2434826"/>
                <a:ext cx="1287690" cy="62242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AFDDAA-CEE0-3A60-528D-40A18A05177D}"/>
                  </a:ext>
                </a:extLst>
              </p:cNvPr>
              <p:cNvSpPr txBox="1"/>
              <p:nvPr/>
            </p:nvSpPr>
            <p:spPr>
              <a:xfrm>
                <a:off x="3290473" y="2405217"/>
                <a:ext cx="838342" cy="681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</a:rPr>
                  <a:t>02</a:t>
                </a:r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8760DCD-6EC6-5338-BDB6-8C2E39DAD018}"/>
                </a:ext>
              </a:extLst>
            </p:cNvPr>
            <p:cNvSpPr txBox="1"/>
            <p:nvPr/>
          </p:nvSpPr>
          <p:spPr>
            <a:xfrm>
              <a:off x="3508695" y="3214125"/>
              <a:ext cx="2304058" cy="1229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Pay-as-you- go price model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327FDBD-F09D-DB14-ED66-AE7D791176D8}"/>
              </a:ext>
            </a:extLst>
          </p:cNvPr>
          <p:cNvGrpSpPr/>
          <p:nvPr/>
        </p:nvGrpSpPr>
        <p:grpSpPr>
          <a:xfrm>
            <a:off x="6039405" y="2084936"/>
            <a:ext cx="3230413" cy="4501161"/>
            <a:chOff x="6039405" y="2084936"/>
            <a:chExt cx="3230413" cy="450116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ABC3BB0-A6C2-665F-83C0-1B46D8449A6F}"/>
                </a:ext>
              </a:extLst>
            </p:cNvPr>
            <p:cNvGrpSpPr/>
            <p:nvPr/>
          </p:nvGrpSpPr>
          <p:grpSpPr>
            <a:xfrm>
              <a:off x="6039405" y="2084936"/>
              <a:ext cx="3230413" cy="4501161"/>
              <a:chOff x="6039405" y="2084936"/>
              <a:chExt cx="3230413" cy="4501161"/>
            </a:xfrm>
          </p:grpSpPr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88706C3-FE5B-21F6-8605-5F474731DCC5}"/>
                  </a:ext>
                </a:extLst>
              </p:cNvPr>
              <p:cNvSpPr/>
              <p:nvPr/>
            </p:nvSpPr>
            <p:spPr>
              <a:xfrm flipH="1" flipV="1">
                <a:off x="6039405" y="3057247"/>
                <a:ext cx="603606" cy="622421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D98E311-87B3-DCAA-05F0-64FC8370DA96}"/>
                  </a:ext>
                </a:extLst>
              </p:cNvPr>
              <p:cNvSpPr/>
              <p:nvPr/>
            </p:nvSpPr>
            <p:spPr>
              <a:xfrm>
                <a:off x="6104250" y="2084936"/>
                <a:ext cx="3165568" cy="4501161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7AC7C3D-C744-A830-7B2E-9CC15003ADD3}"/>
                  </a:ext>
                </a:extLst>
              </p:cNvPr>
              <p:cNvSpPr/>
              <p:nvPr/>
            </p:nvSpPr>
            <p:spPr>
              <a:xfrm>
                <a:off x="6439019" y="2336150"/>
                <a:ext cx="2360761" cy="3871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4D75AB-F6EA-59D7-5A6D-FE7D664FABF7}"/>
                  </a:ext>
                </a:extLst>
              </p:cNvPr>
              <p:cNvSpPr/>
              <p:nvPr/>
            </p:nvSpPr>
            <p:spPr>
              <a:xfrm>
                <a:off x="6039405" y="2434826"/>
                <a:ext cx="1287690" cy="62242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2B4572-DC90-F6D9-B5DF-37D7BD7A9D69}"/>
                  </a:ext>
                </a:extLst>
              </p:cNvPr>
              <p:cNvSpPr txBox="1"/>
              <p:nvPr/>
            </p:nvSpPr>
            <p:spPr>
              <a:xfrm>
                <a:off x="6270784" y="2405217"/>
                <a:ext cx="838342" cy="681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</a:rPr>
                  <a:t>03</a:t>
                </a:r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5778E0-01A0-CDB5-AB48-67B87D5CAF8C}"/>
                </a:ext>
              </a:extLst>
            </p:cNvPr>
            <p:cNvSpPr txBox="1"/>
            <p:nvPr/>
          </p:nvSpPr>
          <p:spPr>
            <a:xfrm>
              <a:off x="6553562" y="3113103"/>
              <a:ext cx="2182220" cy="2460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Development and management tools – CLI, Console, SDKs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B869FA1-026A-4AFC-5888-90524EABC405}"/>
              </a:ext>
            </a:extLst>
          </p:cNvPr>
          <p:cNvGrpSpPr/>
          <p:nvPr/>
        </p:nvGrpSpPr>
        <p:grpSpPr>
          <a:xfrm>
            <a:off x="8968015" y="2065178"/>
            <a:ext cx="3223986" cy="4501161"/>
            <a:chOff x="8968015" y="2065178"/>
            <a:chExt cx="3223986" cy="450116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C265689-F44E-C1B3-1DA0-63781ADAF03E}"/>
                </a:ext>
              </a:extLst>
            </p:cNvPr>
            <p:cNvGrpSpPr/>
            <p:nvPr/>
          </p:nvGrpSpPr>
          <p:grpSpPr>
            <a:xfrm>
              <a:off x="8968015" y="2065178"/>
              <a:ext cx="3223986" cy="4501161"/>
              <a:chOff x="8968015" y="2065178"/>
              <a:chExt cx="3223986" cy="4501161"/>
            </a:xfrm>
          </p:grpSpPr>
          <p:sp>
            <p:nvSpPr>
              <p:cNvPr id="39" name="Right Triangle 38">
                <a:extLst>
                  <a:ext uri="{FF2B5EF4-FFF2-40B4-BE49-F238E27FC236}">
                    <a16:creationId xmlns:a16="http://schemas.microsoft.com/office/drawing/2014/main" id="{76706789-5919-420B-B81B-E16E5A3F2CA7}"/>
                  </a:ext>
                </a:extLst>
              </p:cNvPr>
              <p:cNvSpPr/>
              <p:nvPr/>
            </p:nvSpPr>
            <p:spPr>
              <a:xfrm flipH="1" flipV="1">
                <a:off x="8968015" y="3057247"/>
                <a:ext cx="603606" cy="622421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25C9B13-F0DD-C6B1-CD56-3302C29F704A}"/>
                  </a:ext>
                </a:extLst>
              </p:cNvPr>
              <p:cNvSpPr/>
              <p:nvPr/>
            </p:nvSpPr>
            <p:spPr>
              <a:xfrm>
                <a:off x="9026433" y="2065178"/>
                <a:ext cx="3165568" cy="4501161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385D44B-DD6F-9A2F-9C51-7AB42A84D4AC}"/>
                  </a:ext>
                </a:extLst>
              </p:cNvPr>
              <p:cNvSpPr/>
              <p:nvPr/>
            </p:nvSpPr>
            <p:spPr>
              <a:xfrm>
                <a:off x="9367629" y="2336150"/>
                <a:ext cx="2360761" cy="3871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CCA570B-029C-F93D-5BC4-DA456C351CAE}"/>
                  </a:ext>
                </a:extLst>
              </p:cNvPr>
              <p:cNvSpPr/>
              <p:nvPr/>
            </p:nvSpPr>
            <p:spPr>
              <a:xfrm>
                <a:off x="8968015" y="2434826"/>
                <a:ext cx="1287690" cy="62242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35DD67-AD45-D5CE-B060-CE77D3D8A6B0}"/>
                  </a:ext>
                </a:extLst>
              </p:cNvPr>
              <p:cNvSpPr txBox="1"/>
              <p:nvPr/>
            </p:nvSpPr>
            <p:spPr>
              <a:xfrm>
                <a:off x="9199393" y="2405217"/>
                <a:ext cx="8383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</a:rPr>
                  <a:t>04</a:t>
                </a:r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DE4357-28AE-FFCD-7297-0A9B56DB9DD4}"/>
                </a:ext>
              </a:extLst>
            </p:cNvPr>
            <p:cNvSpPr txBox="1"/>
            <p:nvPr/>
          </p:nvSpPr>
          <p:spPr>
            <a:xfrm>
              <a:off x="9496471" y="3113103"/>
              <a:ext cx="2085313" cy="2460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CI/CD Tools:</a:t>
              </a:r>
            </a:p>
            <a:p>
              <a:pPr>
                <a:lnSpc>
                  <a:spcPct val="200000"/>
                </a:lnSpc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CodeBuild, CodePipeline, CodeDeploy.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857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2E8BA691-103D-A428-156E-8BE93521F9EE}"/>
              </a:ext>
            </a:extLst>
          </p:cNvPr>
          <p:cNvSpPr/>
          <p:nvPr/>
        </p:nvSpPr>
        <p:spPr>
          <a:xfrm flipH="1" flipV="1">
            <a:off x="252225" y="733093"/>
            <a:ext cx="709450" cy="441436"/>
          </a:xfrm>
          <a:prstGeom prst="rtTriangle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0C1B7-7E1B-5655-8A5D-79AAED11FBF7}"/>
              </a:ext>
            </a:extLst>
          </p:cNvPr>
          <p:cNvSpPr/>
          <p:nvPr/>
        </p:nvSpPr>
        <p:spPr>
          <a:xfrm>
            <a:off x="851334" y="78829"/>
            <a:ext cx="10846679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08514-8B0E-431B-8AB3-4BE86A6451C2}"/>
              </a:ext>
            </a:extLst>
          </p:cNvPr>
          <p:cNvSpPr/>
          <p:nvPr/>
        </p:nvSpPr>
        <p:spPr>
          <a:xfrm>
            <a:off x="252229" y="291661"/>
            <a:ext cx="1534516" cy="4414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0D251-17BB-051A-73BE-89A23E12483B}"/>
              </a:ext>
            </a:extLst>
          </p:cNvPr>
          <p:cNvSpPr txBox="1"/>
          <p:nvPr/>
        </p:nvSpPr>
        <p:spPr>
          <a:xfrm>
            <a:off x="1974282" y="587030"/>
            <a:ext cx="8600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AWS?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5D4FE-AE55-A54C-6DF6-E7A8FB355AF7}"/>
              </a:ext>
            </a:extLst>
          </p:cNvPr>
          <p:cNvSpPr txBox="1"/>
          <p:nvPr/>
        </p:nvSpPr>
        <p:spPr>
          <a:xfrm>
            <a:off x="851333" y="2005263"/>
            <a:ext cx="10846680" cy="29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is the world's leading cloud computing platform, offering a broad range of services.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free tier for beginners to experiment and learn the platform.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scalability, security, reliability, and a pay-as-you-go pricing model.</a:t>
            </a:r>
          </a:p>
        </p:txBody>
      </p:sp>
    </p:spTree>
    <p:extLst>
      <p:ext uri="{BB962C8B-B14F-4D97-AF65-F5344CB8AC3E}">
        <p14:creationId xmlns:p14="http://schemas.microsoft.com/office/powerpoint/2010/main" val="2225405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2E8BA691-103D-A428-156E-8BE93521F9EE}"/>
              </a:ext>
            </a:extLst>
          </p:cNvPr>
          <p:cNvSpPr/>
          <p:nvPr/>
        </p:nvSpPr>
        <p:spPr>
          <a:xfrm flipH="1" flipV="1">
            <a:off x="252225" y="733093"/>
            <a:ext cx="709450" cy="441436"/>
          </a:xfrm>
          <a:prstGeom prst="rtTriangle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0C1B7-7E1B-5655-8A5D-79AAED11FBF7}"/>
              </a:ext>
            </a:extLst>
          </p:cNvPr>
          <p:cNvSpPr/>
          <p:nvPr/>
        </p:nvSpPr>
        <p:spPr>
          <a:xfrm>
            <a:off x="851334" y="78829"/>
            <a:ext cx="10846679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08514-8B0E-431B-8AB3-4BE86A6451C2}"/>
              </a:ext>
            </a:extLst>
          </p:cNvPr>
          <p:cNvSpPr/>
          <p:nvPr/>
        </p:nvSpPr>
        <p:spPr>
          <a:xfrm>
            <a:off x="252229" y="291661"/>
            <a:ext cx="1534516" cy="4414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0D251-17BB-051A-73BE-89A23E12483B}"/>
              </a:ext>
            </a:extLst>
          </p:cNvPr>
          <p:cNvSpPr txBox="1"/>
          <p:nvPr/>
        </p:nvSpPr>
        <p:spPr>
          <a:xfrm>
            <a:off x="1954924" y="453258"/>
            <a:ext cx="911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Services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BDE3F8-CF36-2E32-9D35-0F9619ACE6D9}"/>
              </a:ext>
            </a:extLst>
          </p:cNvPr>
          <p:cNvSpPr/>
          <p:nvPr/>
        </p:nvSpPr>
        <p:spPr>
          <a:xfrm>
            <a:off x="-35721" y="2906450"/>
            <a:ext cx="12105858" cy="199238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270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F885168-283B-5B31-AC2E-FD8B01F693B0}"/>
              </a:ext>
            </a:extLst>
          </p:cNvPr>
          <p:cNvGrpSpPr/>
          <p:nvPr/>
        </p:nvGrpSpPr>
        <p:grpSpPr>
          <a:xfrm>
            <a:off x="1161499" y="3252688"/>
            <a:ext cx="1930398" cy="2202730"/>
            <a:chOff x="1161499" y="3252688"/>
            <a:chExt cx="1930398" cy="220273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5CD868F-A782-2AE6-4E93-DC914D4FBB9D}"/>
                </a:ext>
              </a:extLst>
            </p:cNvPr>
            <p:cNvSpPr/>
            <p:nvPr/>
          </p:nvSpPr>
          <p:spPr>
            <a:xfrm>
              <a:off x="1161499" y="5239974"/>
              <a:ext cx="1930398" cy="21544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algn="ctr"/>
              <a:r>
                <a:rPr lang="en-US" sz="1400" b="1" i="1" dirty="0">
                  <a:latin typeface="Segoe UI"/>
                  <a:cs typeface="Segoe UI"/>
                </a:rPr>
                <a:t>Lambda</a:t>
              </a:r>
              <a:endParaRPr lang="en-US" sz="2000" b="1" i="1" dirty="0">
                <a:solidFill>
                  <a:srgbClr val="2934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2C7C076-8F2D-DDED-7718-1DD23B6D869B}"/>
                </a:ext>
              </a:extLst>
            </p:cNvPr>
            <p:cNvGrpSpPr/>
            <p:nvPr/>
          </p:nvGrpSpPr>
          <p:grpSpPr>
            <a:xfrm>
              <a:off x="1495789" y="3252688"/>
              <a:ext cx="1184304" cy="1908704"/>
              <a:chOff x="1495789" y="3252688"/>
              <a:chExt cx="1184304" cy="1908704"/>
            </a:xfrm>
          </p:grpSpPr>
          <p:sp>
            <p:nvSpPr>
              <p:cNvPr id="5" name="Oval 24">
                <a:extLst>
                  <a:ext uri="{FF2B5EF4-FFF2-40B4-BE49-F238E27FC236}">
                    <a16:creationId xmlns:a16="http://schemas.microsoft.com/office/drawing/2014/main" id="{3FAEE789-716B-1CB3-38D5-1CA5388E3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169" y="3269243"/>
                <a:ext cx="1102924" cy="109960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Oval 24">
                <a:extLst>
                  <a:ext uri="{FF2B5EF4-FFF2-40B4-BE49-F238E27FC236}">
                    <a16:creationId xmlns:a16="http://schemas.microsoft.com/office/drawing/2014/main" id="{3E2C6703-BEA3-EA87-92D4-5A9078F9E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5789" y="3252688"/>
                <a:ext cx="1102924" cy="1099607"/>
              </a:xfrm>
              <a:prstGeom prst="ellipse">
                <a:avLst/>
              </a:prstGeom>
              <a:solidFill>
                <a:srgbClr val="FFC000"/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45E21C5-103D-D24A-03E5-13F1F005E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5497" y="4361292"/>
                <a:ext cx="0" cy="800100"/>
              </a:xfrm>
              <a:prstGeom prst="line">
                <a:avLst/>
              </a:prstGeom>
              <a:ln w="63500">
                <a:solidFill>
                  <a:schemeClr val="bg1">
                    <a:lumMod val="6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lambda" descr="Lambda service icon.">
                <a:extLst>
                  <a:ext uri="{FF2B5EF4-FFF2-40B4-BE49-F238E27FC236}">
                    <a16:creationId xmlns:a16="http://schemas.microsoft.com/office/drawing/2014/main" id="{2AA15E54-338E-6750-01BB-E7C611BB8A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 bwMode="auto">
              <a:xfrm>
                <a:off x="1746590" y="3476277"/>
                <a:ext cx="636002" cy="6360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62F98A3-FA2C-CBF9-3C59-5188E99F5DC3}"/>
              </a:ext>
            </a:extLst>
          </p:cNvPr>
          <p:cNvGrpSpPr/>
          <p:nvPr/>
        </p:nvGrpSpPr>
        <p:grpSpPr>
          <a:xfrm>
            <a:off x="256154" y="2129576"/>
            <a:ext cx="1178120" cy="2238901"/>
            <a:chOff x="256154" y="2129576"/>
            <a:chExt cx="1178120" cy="22389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AC33FA8-41B4-BDF9-BCC8-7FD39F08E593}"/>
                </a:ext>
              </a:extLst>
            </p:cNvPr>
            <p:cNvGrpSpPr/>
            <p:nvPr/>
          </p:nvGrpSpPr>
          <p:grpSpPr>
            <a:xfrm>
              <a:off x="256154" y="3256125"/>
              <a:ext cx="1178120" cy="1112352"/>
              <a:chOff x="256154" y="3256125"/>
              <a:chExt cx="1178120" cy="1112352"/>
            </a:xfrm>
          </p:grpSpPr>
          <p:sp>
            <p:nvSpPr>
              <p:cNvPr id="4" name="Oval 24">
                <a:extLst>
                  <a:ext uri="{FF2B5EF4-FFF2-40B4-BE49-F238E27FC236}">
                    <a16:creationId xmlns:a16="http://schemas.microsoft.com/office/drawing/2014/main" id="{AC6EE140-1B07-88DC-BA7E-19B79185F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350" y="3268870"/>
                <a:ext cx="1102924" cy="1099607"/>
              </a:xfrm>
              <a:prstGeom prst="ellipse">
                <a:avLst/>
              </a:prstGeom>
              <a:solidFill>
                <a:srgbClr val="FFC000"/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Oval 24">
                <a:extLst>
                  <a:ext uri="{FF2B5EF4-FFF2-40B4-BE49-F238E27FC236}">
                    <a16:creationId xmlns:a16="http://schemas.microsoft.com/office/drawing/2014/main" id="{7009C945-7D28-1ECD-B594-D2CCC00CE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154" y="3256125"/>
                <a:ext cx="1102924" cy="109960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044BB4-93C3-7D6C-2F88-32F72AABF1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794" y="2564129"/>
              <a:ext cx="22164" cy="692645"/>
            </a:xfrm>
            <a:prstGeom prst="line">
              <a:avLst/>
            </a:prstGeom>
            <a:ln w="57150">
              <a:solidFill>
                <a:srgbClr val="FFC000"/>
              </a:solidFill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BD500F-20A0-0B12-9CEF-EDAD7488DCE0}"/>
                </a:ext>
              </a:extLst>
            </p:cNvPr>
            <p:cNvSpPr/>
            <p:nvPr/>
          </p:nvSpPr>
          <p:spPr>
            <a:xfrm>
              <a:off x="635855" y="2129576"/>
              <a:ext cx="709450" cy="553998"/>
            </a:xfrm>
            <a:prstGeom prst="rect">
              <a:avLst/>
            </a:prstGeom>
            <a:noFill/>
            <a:ln w="31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400" b="1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EC2</a:t>
              </a:r>
            </a:p>
            <a:p>
              <a:endParaRPr lang="en-US" kern="0" dirty="0">
                <a:solidFill>
                  <a:prstClr val="black"/>
                </a:solidFill>
              </a:endParaRPr>
            </a:p>
          </p:txBody>
        </p:sp>
        <p:pic>
          <p:nvPicPr>
            <p:cNvPr id="90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320C6475-2523-BB02-234E-A672F849D3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491693" y="3523244"/>
              <a:ext cx="606986" cy="606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B998F4B-9345-28C2-ECE6-A0D033402E35}"/>
              </a:ext>
            </a:extLst>
          </p:cNvPr>
          <p:cNvGrpSpPr/>
          <p:nvPr/>
        </p:nvGrpSpPr>
        <p:grpSpPr>
          <a:xfrm>
            <a:off x="2584099" y="2080174"/>
            <a:ext cx="1930398" cy="2282478"/>
            <a:chOff x="2584099" y="2080174"/>
            <a:chExt cx="1930398" cy="228247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9FBC66-8B8F-261F-0D15-133ABD196BC4}"/>
                </a:ext>
              </a:extLst>
            </p:cNvPr>
            <p:cNvSpPr/>
            <p:nvPr/>
          </p:nvSpPr>
          <p:spPr>
            <a:xfrm>
              <a:off x="2584099" y="2080174"/>
              <a:ext cx="1930398" cy="215444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algn="ctr"/>
              <a:r>
                <a:rPr lang="en-US" sz="1400" b="1" i="1" dirty="0">
                  <a:latin typeface="Segoe UI"/>
                  <a:cs typeface="Segoe UI"/>
                </a:rPr>
                <a:t>S3 Bucket</a:t>
              </a:r>
              <a:endParaRPr lang="en-US" b="1" dirty="0">
                <a:solidFill>
                  <a:schemeClr val="bg1"/>
                </a:solidFill>
                <a:cs typeface="Segoe UI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4557B91-DC04-CFBC-934A-35148CAA1DAF}"/>
                </a:ext>
              </a:extLst>
            </p:cNvPr>
            <p:cNvGrpSpPr/>
            <p:nvPr/>
          </p:nvGrpSpPr>
          <p:grpSpPr>
            <a:xfrm>
              <a:off x="2855480" y="3250300"/>
              <a:ext cx="1178120" cy="1112352"/>
              <a:chOff x="256154" y="3256125"/>
              <a:chExt cx="1178120" cy="1112352"/>
            </a:xfrm>
          </p:grpSpPr>
          <p:sp>
            <p:nvSpPr>
              <p:cNvPr id="69" name="Oval 24">
                <a:extLst>
                  <a:ext uri="{FF2B5EF4-FFF2-40B4-BE49-F238E27FC236}">
                    <a16:creationId xmlns:a16="http://schemas.microsoft.com/office/drawing/2014/main" id="{75CA6986-F100-D22A-F2D9-5A6A9D7D2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350" y="3268870"/>
                <a:ext cx="1102924" cy="1099607"/>
              </a:xfrm>
              <a:prstGeom prst="ellipse">
                <a:avLst/>
              </a:prstGeom>
              <a:solidFill>
                <a:srgbClr val="FFC000"/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Oval 24">
                <a:extLst>
                  <a:ext uri="{FF2B5EF4-FFF2-40B4-BE49-F238E27FC236}">
                    <a16:creationId xmlns:a16="http://schemas.microsoft.com/office/drawing/2014/main" id="{34A97682-50EC-3EBA-3D32-3811F43F6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154" y="3256125"/>
                <a:ext cx="1102924" cy="109960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87" name="Graphic 8" descr="Amazon Simple Storage Service (Amazon S3) service icon.">
              <a:extLst>
                <a:ext uri="{FF2B5EF4-FFF2-40B4-BE49-F238E27FC236}">
                  <a16:creationId xmlns:a16="http://schemas.microsoft.com/office/drawing/2014/main" id="{64342118-E918-9B7F-DEB9-B3A37B279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3083229" y="3476277"/>
              <a:ext cx="653953" cy="65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87BEC80-5DC9-7113-9B76-6F0C1E60A6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4778" y="2414316"/>
              <a:ext cx="7866" cy="853910"/>
            </a:xfrm>
            <a:prstGeom prst="line">
              <a:avLst/>
            </a:prstGeom>
            <a:ln w="57150">
              <a:solidFill>
                <a:srgbClr val="FFC000"/>
              </a:solidFill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39183F-77A2-8107-1956-7C4AB793C025}"/>
              </a:ext>
            </a:extLst>
          </p:cNvPr>
          <p:cNvGrpSpPr/>
          <p:nvPr/>
        </p:nvGrpSpPr>
        <p:grpSpPr>
          <a:xfrm>
            <a:off x="5454806" y="2074752"/>
            <a:ext cx="1178120" cy="2282075"/>
            <a:chOff x="5454806" y="2074752"/>
            <a:chExt cx="1178120" cy="228207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A6C4694-587D-9AF6-4889-43E150171C0F}"/>
                </a:ext>
              </a:extLst>
            </p:cNvPr>
            <p:cNvSpPr/>
            <p:nvPr/>
          </p:nvSpPr>
          <p:spPr>
            <a:xfrm>
              <a:off x="5896722" y="2074752"/>
              <a:ext cx="504715" cy="215444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r>
                <a:rPr lang="en-US" sz="1400" b="1" i="1" dirty="0">
                  <a:latin typeface="Segoe UI"/>
                  <a:cs typeface="Segoe UI"/>
                </a:rPr>
                <a:t>VPC</a:t>
              </a:r>
              <a:endParaRPr lang="en-US" sz="20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B744073-BB89-079B-36B7-22ACA40CCACA}"/>
                </a:ext>
              </a:extLst>
            </p:cNvPr>
            <p:cNvGrpSpPr/>
            <p:nvPr/>
          </p:nvGrpSpPr>
          <p:grpSpPr>
            <a:xfrm>
              <a:off x="5454806" y="3244475"/>
              <a:ext cx="1178120" cy="1112352"/>
              <a:chOff x="256154" y="3256125"/>
              <a:chExt cx="1178120" cy="1112352"/>
            </a:xfrm>
          </p:grpSpPr>
          <p:sp>
            <p:nvSpPr>
              <p:cNvPr id="72" name="Oval 24">
                <a:extLst>
                  <a:ext uri="{FF2B5EF4-FFF2-40B4-BE49-F238E27FC236}">
                    <a16:creationId xmlns:a16="http://schemas.microsoft.com/office/drawing/2014/main" id="{8DBD6D64-EC5A-2A58-3D96-1C0891DCE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350" y="3268870"/>
                <a:ext cx="1102924" cy="1099607"/>
              </a:xfrm>
              <a:prstGeom prst="ellipse">
                <a:avLst/>
              </a:prstGeom>
              <a:solidFill>
                <a:srgbClr val="FFC000"/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Oval 24">
                <a:extLst>
                  <a:ext uri="{FF2B5EF4-FFF2-40B4-BE49-F238E27FC236}">
                    <a16:creationId xmlns:a16="http://schemas.microsoft.com/office/drawing/2014/main" id="{FD40E01C-9C34-DCA2-829C-B2B028C2F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154" y="3256125"/>
                <a:ext cx="1102924" cy="109960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85" name="Graphic 6" descr="Amazon Virtual Private Cloud (Amazon VPC) service icon.">
              <a:extLst>
                <a:ext uri="{FF2B5EF4-FFF2-40B4-BE49-F238E27FC236}">
                  <a16:creationId xmlns:a16="http://schemas.microsoft.com/office/drawing/2014/main" id="{5A5767AA-88E8-863E-D22D-48BA0FAD27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5711226" y="3466773"/>
              <a:ext cx="655504" cy="655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9C52070-A786-B731-F7D9-7158FF07B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050" y="2423094"/>
              <a:ext cx="7866" cy="853910"/>
            </a:xfrm>
            <a:prstGeom prst="line">
              <a:avLst/>
            </a:prstGeom>
            <a:ln w="57150">
              <a:solidFill>
                <a:srgbClr val="FFC000"/>
              </a:solidFill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51ECCB4-843C-4650-7087-8774C241DCF7}"/>
              </a:ext>
            </a:extLst>
          </p:cNvPr>
          <p:cNvGrpSpPr/>
          <p:nvPr/>
        </p:nvGrpSpPr>
        <p:grpSpPr>
          <a:xfrm>
            <a:off x="8054132" y="2084653"/>
            <a:ext cx="1178120" cy="2266349"/>
            <a:chOff x="8054132" y="2084653"/>
            <a:chExt cx="1178120" cy="226634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3E5F14-D4EA-17F2-C29F-961468952A05}"/>
                </a:ext>
              </a:extLst>
            </p:cNvPr>
            <p:cNvSpPr/>
            <p:nvPr/>
          </p:nvSpPr>
          <p:spPr>
            <a:xfrm>
              <a:off x="8446449" y="2084653"/>
              <a:ext cx="504715" cy="215444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r>
                <a:rPr lang="en-US" sz="1400" b="1" i="1" dirty="0">
                  <a:latin typeface="Segoe UI"/>
                  <a:cs typeface="Segoe UI"/>
                </a:rPr>
                <a:t>IAM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D58F4FC-7AC5-013C-A385-90AA4FFF638E}"/>
                </a:ext>
              </a:extLst>
            </p:cNvPr>
            <p:cNvGrpSpPr/>
            <p:nvPr/>
          </p:nvGrpSpPr>
          <p:grpSpPr>
            <a:xfrm>
              <a:off x="8054132" y="3238650"/>
              <a:ext cx="1178120" cy="1112352"/>
              <a:chOff x="256154" y="3256125"/>
              <a:chExt cx="1178120" cy="1112352"/>
            </a:xfrm>
          </p:grpSpPr>
          <p:sp>
            <p:nvSpPr>
              <p:cNvPr id="75" name="Oval 24">
                <a:extLst>
                  <a:ext uri="{FF2B5EF4-FFF2-40B4-BE49-F238E27FC236}">
                    <a16:creationId xmlns:a16="http://schemas.microsoft.com/office/drawing/2014/main" id="{EB4443FA-92E6-D54F-6B8B-C172FC526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350" y="3268870"/>
                <a:ext cx="1102924" cy="1099607"/>
              </a:xfrm>
              <a:prstGeom prst="ellipse">
                <a:avLst/>
              </a:prstGeom>
              <a:solidFill>
                <a:srgbClr val="FFC000"/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Oval 24">
                <a:extLst>
                  <a:ext uri="{FF2B5EF4-FFF2-40B4-BE49-F238E27FC236}">
                    <a16:creationId xmlns:a16="http://schemas.microsoft.com/office/drawing/2014/main" id="{982FA9D0-E208-AD38-7897-8380F9795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154" y="3256125"/>
                <a:ext cx="1102924" cy="109960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86" name="Graphic 19" descr="AWS Identity and Access Management (IAM) service icon.">
              <a:extLst>
                <a:ext uri="{FF2B5EF4-FFF2-40B4-BE49-F238E27FC236}">
                  <a16:creationId xmlns:a16="http://schemas.microsoft.com/office/drawing/2014/main" id="{2DFB79B4-1749-6A4A-E370-17FD5FFA5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8278655" y="3466773"/>
              <a:ext cx="692080" cy="692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B9F45F4-23FA-6331-48B6-A4D3404B4A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09781" y="2400724"/>
              <a:ext cx="7866" cy="853910"/>
            </a:xfrm>
            <a:prstGeom prst="line">
              <a:avLst/>
            </a:prstGeom>
            <a:ln w="57150">
              <a:solidFill>
                <a:srgbClr val="FFC000"/>
              </a:solidFill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C1577B2-937F-885A-E92C-DA68392E4D93}"/>
              </a:ext>
            </a:extLst>
          </p:cNvPr>
          <p:cNvGrpSpPr/>
          <p:nvPr/>
        </p:nvGrpSpPr>
        <p:grpSpPr>
          <a:xfrm>
            <a:off x="10653458" y="2080174"/>
            <a:ext cx="2116328" cy="2265003"/>
            <a:chOff x="10653458" y="2080174"/>
            <a:chExt cx="2116328" cy="226500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3C26D51-348A-3C29-B5ED-DB7296366881}"/>
                </a:ext>
              </a:extLst>
            </p:cNvPr>
            <p:cNvSpPr/>
            <p:nvPr/>
          </p:nvSpPr>
          <p:spPr>
            <a:xfrm>
              <a:off x="10759100" y="2080174"/>
              <a:ext cx="2010686" cy="215444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sz="1400" b="1" i="1" dirty="0">
                  <a:latin typeface="Segoe UI"/>
                  <a:cs typeface="Segoe UI"/>
                </a:rPr>
                <a:t>CloudWatch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7B0F24B-5E93-FE89-C6CE-A3DAD4219F16}"/>
                </a:ext>
              </a:extLst>
            </p:cNvPr>
            <p:cNvGrpSpPr/>
            <p:nvPr/>
          </p:nvGrpSpPr>
          <p:grpSpPr>
            <a:xfrm>
              <a:off x="10653458" y="3232825"/>
              <a:ext cx="1178120" cy="1112352"/>
              <a:chOff x="256154" y="3256125"/>
              <a:chExt cx="1178120" cy="1112352"/>
            </a:xfrm>
          </p:grpSpPr>
          <p:sp>
            <p:nvSpPr>
              <p:cNvPr id="78" name="Oval 24">
                <a:extLst>
                  <a:ext uri="{FF2B5EF4-FFF2-40B4-BE49-F238E27FC236}">
                    <a16:creationId xmlns:a16="http://schemas.microsoft.com/office/drawing/2014/main" id="{45CB46AD-A91B-61E6-AE3F-71B6A5426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350" y="3268870"/>
                <a:ext cx="1102924" cy="1099607"/>
              </a:xfrm>
              <a:prstGeom prst="ellipse">
                <a:avLst/>
              </a:prstGeom>
              <a:solidFill>
                <a:srgbClr val="FFC000"/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Oval 24">
                <a:extLst>
                  <a:ext uri="{FF2B5EF4-FFF2-40B4-BE49-F238E27FC236}">
                    <a16:creationId xmlns:a16="http://schemas.microsoft.com/office/drawing/2014/main" id="{AB1DC76A-3D98-D45F-6DE8-2A13B961E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154" y="3256125"/>
                <a:ext cx="1102924" cy="109960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83" name="Graphic 17" descr="Amazon CloudWatch service icon.">
              <a:extLst>
                <a:ext uri="{FF2B5EF4-FFF2-40B4-BE49-F238E27FC236}">
                  <a16:creationId xmlns:a16="http://schemas.microsoft.com/office/drawing/2014/main" id="{B3EA940B-3C28-96E8-ED96-DAA08D237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10858642" y="3410426"/>
              <a:ext cx="711851" cy="71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F3C74B-C274-8039-31CE-B51FD6AAB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1345" y="2410806"/>
              <a:ext cx="7866" cy="853910"/>
            </a:xfrm>
            <a:prstGeom prst="line">
              <a:avLst/>
            </a:prstGeom>
            <a:ln w="57150">
              <a:solidFill>
                <a:srgbClr val="FFC000"/>
              </a:solidFill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C6F4B0B-4172-76EE-A2EF-BBEF896A1B39}"/>
              </a:ext>
            </a:extLst>
          </p:cNvPr>
          <p:cNvGrpSpPr/>
          <p:nvPr/>
        </p:nvGrpSpPr>
        <p:grpSpPr>
          <a:xfrm>
            <a:off x="3737182" y="3236133"/>
            <a:ext cx="1930398" cy="2229518"/>
            <a:chOff x="3737182" y="3236133"/>
            <a:chExt cx="1930398" cy="222951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954B859-5459-2510-CF78-D02D3D18FB70}"/>
                </a:ext>
              </a:extLst>
            </p:cNvPr>
            <p:cNvSpPr/>
            <p:nvPr/>
          </p:nvSpPr>
          <p:spPr>
            <a:xfrm>
              <a:off x="3737182" y="5250207"/>
              <a:ext cx="1930398" cy="21544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algn="ctr"/>
              <a:r>
                <a:rPr lang="en-US" sz="1400" b="1" i="1" dirty="0">
                  <a:latin typeface="Segoe UI"/>
                  <a:cs typeface="Segoe UI"/>
                </a:rPr>
                <a:t>DynamoDB</a:t>
              </a:r>
              <a:endParaRPr lang="en-US" sz="2000" b="1" i="1" dirty="0">
                <a:solidFill>
                  <a:srgbClr val="2934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E8700B4-8C1C-5BAD-8256-B14FE2A48149}"/>
                </a:ext>
              </a:extLst>
            </p:cNvPr>
            <p:cNvGrpSpPr/>
            <p:nvPr/>
          </p:nvGrpSpPr>
          <p:grpSpPr>
            <a:xfrm>
              <a:off x="4153464" y="3236133"/>
              <a:ext cx="1184304" cy="1116162"/>
              <a:chOff x="1495789" y="3252688"/>
              <a:chExt cx="1184304" cy="1116162"/>
            </a:xfrm>
          </p:grpSpPr>
          <p:sp>
            <p:nvSpPr>
              <p:cNvPr id="59" name="Oval 24">
                <a:extLst>
                  <a:ext uri="{FF2B5EF4-FFF2-40B4-BE49-F238E27FC236}">
                    <a16:creationId xmlns:a16="http://schemas.microsoft.com/office/drawing/2014/main" id="{CE8FFCE6-41F9-C60C-0E44-C472EB65D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169" y="3269243"/>
                <a:ext cx="1102924" cy="109960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Oval 24">
                <a:extLst>
                  <a:ext uri="{FF2B5EF4-FFF2-40B4-BE49-F238E27FC236}">
                    <a16:creationId xmlns:a16="http://schemas.microsoft.com/office/drawing/2014/main" id="{9758D73B-AB04-AC22-E255-C5E7457B7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5789" y="3252688"/>
                <a:ext cx="1102924" cy="1099607"/>
              </a:xfrm>
              <a:prstGeom prst="ellipse">
                <a:avLst/>
              </a:prstGeom>
              <a:solidFill>
                <a:srgbClr val="FFC000"/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82" name="Graphic 23" descr="Amazon DynamoDB service icon.">
              <a:extLst>
                <a:ext uri="{FF2B5EF4-FFF2-40B4-BE49-F238E27FC236}">
                  <a16:creationId xmlns:a16="http://schemas.microsoft.com/office/drawing/2014/main" id="{B2AA5A5D-75B2-8325-415C-9CCC641B7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4375554" y="3472128"/>
              <a:ext cx="650149" cy="65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1E52D95-B125-332B-8736-750F8F39BAB8}"/>
                </a:ext>
              </a:extLst>
            </p:cNvPr>
            <p:cNvCxnSpPr>
              <a:cxnSpLocks/>
            </p:cNvCxnSpPr>
            <p:nvPr/>
          </p:nvCxnSpPr>
          <p:spPr>
            <a:xfrm>
              <a:off x="4763969" y="4332432"/>
              <a:ext cx="0" cy="80010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D46808-FD88-D321-7B0D-78D3CF05261F}"/>
              </a:ext>
            </a:extLst>
          </p:cNvPr>
          <p:cNvGrpSpPr/>
          <p:nvPr/>
        </p:nvGrpSpPr>
        <p:grpSpPr>
          <a:xfrm>
            <a:off x="6415523" y="3233745"/>
            <a:ext cx="2091881" cy="2214236"/>
            <a:chOff x="6415523" y="3233745"/>
            <a:chExt cx="2091881" cy="221423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48F8E3-6D12-7FF8-A7CD-CE6F3BDE03AB}"/>
                </a:ext>
              </a:extLst>
            </p:cNvPr>
            <p:cNvSpPr/>
            <p:nvPr/>
          </p:nvSpPr>
          <p:spPr>
            <a:xfrm>
              <a:off x="6415523" y="5232537"/>
              <a:ext cx="2091881" cy="21544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400" b="1" i="1" dirty="0">
                  <a:latin typeface="Segoe UI"/>
                  <a:cs typeface="Segoe UI"/>
                </a:rPr>
                <a:t>Security Group</a:t>
              </a:r>
              <a:endParaRPr lang="en-US" sz="2000" b="1" i="1" dirty="0">
                <a:solidFill>
                  <a:srgbClr val="2934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AB33331-78AD-A45F-08F1-59664F1BE33F}"/>
                </a:ext>
              </a:extLst>
            </p:cNvPr>
            <p:cNvGrpSpPr/>
            <p:nvPr/>
          </p:nvGrpSpPr>
          <p:grpSpPr>
            <a:xfrm>
              <a:off x="6749087" y="3233745"/>
              <a:ext cx="1184304" cy="1116162"/>
              <a:chOff x="1495789" y="3252688"/>
              <a:chExt cx="1184304" cy="1116162"/>
            </a:xfrm>
          </p:grpSpPr>
          <p:sp>
            <p:nvSpPr>
              <p:cNvPr id="62" name="Oval 24">
                <a:extLst>
                  <a:ext uri="{FF2B5EF4-FFF2-40B4-BE49-F238E27FC236}">
                    <a16:creationId xmlns:a16="http://schemas.microsoft.com/office/drawing/2014/main" id="{5A2F4F83-FDDD-CEBA-CC8F-2D8693618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169" y="3269243"/>
                <a:ext cx="1102924" cy="109960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Oval 24">
                <a:extLst>
                  <a:ext uri="{FF2B5EF4-FFF2-40B4-BE49-F238E27FC236}">
                    <a16:creationId xmlns:a16="http://schemas.microsoft.com/office/drawing/2014/main" id="{687E69BE-5974-04E9-C4B2-9D49C9B16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5789" y="3252688"/>
                <a:ext cx="1102924" cy="1099607"/>
              </a:xfrm>
              <a:prstGeom prst="ellipse">
                <a:avLst/>
              </a:prstGeom>
              <a:solidFill>
                <a:srgbClr val="FFC000"/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91" name="Graphic 7" descr="Security, Identity, &amp; Compliance standard category icon.">
              <a:extLst>
                <a:ext uri="{FF2B5EF4-FFF2-40B4-BE49-F238E27FC236}">
                  <a16:creationId xmlns:a16="http://schemas.microsoft.com/office/drawing/2014/main" id="{0D73905F-5B45-F6F8-75CC-3EFE4095B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6966947" y="3494581"/>
              <a:ext cx="649523" cy="649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58E849-8967-D943-0913-95FF8074DEB7}"/>
                </a:ext>
              </a:extLst>
            </p:cNvPr>
            <p:cNvCxnSpPr>
              <a:cxnSpLocks/>
            </p:cNvCxnSpPr>
            <p:nvPr/>
          </p:nvCxnSpPr>
          <p:spPr>
            <a:xfrm>
              <a:off x="7432441" y="4303572"/>
              <a:ext cx="0" cy="80010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B3D0925-0987-2D51-0B57-168DDD656A19}"/>
              </a:ext>
            </a:extLst>
          </p:cNvPr>
          <p:cNvGrpSpPr/>
          <p:nvPr/>
        </p:nvGrpSpPr>
        <p:grpSpPr>
          <a:xfrm>
            <a:off x="9393242" y="3174314"/>
            <a:ext cx="2158137" cy="2281104"/>
            <a:chOff x="9393242" y="3174314"/>
            <a:chExt cx="2158137" cy="228110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BA47F1D-C444-37D0-E722-5948C6B91514}"/>
                </a:ext>
              </a:extLst>
            </p:cNvPr>
            <p:cNvSpPr/>
            <p:nvPr/>
          </p:nvSpPr>
          <p:spPr>
            <a:xfrm>
              <a:off x="9459498" y="5239974"/>
              <a:ext cx="2091881" cy="21544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en-US" sz="1400" b="1" i="1" dirty="0">
                  <a:latin typeface="Segoe UI"/>
                  <a:cs typeface="Segoe UI"/>
                </a:rPr>
                <a:t>API Gateway</a:t>
              </a:r>
              <a:endParaRPr lang="en-US" sz="2000" b="1" i="1" dirty="0">
                <a:solidFill>
                  <a:srgbClr val="2934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151F7F1-E893-27B9-3A58-A8A00F4F23BE}"/>
                </a:ext>
              </a:extLst>
            </p:cNvPr>
            <p:cNvGrpSpPr/>
            <p:nvPr/>
          </p:nvGrpSpPr>
          <p:grpSpPr>
            <a:xfrm>
              <a:off x="9393242" y="3174314"/>
              <a:ext cx="1184304" cy="1900498"/>
              <a:chOff x="9393242" y="3174314"/>
              <a:chExt cx="1184304" cy="190049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FD0FAD9F-AA7C-ADC5-9FCC-BE6A4729DD66}"/>
                  </a:ext>
                </a:extLst>
              </p:cNvPr>
              <p:cNvGrpSpPr/>
              <p:nvPr/>
            </p:nvGrpSpPr>
            <p:grpSpPr>
              <a:xfrm>
                <a:off x="9393242" y="3174314"/>
                <a:ext cx="1184304" cy="1116162"/>
                <a:chOff x="1495789" y="3252688"/>
                <a:chExt cx="1184304" cy="1116162"/>
              </a:xfrm>
            </p:grpSpPr>
            <p:sp>
              <p:nvSpPr>
                <p:cNvPr id="65" name="Oval 24">
                  <a:extLst>
                    <a:ext uri="{FF2B5EF4-FFF2-40B4-BE49-F238E27FC236}">
                      <a16:creationId xmlns:a16="http://schemas.microsoft.com/office/drawing/2014/main" id="{963004E3-A1B7-FEAB-0262-490B1C5E31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7169" y="3269243"/>
                  <a:ext cx="1102924" cy="109960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Oval 24">
                  <a:extLst>
                    <a:ext uri="{FF2B5EF4-FFF2-40B4-BE49-F238E27FC236}">
                      <a16:creationId xmlns:a16="http://schemas.microsoft.com/office/drawing/2014/main" id="{3C68F6B2-AECD-8443-2930-6F546D49ED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5789" y="3252688"/>
                  <a:ext cx="1102924" cy="1099607"/>
                </a:xfrm>
                <a:prstGeom prst="ellipse">
                  <a:avLst/>
                </a:prstGeom>
                <a:solidFill>
                  <a:srgbClr val="FFC0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</p:grpSp>
          <p:pic>
            <p:nvPicPr>
              <p:cNvPr id="89" name="Graphic 17" descr="Amazon API Gateway service icon.">
                <a:extLst>
                  <a:ext uri="{FF2B5EF4-FFF2-40B4-BE49-F238E27FC236}">
                    <a16:creationId xmlns:a16="http://schemas.microsoft.com/office/drawing/2014/main" id="{8C167D47-9A50-E953-B6C9-F996B9481F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/>
              <a:stretch/>
            </p:blipFill>
            <p:spPr bwMode="auto">
              <a:xfrm>
                <a:off x="9617604" y="3422293"/>
                <a:ext cx="654200" cy="65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93771BE-F2C6-A43C-9ECC-5C1E4F1E3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00913" y="4274712"/>
                <a:ext cx="0" cy="800100"/>
              </a:xfrm>
              <a:prstGeom prst="line">
                <a:avLst/>
              </a:prstGeom>
              <a:ln w="63500">
                <a:solidFill>
                  <a:schemeClr val="bg1">
                    <a:lumMod val="6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019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Demo on Terraform: Create Azure Resource Group | by tarun bhatt | DevOps  Dudes | Medium">
            <a:extLst>
              <a:ext uri="{FF2B5EF4-FFF2-40B4-BE49-F238E27FC236}">
                <a16:creationId xmlns:a16="http://schemas.microsoft.com/office/drawing/2014/main" id="{F3C59EB3-1F5E-D27A-EC63-41841D98A4F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0730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49DA62D-5BFE-07A8-01E5-C1A1C790F9DF}"/>
              </a:ext>
            </a:extLst>
          </p:cNvPr>
          <p:cNvGrpSpPr/>
          <p:nvPr/>
        </p:nvGrpSpPr>
        <p:grpSpPr>
          <a:xfrm>
            <a:off x="373106" y="2021305"/>
            <a:ext cx="11445788" cy="2129089"/>
            <a:chOff x="252225" y="78830"/>
            <a:chExt cx="11445788" cy="1442788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2E8BA691-103D-A428-156E-8BE93521F9EE}"/>
                </a:ext>
              </a:extLst>
            </p:cNvPr>
            <p:cNvSpPr/>
            <p:nvPr/>
          </p:nvSpPr>
          <p:spPr>
            <a:xfrm flipH="1" flipV="1">
              <a:off x="252225" y="733093"/>
              <a:ext cx="709450" cy="441436"/>
            </a:xfrm>
            <a:prstGeom prst="rtTriangle">
              <a:avLst/>
            </a:prstGeom>
            <a:solidFill>
              <a:srgbClr val="D09E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A0C1B7-7E1B-5655-8A5D-79AAED11FBF7}"/>
                </a:ext>
              </a:extLst>
            </p:cNvPr>
            <p:cNvSpPr/>
            <p:nvPr/>
          </p:nvSpPr>
          <p:spPr>
            <a:xfrm>
              <a:off x="851334" y="78830"/>
              <a:ext cx="10846679" cy="1442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208514-8B0E-431B-8AB3-4BE86A6451C2}"/>
                </a:ext>
              </a:extLst>
            </p:cNvPr>
            <p:cNvSpPr/>
            <p:nvPr/>
          </p:nvSpPr>
          <p:spPr>
            <a:xfrm>
              <a:off x="252229" y="291661"/>
              <a:ext cx="1534516" cy="44143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766C30E-77CE-415D-B38E-7DE5DF048F79}"/>
              </a:ext>
            </a:extLst>
          </p:cNvPr>
          <p:cNvSpPr txBox="1"/>
          <p:nvPr/>
        </p:nvSpPr>
        <p:spPr>
          <a:xfrm>
            <a:off x="1902788" y="2263511"/>
            <a:ext cx="90958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96570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173</Words>
  <Application>Microsoft Office PowerPoint</Application>
  <PresentationFormat>Widescreen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Yuktha D</dc:creator>
  <cp:lastModifiedBy>Yuktha D</cp:lastModifiedBy>
  <cp:revision>2</cp:revision>
  <dcterms:created xsi:type="dcterms:W3CDTF">2024-05-23T06:47:54Z</dcterms:created>
  <dcterms:modified xsi:type="dcterms:W3CDTF">2024-05-23T08:12:08Z</dcterms:modified>
</cp:coreProperties>
</file>