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95" autoAdjust="0"/>
  </p:normalViewPr>
  <p:slideViewPr>
    <p:cSldViewPr snapToGrid="0">
      <p:cViewPr varScale="1">
        <p:scale>
          <a:sx n="65" d="100"/>
          <a:sy n="65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E1A3F-9607-4A20-A0F7-AEDEA66B43E1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E3605-8A5B-4556-B2A6-75527BB9F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06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C179-FAF9-43C7-A57D-5C7AC933429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11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C65F-D0BA-5023-6A0C-9CB574E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DA11-2B9D-4450-FA4C-7D0FADDD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9B8E9-BDC3-4866-5A86-4BE77A2A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3F944-122F-B10F-249D-1A3C0407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9922-9087-DF83-8DAB-152786AA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C1F0-84E0-041B-55BF-02AB28F5D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4BD02-8910-DA53-4BF6-3DF2F2DE3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5084-E4A3-970A-449C-0F546849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335C-6435-5020-0C63-846E181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305-D22B-BBA1-9630-AA4FBC2A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0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E054D-1291-6E65-9FA9-411EBDCE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A1D3-C41B-71C2-E608-2EFD835D6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F17A7-71E1-8476-638A-812891636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B67222-8FE0-46B1-93FE-F448AB5B4B7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116B-753E-2909-A44E-46AAD5754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00B7-E70B-4A02-8CEC-D9A583DDD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ytelearning.blogspot.com/2018/01/Instalar-Ansible-uso-basico-Linu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993119E-2DDA-6AB9-DA38-4BC29504D870}"/>
              </a:ext>
            </a:extLst>
          </p:cNvPr>
          <p:cNvGrpSpPr/>
          <p:nvPr/>
        </p:nvGrpSpPr>
        <p:grpSpPr>
          <a:xfrm>
            <a:off x="139932" y="1536031"/>
            <a:ext cx="11445788" cy="3785937"/>
            <a:chOff x="139932" y="1536031"/>
            <a:chExt cx="11445788" cy="378593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8BF119B-718C-D3A3-154C-92DE075DBCA0}"/>
                </a:ext>
              </a:extLst>
            </p:cNvPr>
            <p:cNvGrpSpPr/>
            <p:nvPr/>
          </p:nvGrpSpPr>
          <p:grpSpPr>
            <a:xfrm>
              <a:off x="139932" y="1536031"/>
              <a:ext cx="11445788" cy="3785937"/>
              <a:chOff x="252225" y="78829"/>
              <a:chExt cx="11445788" cy="1545021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2E8BA691-103D-A428-156E-8BE93521F9EE}"/>
                  </a:ext>
                </a:extLst>
              </p:cNvPr>
              <p:cNvSpPr/>
              <p:nvPr/>
            </p:nvSpPr>
            <p:spPr>
              <a:xfrm flipH="1" flipV="1">
                <a:off x="252225" y="733093"/>
                <a:ext cx="709450" cy="441436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A0C1B7-7E1B-5655-8A5D-79AAED11FBF7}"/>
                  </a:ext>
                </a:extLst>
              </p:cNvPr>
              <p:cNvSpPr/>
              <p:nvPr/>
            </p:nvSpPr>
            <p:spPr>
              <a:xfrm>
                <a:off x="851334" y="78829"/>
                <a:ext cx="10846679" cy="154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208514-8B0E-431B-8AB3-4BE86A6451C2}"/>
                  </a:ext>
                </a:extLst>
              </p:cNvPr>
              <p:cNvSpPr/>
              <p:nvPr/>
            </p:nvSpPr>
            <p:spPr>
              <a:xfrm>
                <a:off x="252229" y="291661"/>
                <a:ext cx="1534516" cy="44143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DCE31E-BABC-6D3C-FAFF-8E08336E04C3}"/>
                </a:ext>
              </a:extLst>
            </p:cNvPr>
            <p:cNvSpPr txBox="1"/>
            <p:nvPr/>
          </p:nvSpPr>
          <p:spPr>
            <a:xfrm>
              <a:off x="2095717" y="2904245"/>
              <a:ext cx="64725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To Ansible</a:t>
              </a:r>
            </a:p>
          </p:txBody>
        </p:sp>
      </p:grpSp>
      <p:pic>
        <p:nvPicPr>
          <p:cNvPr id="4" name="Picture 3" descr="A white letter in a black circle&#10;&#10;Description automatically generated">
            <a:extLst>
              <a:ext uri="{FF2B5EF4-FFF2-40B4-BE49-F238E27FC236}">
                <a16:creationId xmlns:a16="http://schemas.microsoft.com/office/drawing/2014/main" id="{B583EC49-AF4C-9BC1-6962-05C5C7E8E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86174" y="2378428"/>
            <a:ext cx="3538849" cy="188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0950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49DA62D-5BFE-07A8-01E5-C1A1C790F9DF}"/>
              </a:ext>
            </a:extLst>
          </p:cNvPr>
          <p:cNvGrpSpPr/>
          <p:nvPr/>
        </p:nvGrpSpPr>
        <p:grpSpPr>
          <a:xfrm>
            <a:off x="373106" y="2021305"/>
            <a:ext cx="11445788" cy="2129089"/>
            <a:chOff x="252225" y="78830"/>
            <a:chExt cx="11445788" cy="1442788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2E8BA691-103D-A428-156E-8BE93521F9EE}"/>
                </a:ext>
              </a:extLst>
            </p:cNvPr>
            <p:cNvSpPr/>
            <p:nvPr/>
          </p:nvSpPr>
          <p:spPr>
            <a:xfrm flipH="1" flipV="1">
              <a:off x="252225" y="733093"/>
              <a:ext cx="709450" cy="441436"/>
            </a:xfrm>
            <a:prstGeom prst="rtTriangle">
              <a:avLst/>
            </a:prstGeom>
            <a:solidFill>
              <a:srgbClr val="D09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A0C1B7-7E1B-5655-8A5D-79AAED11FBF7}"/>
                </a:ext>
              </a:extLst>
            </p:cNvPr>
            <p:cNvSpPr/>
            <p:nvPr/>
          </p:nvSpPr>
          <p:spPr>
            <a:xfrm>
              <a:off x="851334" y="78830"/>
              <a:ext cx="10846679" cy="1442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208514-8B0E-431B-8AB3-4BE86A6451C2}"/>
                </a:ext>
              </a:extLst>
            </p:cNvPr>
            <p:cNvSpPr/>
            <p:nvPr/>
          </p:nvSpPr>
          <p:spPr>
            <a:xfrm>
              <a:off x="252229" y="291661"/>
              <a:ext cx="1534516" cy="4414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766C30E-77CE-415D-B38E-7DE5DF048F79}"/>
              </a:ext>
            </a:extLst>
          </p:cNvPr>
          <p:cNvSpPr txBox="1"/>
          <p:nvPr/>
        </p:nvSpPr>
        <p:spPr>
          <a:xfrm>
            <a:off x="1902788" y="2263511"/>
            <a:ext cx="90958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96570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54924" y="453258"/>
            <a:ext cx="911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Ansible ?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897462-BE06-6DBD-8D3F-64C21FDFE3D5}"/>
              </a:ext>
            </a:extLst>
          </p:cNvPr>
          <p:cNvGrpSpPr/>
          <p:nvPr/>
        </p:nvGrpSpPr>
        <p:grpSpPr>
          <a:xfrm>
            <a:off x="61761" y="2084936"/>
            <a:ext cx="3340459" cy="4568060"/>
            <a:chOff x="61761" y="2084936"/>
            <a:chExt cx="3340459" cy="456806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69FC6A6-9E89-82FD-6615-D098AD6DD037}"/>
                </a:ext>
              </a:extLst>
            </p:cNvPr>
            <p:cNvGrpSpPr/>
            <p:nvPr/>
          </p:nvGrpSpPr>
          <p:grpSpPr>
            <a:xfrm>
              <a:off x="61761" y="2084936"/>
              <a:ext cx="3340459" cy="4568060"/>
              <a:chOff x="61761" y="2084936"/>
              <a:chExt cx="3340459" cy="456806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1FABEAD-C1CE-2CAB-38F0-013F2DF314AE}"/>
                  </a:ext>
                </a:extLst>
              </p:cNvPr>
              <p:cNvGrpSpPr/>
              <p:nvPr/>
            </p:nvGrpSpPr>
            <p:grpSpPr>
              <a:xfrm>
                <a:off x="61761" y="2084936"/>
                <a:ext cx="3340459" cy="4568060"/>
                <a:chOff x="61761" y="2084936"/>
                <a:chExt cx="3340459" cy="456806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1499996-04E8-2A6F-20BA-FF0C7B696EC5}"/>
                    </a:ext>
                  </a:extLst>
                </p:cNvPr>
                <p:cNvSpPr/>
                <p:nvPr/>
              </p:nvSpPr>
              <p:spPr>
                <a:xfrm>
                  <a:off x="211307" y="2084936"/>
                  <a:ext cx="3190913" cy="4568060"/>
                </a:xfrm>
                <a:prstGeom prst="rect">
                  <a:avLst/>
                </a:prstGeom>
                <a:solidFill>
                  <a:schemeClr val="tx1">
                    <a:alpha val="10000"/>
                  </a:schemeClr>
                </a:solidFill>
                <a:ln w="57150">
                  <a:noFill/>
                </a:ln>
                <a:effectLst>
                  <a:softEdge rad="2032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Right Triangle 6">
                  <a:extLst>
                    <a:ext uri="{FF2B5EF4-FFF2-40B4-BE49-F238E27FC236}">
                      <a16:creationId xmlns:a16="http://schemas.microsoft.com/office/drawing/2014/main" id="{16E4E59A-B32A-7103-A8C7-1804142AA495}"/>
                    </a:ext>
                  </a:extLst>
                </p:cNvPr>
                <p:cNvSpPr/>
                <p:nvPr/>
              </p:nvSpPr>
              <p:spPr>
                <a:xfrm flipH="1" flipV="1">
                  <a:off x="61761" y="3048904"/>
                  <a:ext cx="603606" cy="622421"/>
                </a:xfrm>
                <a:prstGeom prst="rtTriangle">
                  <a:avLst/>
                </a:prstGeom>
                <a:solidFill>
                  <a:srgbClr val="D09E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D064502-0663-B121-1F4F-F931572657C4}"/>
                    </a:ext>
                  </a:extLst>
                </p:cNvPr>
                <p:cNvSpPr/>
                <p:nvPr/>
              </p:nvSpPr>
              <p:spPr>
                <a:xfrm>
                  <a:off x="610216" y="2336150"/>
                  <a:ext cx="2360761" cy="38711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EF58F6-8275-F4E0-9078-F9E7D2A12D87}"/>
                    </a:ext>
                  </a:extLst>
                </p:cNvPr>
                <p:cNvSpPr/>
                <p:nvPr/>
              </p:nvSpPr>
              <p:spPr>
                <a:xfrm>
                  <a:off x="61761" y="2426483"/>
                  <a:ext cx="1287690" cy="62242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AEAEF7C-3732-CE91-9F32-702681D518E6}"/>
                    </a:ext>
                  </a:extLst>
                </p:cNvPr>
                <p:cNvSpPr txBox="1"/>
                <p:nvPr/>
              </p:nvSpPr>
              <p:spPr>
                <a:xfrm>
                  <a:off x="293140" y="2396874"/>
                  <a:ext cx="838342" cy="6816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chemeClr val="bg1"/>
                      </a:solidFill>
                    </a:rPr>
                    <a:t>01</a:t>
                  </a:r>
                  <a:endParaRPr lang="en-IN" sz="4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143880D-6EF4-021C-EDC0-63F1AC0C5ED4}"/>
                  </a:ext>
                </a:extLst>
              </p:cNvPr>
              <p:cNvSpPr txBox="1"/>
              <p:nvPr/>
            </p:nvSpPr>
            <p:spPr>
              <a:xfrm>
                <a:off x="743696" y="4372724"/>
                <a:ext cx="22272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Ansible is an Open-Source Automation tool</a:t>
                </a:r>
              </a:p>
            </p:txBody>
          </p:sp>
        </p:grpSp>
        <p:sp>
          <p:nvSpPr>
            <p:cNvPr id="3" name="Rectangle 2" descr="Gears">
              <a:extLst>
                <a:ext uri="{FF2B5EF4-FFF2-40B4-BE49-F238E27FC236}">
                  <a16:creationId xmlns:a16="http://schemas.microsoft.com/office/drawing/2014/main" id="{BF7457AA-BDF4-33A5-F51B-0123167FFD6B}"/>
                </a:ext>
              </a:extLst>
            </p:cNvPr>
            <p:cNvSpPr/>
            <p:nvPr/>
          </p:nvSpPr>
          <p:spPr>
            <a:xfrm>
              <a:off x="773802" y="3257526"/>
              <a:ext cx="923587" cy="92358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32536-6B95-4EB8-CE47-3F9563E935A6}"/>
              </a:ext>
            </a:extLst>
          </p:cNvPr>
          <p:cNvGrpSpPr/>
          <p:nvPr/>
        </p:nvGrpSpPr>
        <p:grpSpPr>
          <a:xfrm>
            <a:off x="3059094" y="2084937"/>
            <a:ext cx="3153272" cy="4481402"/>
            <a:chOff x="3059094" y="2084937"/>
            <a:chExt cx="3153272" cy="448140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04CCCF3-FDB0-F3F6-E349-AADCC3A1986C}"/>
                </a:ext>
              </a:extLst>
            </p:cNvPr>
            <p:cNvGrpSpPr/>
            <p:nvPr/>
          </p:nvGrpSpPr>
          <p:grpSpPr>
            <a:xfrm>
              <a:off x="3059094" y="2084937"/>
              <a:ext cx="3153272" cy="4481402"/>
              <a:chOff x="3059094" y="2084937"/>
              <a:chExt cx="3153272" cy="448140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4E1C251-2559-84A4-F742-D789A84C3689}"/>
                  </a:ext>
                </a:extLst>
              </p:cNvPr>
              <p:cNvGrpSpPr/>
              <p:nvPr/>
            </p:nvGrpSpPr>
            <p:grpSpPr>
              <a:xfrm>
                <a:off x="3059094" y="2084937"/>
                <a:ext cx="3153272" cy="4481402"/>
                <a:chOff x="3059094" y="2084937"/>
                <a:chExt cx="3153272" cy="448140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B354517-EEC5-30A2-8E19-7217FB6BA2EC}"/>
                    </a:ext>
                  </a:extLst>
                </p:cNvPr>
                <p:cNvSpPr/>
                <p:nvPr/>
              </p:nvSpPr>
              <p:spPr>
                <a:xfrm>
                  <a:off x="3165568" y="2084937"/>
                  <a:ext cx="3046798" cy="4481402"/>
                </a:xfrm>
                <a:prstGeom prst="rect">
                  <a:avLst/>
                </a:prstGeom>
                <a:solidFill>
                  <a:schemeClr val="tx1">
                    <a:alpha val="10000"/>
                  </a:schemeClr>
                </a:solidFill>
                <a:ln w="57150">
                  <a:noFill/>
                </a:ln>
                <a:effectLst>
                  <a:softEdge rad="2032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Right Triangle 12">
                  <a:extLst>
                    <a:ext uri="{FF2B5EF4-FFF2-40B4-BE49-F238E27FC236}">
                      <a16:creationId xmlns:a16="http://schemas.microsoft.com/office/drawing/2014/main" id="{55ECA009-5EC6-964F-DF7B-5EB45E8F74F2}"/>
                    </a:ext>
                  </a:extLst>
                </p:cNvPr>
                <p:cNvSpPr/>
                <p:nvPr/>
              </p:nvSpPr>
              <p:spPr>
                <a:xfrm flipH="1" flipV="1">
                  <a:off x="3059094" y="3057247"/>
                  <a:ext cx="603606" cy="622421"/>
                </a:xfrm>
                <a:prstGeom prst="rtTriangle">
                  <a:avLst/>
                </a:prstGeom>
                <a:solidFill>
                  <a:srgbClr val="D09E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9E0429D-4667-1201-5D83-11E333297251}"/>
                    </a:ext>
                  </a:extLst>
                </p:cNvPr>
                <p:cNvSpPr/>
                <p:nvPr/>
              </p:nvSpPr>
              <p:spPr>
                <a:xfrm>
                  <a:off x="3458708" y="2336150"/>
                  <a:ext cx="2360761" cy="38711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2611D6A-6AB1-DB08-6FDE-F54138641CBF}"/>
                    </a:ext>
                  </a:extLst>
                </p:cNvPr>
                <p:cNvSpPr/>
                <p:nvPr/>
              </p:nvSpPr>
              <p:spPr>
                <a:xfrm>
                  <a:off x="3059094" y="2434826"/>
                  <a:ext cx="1287690" cy="62242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EAFDDAA-CEE0-3A60-528D-40A18A05177D}"/>
                    </a:ext>
                  </a:extLst>
                </p:cNvPr>
                <p:cNvSpPr txBox="1"/>
                <p:nvPr/>
              </p:nvSpPr>
              <p:spPr>
                <a:xfrm>
                  <a:off x="3290473" y="2405217"/>
                  <a:ext cx="838342" cy="6816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chemeClr val="bg1"/>
                      </a:solidFill>
                    </a:rPr>
                    <a:t>02</a:t>
                  </a:r>
                  <a:endParaRPr lang="en-IN" sz="4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760DCD-6EC6-5338-BDB6-8C2E39DAD018}"/>
                  </a:ext>
                </a:extLst>
              </p:cNvPr>
              <p:cNvSpPr txBox="1"/>
              <p:nvPr/>
            </p:nvSpPr>
            <p:spPr>
              <a:xfrm>
                <a:off x="3491130" y="4291451"/>
                <a:ext cx="230405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It’s very simple to setup yet powerful.(Agentless Design)</a:t>
                </a:r>
              </a:p>
            </p:txBody>
          </p:sp>
        </p:grpSp>
        <p:sp>
          <p:nvSpPr>
            <p:cNvPr id="23" name="Rectangle 22" descr="Laptop">
              <a:extLst>
                <a:ext uri="{FF2B5EF4-FFF2-40B4-BE49-F238E27FC236}">
                  <a16:creationId xmlns:a16="http://schemas.microsoft.com/office/drawing/2014/main" id="{EAD75A63-12F2-ACF4-9590-7BA244E0A415}"/>
                </a:ext>
              </a:extLst>
            </p:cNvPr>
            <p:cNvSpPr/>
            <p:nvPr/>
          </p:nvSpPr>
          <p:spPr>
            <a:xfrm>
              <a:off x="3823625" y="3257525"/>
              <a:ext cx="923587" cy="923587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B52923F-741C-310D-C4EA-63601841C1F0}"/>
              </a:ext>
            </a:extLst>
          </p:cNvPr>
          <p:cNvGrpSpPr/>
          <p:nvPr/>
        </p:nvGrpSpPr>
        <p:grpSpPr>
          <a:xfrm>
            <a:off x="6039405" y="2084936"/>
            <a:ext cx="3230413" cy="4501161"/>
            <a:chOff x="6039405" y="2084936"/>
            <a:chExt cx="3230413" cy="450116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ABC3BB0-A6C2-665F-83C0-1B46D8449A6F}"/>
                </a:ext>
              </a:extLst>
            </p:cNvPr>
            <p:cNvGrpSpPr/>
            <p:nvPr/>
          </p:nvGrpSpPr>
          <p:grpSpPr>
            <a:xfrm>
              <a:off x="6039405" y="2084936"/>
              <a:ext cx="3230413" cy="4501161"/>
              <a:chOff x="6039405" y="2084936"/>
              <a:chExt cx="3230413" cy="4501161"/>
            </a:xfrm>
          </p:grpSpPr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88706C3-FE5B-21F6-8605-5F474731DCC5}"/>
                  </a:ext>
                </a:extLst>
              </p:cNvPr>
              <p:cNvSpPr/>
              <p:nvPr/>
            </p:nvSpPr>
            <p:spPr>
              <a:xfrm flipH="1" flipV="1">
                <a:off x="6039405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D98E311-87B3-DCAA-05F0-64FC8370DA96}"/>
                  </a:ext>
                </a:extLst>
              </p:cNvPr>
              <p:cNvSpPr/>
              <p:nvPr/>
            </p:nvSpPr>
            <p:spPr>
              <a:xfrm>
                <a:off x="6104250" y="2084936"/>
                <a:ext cx="3165568" cy="4501161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7AC7C3D-C744-A830-7B2E-9CC15003ADD3}"/>
                  </a:ext>
                </a:extLst>
              </p:cNvPr>
              <p:cNvSpPr/>
              <p:nvPr/>
            </p:nvSpPr>
            <p:spPr>
              <a:xfrm>
                <a:off x="6439019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4D75AB-F6EA-59D7-5A6D-FE7D664FABF7}"/>
                  </a:ext>
                </a:extLst>
              </p:cNvPr>
              <p:cNvSpPr/>
              <p:nvPr/>
            </p:nvSpPr>
            <p:spPr>
              <a:xfrm>
                <a:off x="6039405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2B4572-DC90-F6D9-B5DF-37D7BD7A9D69}"/>
                  </a:ext>
                </a:extLst>
              </p:cNvPr>
              <p:cNvSpPr txBox="1"/>
              <p:nvPr/>
            </p:nvSpPr>
            <p:spPr>
              <a:xfrm>
                <a:off x="6270784" y="2405217"/>
                <a:ext cx="838342" cy="68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</a:rPr>
                  <a:t>03</a:t>
                </a:r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DE4357-28AE-FFCD-7297-0A9B56DB9DD4}"/>
                </a:ext>
              </a:extLst>
            </p:cNvPr>
            <p:cNvSpPr txBox="1"/>
            <p:nvPr/>
          </p:nvSpPr>
          <p:spPr>
            <a:xfrm>
              <a:off x="6526895" y="4179740"/>
              <a:ext cx="208531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Uses a human-readable language called YAML for playbooks, making it easy to learn and use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 descr="Processor">
              <a:extLst>
                <a:ext uri="{FF2B5EF4-FFF2-40B4-BE49-F238E27FC236}">
                  <a16:creationId xmlns:a16="http://schemas.microsoft.com/office/drawing/2014/main" id="{91C5CE7A-C675-3928-BB54-378BC2E30915}"/>
                </a:ext>
              </a:extLst>
            </p:cNvPr>
            <p:cNvSpPr/>
            <p:nvPr/>
          </p:nvSpPr>
          <p:spPr>
            <a:xfrm>
              <a:off x="6683250" y="3185533"/>
              <a:ext cx="986145" cy="750829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DE7B2D-8B4E-84EE-AD79-F8FC02AFCC94}"/>
              </a:ext>
            </a:extLst>
          </p:cNvPr>
          <p:cNvGrpSpPr/>
          <p:nvPr/>
        </p:nvGrpSpPr>
        <p:grpSpPr>
          <a:xfrm>
            <a:off x="8968015" y="2065178"/>
            <a:ext cx="3223986" cy="4501161"/>
            <a:chOff x="8968015" y="2065178"/>
            <a:chExt cx="3223986" cy="450116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C265689-F44E-C1B3-1DA0-63781ADAF03E}"/>
                </a:ext>
              </a:extLst>
            </p:cNvPr>
            <p:cNvGrpSpPr/>
            <p:nvPr/>
          </p:nvGrpSpPr>
          <p:grpSpPr>
            <a:xfrm>
              <a:off x="8968015" y="2065178"/>
              <a:ext cx="3223986" cy="4501161"/>
              <a:chOff x="8968015" y="2065178"/>
              <a:chExt cx="3223986" cy="4501161"/>
            </a:xfrm>
          </p:grpSpPr>
          <p:sp>
            <p:nvSpPr>
              <p:cNvPr id="39" name="Right Triangle 38">
                <a:extLst>
                  <a:ext uri="{FF2B5EF4-FFF2-40B4-BE49-F238E27FC236}">
                    <a16:creationId xmlns:a16="http://schemas.microsoft.com/office/drawing/2014/main" id="{76706789-5919-420B-B81B-E16E5A3F2CA7}"/>
                  </a:ext>
                </a:extLst>
              </p:cNvPr>
              <p:cNvSpPr/>
              <p:nvPr/>
            </p:nvSpPr>
            <p:spPr>
              <a:xfrm flipH="1" flipV="1">
                <a:off x="8968015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25C9B13-F0DD-C6B1-CD56-3302C29F704A}"/>
                  </a:ext>
                </a:extLst>
              </p:cNvPr>
              <p:cNvSpPr/>
              <p:nvPr/>
            </p:nvSpPr>
            <p:spPr>
              <a:xfrm>
                <a:off x="9026433" y="2065178"/>
                <a:ext cx="3165568" cy="4501161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385D44B-DD6F-9A2F-9C51-7AB42A84D4AC}"/>
                  </a:ext>
                </a:extLst>
              </p:cNvPr>
              <p:cNvSpPr/>
              <p:nvPr/>
            </p:nvSpPr>
            <p:spPr>
              <a:xfrm>
                <a:off x="9367629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CCA570B-029C-F93D-5BC4-DA456C351CAE}"/>
                  </a:ext>
                </a:extLst>
              </p:cNvPr>
              <p:cNvSpPr/>
              <p:nvPr/>
            </p:nvSpPr>
            <p:spPr>
              <a:xfrm>
                <a:off x="8968015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35DD67-AD45-D5CE-B060-CE77D3D8A6B0}"/>
                  </a:ext>
                </a:extLst>
              </p:cNvPr>
              <p:cNvSpPr txBox="1"/>
              <p:nvPr/>
            </p:nvSpPr>
            <p:spPr>
              <a:xfrm>
                <a:off x="9199393" y="2405217"/>
                <a:ext cx="8383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</a:rPr>
                  <a:t>04</a:t>
                </a:r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5778E0-01A0-CDB5-AB48-67B87D5CAF8C}"/>
                </a:ext>
              </a:extLst>
            </p:cNvPr>
            <p:cNvSpPr txBox="1"/>
            <p:nvPr/>
          </p:nvSpPr>
          <p:spPr>
            <a:xfrm>
              <a:off x="9408073" y="4185835"/>
              <a:ext cx="24285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 performs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 management (Task automation)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 Deployment</a:t>
              </a:r>
            </a:p>
          </p:txBody>
        </p:sp>
        <p:pic>
          <p:nvPicPr>
            <p:cNvPr id="27" name="Graphic 26" descr="Gears with solid fill">
              <a:extLst>
                <a:ext uri="{FF2B5EF4-FFF2-40B4-BE49-F238E27FC236}">
                  <a16:creationId xmlns:a16="http://schemas.microsoft.com/office/drawing/2014/main" id="{B4C86B29-0DDE-2CE8-428C-CE3946C2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98274" y="307851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1857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74282" y="587030"/>
            <a:ext cx="8600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Ansible</a:t>
            </a: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5D4FE-AE55-A54C-6DF6-E7A8FB355AF7}"/>
              </a:ext>
            </a:extLst>
          </p:cNvPr>
          <p:cNvSpPr txBox="1"/>
          <p:nvPr/>
        </p:nvSpPr>
        <p:spPr>
          <a:xfrm>
            <a:off x="851334" y="1623850"/>
            <a:ext cx="10846680" cy="58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free open-source automation tool and simple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Less -  No need to install any agent on Ansible Client/Nodes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errors and Improves efficiency : Automates repetitive task minimising human error and saves time and effort by automating routine configurations.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Python/YAML based highly flexible and configuration management tool.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ready to use modules and custom modules can be added if needed for system management.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57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74282" y="587030"/>
            <a:ext cx="8600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of Ansible</a:t>
            </a: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5D4FE-AE55-A54C-6DF6-E7A8FB355AF7}"/>
              </a:ext>
            </a:extLst>
          </p:cNvPr>
          <p:cNvSpPr txBox="1"/>
          <p:nvPr/>
        </p:nvSpPr>
        <p:spPr>
          <a:xfrm>
            <a:off x="851334" y="1623850"/>
            <a:ext cx="10846680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list of systems Ansible manages, defined in a simple text file.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YAML scripts that define the tasks Ansible executes on managed systems.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Reusable code units that perform specific tasks, like installing software or copying files.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92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74282" y="587030"/>
            <a:ext cx="8600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Task</a:t>
            </a: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5D4FE-AE55-A54C-6DF6-E7A8FB355AF7}"/>
              </a:ext>
            </a:extLst>
          </p:cNvPr>
          <p:cNvSpPr txBox="1"/>
          <p:nvPr/>
        </p:nvSpPr>
        <p:spPr>
          <a:xfrm>
            <a:off x="851334" y="1623850"/>
            <a:ext cx="11020100" cy="625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we have 100 servers and need to instal vim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on all servers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will go with one server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Login to each server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Check vim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installed or not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If not installed then instal using the yum commands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this process took 6 minutes. Now for 100 servers it takes 600 minutes which is almost equal to 10 hours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that shell script is taking 3 minutes to complete our tasks per server Then for hundred servers it takes 300 minutes which is approximately 5 hours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9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74282" y="466619"/>
            <a:ext cx="8600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vs Shell Scrips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5D4FE-AE55-A54C-6DF6-E7A8FB355AF7}"/>
              </a:ext>
            </a:extLst>
          </p:cNvPr>
          <p:cNvSpPr txBox="1"/>
          <p:nvPr/>
        </p:nvSpPr>
        <p:spPr>
          <a:xfrm>
            <a:off x="961674" y="1623850"/>
            <a:ext cx="10378991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go with automation tools like Ansible then we can complete the simple task in three minutes for all the 100 servers.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will execute a task on all servers parallel. So, it will take only 3 minutes of time on any number of servers for our requirements.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writing a shell script is complex compared to playbooks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Playbooks are very short in code and in human readable format</a:t>
            </a:r>
          </a:p>
        </p:txBody>
      </p:sp>
    </p:spTree>
    <p:extLst>
      <p:ext uri="{BB962C8B-B14F-4D97-AF65-F5344CB8AC3E}">
        <p14:creationId xmlns:p14="http://schemas.microsoft.com/office/powerpoint/2010/main" val="3740093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74282" y="466619"/>
            <a:ext cx="8600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Ansible architecture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1F77B21-819D-13B8-B366-17B243B1C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1673" y="1986453"/>
            <a:ext cx="10746340" cy="4792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33036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74282" y="466619"/>
            <a:ext cx="8600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Nodes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5D4FE-AE55-A54C-6DF6-E7A8FB355AF7}"/>
              </a:ext>
            </a:extLst>
          </p:cNvPr>
          <p:cNvSpPr txBox="1"/>
          <p:nvPr/>
        </p:nvSpPr>
        <p:spPr>
          <a:xfrm>
            <a:off x="961674" y="1623850"/>
            <a:ext cx="10378991" cy="459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work with nodes 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AdHoc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 and Playbooks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AdHoc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is the one-line ansible command that performs 1 task on all the target hosts or group at a time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e.g., </a:t>
            </a:r>
            <a:r>
              <a:rPr lang="en-IN" sz="2400" dirty="0"/>
              <a:t>ansible all -m shell -a "uptime"  #shell is module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PlayBook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single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that defines a set of activities to be run on the hosts.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 descr="Ansible and Ansible Tower: best practices from the field">
            <a:extLst>
              <a:ext uri="{FF2B5EF4-FFF2-40B4-BE49-F238E27FC236}">
                <a16:creationId xmlns:a16="http://schemas.microsoft.com/office/drawing/2014/main" id="{788576AF-7ACF-B5EB-3A25-774AFAB6D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42686"/>
          <a:stretch/>
        </p:blipFill>
        <p:spPr bwMode="auto">
          <a:xfrm>
            <a:off x="3217885" y="4546615"/>
            <a:ext cx="3681190" cy="1844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358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Demo on Terraform: Create Azure Resource Group | by tarun bhatt | DevOps  Dudes | Medium">
            <a:extLst>
              <a:ext uri="{FF2B5EF4-FFF2-40B4-BE49-F238E27FC236}">
                <a16:creationId xmlns:a16="http://schemas.microsoft.com/office/drawing/2014/main" id="{F3C59EB3-1F5E-D27A-EC63-41841D98A4F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0730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450</Words>
  <Application>Microsoft Office PowerPoint</Application>
  <PresentationFormat>Widescreen</PresentationFormat>
  <Paragraphs>43</Paragraphs>
  <Slides>10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Yuktha D</dc:creator>
  <cp:lastModifiedBy>Yuktha D</cp:lastModifiedBy>
  <cp:revision>2</cp:revision>
  <dcterms:created xsi:type="dcterms:W3CDTF">2024-05-23T10:56:10Z</dcterms:created>
  <dcterms:modified xsi:type="dcterms:W3CDTF">2024-05-23T15:22:32Z</dcterms:modified>
</cp:coreProperties>
</file>