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1"/>
    <p:restoredTop sz="94708"/>
  </p:normalViewPr>
  <p:slideViewPr>
    <p:cSldViewPr snapToGrid="0" snapToObjects="1">
      <p:cViewPr varScale="1">
        <p:scale>
          <a:sx n="127" d="100"/>
          <a:sy n="12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E2E1-D543-B34F-A277-2F6454920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Your AWS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AA8C9-BA83-BE41-ABB2-AE592A422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Preparation for the DevOps Girls Bootcamp!</a:t>
            </a:r>
          </a:p>
        </p:txBody>
      </p:sp>
    </p:spTree>
    <p:extLst>
      <p:ext uri="{BB962C8B-B14F-4D97-AF65-F5344CB8AC3E}">
        <p14:creationId xmlns:p14="http://schemas.microsoft.com/office/powerpoint/2010/main" val="151737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911E-1897-B94A-9D2A-ED34E9C3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be doing: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97C2-5010-224E-B91A-7EC62ED4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to https://aws.amazon.com/</a:t>
            </a:r>
          </a:p>
          <a:p>
            <a:r>
              <a:rPr lang="en-AU" dirty="0"/>
              <a:t>Choose </a:t>
            </a:r>
            <a:r>
              <a:rPr lang="en-AU" b="1" dirty="0"/>
              <a:t>Create an AWS Account</a:t>
            </a:r>
          </a:p>
          <a:p>
            <a:r>
              <a:rPr lang="en-AU" dirty="0"/>
              <a:t>Follow the instructions as they appear</a:t>
            </a:r>
          </a:p>
          <a:p>
            <a:pPr lvl="1"/>
            <a:r>
              <a:rPr lang="en-AU" dirty="0"/>
              <a:t>NOTE: You’ll need card details and mobile handy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6E86-5A1F-AC4A-8884-E37893FC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Sign Up and Create an AWS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 Administrator Group and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Installing/Configuring the AWS Command Line Interface (CLI)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Billing Alarm </a:t>
            </a:r>
            <a:r>
              <a:rPr lang="en-US" sz="2000" i="1" dirty="0"/>
              <a:t>(optional, but advised)</a:t>
            </a:r>
          </a:p>
        </p:txBody>
      </p:sp>
    </p:spTree>
    <p:extLst>
      <p:ext uri="{BB962C8B-B14F-4D97-AF65-F5344CB8AC3E}">
        <p14:creationId xmlns:p14="http://schemas.microsoft.com/office/powerpoint/2010/main" val="25071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2804-A29B-C147-92D5-DF0314E7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5DC0-22C5-FF46-B10F-C92E095B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/>
              <a:t>Setting up an IAM User and Group</a:t>
            </a:r>
          </a:p>
          <a:p>
            <a:r>
              <a:rPr lang="en-AU" dirty="0"/>
              <a:t>Use your AWS account email address and password to sign in as the AWS account root user to the IAM console. </a:t>
            </a:r>
          </a:p>
          <a:p>
            <a:r>
              <a:rPr lang="en-AU" dirty="0"/>
              <a:t>In the navigation pane, choose </a:t>
            </a:r>
            <a:r>
              <a:rPr lang="en-AU" b="1" dirty="0"/>
              <a:t>Users</a:t>
            </a:r>
            <a:r>
              <a:rPr lang="en-AU" dirty="0"/>
              <a:t> and then choose </a:t>
            </a:r>
            <a:r>
              <a:rPr lang="en-AU" b="1" dirty="0"/>
              <a:t>Add user</a:t>
            </a:r>
            <a:r>
              <a:rPr lang="en-AU" dirty="0"/>
              <a:t>.</a:t>
            </a:r>
          </a:p>
          <a:p>
            <a:r>
              <a:rPr lang="en-AU" dirty="0"/>
              <a:t>For </a:t>
            </a:r>
            <a:r>
              <a:rPr lang="en-AU" b="1" dirty="0"/>
              <a:t>User name</a:t>
            </a:r>
            <a:r>
              <a:rPr lang="en-AU" dirty="0"/>
              <a:t>, type </a:t>
            </a:r>
            <a:r>
              <a:rPr lang="en-AU" b="1" dirty="0"/>
              <a:t>Administrator</a:t>
            </a:r>
            <a:r>
              <a:rPr lang="en-AU" dirty="0"/>
              <a:t>.</a:t>
            </a:r>
          </a:p>
          <a:p>
            <a:r>
              <a:rPr lang="en-AU" dirty="0"/>
              <a:t>Select the check box next to </a:t>
            </a:r>
            <a:r>
              <a:rPr lang="en-AU" b="1" dirty="0"/>
              <a:t>AWS Management Console access</a:t>
            </a:r>
            <a:r>
              <a:rPr lang="en-AU" dirty="0"/>
              <a:t>, select </a:t>
            </a:r>
            <a:r>
              <a:rPr lang="en-AU" b="1" dirty="0"/>
              <a:t>Custom password</a:t>
            </a:r>
            <a:r>
              <a:rPr lang="en-AU" dirty="0"/>
              <a:t>, and then type your new password in the text box. By default, AWS forces the new user to create a new password when first signing in. You can optionally clear the check box next to </a:t>
            </a:r>
            <a:r>
              <a:rPr lang="en-AU" b="1" dirty="0"/>
              <a:t>User must create a new password at next sign-in</a:t>
            </a:r>
            <a:r>
              <a:rPr lang="en-AU" dirty="0"/>
              <a:t> to allow the new user to reset their password after they sign in.</a:t>
            </a:r>
          </a:p>
          <a:p>
            <a:r>
              <a:rPr lang="en-AU" dirty="0"/>
              <a:t>Choose </a:t>
            </a:r>
            <a:r>
              <a:rPr lang="en-AU" b="1" dirty="0"/>
              <a:t>Next: Permissions</a:t>
            </a:r>
            <a:r>
              <a:rPr lang="en-AU" dirty="0"/>
              <a:t>.</a:t>
            </a:r>
          </a:p>
          <a:p>
            <a:r>
              <a:rPr lang="en-AU" dirty="0"/>
              <a:t>On the </a:t>
            </a:r>
            <a:r>
              <a:rPr lang="en-AU" b="1" dirty="0"/>
              <a:t>Set permissions</a:t>
            </a:r>
            <a:r>
              <a:rPr lang="en-AU" dirty="0"/>
              <a:t> page, choose </a:t>
            </a:r>
            <a:r>
              <a:rPr lang="en-AU" b="1" dirty="0"/>
              <a:t>Add user to group</a:t>
            </a:r>
            <a:r>
              <a:rPr lang="en-AU" dirty="0"/>
              <a:t>.</a:t>
            </a:r>
          </a:p>
          <a:p>
            <a:r>
              <a:rPr lang="en-AU" dirty="0"/>
              <a:t>Choose </a:t>
            </a:r>
            <a:r>
              <a:rPr lang="en-AU" b="1" dirty="0"/>
              <a:t>Create group</a:t>
            </a:r>
            <a:r>
              <a:rPr lang="en-AU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135E-04F1-F74D-BD0A-72DA133B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IAM stands for Identity access manager. </a:t>
            </a:r>
          </a:p>
          <a:p>
            <a:r>
              <a:rPr lang="en-US" sz="1800" dirty="0"/>
              <a:t>This is where you create </a:t>
            </a:r>
            <a:r>
              <a:rPr lang="en-US" sz="1800" b="1" dirty="0"/>
              <a:t>users</a:t>
            </a:r>
            <a:r>
              <a:rPr lang="en-US" sz="1800" dirty="0"/>
              <a:t>, </a:t>
            </a:r>
            <a:r>
              <a:rPr lang="en-US" sz="1800" b="1" dirty="0"/>
              <a:t>groups</a:t>
            </a:r>
            <a:r>
              <a:rPr lang="en-US" sz="1800" dirty="0"/>
              <a:t> and </a:t>
            </a:r>
            <a:r>
              <a:rPr lang="en-US" sz="1800" b="1" dirty="0"/>
              <a:t>roles</a:t>
            </a:r>
            <a:r>
              <a:rPr lang="en-US" sz="1800" dirty="0"/>
              <a:t> to be able to access AWS services.</a:t>
            </a:r>
          </a:p>
          <a:p>
            <a:r>
              <a:rPr lang="en-US" sz="1800" dirty="0"/>
              <a:t>For learning purposes we will be creating a ‘group’ and ‘user’.</a:t>
            </a:r>
          </a:p>
          <a:p>
            <a:r>
              <a:rPr lang="en-US" sz="1800" dirty="0"/>
              <a:t>A company will generally work with groups and roles when it comes to IAM. </a:t>
            </a:r>
          </a:p>
          <a:p>
            <a:r>
              <a:rPr lang="en-US" sz="1800" dirty="0"/>
              <a:t>When you create an AWS account, you get root user access (AKA ‘God Mode’). It’s not best practice to use these credentials as your day-to-day user.</a:t>
            </a:r>
          </a:p>
        </p:txBody>
      </p:sp>
    </p:spTree>
    <p:extLst>
      <p:ext uri="{BB962C8B-B14F-4D97-AF65-F5344CB8AC3E}">
        <p14:creationId xmlns:p14="http://schemas.microsoft.com/office/powerpoint/2010/main" val="33807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3CEB-6A79-1B4F-B4FD-DE87CB81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User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4228-2CB1-2C40-ADFC-9C1086AB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 the </a:t>
            </a:r>
            <a:r>
              <a:rPr lang="en-AU" b="1" dirty="0"/>
              <a:t>Create group</a:t>
            </a:r>
            <a:r>
              <a:rPr lang="en-AU" dirty="0"/>
              <a:t> dialog box, for </a:t>
            </a:r>
            <a:r>
              <a:rPr lang="en-AU" b="1" dirty="0"/>
              <a:t>Group name</a:t>
            </a:r>
            <a:r>
              <a:rPr lang="en-AU" dirty="0"/>
              <a:t> type </a:t>
            </a:r>
            <a:r>
              <a:rPr lang="en-AU" b="1" dirty="0"/>
              <a:t>Administrators</a:t>
            </a:r>
            <a:r>
              <a:rPr lang="en-AU" dirty="0"/>
              <a:t>.</a:t>
            </a:r>
          </a:p>
          <a:p>
            <a:r>
              <a:rPr lang="en-AU" dirty="0"/>
              <a:t>For </a:t>
            </a:r>
            <a:r>
              <a:rPr lang="en-AU" b="1" dirty="0"/>
              <a:t>Filter policies</a:t>
            </a:r>
            <a:r>
              <a:rPr lang="en-AU" dirty="0"/>
              <a:t>, select the check box for </a:t>
            </a:r>
            <a:r>
              <a:rPr lang="en-AU" b="1" dirty="0"/>
              <a:t>AWS managed - job function</a:t>
            </a:r>
            <a:r>
              <a:rPr lang="en-AU" dirty="0"/>
              <a:t>.</a:t>
            </a:r>
          </a:p>
          <a:p>
            <a:r>
              <a:rPr lang="en-AU" dirty="0"/>
              <a:t>In the policy list, select the check box for </a:t>
            </a:r>
            <a:r>
              <a:rPr lang="en-AU" b="1" dirty="0" err="1"/>
              <a:t>AdministratorAccess</a:t>
            </a:r>
            <a:r>
              <a:rPr lang="en-AU" dirty="0"/>
              <a:t>. Then choose </a:t>
            </a:r>
            <a:r>
              <a:rPr lang="en-AU" b="1" dirty="0"/>
              <a:t>Create group</a:t>
            </a:r>
            <a:r>
              <a:rPr lang="en-AU" dirty="0"/>
              <a:t>.</a:t>
            </a:r>
          </a:p>
          <a:p>
            <a:r>
              <a:rPr lang="en-AU" dirty="0"/>
              <a:t>Back in the list of groups, select the check box for your new group. Choose </a:t>
            </a:r>
            <a:r>
              <a:rPr lang="en-AU" b="1" dirty="0"/>
              <a:t>Refresh</a:t>
            </a:r>
            <a:r>
              <a:rPr lang="en-AU" dirty="0"/>
              <a:t> if necessary to see the group in the list.</a:t>
            </a:r>
          </a:p>
          <a:p>
            <a:r>
              <a:rPr lang="en-AU" dirty="0"/>
              <a:t>Choose </a:t>
            </a:r>
            <a:r>
              <a:rPr lang="en-AU" b="1" dirty="0"/>
              <a:t>Next: Review</a:t>
            </a:r>
            <a:r>
              <a:rPr lang="en-AU" dirty="0"/>
              <a:t> to see the list of group memberships to be added to the new user. When you are ready to proceed, choose </a:t>
            </a:r>
            <a:r>
              <a:rPr lang="en-AU" b="1" dirty="0"/>
              <a:t>Create user</a:t>
            </a:r>
            <a:r>
              <a:rPr lang="en-AU" dirty="0"/>
              <a:t>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B4E0-CDEC-F34D-BFE2-EF3A0B23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IAM </a:t>
            </a:r>
            <a:r>
              <a:rPr lang="en-US" b="1" dirty="0"/>
              <a:t>Roles</a:t>
            </a:r>
            <a:r>
              <a:rPr lang="en-US" dirty="0"/>
              <a:t>?</a:t>
            </a:r>
          </a:p>
          <a:p>
            <a:r>
              <a:rPr lang="en-US" dirty="0"/>
              <a:t>By using ‘Roles’ you are able to take the onus off an individual having access and instead apply permissions to a service instead.</a:t>
            </a:r>
          </a:p>
          <a:p>
            <a:r>
              <a:rPr lang="en-US" dirty="0"/>
              <a:t>For example, you could have a function that runs based on input into an AWS storage service. You would give that storage service a role, that gives it the right permissions to run that function.</a:t>
            </a:r>
          </a:p>
        </p:txBody>
      </p:sp>
    </p:spTree>
    <p:extLst>
      <p:ext uri="{BB962C8B-B14F-4D97-AF65-F5344CB8AC3E}">
        <p14:creationId xmlns:p14="http://schemas.microsoft.com/office/powerpoint/2010/main" val="294095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34B7-B859-A242-ABDB-A4A941A3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Users and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5A6C-20C8-D746-B2C4-6DD2E7E3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b="1" dirty="0"/>
              <a:t>Using the AWS CLI – Head to IAM via the console</a:t>
            </a:r>
          </a:p>
          <a:p>
            <a:r>
              <a:rPr lang="en-AU" dirty="0"/>
              <a:t>In the navigation pane of the console, choose </a:t>
            </a:r>
            <a:r>
              <a:rPr lang="en-AU" b="1" dirty="0"/>
              <a:t>Users</a:t>
            </a:r>
            <a:r>
              <a:rPr lang="en-AU" dirty="0"/>
              <a:t>.</a:t>
            </a:r>
          </a:p>
          <a:p>
            <a:r>
              <a:rPr lang="en-AU" dirty="0"/>
              <a:t>Choose your IAM user name (not the check box).</a:t>
            </a:r>
          </a:p>
          <a:p>
            <a:r>
              <a:rPr lang="en-AU" dirty="0"/>
              <a:t>Choose the </a:t>
            </a:r>
            <a:r>
              <a:rPr lang="en-AU" b="1" dirty="0"/>
              <a:t>Security credentials</a:t>
            </a:r>
            <a:r>
              <a:rPr lang="en-AU" dirty="0"/>
              <a:t> tab and then choose </a:t>
            </a:r>
            <a:r>
              <a:rPr lang="en-AU" b="1" dirty="0"/>
              <a:t>Create access key</a:t>
            </a:r>
            <a:r>
              <a:rPr lang="en-AU" dirty="0"/>
              <a:t>.</a:t>
            </a:r>
          </a:p>
          <a:p>
            <a:r>
              <a:rPr lang="en-AU" dirty="0"/>
              <a:t>To see the new access key, choose </a:t>
            </a:r>
            <a:r>
              <a:rPr lang="en-AU" b="1" dirty="0"/>
              <a:t>Show</a:t>
            </a:r>
            <a:r>
              <a:rPr lang="en-AU" dirty="0"/>
              <a:t>. Your credentials will look something like this:</a:t>
            </a:r>
          </a:p>
          <a:p>
            <a:pPr lvl="1"/>
            <a:r>
              <a:rPr lang="en-AU" sz="1300" i="1" dirty="0"/>
              <a:t>Access key ID: AKIAIOSFODNN7EXAMPLE</a:t>
            </a:r>
          </a:p>
          <a:p>
            <a:pPr lvl="1"/>
            <a:r>
              <a:rPr lang="en-AU" sz="1300" i="1" dirty="0"/>
              <a:t>Secret access key: </a:t>
            </a:r>
            <a:r>
              <a:rPr lang="en-AU" sz="1300" i="1" dirty="0" err="1"/>
              <a:t>wJalrXUtnFEMI</a:t>
            </a:r>
            <a:r>
              <a:rPr lang="en-AU" sz="1300" i="1" dirty="0"/>
              <a:t>/K7MDENG/</a:t>
            </a:r>
            <a:r>
              <a:rPr lang="en-AU" sz="1300" i="1" dirty="0" err="1"/>
              <a:t>bPxRfiCYEXAMPLEKEY</a:t>
            </a:r>
            <a:endParaRPr lang="en-AU" sz="1300" i="1" dirty="0"/>
          </a:p>
          <a:p>
            <a:r>
              <a:rPr lang="en-AU" dirty="0"/>
              <a:t>To download the key pair, choose </a:t>
            </a:r>
            <a:r>
              <a:rPr lang="en-AU" b="1" dirty="0"/>
              <a:t>Download .csv file</a:t>
            </a:r>
            <a:r>
              <a:rPr lang="en-AU" dirty="0"/>
              <a:t>. Store the keys in a secure location.</a:t>
            </a:r>
          </a:p>
          <a:p>
            <a:r>
              <a:rPr lang="en-AU" dirty="0"/>
              <a:t>Keep the keys confidential in order to protect your AWS account. No one who legitimately represents Amazon will ever ask you for your secret key.</a:t>
            </a:r>
          </a:p>
          <a:p>
            <a:r>
              <a:rPr lang="en-AU" dirty="0"/>
              <a:t>Now you have the information you need to use the AWS CLI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1240-06A6-F94D-92EA-B2BC3066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Your IAM user allows you to manage AWS services via the command line. </a:t>
            </a:r>
          </a:p>
          <a:p>
            <a:r>
              <a:rPr lang="en-US" dirty="0"/>
              <a:t>Give it a try! Install the AWS CLI (command line interface) and follow the ‘</a:t>
            </a:r>
            <a:r>
              <a:rPr lang="en-US" dirty="0" err="1"/>
              <a:t>aws</a:t>
            </a:r>
            <a:r>
              <a:rPr lang="en-US" dirty="0"/>
              <a:t> configure’ steps.</a:t>
            </a:r>
          </a:p>
          <a:p>
            <a:r>
              <a:rPr lang="en-US" dirty="0"/>
              <a:t>Python users can install the AWS CLI using pip:</a:t>
            </a:r>
          </a:p>
          <a:p>
            <a:r>
              <a:rPr lang="en-AU" dirty="0"/>
              <a:t>$ </a:t>
            </a:r>
            <a:r>
              <a:rPr lang="en-AU" b="1" dirty="0"/>
              <a:t>pip install </a:t>
            </a:r>
            <a:r>
              <a:rPr lang="en-AU" b="1" dirty="0" err="1"/>
              <a:t>awscli</a:t>
            </a:r>
            <a:r>
              <a:rPr lang="en-AU" b="1" dirty="0"/>
              <a:t> --upgrade --user</a:t>
            </a:r>
            <a:br>
              <a:rPr lang="en-AU" dirty="0"/>
            </a:br>
            <a:r>
              <a:rPr lang="en-AU" dirty="0"/>
              <a:t>(otherwise Google </a:t>
            </a:r>
            <a:r>
              <a:rPr lang="en-AU" dirty="0" err="1"/>
              <a:t>aws</a:t>
            </a:r>
            <a:r>
              <a:rPr lang="en-AU" dirty="0"/>
              <a:t> cli installation)</a:t>
            </a:r>
          </a:p>
          <a:p>
            <a:r>
              <a:rPr lang="en-AU" dirty="0"/>
              <a:t>$ </a:t>
            </a:r>
            <a:r>
              <a:rPr lang="en-AU" b="1" dirty="0" err="1"/>
              <a:t>aws</a:t>
            </a:r>
            <a:r>
              <a:rPr lang="en-AU" b="1" dirty="0"/>
              <a:t> configure</a:t>
            </a:r>
            <a:r>
              <a:rPr lang="en-AU" dirty="0"/>
              <a:t> </a:t>
            </a:r>
          </a:p>
          <a:p>
            <a:r>
              <a:rPr lang="en-AU" dirty="0"/>
              <a:t>AWS Access Key ID [None]: </a:t>
            </a:r>
            <a:r>
              <a:rPr lang="en-AU" i="1" dirty="0"/>
              <a:t>your input here</a:t>
            </a:r>
            <a:endParaRPr lang="en-AU" dirty="0"/>
          </a:p>
          <a:p>
            <a:r>
              <a:rPr lang="en-AU" dirty="0"/>
              <a:t>AWS Secret Access Key [None]: </a:t>
            </a:r>
            <a:r>
              <a:rPr lang="en-AU" i="1" dirty="0"/>
              <a:t>your input here</a:t>
            </a:r>
            <a:endParaRPr lang="en-AU" dirty="0"/>
          </a:p>
          <a:p>
            <a:r>
              <a:rPr lang="en-AU" dirty="0"/>
              <a:t>Default region name [None]: </a:t>
            </a:r>
            <a:r>
              <a:rPr lang="en-AU" b="1" i="1" dirty="0"/>
              <a:t>ap-southeast-2 </a:t>
            </a:r>
          </a:p>
          <a:p>
            <a:r>
              <a:rPr lang="en-AU" dirty="0"/>
              <a:t>output format [None]: </a:t>
            </a:r>
            <a:r>
              <a:rPr lang="en-AU" b="1" i="1" dirty="0" err="1"/>
              <a:t>json</a:t>
            </a:r>
            <a:endParaRPr lang="en-US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C4547ADF-F5DB-E840-A3A2-60505D166705}"/>
              </a:ext>
            </a:extLst>
          </p:cNvPr>
          <p:cNvSpPr/>
          <p:nvPr/>
        </p:nvSpPr>
        <p:spPr>
          <a:xfrm rot="5400000">
            <a:off x="4162247" y="5220146"/>
            <a:ext cx="916874" cy="1880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2898A-9B2F-834A-B87E-D612D6017E30}"/>
              </a:ext>
            </a:extLst>
          </p:cNvPr>
          <p:cNvSpPr txBox="1"/>
          <p:nvPr/>
        </p:nvSpPr>
        <p:spPr>
          <a:xfrm>
            <a:off x="5848141" y="5988818"/>
            <a:ext cx="6013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See how you go installing/configuring AWS CLI!</a:t>
            </a:r>
          </a:p>
        </p:txBody>
      </p:sp>
    </p:spTree>
    <p:extLst>
      <p:ext uri="{BB962C8B-B14F-4D97-AF65-F5344CB8AC3E}">
        <p14:creationId xmlns:p14="http://schemas.microsoft.com/office/powerpoint/2010/main" val="286590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99DE-B8B9-B946-9EC2-380D2C4A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Alarms</a:t>
            </a:r>
            <a:br>
              <a:rPr lang="en-US" dirty="0"/>
            </a:br>
            <a:r>
              <a:rPr lang="en-US" dirty="0"/>
              <a:t>(optional, but advised)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8046-762B-2E4F-AF29-93D59325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Open the Billing and Cost Management via the console</a:t>
            </a:r>
          </a:p>
          <a:p>
            <a:r>
              <a:rPr lang="en-AU" dirty="0"/>
              <a:t>In the navigation pane, choose </a:t>
            </a:r>
            <a:r>
              <a:rPr lang="en-AU" b="1" dirty="0"/>
              <a:t>Preferences</a:t>
            </a:r>
            <a:r>
              <a:rPr lang="en-AU" dirty="0"/>
              <a:t>.</a:t>
            </a:r>
          </a:p>
          <a:p>
            <a:r>
              <a:rPr lang="en-AU" dirty="0"/>
              <a:t>Choose </a:t>
            </a:r>
            <a:r>
              <a:rPr lang="en-AU" b="1" dirty="0"/>
              <a:t>Receive Billing Alerts </a:t>
            </a:r>
            <a:r>
              <a:rPr lang="en-AU" dirty="0"/>
              <a:t>(once enable, always enabled 🤷🏽‍♀️)</a:t>
            </a:r>
          </a:p>
          <a:p>
            <a:r>
              <a:rPr lang="en-AU" dirty="0"/>
              <a:t>Head to CloudWatch via the console </a:t>
            </a:r>
          </a:p>
          <a:p>
            <a:r>
              <a:rPr lang="en-AU" dirty="0"/>
              <a:t>If necessary, change the region to US East (N. Virginia). Billing metric data is stored in this region and represents worldwide charges.</a:t>
            </a:r>
          </a:p>
          <a:p>
            <a:r>
              <a:rPr lang="en-AU" dirty="0"/>
              <a:t>In the navigation pane, choose </a:t>
            </a:r>
            <a:r>
              <a:rPr lang="en-AU" b="1" dirty="0"/>
              <a:t>Alarms</a:t>
            </a:r>
            <a:r>
              <a:rPr lang="en-AU" dirty="0"/>
              <a:t>, </a:t>
            </a:r>
            <a:r>
              <a:rPr lang="en-AU" b="1" dirty="0"/>
              <a:t>Billing</a:t>
            </a:r>
            <a:r>
              <a:rPr lang="en-AU" dirty="0"/>
              <a:t>, </a:t>
            </a:r>
            <a:r>
              <a:rPr lang="en-AU" b="1" dirty="0"/>
              <a:t>Create Alarm</a:t>
            </a:r>
            <a:r>
              <a:rPr lang="en-AU" dirty="0"/>
              <a:t>.</a:t>
            </a:r>
          </a:p>
          <a:p>
            <a:r>
              <a:rPr lang="en-AU" dirty="0"/>
              <a:t>Choose </a:t>
            </a:r>
            <a:r>
              <a:rPr lang="en-AU" b="1" dirty="0"/>
              <a:t>show advanced</a:t>
            </a:r>
            <a:r>
              <a:rPr lang="en-AU" dirty="0"/>
              <a:t> to switch to the advanced options.</a:t>
            </a:r>
          </a:p>
          <a:p>
            <a:r>
              <a:rPr lang="en-AU" dirty="0"/>
              <a:t>Under </a:t>
            </a:r>
            <a:r>
              <a:rPr lang="en-AU" b="1" dirty="0"/>
              <a:t>Alarm Threshold</a:t>
            </a:r>
            <a:r>
              <a:rPr lang="en-AU" dirty="0"/>
              <a:t>, replace the default name for the alarm (</a:t>
            </a: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i="1" dirty="0"/>
              <a:t>I Forgot to Turn Something Off</a:t>
            </a:r>
            <a:r>
              <a:rPr lang="en-AU" dirty="0"/>
              <a:t>) and a description for the alarm (</a:t>
            </a:r>
            <a:r>
              <a:rPr lang="en-AU" dirty="0" err="1"/>
              <a:t>eg</a:t>
            </a:r>
            <a:r>
              <a:rPr lang="en-AU" dirty="0"/>
              <a:t>, </a:t>
            </a:r>
            <a:r>
              <a:rPr lang="en-AU" i="1" dirty="0"/>
              <a:t>An alarm to make sure I’m not spending too much</a:t>
            </a:r>
            <a:r>
              <a:rPr lang="en-AU" dirty="0"/>
              <a:t>). Alarm names must contain only ASCII characters.</a:t>
            </a:r>
          </a:p>
          <a:p>
            <a:r>
              <a:rPr lang="en-AU" dirty="0"/>
              <a:t>Under </a:t>
            </a:r>
            <a:r>
              <a:rPr lang="en-AU" b="1" dirty="0"/>
              <a:t>Whenever charges for</a:t>
            </a:r>
            <a:r>
              <a:rPr lang="en-AU" dirty="0"/>
              <a:t>, for </a:t>
            </a:r>
            <a:r>
              <a:rPr lang="en-AU" b="1" dirty="0"/>
              <a:t>is</a:t>
            </a:r>
            <a:r>
              <a:rPr lang="en-AU" dirty="0"/>
              <a:t>, choose </a:t>
            </a:r>
            <a:r>
              <a:rPr lang="en-AU" b="1" dirty="0"/>
              <a:t>&gt;=</a:t>
            </a:r>
            <a:r>
              <a:rPr lang="en-AU" dirty="0"/>
              <a:t> and then type the monetary amount (</a:t>
            </a:r>
            <a:r>
              <a:rPr lang="en-AU" dirty="0" err="1"/>
              <a:t>eg</a:t>
            </a:r>
            <a:r>
              <a:rPr lang="en-AU" dirty="0"/>
              <a:t>, 5; that’s dollars) that must be exceeded to trigger the alarm and send an email.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70406-3994-E94C-B755-874FADDD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Why do you want a Billing Alarm?</a:t>
            </a:r>
          </a:p>
          <a:p>
            <a:r>
              <a:rPr lang="en-US" dirty="0"/>
              <a:t>This is a good way to make sure you have turned things off that cost you money. Whilst the free tier on AWS is quite generous, there are some services that incur charges.</a:t>
            </a:r>
          </a:p>
          <a:p>
            <a:r>
              <a:rPr lang="en-US" dirty="0"/>
              <a:t>An alarm will give you more confidence in your experimentation, so you don’t have to worry about potential bill shock!</a:t>
            </a:r>
          </a:p>
        </p:txBody>
      </p:sp>
    </p:spTree>
    <p:extLst>
      <p:ext uri="{BB962C8B-B14F-4D97-AF65-F5344CB8AC3E}">
        <p14:creationId xmlns:p14="http://schemas.microsoft.com/office/powerpoint/2010/main" val="33886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3900-560F-F04A-9BEA-23E9BC4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Alarm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880B-CD14-334A-A5ED-81EA9E37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 </a:t>
            </a:r>
            <a:r>
              <a:rPr lang="en-AU" b="1" dirty="0"/>
              <a:t>Additional settings</a:t>
            </a:r>
            <a:r>
              <a:rPr lang="en-AU" dirty="0"/>
              <a:t>, for </a:t>
            </a:r>
            <a:r>
              <a:rPr lang="en-AU" b="1" dirty="0"/>
              <a:t>Treat missing data as</a:t>
            </a:r>
            <a:r>
              <a:rPr lang="en-AU" dirty="0"/>
              <a:t>, choose </a:t>
            </a:r>
            <a:r>
              <a:rPr lang="en-AU" b="1" dirty="0"/>
              <a:t>ignore (maintain alarm state)</a:t>
            </a:r>
            <a:r>
              <a:rPr lang="en-AU" dirty="0"/>
              <a:t> so that missing data points do not trigger alarm state changes.</a:t>
            </a:r>
          </a:p>
          <a:p>
            <a:r>
              <a:rPr lang="en-AU" dirty="0"/>
              <a:t>Under </a:t>
            </a:r>
            <a:r>
              <a:rPr lang="en-AU" b="1" dirty="0"/>
              <a:t>Actions</a:t>
            </a:r>
            <a:r>
              <a:rPr lang="en-AU" dirty="0"/>
              <a:t>, for </a:t>
            </a:r>
            <a:r>
              <a:rPr lang="en-AU" b="1" dirty="0"/>
              <a:t>Whenever this alarm</a:t>
            </a:r>
            <a:r>
              <a:rPr lang="en-AU" dirty="0"/>
              <a:t>, choose </a:t>
            </a:r>
            <a:r>
              <a:rPr lang="en-AU" b="1" dirty="0"/>
              <a:t>State is ALARM</a:t>
            </a:r>
            <a:r>
              <a:rPr lang="en-AU" dirty="0"/>
              <a:t>. For </a:t>
            </a:r>
            <a:r>
              <a:rPr lang="en-AU" b="1" dirty="0"/>
              <a:t>Send notification to</a:t>
            </a:r>
            <a:r>
              <a:rPr lang="en-AU" dirty="0"/>
              <a:t>, choose an existing SNS topic or create a new one.</a:t>
            </a:r>
          </a:p>
          <a:p>
            <a:r>
              <a:rPr lang="en-AU" dirty="0"/>
              <a:t>To create an SNS topic, choose </a:t>
            </a:r>
            <a:r>
              <a:rPr lang="en-AU" b="1" dirty="0"/>
              <a:t>New list</a:t>
            </a:r>
            <a:r>
              <a:rPr lang="en-AU" dirty="0"/>
              <a:t>. For </a:t>
            </a:r>
            <a:r>
              <a:rPr lang="en-AU" b="1" dirty="0"/>
              <a:t>Send notification to</a:t>
            </a:r>
            <a:r>
              <a:rPr lang="en-AU" dirty="0"/>
              <a:t>, type a name for the SNS topic, and for </a:t>
            </a:r>
            <a:r>
              <a:rPr lang="en-AU" b="1" dirty="0"/>
              <a:t>Email list</a:t>
            </a:r>
            <a:r>
              <a:rPr lang="en-AU" dirty="0"/>
              <a:t>, type a comma-separated list of email addresses where email notifications should be sent. Each email address is sent a topic subscription confirmation email. You must confirm the subscription before notifications can be sent to an email address.</a:t>
            </a:r>
          </a:p>
          <a:p>
            <a:r>
              <a:rPr lang="en-AU" dirty="0"/>
              <a:t>Choose </a:t>
            </a:r>
            <a:r>
              <a:rPr lang="en-AU" b="1" dirty="0"/>
              <a:t>Create Alarm</a:t>
            </a:r>
            <a:endParaRPr lang="en-AU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5155-9B91-9A4A-9212-CD669C62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Super optional CLI fun!</a:t>
            </a:r>
          </a:p>
          <a:p>
            <a:r>
              <a:rPr lang="en-US" dirty="0"/>
              <a:t>You will need the AWS CLI installed, and completed the AWS configure steps.</a:t>
            </a:r>
          </a:p>
          <a:p>
            <a:r>
              <a:rPr lang="en-US" dirty="0"/>
              <a:t>Let’s use the AWS CLI to print out the alarms we have set! Try this!</a:t>
            </a:r>
          </a:p>
          <a:p>
            <a:r>
              <a:rPr lang="en-AU" sz="1200" b="1" dirty="0"/>
              <a:t>$</a:t>
            </a:r>
            <a:r>
              <a:rPr lang="en-AU" sz="1200" b="1" dirty="0" err="1"/>
              <a:t>aws</a:t>
            </a:r>
            <a:r>
              <a:rPr lang="en-AU" sz="1200" b="1" dirty="0"/>
              <a:t> </a:t>
            </a:r>
            <a:r>
              <a:rPr lang="en-AU" sz="1200" b="1" dirty="0" err="1"/>
              <a:t>cloudwatch</a:t>
            </a:r>
            <a:r>
              <a:rPr lang="en-AU" sz="1200" b="1" dirty="0"/>
              <a:t> describe-alarms</a:t>
            </a:r>
          </a:p>
          <a:p>
            <a:r>
              <a:rPr lang="en-AU" dirty="0"/>
              <a:t>Did you see your alarm details? If you have a lot of alarms, you can try using the name of your alarm:</a:t>
            </a:r>
          </a:p>
          <a:p>
            <a:r>
              <a:rPr lang="en-AU" sz="1200" b="1" dirty="0"/>
              <a:t>$</a:t>
            </a:r>
            <a:r>
              <a:rPr lang="en-AU" sz="1200" b="1" dirty="0" err="1"/>
              <a:t>aws</a:t>
            </a:r>
            <a:r>
              <a:rPr lang="en-AU" sz="1200" b="1" dirty="0"/>
              <a:t> </a:t>
            </a:r>
            <a:r>
              <a:rPr lang="en-AU" sz="1200" b="1" dirty="0" err="1"/>
              <a:t>cloudwatch</a:t>
            </a:r>
            <a:r>
              <a:rPr lang="en-AU" sz="1200" b="1" dirty="0"/>
              <a:t> describe-alarms --alarm-names “</a:t>
            </a:r>
            <a:r>
              <a:rPr lang="en-AU" sz="1200" i="1" dirty="0"/>
              <a:t>I Forgot to Turn Something Off”</a:t>
            </a:r>
            <a:endParaRPr lang="en-AU" sz="1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0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245</TotalTime>
  <Words>507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Setting Up Your AWS Account</vt:lpstr>
      <vt:lpstr>What you’ll be doing:</vt:lpstr>
      <vt:lpstr>AWS IAM User</vt:lpstr>
      <vt:lpstr>AWS IAM User cont…</vt:lpstr>
      <vt:lpstr>AWS Users and the Command Line</vt:lpstr>
      <vt:lpstr>Billing Alarms (optional, but advised)</vt:lpstr>
      <vt:lpstr>Billing Alarm cont…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AWS Account</dc:title>
  <dc:creator>Franca Moretto</dc:creator>
  <cp:lastModifiedBy>Franca Moretto</cp:lastModifiedBy>
  <cp:revision>11</cp:revision>
  <dcterms:created xsi:type="dcterms:W3CDTF">2019-01-06T22:22:58Z</dcterms:created>
  <dcterms:modified xsi:type="dcterms:W3CDTF">2019-01-07T02:28:35Z</dcterms:modified>
</cp:coreProperties>
</file>