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Raleway" panose="020B0503030101060003" pitchFamily="34" charset="77"/>
      <p:regular r:id="rId12"/>
    </p:embeddedFont>
    <p:embeddedFont>
      <p:font typeface="Raleway Bold" panose="020B0803030101060003" pitchFamily="34" charset="77"/>
      <p:regular r:id="rId13"/>
      <p:bold r:id="rId14"/>
    </p:embeddedFont>
    <p:embeddedFont>
      <p:font typeface="Raleway Heavy" panose="020B0003030101060003"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7201214" y="7198199"/>
            <a:ext cx="10058086" cy="2060101"/>
            <a:chOff x="0" y="0"/>
            <a:chExt cx="13410782" cy="2746802"/>
          </a:xfrm>
        </p:grpSpPr>
        <p:sp>
          <p:nvSpPr>
            <p:cNvPr id="3" name="TextBox 3"/>
            <p:cNvSpPr txBox="1"/>
            <p:nvPr/>
          </p:nvSpPr>
          <p:spPr>
            <a:xfrm>
              <a:off x="0" y="133350"/>
              <a:ext cx="13410782" cy="1972310"/>
            </a:xfrm>
            <a:prstGeom prst="rect">
              <a:avLst/>
            </a:prstGeom>
          </p:spPr>
          <p:txBody>
            <a:bodyPr lIns="0" tIns="0" rIns="0" bIns="0" rtlCol="0" anchor="t">
              <a:spAutoFit/>
            </a:bodyPr>
            <a:lstStyle/>
            <a:p>
              <a:pPr algn="r">
                <a:lnSpc>
                  <a:spcPts val="10920"/>
                </a:lnSpc>
              </a:pPr>
              <a:r>
                <a:rPr lang="en-US" sz="10400">
                  <a:solidFill>
                    <a:srgbClr val="FBFBF5"/>
                  </a:solidFill>
                  <a:latin typeface="Raleway Heavy"/>
                </a:rPr>
                <a:t>Terraform</a:t>
              </a:r>
            </a:p>
          </p:txBody>
        </p:sp>
        <p:sp>
          <p:nvSpPr>
            <p:cNvPr id="4" name="TextBox 4"/>
            <p:cNvSpPr txBox="1"/>
            <p:nvPr/>
          </p:nvSpPr>
          <p:spPr>
            <a:xfrm>
              <a:off x="2782806" y="2212132"/>
              <a:ext cx="10627976" cy="534670"/>
            </a:xfrm>
            <a:prstGeom prst="rect">
              <a:avLst/>
            </a:prstGeom>
          </p:spPr>
          <p:txBody>
            <a:bodyPr lIns="0" tIns="0" rIns="0" bIns="0" rtlCol="0" anchor="t">
              <a:spAutoFit/>
            </a:bodyPr>
            <a:lstStyle/>
            <a:p>
              <a:pPr algn="r">
                <a:lnSpc>
                  <a:spcPts val="3359"/>
                </a:lnSpc>
              </a:pPr>
              <a:r>
                <a:rPr lang="en-US" sz="2400" spc="141">
                  <a:solidFill>
                    <a:srgbClr val="FBFBF5"/>
                  </a:solidFill>
                  <a:latin typeface="Raleway"/>
                </a:rPr>
                <a:t>Introduction to Terraform using AWS</a:t>
              </a:r>
            </a:p>
          </p:txBody>
        </p:sp>
      </p:grpSp>
      <p:sp>
        <p:nvSpPr>
          <p:cNvPr id="5" name="AutoShape 5"/>
          <p:cNvSpPr/>
          <p:nvPr/>
        </p:nvSpPr>
        <p:spPr>
          <a:xfrm rot="-2700000">
            <a:off x="-6273653" y="-1764855"/>
            <a:ext cx="18941090" cy="9330141"/>
          </a:xfrm>
          <a:prstGeom prst="rect">
            <a:avLst/>
          </a:prstGeom>
          <a:solidFill>
            <a:srgbClr val="FFCC00"/>
          </a:solidFill>
        </p:spPr>
      </p:sp>
      <p:grpSp>
        <p:nvGrpSpPr>
          <p:cNvPr id="6" name="Group 6"/>
          <p:cNvGrpSpPr/>
          <p:nvPr/>
        </p:nvGrpSpPr>
        <p:grpSpPr>
          <a:xfrm>
            <a:off x="1028700" y="1028700"/>
            <a:ext cx="4914910" cy="1349845"/>
            <a:chOff x="0" y="0"/>
            <a:chExt cx="6553213" cy="1799793"/>
          </a:xfrm>
        </p:grpSpPr>
        <p:sp>
          <p:nvSpPr>
            <p:cNvPr id="7" name="TextBox 7"/>
            <p:cNvSpPr txBox="1"/>
            <p:nvPr/>
          </p:nvSpPr>
          <p:spPr>
            <a:xfrm>
              <a:off x="0" y="-66675"/>
              <a:ext cx="6553213" cy="1456902"/>
            </a:xfrm>
            <a:prstGeom prst="rect">
              <a:avLst/>
            </a:prstGeom>
          </p:spPr>
          <p:txBody>
            <a:bodyPr lIns="0" tIns="0" rIns="0" bIns="0" rtlCol="0" anchor="t">
              <a:spAutoFit/>
            </a:bodyPr>
            <a:lstStyle/>
            <a:p>
              <a:pPr algn="l">
                <a:lnSpc>
                  <a:spcPts val="4480"/>
                </a:lnSpc>
              </a:pPr>
              <a:r>
                <a:rPr lang="en-US" sz="3200" spc="160">
                  <a:solidFill>
                    <a:srgbClr val="1D2024"/>
                  </a:solidFill>
                  <a:latin typeface="Raleway Bold"/>
                </a:rPr>
                <a:t>DEVOPS GIRLS PRESENTS:</a:t>
              </a:r>
            </a:p>
          </p:txBody>
        </p:sp>
        <p:sp>
          <p:nvSpPr>
            <p:cNvPr id="8" name="AutoShape 8"/>
            <p:cNvSpPr/>
            <p:nvPr/>
          </p:nvSpPr>
          <p:spPr>
            <a:xfrm>
              <a:off x="0" y="1688561"/>
              <a:ext cx="6545146" cy="111231"/>
            </a:xfrm>
            <a:prstGeom prst="rect">
              <a:avLst/>
            </a:prstGeom>
            <a:solidFill>
              <a:srgbClr val="1D2024"/>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grpSp>
        <p:nvGrpSpPr>
          <p:cNvPr id="2" name="Group 2"/>
          <p:cNvGrpSpPr/>
          <p:nvPr/>
        </p:nvGrpSpPr>
        <p:grpSpPr>
          <a:xfrm>
            <a:off x="737398" y="1104340"/>
            <a:ext cx="14621709" cy="8519310"/>
            <a:chOff x="0" y="0"/>
            <a:chExt cx="19495612" cy="11359080"/>
          </a:xfrm>
        </p:grpSpPr>
        <p:sp>
          <p:nvSpPr>
            <p:cNvPr id="3" name="TextBox 3"/>
            <p:cNvSpPr txBox="1"/>
            <p:nvPr/>
          </p:nvSpPr>
          <p:spPr>
            <a:xfrm>
              <a:off x="0" y="1405328"/>
              <a:ext cx="19466160" cy="9953752"/>
            </a:xfrm>
            <a:prstGeom prst="rect">
              <a:avLst/>
            </a:prstGeom>
          </p:spPr>
          <p:txBody>
            <a:bodyPr lIns="0" tIns="0" rIns="0" bIns="0" rtlCol="0" anchor="t">
              <a:spAutoFit/>
            </a:bodyPr>
            <a:lstStyle/>
            <a:p>
              <a:pPr algn="l">
                <a:lnSpc>
                  <a:spcPts val="5328"/>
                </a:lnSpc>
              </a:pPr>
              <a:r>
                <a:rPr lang="en-US" sz="4800">
                  <a:solidFill>
                    <a:srgbClr val="1D2024"/>
                  </a:solidFill>
                  <a:latin typeface="Raleway Bold"/>
                </a:rPr>
                <a:t>DevOps Girls acknowledges that we are hosting this workshop from the lands of the Wurundjeri people. We acknowledge the Traditional Custodians of the various lands on which you all work today and the Aboriginal and Torres Strait Islander people participating in this workshop.</a:t>
              </a:r>
            </a:p>
            <a:p>
              <a:pPr algn="l">
                <a:lnSpc>
                  <a:spcPts val="5328"/>
                </a:lnSpc>
              </a:pPr>
              <a:endParaRPr lang="en-US" sz="4800">
                <a:solidFill>
                  <a:srgbClr val="1D2024"/>
                </a:solidFill>
                <a:latin typeface="Raleway Bold"/>
              </a:endParaRPr>
            </a:p>
            <a:p>
              <a:pPr algn="l">
                <a:lnSpc>
                  <a:spcPts val="5328"/>
                </a:lnSpc>
              </a:pPr>
              <a:r>
                <a:rPr lang="en-US" sz="4800">
                  <a:solidFill>
                    <a:srgbClr val="1D2024"/>
                  </a:solidFill>
                  <a:latin typeface="Raleway Bold"/>
                </a:rPr>
                <a:t>We pay our respects to Elders past and present and celebrate the diversity of Aboriginal peoples and their ongoing cultures and connections to the lands we are on today.</a:t>
              </a:r>
            </a:p>
          </p:txBody>
        </p:sp>
        <p:sp>
          <p:nvSpPr>
            <p:cNvPr id="4" name="TextBox 4"/>
            <p:cNvSpPr txBox="1"/>
            <p:nvPr/>
          </p:nvSpPr>
          <p:spPr>
            <a:xfrm>
              <a:off x="0" y="47625"/>
              <a:ext cx="19495612" cy="795655"/>
            </a:xfrm>
            <a:prstGeom prst="rect">
              <a:avLst/>
            </a:prstGeom>
          </p:spPr>
          <p:txBody>
            <a:bodyPr lIns="0" tIns="0" rIns="0" bIns="0" rtlCol="0" anchor="t">
              <a:spAutoFit/>
            </a:bodyPr>
            <a:lstStyle/>
            <a:p>
              <a:pPr algn="l">
                <a:lnSpc>
                  <a:spcPts val="4410"/>
                </a:lnSpc>
              </a:pPr>
              <a:r>
                <a:rPr lang="en-US" sz="4200">
                  <a:solidFill>
                    <a:srgbClr val="1D2024"/>
                  </a:solidFill>
                  <a:latin typeface="Raleway Bold"/>
                </a:rPr>
                <a:t>ACKNOWLEDGEMENT OF COUNTRY</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359107" y="336516"/>
            <a:ext cx="2315493" cy="15600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1341898" y="1028700"/>
            <a:ext cx="5917402" cy="2909502"/>
            <a:chOff x="0" y="0"/>
            <a:chExt cx="7889869" cy="3879337"/>
          </a:xfrm>
        </p:grpSpPr>
        <p:sp>
          <p:nvSpPr>
            <p:cNvPr id="3" name="TextBox 3"/>
            <p:cNvSpPr txBox="1"/>
            <p:nvPr/>
          </p:nvSpPr>
          <p:spPr>
            <a:xfrm>
              <a:off x="0" y="47625"/>
              <a:ext cx="7889869" cy="2087753"/>
            </a:xfrm>
            <a:prstGeom prst="rect">
              <a:avLst/>
            </a:prstGeom>
          </p:spPr>
          <p:txBody>
            <a:bodyPr lIns="0" tIns="0" rIns="0" bIns="0" rtlCol="0" anchor="t">
              <a:spAutoFit/>
            </a:bodyPr>
            <a:lstStyle/>
            <a:p>
              <a:pPr algn="r">
                <a:lnSpc>
                  <a:spcPts val="6049"/>
                </a:lnSpc>
              </a:pPr>
              <a:r>
                <a:rPr lang="en-US" sz="5600" spc="123">
                  <a:solidFill>
                    <a:srgbClr val="FBFBF5"/>
                  </a:solidFill>
                  <a:latin typeface="Raleway Bold"/>
                </a:rPr>
                <a:t>TODAY'S WORKSHOP</a:t>
              </a:r>
            </a:p>
          </p:txBody>
        </p:sp>
        <p:sp>
          <p:nvSpPr>
            <p:cNvPr id="4" name="TextBox 4"/>
            <p:cNvSpPr txBox="1"/>
            <p:nvPr/>
          </p:nvSpPr>
          <p:spPr>
            <a:xfrm>
              <a:off x="0" y="2347082"/>
              <a:ext cx="7889869" cy="1532255"/>
            </a:xfrm>
            <a:prstGeom prst="rect">
              <a:avLst/>
            </a:prstGeom>
          </p:spPr>
          <p:txBody>
            <a:bodyPr lIns="0" tIns="0" rIns="0" bIns="0" rtlCol="0" anchor="t">
              <a:spAutoFit/>
            </a:bodyPr>
            <a:lstStyle/>
            <a:p>
              <a:pPr algn="r">
                <a:lnSpc>
                  <a:spcPts val="4410"/>
                </a:lnSpc>
              </a:pPr>
              <a:r>
                <a:rPr lang="en-US" sz="4200">
                  <a:solidFill>
                    <a:srgbClr val="FBFBF5"/>
                  </a:solidFill>
                  <a:latin typeface="Raleway Bold"/>
                </a:rPr>
                <a:t>WHAT WE'LL BE COVERING</a:t>
              </a:r>
            </a:p>
          </p:txBody>
        </p:sp>
      </p:grpSp>
      <p:sp>
        <p:nvSpPr>
          <p:cNvPr id="5" name="AutoShape 5"/>
          <p:cNvSpPr/>
          <p:nvPr/>
        </p:nvSpPr>
        <p:spPr>
          <a:xfrm rot="-2700000">
            <a:off x="-5282272" y="-1468422"/>
            <a:ext cx="15991076" cy="8186869"/>
          </a:xfrm>
          <a:prstGeom prst="rect">
            <a:avLst/>
          </a:prstGeom>
          <a:solidFill>
            <a:srgbClr val="FFCC00"/>
          </a:solidFill>
        </p:spPr>
      </p:sp>
      <p:grpSp>
        <p:nvGrpSpPr>
          <p:cNvPr id="6" name="Group 6"/>
          <p:cNvGrpSpPr/>
          <p:nvPr/>
        </p:nvGrpSpPr>
        <p:grpSpPr>
          <a:xfrm>
            <a:off x="11341898" y="4255229"/>
            <a:ext cx="5917402" cy="4652554"/>
            <a:chOff x="0" y="0"/>
            <a:chExt cx="7889869" cy="6203405"/>
          </a:xfrm>
        </p:grpSpPr>
        <p:sp>
          <p:nvSpPr>
            <p:cNvPr id="7" name="TextBox 7"/>
            <p:cNvSpPr txBox="1"/>
            <p:nvPr/>
          </p:nvSpPr>
          <p:spPr>
            <a:xfrm>
              <a:off x="0" y="548730"/>
              <a:ext cx="7889869" cy="5654675"/>
            </a:xfrm>
            <a:prstGeom prst="rect">
              <a:avLst/>
            </a:prstGeom>
          </p:spPr>
          <p:txBody>
            <a:bodyPr lIns="0" tIns="0" rIns="0" bIns="0" rtlCol="0" anchor="t">
              <a:spAutoFit/>
            </a:bodyPr>
            <a:lstStyle/>
            <a:p>
              <a:pPr algn="r">
                <a:lnSpc>
                  <a:spcPts val="4200"/>
                </a:lnSpc>
              </a:pPr>
              <a:r>
                <a:rPr lang="en-US" sz="3000">
                  <a:solidFill>
                    <a:srgbClr val="FBFBF5"/>
                  </a:solidFill>
                  <a:latin typeface="Raleway Bold"/>
                </a:rPr>
                <a:t>Key Concepts</a:t>
              </a:r>
            </a:p>
            <a:p>
              <a:pPr algn="r">
                <a:lnSpc>
                  <a:spcPts val="4200"/>
                </a:lnSpc>
              </a:pPr>
              <a:r>
                <a:rPr lang="en-US" sz="3000">
                  <a:solidFill>
                    <a:srgbClr val="FBFBF5"/>
                  </a:solidFill>
                  <a:latin typeface="Raleway Bold"/>
                </a:rPr>
                <a:t>Set-Up</a:t>
              </a:r>
            </a:p>
            <a:p>
              <a:pPr algn="r">
                <a:lnSpc>
                  <a:spcPts val="4200"/>
                </a:lnSpc>
              </a:pPr>
              <a:r>
                <a:rPr lang="en-US" sz="3000">
                  <a:solidFill>
                    <a:srgbClr val="FBFBF5"/>
                  </a:solidFill>
                  <a:latin typeface="Raleway Bold"/>
                </a:rPr>
                <a:t>File Structure</a:t>
              </a:r>
            </a:p>
            <a:p>
              <a:pPr algn="r">
                <a:lnSpc>
                  <a:spcPts val="4200"/>
                </a:lnSpc>
              </a:pPr>
              <a:r>
                <a:rPr lang="en-US" sz="3000">
                  <a:solidFill>
                    <a:srgbClr val="FBFBF5"/>
                  </a:solidFill>
                  <a:latin typeface="Raleway Bold"/>
                </a:rPr>
                <a:t>Command Line</a:t>
              </a:r>
            </a:p>
            <a:p>
              <a:pPr algn="r">
                <a:lnSpc>
                  <a:spcPts val="4200"/>
                </a:lnSpc>
              </a:pPr>
              <a:r>
                <a:rPr lang="en-US" sz="3000">
                  <a:solidFill>
                    <a:srgbClr val="FBFBF5"/>
                  </a:solidFill>
                  <a:latin typeface="Raleway Bold"/>
                </a:rPr>
                <a:t>Deploy New Infra</a:t>
              </a:r>
            </a:p>
            <a:p>
              <a:pPr algn="r">
                <a:lnSpc>
                  <a:spcPts val="4200"/>
                </a:lnSpc>
              </a:pPr>
              <a:r>
                <a:rPr lang="en-US" sz="3000">
                  <a:solidFill>
                    <a:srgbClr val="FBFBF5"/>
                  </a:solidFill>
                  <a:latin typeface="Raleway Bold"/>
                </a:rPr>
                <a:t>Change Exisiting Infra</a:t>
              </a:r>
            </a:p>
            <a:p>
              <a:pPr algn="r">
                <a:lnSpc>
                  <a:spcPts val="4200"/>
                </a:lnSpc>
              </a:pPr>
              <a:r>
                <a:rPr lang="en-US" sz="3000">
                  <a:solidFill>
                    <a:srgbClr val="FBFBF5"/>
                  </a:solidFill>
                  <a:latin typeface="Raleway Bold"/>
                </a:rPr>
                <a:t>Destroy Infra</a:t>
              </a:r>
            </a:p>
            <a:p>
              <a:pPr algn="r">
                <a:lnSpc>
                  <a:spcPts val="4200"/>
                </a:lnSpc>
              </a:pPr>
              <a:r>
                <a:rPr lang="en-US" sz="3000">
                  <a:solidFill>
                    <a:srgbClr val="FBFBF5"/>
                  </a:solidFill>
                  <a:latin typeface="Raleway Bold"/>
                </a:rPr>
                <a:t>Wrap-Up</a:t>
              </a:r>
            </a:p>
          </p:txBody>
        </p:sp>
        <p:sp>
          <p:nvSpPr>
            <p:cNvPr id="8" name="AutoShape 8"/>
            <p:cNvSpPr/>
            <p:nvPr/>
          </p:nvSpPr>
          <p:spPr>
            <a:xfrm>
              <a:off x="6634862" y="0"/>
              <a:ext cx="1255007" cy="200841"/>
            </a:xfrm>
            <a:prstGeom prst="rect">
              <a:avLst/>
            </a:prstGeom>
            <a:solidFill>
              <a:srgbClr val="FBFBF5"/>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grpSp>
        <p:nvGrpSpPr>
          <p:cNvPr id="2" name="Group 2"/>
          <p:cNvGrpSpPr/>
          <p:nvPr/>
        </p:nvGrpSpPr>
        <p:grpSpPr>
          <a:xfrm>
            <a:off x="737398" y="1104340"/>
            <a:ext cx="8406602" cy="3785385"/>
            <a:chOff x="0" y="0"/>
            <a:chExt cx="11208802" cy="5047180"/>
          </a:xfrm>
        </p:grpSpPr>
        <p:sp>
          <p:nvSpPr>
            <p:cNvPr id="3" name="TextBox 3"/>
            <p:cNvSpPr txBox="1"/>
            <p:nvPr/>
          </p:nvSpPr>
          <p:spPr>
            <a:xfrm>
              <a:off x="0" y="1405328"/>
              <a:ext cx="11191869" cy="3641852"/>
            </a:xfrm>
            <a:prstGeom prst="rect">
              <a:avLst/>
            </a:prstGeom>
          </p:spPr>
          <p:txBody>
            <a:bodyPr lIns="0" tIns="0" rIns="0" bIns="0" rtlCol="0" anchor="t">
              <a:spAutoFit/>
            </a:bodyPr>
            <a:lstStyle/>
            <a:p>
              <a:pPr algn="l">
                <a:lnSpc>
                  <a:spcPts val="5328"/>
                </a:lnSpc>
              </a:pPr>
              <a:r>
                <a:rPr lang="en-US" sz="4800">
                  <a:solidFill>
                    <a:srgbClr val="1D2024"/>
                  </a:solidFill>
                  <a:latin typeface="Raleway Bold"/>
                </a:rPr>
                <a:t>Judgement-free</a:t>
              </a:r>
            </a:p>
            <a:p>
              <a:pPr algn="l">
                <a:lnSpc>
                  <a:spcPts val="5328"/>
                </a:lnSpc>
              </a:pPr>
              <a:r>
                <a:rPr lang="en-US" sz="4800">
                  <a:solidFill>
                    <a:srgbClr val="1D2024"/>
                  </a:solidFill>
                  <a:latin typeface="Raleway Bold"/>
                </a:rPr>
                <a:t>No feigning surprise</a:t>
              </a:r>
            </a:p>
            <a:p>
              <a:pPr algn="l">
                <a:lnSpc>
                  <a:spcPts val="5328"/>
                </a:lnSpc>
              </a:pPr>
              <a:r>
                <a:rPr lang="en-US" sz="4800">
                  <a:solidFill>
                    <a:srgbClr val="1D2024"/>
                  </a:solidFill>
                  <a:latin typeface="Raleway Bold"/>
                </a:rPr>
                <a:t>No “well actuallys”</a:t>
              </a:r>
            </a:p>
            <a:p>
              <a:pPr algn="l">
                <a:lnSpc>
                  <a:spcPts val="5328"/>
                </a:lnSpc>
              </a:pPr>
              <a:r>
                <a:rPr lang="en-US" sz="4800">
                  <a:solidFill>
                    <a:srgbClr val="1D2024"/>
                  </a:solidFill>
                  <a:latin typeface="Raleway Bold"/>
                </a:rPr>
                <a:t>No subtle “isms”</a:t>
              </a:r>
            </a:p>
          </p:txBody>
        </p:sp>
        <p:sp>
          <p:nvSpPr>
            <p:cNvPr id="4" name="TextBox 4"/>
            <p:cNvSpPr txBox="1"/>
            <p:nvPr/>
          </p:nvSpPr>
          <p:spPr>
            <a:xfrm>
              <a:off x="0" y="47625"/>
              <a:ext cx="11208802" cy="795655"/>
            </a:xfrm>
            <a:prstGeom prst="rect">
              <a:avLst/>
            </a:prstGeom>
          </p:spPr>
          <p:txBody>
            <a:bodyPr lIns="0" tIns="0" rIns="0" bIns="0" rtlCol="0" anchor="t">
              <a:spAutoFit/>
            </a:bodyPr>
            <a:lstStyle/>
            <a:p>
              <a:pPr algn="l">
                <a:lnSpc>
                  <a:spcPts val="4410"/>
                </a:lnSpc>
              </a:pPr>
              <a:r>
                <a:rPr lang="en-US" sz="4200">
                  <a:solidFill>
                    <a:srgbClr val="1D2024"/>
                  </a:solidFill>
                  <a:latin typeface="Raleway Bold"/>
                </a:rPr>
                <a:t>CODE OF CONDUCT</a:t>
              </a:r>
            </a:p>
          </p:txBody>
        </p:sp>
      </p:grpSp>
      <p:sp>
        <p:nvSpPr>
          <p:cNvPr id="5" name="TextBox 5"/>
          <p:cNvSpPr txBox="1"/>
          <p:nvPr/>
        </p:nvSpPr>
        <p:spPr>
          <a:xfrm>
            <a:off x="0" y="8776653"/>
            <a:ext cx="18288000" cy="755015"/>
          </a:xfrm>
          <a:prstGeom prst="rect">
            <a:avLst/>
          </a:prstGeom>
        </p:spPr>
        <p:txBody>
          <a:bodyPr lIns="0" tIns="0" rIns="0" bIns="0" rtlCol="0" anchor="t">
            <a:spAutoFit/>
          </a:bodyPr>
          <a:lstStyle/>
          <a:p>
            <a:pPr algn="ctr">
              <a:lnSpc>
                <a:spcPts val="6159"/>
              </a:lnSpc>
            </a:pPr>
            <a:r>
              <a:rPr lang="en-US" sz="4400">
                <a:solidFill>
                  <a:srgbClr val="000000"/>
                </a:solidFill>
                <a:latin typeface="Raleway"/>
              </a:rPr>
              <a:t>Reach out to one of the coaches if you have any concerns at 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5"/>
        </a:solidFill>
        <a:effectLst/>
      </p:bgPr>
    </p:bg>
    <p:spTree>
      <p:nvGrpSpPr>
        <p:cNvPr id="1" name=""/>
        <p:cNvGrpSpPr/>
        <p:nvPr/>
      </p:nvGrpSpPr>
      <p:grpSpPr>
        <a:xfrm>
          <a:off x="0" y="0"/>
          <a:ext cx="0" cy="0"/>
          <a:chOff x="0" y="0"/>
          <a:chExt cx="0" cy="0"/>
        </a:xfrm>
      </p:grpSpPr>
      <p:sp>
        <p:nvSpPr>
          <p:cNvPr id="2" name="AutoShape 2"/>
          <p:cNvSpPr/>
          <p:nvPr/>
        </p:nvSpPr>
        <p:spPr>
          <a:xfrm rot="2700000">
            <a:off x="7179496" y="-2108198"/>
            <a:ext cx="16230600" cy="8962186"/>
          </a:xfrm>
          <a:prstGeom prst="rect">
            <a:avLst/>
          </a:prstGeom>
          <a:solidFill>
            <a:srgbClr val="00C4CC"/>
          </a:solidFill>
        </p:spPr>
      </p:sp>
      <p:grpSp>
        <p:nvGrpSpPr>
          <p:cNvPr id="3" name="Group 3"/>
          <p:cNvGrpSpPr/>
          <p:nvPr/>
        </p:nvGrpSpPr>
        <p:grpSpPr>
          <a:xfrm>
            <a:off x="2478471" y="2473691"/>
            <a:ext cx="5917402" cy="6114283"/>
            <a:chOff x="0" y="0"/>
            <a:chExt cx="7889869" cy="8152378"/>
          </a:xfrm>
        </p:grpSpPr>
        <p:sp>
          <p:nvSpPr>
            <p:cNvPr id="4" name="TextBox 4"/>
            <p:cNvSpPr txBox="1"/>
            <p:nvPr/>
          </p:nvSpPr>
          <p:spPr>
            <a:xfrm>
              <a:off x="0" y="-66675"/>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GitHub</a:t>
              </a:r>
            </a:p>
          </p:txBody>
        </p:sp>
        <p:sp>
          <p:nvSpPr>
            <p:cNvPr id="5" name="TextBox 5"/>
            <p:cNvSpPr txBox="1"/>
            <p:nvPr/>
          </p:nvSpPr>
          <p:spPr>
            <a:xfrm>
              <a:off x="0" y="655656"/>
              <a:ext cx="7889869" cy="1093470"/>
            </a:xfrm>
            <a:prstGeom prst="rect">
              <a:avLst/>
            </a:prstGeom>
          </p:spPr>
          <p:txBody>
            <a:bodyPr lIns="0" tIns="0" rIns="0" bIns="0" rtlCol="0" anchor="t">
              <a:spAutoFit/>
            </a:bodyPr>
            <a:lstStyle/>
            <a:p>
              <a:pPr algn="l">
                <a:lnSpc>
                  <a:spcPts val="3359"/>
                </a:lnSpc>
              </a:pPr>
              <a:r>
                <a:rPr lang="en-US" sz="2400">
                  <a:solidFill>
                    <a:srgbClr val="1D2024"/>
                  </a:solidFill>
                  <a:latin typeface="Raleway"/>
                </a:rPr>
                <a:t>You'll follow the workshop using the instructions in GitHub</a:t>
              </a:r>
            </a:p>
          </p:txBody>
        </p:sp>
        <p:sp>
          <p:nvSpPr>
            <p:cNvPr id="6" name="TextBox 6"/>
            <p:cNvSpPr txBox="1"/>
            <p:nvPr/>
          </p:nvSpPr>
          <p:spPr>
            <a:xfrm>
              <a:off x="0" y="3210049"/>
              <a:ext cx="7889869" cy="1652270"/>
            </a:xfrm>
            <a:prstGeom prst="rect">
              <a:avLst/>
            </a:prstGeom>
          </p:spPr>
          <p:txBody>
            <a:bodyPr lIns="0" tIns="0" rIns="0" bIns="0" rtlCol="0" anchor="t">
              <a:spAutoFit/>
            </a:bodyPr>
            <a:lstStyle/>
            <a:p>
              <a:pPr algn="l">
                <a:lnSpc>
                  <a:spcPts val="3359"/>
                </a:lnSpc>
              </a:pPr>
              <a:r>
                <a:rPr lang="en-US" sz="2400">
                  <a:solidFill>
                    <a:srgbClr val="1D2024"/>
                  </a:solidFill>
                  <a:latin typeface="Raleway"/>
                </a:rPr>
                <a:t>The Coaches will step through the same steps while sharing their screen. This will help you if you get stuck.</a:t>
              </a:r>
            </a:p>
          </p:txBody>
        </p:sp>
        <p:sp>
          <p:nvSpPr>
            <p:cNvPr id="7" name="TextBox 7"/>
            <p:cNvSpPr txBox="1"/>
            <p:nvPr/>
          </p:nvSpPr>
          <p:spPr>
            <a:xfrm>
              <a:off x="0" y="2497624"/>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Coaches</a:t>
              </a:r>
            </a:p>
          </p:txBody>
        </p:sp>
        <p:sp>
          <p:nvSpPr>
            <p:cNvPr id="8" name="TextBox 8"/>
            <p:cNvSpPr txBox="1"/>
            <p:nvPr/>
          </p:nvSpPr>
          <p:spPr>
            <a:xfrm>
              <a:off x="0" y="5781923"/>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Extra Support</a:t>
              </a:r>
            </a:p>
          </p:txBody>
        </p:sp>
        <p:sp>
          <p:nvSpPr>
            <p:cNvPr id="9" name="TextBox 9"/>
            <p:cNvSpPr txBox="1"/>
            <p:nvPr/>
          </p:nvSpPr>
          <p:spPr>
            <a:xfrm>
              <a:off x="0" y="6500108"/>
              <a:ext cx="7889869" cy="1652270"/>
            </a:xfrm>
            <a:prstGeom prst="rect">
              <a:avLst/>
            </a:prstGeom>
          </p:spPr>
          <p:txBody>
            <a:bodyPr lIns="0" tIns="0" rIns="0" bIns="0" rtlCol="0" anchor="t">
              <a:spAutoFit/>
            </a:bodyPr>
            <a:lstStyle/>
            <a:p>
              <a:pPr algn="l">
                <a:lnSpc>
                  <a:spcPts val="3359"/>
                </a:lnSpc>
              </a:pPr>
              <a:r>
                <a:rPr lang="en-US" sz="2400">
                  <a:solidFill>
                    <a:srgbClr val="1D2024"/>
                  </a:solidFill>
                  <a:latin typeface="Raleway"/>
                </a:rPr>
                <a:t>Extra Coaches will be available to ask questions during the workshop - you can reach out using Slack</a:t>
              </a:r>
            </a:p>
          </p:txBody>
        </p:sp>
      </p:grpSp>
      <p:sp>
        <p:nvSpPr>
          <p:cNvPr id="10" name="AutoShape 10"/>
          <p:cNvSpPr/>
          <p:nvPr/>
        </p:nvSpPr>
        <p:spPr>
          <a:xfrm>
            <a:off x="-289888" y="9456189"/>
            <a:ext cx="18794522" cy="1026515"/>
          </a:xfrm>
          <a:prstGeom prst="rect">
            <a:avLst/>
          </a:prstGeom>
          <a:solidFill>
            <a:srgbClr val="FFCC00"/>
          </a:solidFill>
        </p:spPr>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46685" y="2372895"/>
            <a:ext cx="1504204" cy="1372586"/>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46685" y="6934087"/>
            <a:ext cx="1514270" cy="1489664"/>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46685" y="4458887"/>
            <a:ext cx="1348883" cy="1670443"/>
          </a:xfrm>
          <a:prstGeom prst="rect">
            <a:avLst/>
          </a:prstGeom>
        </p:spPr>
      </p:pic>
      <p:sp>
        <p:nvSpPr>
          <p:cNvPr id="14" name="TextBox 14"/>
          <p:cNvSpPr txBox="1"/>
          <p:nvPr/>
        </p:nvSpPr>
        <p:spPr>
          <a:xfrm>
            <a:off x="11341898" y="1076325"/>
            <a:ext cx="5917402" cy="1553908"/>
          </a:xfrm>
          <a:prstGeom prst="rect">
            <a:avLst/>
          </a:prstGeom>
        </p:spPr>
        <p:txBody>
          <a:bodyPr lIns="0" tIns="0" rIns="0" bIns="0" rtlCol="0" anchor="t">
            <a:spAutoFit/>
          </a:bodyPr>
          <a:lstStyle/>
          <a:p>
            <a:pPr algn="r">
              <a:lnSpc>
                <a:spcPts val="6049"/>
              </a:lnSpc>
            </a:pPr>
            <a:r>
              <a:rPr lang="en-US" sz="5600" spc="123">
                <a:solidFill>
                  <a:srgbClr val="FBFBF5"/>
                </a:solidFill>
                <a:latin typeface="Raleway Bold"/>
              </a:rPr>
              <a:t>HOW TODAY WILL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67306" y="-1880566"/>
            <a:ext cx="19022613" cy="8288743"/>
            <a:chOff x="0" y="0"/>
            <a:chExt cx="3130550" cy="1364078"/>
          </a:xfrm>
        </p:grpSpPr>
        <p:sp>
          <p:nvSpPr>
            <p:cNvPr id="3" name="Freeform 3"/>
            <p:cNvSpPr/>
            <p:nvPr/>
          </p:nvSpPr>
          <p:spPr>
            <a:xfrm>
              <a:off x="0" y="0"/>
              <a:ext cx="3130550" cy="1364078"/>
            </a:xfrm>
            <a:custGeom>
              <a:avLst/>
              <a:gdLst/>
              <a:ahLst/>
              <a:cxnLst/>
              <a:rect l="l" t="t" r="r" b="b"/>
              <a:pathLst>
                <a:path w="3130550" h="1364078">
                  <a:moveTo>
                    <a:pt x="0" y="552450"/>
                  </a:moveTo>
                  <a:lnTo>
                    <a:pt x="0" y="1364078"/>
                  </a:lnTo>
                  <a:lnTo>
                    <a:pt x="3130550" y="1364078"/>
                  </a:lnTo>
                  <a:lnTo>
                    <a:pt x="3130550" y="0"/>
                  </a:lnTo>
                  <a:close/>
                </a:path>
              </a:pathLst>
            </a:custGeom>
            <a:solidFill>
              <a:srgbClr val="FFCC00"/>
            </a:solidFill>
          </p:spPr>
        </p:sp>
      </p:grpSp>
      <p:sp>
        <p:nvSpPr>
          <p:cNvPr id="4" name="TextBox 4"/>
          <p:cNvSpPr txBox="1"/>
          <p:nvPr/>
        </p:nvSpPr>
        <p:spPr>
          <a:xfrm>
            <a:off x="2705499" y="1410832"/>
            <a:ext cx="12877002" cy="693039"/>
          </a:xfrm>
          <a:prstGeom prst="rect">
            <a:avLst/>
          </a:prstGeom>
        </p:spPr>
        <p:txBody>
          <a:bodyPr lIns="0" tIns="0" rIns="0" bIns="0" rtlCol="0" anchor="t">
            <a:spAutoFit/>
          </a:bodyPr>
          <a:lstStyle/>
          <a:p>
            <a:pPr algn="ctr">
              <a:lnSpc>
                <a:spcPts val="5328"/>
              </a:lnSpc>
            </a:pPr>
            <a:r>
              <a:rPr lang="en-US" sz="4800">
                <a:solidFill>
                  <a:srgbClr val="1D2024"/>
                </a:solidFill>
                <a:latin typeface="Raleway Bold"/>
              </a:rPr>
              <a:t>Connect With Us</a:t>
            </a:r>
          </a:p>
        </p:txBody>
      </p:sp>
      <p:grpSp>
        <p:nvGrpSpPr>
          <p:cNvPr id="5" name="Group 5"/>
          <p:cNvGrpSpPr/>
          <p:nvPr/>
        </p:nvGrpSpPr>
        <p:grpSpPr>
          <a:xfrm>
            <a:off x="1930799" y="6738620"/>
            <a:ext cx="3720302" cy="1227146"/>
            <a:chOff x="0" y="0"/>
            <a:chExt cx="4960402" cy="1636195"/>
          </a:xfrm>
        </p:grpSpPr>
        <p:sp>
          <p:nvSpPr>
            <p:cNvPr id="6" name="TextBox 6"/>
            <p:cNvSpPr txBox="1"/>
            <p:nvPr/>
          </p:nvSpPr>
          <p:spPr>
            <a:xfrm>
              <a:off x="0" y="-66675"/>
              <a:ext cx="4960402" cy="707602"/>
            </a:xfrm>
            <a:prstGeom prst="rect">
              <a:avLst/>
            </a:prstGeom>
          </p:spPr>
          <p:txBody>
            <a:bodyPr lIns="0" tIns="0" rIns="0" bIns="0" rtlCol="0" anchor="t">
              <a:spAutoFit/>
            </a:bodyPr>
            <a:lstStyle/>
            <a:p>
              <a:pPr algn="ctr">
                <a:lnSpc>
                  <a:spcPts val="4480"/>
                </a:lnSpc>
              </a:pPr>
              <a:r>
                <a:rPr lang="en-US" sz="3200">
                  <a:solidFill>
                    <a:srgbClr val="1D2024"/>
                  </a:solidFill>
                  <a:latin typeface="Raleway"/>
                </a:rPr>
                <a:t>Twitter</a:t>
              </a:r>
            </a:p>
          </p:txBody>
        </p:sp>
        <p:sp>
          <p:nvSpPr>
            <p:cNvPr id="7" name="TextBox 7"/>
            <p:cNvSpPr txBox="1"/>
            <p:nvPr/>
          </p:nvSpPr>
          <p:spPr>
            <a:xfrm>
              <a:off x="0" y="658084"/>
              <a:ext cx="4960402" cy="978112"/>
            </a:xfrm>
            <a:prstGeom prst="rect">
              <a:avLst/>
            </a:prstGeom>
          </p:spPr>
          <p:txBody>
            <a:bodyPr lIns="0" tIns="0" rIns="0" bIns="0" rtlCol="0" anchor="t">
              <a:spAutoFit/>
            </a:bodyPr>
            <a:lstStyle/>
            <a:p>
              <a:pPr algn="ctr">
                <a:lnSpc>
                  <a:spcPts val="6160"/>
                </a:lnSpc>
              </a:pPr>
              <a:r>
                <a:rPr lang="en-US" sz="4400">
                  <a:solidFill>
                    <a:srgbClr val="1D2024"/>
                  </a:solidFill>
                  <a:latin typeface="Raleway"/>
                </a:rPr>
                <a:t>@DevOpsGirls</a:t>
              </a:r>
            </a:p>
          </p:txBody>
        </p:sp>
      </p:grpSp>
      <p:grpSp>
        <p:nvGrpSpPr>
          <p:cNvPr id="8" name="Group 8"/>
          <p:cNvGrpSpPr/>
          <p:nvPr/>
        </p:nvGrpSpPr>
        <p:grpSpPr>
          <a:xfrm>
            <a:off x="2409825" y="3364693"/>
            <a:ext cx="2762250" cy="276225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C4CC"/>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30969" y="4373233"/>
            <a:ext cx="919963" cy="745170"/>
          </a:xfrm>
          <a:prstGeom prst="rect">
            <a:avLst/>
          </a:prstGeom>
        </p:spPr>
      </p:pic>
      <p:sp>
        <p:nvSpPr>
          <p:cNvPr id="11" name="AutoShape 11"/>
          <p:cNvSpPr/>
          <p:nvPr/>
        </p:nvSpPr>
        <p:spPr>
          <a:xfrm>
            <a:off x="-289888" y="9456189"/>
            <a:ext cx="18794522" cy="1026515"/>
          </a:xfrm>
          <a:prstGeom prst="rect">
            <a:avLst/>
          </a:prstGeom>
          <a:solidFill>
            <a:srgbClr val="00C4CC"/>
          </a:solidFill>
        </p:spPr>
      </p:sp>
      <p:sp>
        <p:nvSpPr>
          <p:cNvPr id="12" name="TextBox 12"/>
          <p:cNvSpPr txBox="1"/>
          <p:nvPr/>
        </p:nvSpPr>
        <p:spPr>
          <a:xfrm>
            <a:off x="9513925" y="7291073"/>
            <a:ext cx="7745375" cy="1616710"/>
          </a:xfrm>
          <a:prstGeom prst="rect">
            <a:avLst/>
          </a:prstGeom>
        </p:spPr>
        <p:txBody>
          <a:bodyPr lIns="0" tIns="0" rIns="0" bIns="0" rtlCol="0" anchor="t">
            <a:spAutoFit/>
          </a:bodyPr>
          <a:lstStyle/>
          <a:p>
            <a:pPr algn="r">
              <a:lnSpc>
                <a:spcPts val="4480"/>
              </a:lnSpc>
            </a:pPr>
            <a:r>
              <a:rPr lang="en-US" sz="3200">
                <a:solidFill>
                  <a:srgbClr val="1D2024"/>
                </a:solidFill>
                <a:latin typeface="Raleway Bold"/>
              </a:rPr>
              <a:t>Your Coaches today:</a:t>
            </a:r>
          </a:p>
          <a:p>
            <a:pPr algn="r">
              <a:lnSpc>
                <a:spcPts val="4200"/>
              </a:lnSpc>
            </a:pPr>
            <a:r>
              <a:rPr lang="en-US" sz="3000">
                <a:solidFill>
                  <a:srgbClr val="1D2024"/>
                </a:solidFill>
                <a:latin typeface="Raleway Bold"/>
              </a:rPr>
              <a:t>Franca (she/her) - @francalovescake</a:t>
            </a:r>
          </a:p>
          <a:p>
            <a:pPr algn="r">
              <a:lnSpc>
                <a:spcPts val="4200"/>
              </a:lnSpc>
            </a:pPr>
            <a:r>
              <a:rPr lang="en-US" sz="3000">
                <a:solidFill>
                  <a:srgbClr val="1D2024"/>
                </a:solidFill>
                <a:latin typeface="Raleway Bold"/>
              </a:rPr>
              <a:t>Bridget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Words>
  <Application>Microsoft Macintosh PowerPoint</Application>
  <PresentationFormat>Custom</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Raleway</vt:lpstr>
      <vt:lpstr>Raleway Bold</vt:lpstr>
      <vt:lpstr>Raleway Heavy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Red Modern Advertising Marketing Comparison Business Sales Presentation</dc:title>
  <cp:lastModifiedBy>Franca Moretto</cp:lastModifiedBy>
  <cp:revision>1</cp:revision>
  <dcterms:created xsi:type="dcterms:W3CDTF">2006-08-16T00:00:00Z</dcterms:created>
  <dcterms:modified xsi:type="dcterms:W3CDTF">2021-01-25T01:49:41Z</dcterms:modified>
  <dc:identifier>DAEULyDPsN8</dc:identifier>
</cp:coreProperties>
</file>