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323" r:id="rId5"/>
    <p:sldId id="347" r:id="rId6"/>
    <p:sldId id="346" r:id="rId7"/>
    <p:sldId id="358" r:id="rId8"/>
    <p:sldId id="348" r:id="rId9"/>
    <p:sldId id="349" r:id="rId10"/>
    <p:sldId id="299" r:id="rId11"/>
    <p:sldId id="372" r:id="rId12"/>
    <p:sldId id="367" r:id="rId13"/>
    <p:sldId id="350" r:id="rId14"/>
    <p:sldId id="351" r:id="rId15"/>
    <p:sldId id="368" r:id="rId16"/>
    <p:sldId id="369" r:id="rId17"/>
    <p:sldId id="370" r:id="rId18"/>
    <p:sldId id="371" r:id="rId19"/>
    <p:sldId id="324" r:id="rId20"/>
    <p:sldId id="340" r:id="rId21"/>
    <p:sldId id="341" r:id="rId22"/>
    <p:sldId id="342" r:id="rId23"/>
    <p:sldId id="344" r:id="rId24"/>
    <p:sldId id="343" r:id="rId25"/>
    <p:sldId id="357" r:id="rId26"/>
    <p:sldId id="361" r:id="rId27"/>
    <p:sldId id="364" r:id="rId28"/>
    <p:sldId id="363" r:id="rId29"/>
    <p:sldId id="362" r:id="rId30"/>
    <p:sldId id="352" r:id="rId31"/>
    <p:sldId id="353" r:id="rId32"/>
    <p:sldId id="354" r:id="rId33"/>
    <p:sldId id="356" r:id="rId34"/>
    <p:sldId id="355" r:id="rId35"/>
    <p:sldId id="360" r:id="rId36"/>
    <p:sldId id="365" r:id="rId37"/>
    <p:sldId id="359" r:id="rId38"/>
    <p:sldId id="345" r:id="rId39"/>
    <p:sldId id="339" r:id="rId40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A471B-6957-46D0-82C8-98481F85401A}" v="2" dt="2023-10-09T09:52:55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92"/>
    <p:restoredTop sz="61868"/>
  </p:normalViewPr>
  <p:slideViewPr>
    <p:cSldViewPr snapToGrid="0">
      <p:cViewPr varScale="1">
        <p:scale>
          <a:sx n="82" d="100"/>
          <a:sy n="82" d="100"/>
        </p:scale>
        <p:origin x="974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FB835-428A-B84A-884B-39C7AE7D9895}" type="datetimeFigureOut">
              <a:rPr lang="en-RO" smtClean="0"/>
              <a:t>10/30/2023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4C4C9-DAEA-3C44-91DF-D9D988D6447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6944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73328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2439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8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863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9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0725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4C4C9-DAEA-3C44-91DF-D9D988D64479}" type="slidenum">
              <a:rPr lang="en-RO" smtClean="0"/>
              <a:t>16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73823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D9E3-08FF-4554-8B58-3F26A5195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A0DD4-9299-0DA6-1C07-2A4E072CF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8207-E3AF-7BC2-B838-AB00CB5A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10/30/2023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0E6A-07AA-A3B7-3018-4CB55BC2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AB23-59CC-D04E-D2F2-E4585386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209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DBAD-30D9-C1F7-FF61-AA621DB3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BB88B-8DBC-6D30-6A9A-10965E2B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D753-A377-277C-6D86-14B6F1F7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10/30/2023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7266-3564-80AC-C82B-BDA0DA72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0FE8-527F-7CE9-6034-22F44875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9447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58D83-7C7F-61E1-6ABE-1CB7C4063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AD536-CD9E-B2F8-4042-5FA1EA14A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48103-C74A-8686-7F12-C889F372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10/30/2023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1B99C-6E7E-C873-DBCB-699308D0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93A5-62E7-DE20-6AAA-156617EE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5747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300338-2E84-36AB-C2B4-C2C1892DC5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26" y="164038"/>
            <a:ext cx="923400" cy="5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863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074E-1B10-813D-9E06-581C516A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D381-25A9-49E1-636C-4749419D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1F68-8E63-2E95-DFE5-2C3E9FDF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10/30/2023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52F4-922F-351C-DBFB-04CEDF48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491F-D24A-4ACB-A27F-5FDD3C57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5643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C947-D272-8375-95D0-DE50B428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0A43-9417-25F5-DC8F-E098D86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0967-020D-503C-6252-E6062113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10/30/2023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D16C4-7C4A-39B2-B8F7-30D656F8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D1BF-628B-01E3-5B38-0DD41223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374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C10D-046B-67A0-F029-C035BAE2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58BA-4E8F-EB18-2FE3-7F5E465AD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7F5AA-4E02-C50A-A077-8114341D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7C6CB-AE58-6477-4A2C-2ECAAFCE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10/30/2023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96B03-DF98-2DC4-84D3-1FBD158E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8311-04D6-CC0B-2E96-977CC3CD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8685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87BA-B268-EC7E-680A-CD8BF403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109FA-098E-8D29-ED85-A5C484B8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7D3FE-2347-C07B-F97C-B3725EEE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DA0B9-6711-62E5-4587-A3D500898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68257-6982-9F6B-657E-6514737ED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29C51-506F-3D0D-970C-BD7912AC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10/30/2023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7E104-2D78-C856-BA34-18B8285B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0E777-8B37-2BA1-4AFA-8F529386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1786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8877-7A7E-A0FA-F171-05B8E20E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81D7C-5A94-3D94-9D56-8934381F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10/30/2023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A744F-6406-0AA6-F99C-AE8C39EC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19668-0648-927C-D891-F5C2F2BB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3588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8065E-0C9F-0C61-B66F-4AB6953B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10/30/2023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4E40D-11B9-2F7C-0542-BD22B773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F117-F0C1-7A51-A344-87325804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7726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2D40-EAA0-C343-B896-3216B9FB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6682-3240-7F09-44A8-F9338F89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C8AFE-7618-611B-9A91-E0638D9E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3CB9C-651D-31D5-2B2D-3B30A496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10/30/2023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39504-3569-16E7-2194-42666E8C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B1A69-92AA-9A04-CCA9-94F52124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7756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21FE-89CB-DB10-86BE-FC60F07C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8D45A-E69B-C069-2905-01BA7066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52F05-E92B-5FFF-D893-B2ED17CA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D879E-E57A-4BB6-C285-2E840C60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53D7-B44A-554E-86BC-A9F092E7CDAA}" type="datetimeFigureOut">
              <a:rPr lang="en-RO" smtClean="0"/>
              <a:t>10/30/2023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1BDE1-AD67-EDE8-BE39-F3D6D2E2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A5866-D4EC-7739-B417-611B4311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028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1B475-A0C2-DA34-8CE3-35786275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C152D-0669-0F8C-D3ED-D1E79596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37B3-A5D4-DE9B-95DD-1F4315681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53D7-B44A-554E-86BC-A9F092E7CDAA}" type="datetimeFigureOut">
              <a:rPr lang="en-RO" smtClean="0"/>
              <a:t>10/30/2023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80AC-671A-17A8-20C2-3F041DD01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38A6-16D0-AE0A-C580-1D6BC9C11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C0ED-6467-3448-A5C8-69BC81C53D03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605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labs/amazon-eks-ami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github.com/CISOfy/lyni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greenbone/openvas-scanner" TargetMode="External"/><Relationship Id="rId5" Type="http://schemas.openxmlformats.org/officeDocument/2006/relationships/hyperlink" Target="https://www.greenbone.net/en/feed-comparison/" TargetMode="Externa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securityhub/latest/userguide/securityhub-controls-reference.html" TargetMode="External"/><Relationship Id="rId3" Type="http://schemas.openxmlformats.org/officeDocument/2006/relationships/hyperlink" Target="https://eu-west-2.console.aws.amazon.com/securityhub/home?region=eu-west-2#/standards/cis-aws-foundations-benchmark-1.2.0" TargetMode="External"/><Relationship Id="rId7" Type="http://schemas.openxmlformats.org/officeDocument/2006/relationships/hyperlink" Target="https://eu-west-2.console.aws.amazon.com/securityhub/home?region=eu-west-2#/standards/aws-foundational-security-best-practices-1.0.0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u-west-2.console.aws.amazon.com/securityhub/home?region=eu-west-2#/standards/nist-800-53-5.0.0" TargetMode="External"/><Relationship Id="rId5" Type="http://schemas.openxmlformats.org/officeDocument/2006/relationships/hyperlink" Target="https://eu-west-2.console.aws.amazon.com/securityhub/home?region=eu-west-2#/standards/pci-dss-3.2.1" TargetMode="External"/><Relationship Id="rId4" Type="http://schemas.openxmlformats.org/officeDocument/2006/relationships/hyperlink" Target="https://eu-west-2.console.aws.amazon.com/securityhub/home?region=eu-west-2#/standards/cis-aws-foundations-benchmark-1.4.0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ecurity.org/cis-benchmark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greenbone/openvas-scanner" TargetMode="External"/><Relationship Id="rId5" Type="http://schemas.openxmlformats.org/officeDocument/2006/relationships/hyperlink" Target="https://github.com/CISOfy/lynis" TargetMode="External"/><Relationship Id="rId4" Type="http://schemas.openxmlformats.org/officeDocument/2006/relationships/hyperlink" Target="https://public.cyber.mil/stig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github.com/OpenSCAP/openscap#openscap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hyperlink" Target="https://www.packer.io/" TargetMode="External"/><Relationship Id="rId4" Type="http://schemas.openxmlformats.org/officeDocument/2006/relationships/hyperlink" Target="https://github.com/awslabs/amazon-eks-ami#amazon-eks-ami-build-spec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9D2EF-594A-EB6C-C95B-7BF63986BD02}"/>
              </a:ext>
            </a:extLst>
          </p:cNvPr>
          <p:cNvSpPr txBox="1"/>
          <p:nvPr/>
        </p:nvSpPr>
        <p:spPr>
          <a:xfrm>
            <a:off x="0" y="160935"/>
            <a:ext cx="1044345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rgbClr val="0070C0"/>
                </a:solidFill>
                <a:latin typeface="source-serif-pro"/>
              </a:rPr>
              <a:t>Kubernetes Hardening via Building STIG/CIS-compliant AMIs for Amazon EKS</a:t>
            </a:r>
          </a:p>
          <a:p>
            <a:endParaRPr lang="en-RO" sz="340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5DFAC-FFD9-5C34-4480-B58394199D1B}"/>
              </a:ext>
            </a:extLst>
          </p:cNvPr>
          <p:cNvSpPr txBox="1"/>
          <p:nvPr/>
        </p:nvSpPr>
        <p:spPr>
          <a:xfrm>
            <a:off x="7981950" y="5602015"/>
            <a:ext cx="7124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Ilia Eriomenco</a:t>
            </a:r>
          </a:p>
          <a:p>
            <a:r>
              <a:rPr lang="en-GB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DevOps Engineer at Endava</a:t>
            </a:r>
            <a:endParaRPr lang="en-MD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">
            <a:extLst>
              <a:ext uri="{FF2B5EF4-FFF2-40B4-BE49-F238E27FC236}">
                <a16:creationId xmlns:a16="http://schemas.microsoft.com/office/drawing/2014/main" id="{A4C0C223-BEC4-1C12-F65D-A63D240C9A25}"/>
              </a:ext>
            </a:extLst>
          </p:cNvPr>
          <p:cNvGrpSpPr/>
          <p:nvPr/>
        </p:nvGrpSpPr>
        <p:grpSpPr>
          <a:xfrm>
            <a:off x="5467841" y="1559533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4EE7B6E9-A721-285B-0734-1C5B30F8D89E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E863841A-8BAF-9A06-55AF-5C3D0F70F2EF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0D23CE90-3DD3-BB97-00E0-4CB904644391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13B58D13-B16C-80F7-6C2E-95C7C4D7C8D3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E305AB5-37E6-183A-25CA-CA4B38B5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3" y="1946073"/>
            <a:ext cx="6501771" cy="47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6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1450D-38C4-1808-4CC6-68DA56036B7D}"/>
              </a:ext>
            </a:extLst>
          </p:cNvPr>
          <p:cNvSpPr txBox="1"/>
          <p:nvPr/>
        </p:nvSpPr>
        <p:spPr>
          <a:xfrm>
            <a:off x="1567509" y="1200616"/>
            <a:ext cx="74510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>
                <a:latin typeface="Inconsolata" pitchFamily="1" charset="0"/>
                <a:ea typeface="Inconsolata" pitchFamily="1" charset="0"/>
              </a:rPr>
              <a:t>Clone/fork</a:t>
            </a:r>
            <a:r>
              <a:rPr lang="ru-RU" sz="1600">
                <a:ea typeface="Inconsolata" pitchFamily="1" charset="0"/>
              </a:rPr>
              <a:t> 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repository from </a:t>
            </a:r>
            <a:r>
              <a:rPr lang="en-US" sz="1600">
                <a:latin typeface="Inconsolata" pitchFamily="1" charset="0"/>
                <a:ea typeface="Inconsolata" pitchFamily="1" charset="0"/>
                <a:hlinkClick r:id="rId2"/>
              </a:rPr>
              <a:t>https://github.com/awslabs/amazon-eks-ami</a:t>
            </a:r>
            <a:endParaRPr lang="en-US" sz="1600">
              <a:latin typeface="Inconsolata" pitchFamily="1" charset="0"/>
              <a:ea typeface="Inconsolata" pitchFamily="1" charset="0"/>
            </a:endParaRPr>
          </a:p>
          <a:p>
            <a:pPr marL="342900" indent="-342900">
              <a:buAutoNum type="arabicPeriod"/>
            </a:pPr>
            <a:r>
              <a:rPr lang="en-US" sz="1600">
                <a:latin typeface="Inconsolata" pitchFamily="1" charset="0"/>
                <a:ea typeface="Inconsolata" pitchFamily="1" charset="0"/>
              </a:rPr>
              <a:t>Update the default AWS region in eks-worker-al2-variables.json:</a:t>
            </a:r>
            <a:br>
              <a:rPr lang="en-US" sz="1600">
                <a:latin typeface="Inconsolata" pitchFamily="1" charset="0"/>
                <a:ea typeface="Inconsolata" pitchFamily="1" charset="0"/>
              </a:rPr>
            </a:br>
            <a:br>
              <a:rPr lang="en-US" sz="1600">
                <a:latin typeface="Inconsolata" pitchFamily="1" charset="0"/>
                <a:ea typeface="Inconsolata" pitchFamily="1" charset="0"/>
              </a:rPr>
            </a:br>
            <a:r>
              <a:rPr lang="en-US" sz="1600">
                <a:latin typeface="Inconsolata" pitchFamily="1" charset="0"/>
                <a:ea typeface="Inconsolata" pitchFamily="1" charset="0"/>
              </a:rPr>
              <a:t>"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aws_region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": "us-west-2",</a:t>
            </a:r>
            <a:br>
              <a:rPr lang="en-US" sz="1600">
                <a:latin typeface="Inconsolata" pitchFamily="1" charset="0"/>
                <a:ea typeface="Inconsolata" pitchFamily="1" charset="0"/>
              </a:rPr>
            </a:br>
            <a:r>
              <a:rPr lang="en-US" sz="1600">
                <a:latin typeface="Inconsolata" pitchFamily="1" charset="0"/>
                <a:ea typeface="Inconsolata" pitchFamily="1" charset="0"/>
              </a:rPr>
              <a:t>"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binary_bucket_region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": "us-west-2",</a:t>
            </a:r>
            <a:br>
              <a:rPr lang="en-US" sz="1600">
                <a:latin typeface="Inconsolata" pitchFamily="1" charset="0"/>
                <a:ea typeface="Inconsolata" pitchFamily="1" charset="0"/>
              </a:rPr>
            </a:br>
            <a:r>
              <a:rPr lang="en-US" sz="1600">
                <a:latin typeface="Inconsolata" pitchFamily="1" charset="0"/>
                <a:ea typeface="Inconsolata" pitchFamily="1" charset="0"/>
              </a:rPr>
              <a:t>=&gt;</a:t>
            </a:r>
            <a:br>
              <a:rPr lang="en-US" sz="1600">
                <a:latin typeface="Inconsolata" pitchFamily="1" charset="0"/>
                <a:ea typeface="Inconsolata" pitchFamily="1" charset="0"/>
              </a:rPr>
            </a:br>
            <a:r>
              <a:rPr lang="en-US" sz="1600">
                <a:latin typeface="Inconsolata" pitchFamily="1" charset="0"/>
                <a:ea typeface="Inconsolata" pitchFamily="1" charset="0"/>
              </a:rPr>
              <a:t> "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aws_region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": “&lt;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your_region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&gt;",</a:t>
            </a:r>
            <a:br>
              <a:rPr lang="en-US" sz="1600">
                <a:latin typeface="Inconsolata" pitchFamily="1" charset="0"/>
                <a:ea typeface="Inconsolata" pitchFamily="1" charset="0"/>
              </a:rPr>
            </a:br>
            <a:r>
              <a:rPr lang="en-US" sz="1600">
                <a:latin typeface="Inconsolata" pitchFamily="1" charset="0"/>
                <a:ea typeface="Inconsolata" pitchFamily="1" charset="0"/>
              </a:rPr>
              <a:t> "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binary_bucket_region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": "“&lt;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your_region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&gt;", </a:t>
            </a:r>
            <a:br>
              <a:rPr lang="en-US" sz="1600">
                <a:latin typeface="Inconsolata" pitchFamily="1" charset="0"/>
                <a:ea typeface="Inconsolata" pitchFamily="1" charset="0"/>
              </a:rPr>
            </a:br>
            <a:endParaRPr lang="en-US" sz="1600">
              <a:latin typeface="Inconsolata" pitchFamily="1" charset="0"/>
              <a:ea typeface="Inconsolata" pitchFamily="1" charset="0"/>
            </a:endParaRPr>
          </a:p>
          <a:p>
            <a:pPr marL="342900" indent="-342900">
              <a:buAutoNum type="arabicPeriod"/>
            </a:pPr>
            <a:r>
              <a:rPr lang="en-US" sz="1600">
                <a:latin typeface="Inconsolata" pitchFamily="1" charset="0"/>
                <a:ea typeface="Inconsolata" pitchFamily="1" charset="0"/>
              </a:rPr>
              <a:t>Update </a:t>
            </a:r>
            <a:r>
              <a:rPr lang="en-US" sz="1600" b="1">
                <a:latin typeface="Inconsolata" pitchFamily="1" charset="0"/>
                <a:ea typeface="Inconsolata" pitchFamily="1" charset="0"/>
              </a:rPr>
              <a:t>ami_name 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in Makefile (add postfix –secured or -hardened)</a:t>
            </a:r>
          </a:p>
          <a:p>
            <a:pPr marL="342900" indent="-342900">
              <a:buAutoNum type="arabicPeriod"/>
            </a:pPr>
            <a:r>
              <a:rPr lang="en-US" sz="1600">
                <a:latin typeface="Inconsolata" pitchFamily="1" charset="0"/>
                <a:ea typeface="Inconsolata" pitchFamily="1" charset="0"/>
              </a:rPr>
              <a:t>Prepare your AWS credentials and add them in Github secrets</a:t>
            </a:r>
          </a:p>
          <a:p>
            <a:pPr marL="342900" indent="-342900">
              <a:buAutoNum type="arabicPeriod"/>
            </a:pPr>
            <a:r>
              <a:rPr lang="en-US" sz="1600">
                <a:latin typeface="Inconsolata" pitchFamily="1" charset="0"/>
                <a:ea typeface="Inconsolata" pitchFamily="1" charset="0"/>
              </a:rPr>
              <a:t>Delete vendor’s pipelines and create your custom pipeline</a:t>
            </a:r>
            <a:endParaRPr lang="ru-RU" sz="1600">
              <a:ea typeface="Inconsolat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C62EB-69D7-90F3-7599-F4993C7CCB54}"/>
              </a:ext>
            </a:extLst>
          </p:cNvPr>
          <p:cNvSpPr txBox="1"/>
          <p:nvPr/>
        </p:nvSpPr>
        <p:spPr>
          <a:xfrm>
            <a:off x="2541254" y="-34056"/>
            <a:ext cx="9273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>
                <a:solidFill>
                  <a:srgbClr val="0070C0"/>
                </a:solidFill>
                <a:latin typeface="source-serif-pro"/>
              </a:rPr>
              <a:t>EKS AMI Builder preparations (way 1) </a:t>
            </a:r>
          </a:p>
          <a:p>
            <a:endParaRPr lang="en-RO" sz="3400">
              <a:solidFill>
                <a:srgbClr val="0070C0"/>
              </a:solidFill>
            </a:endParaRPr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8FB9D89C-65F7-3E38-2D41-C22A872C3627}"/>
              </a:ext>
            </a:extLst>
          </p:cNvPr>
          <p:cNvGrpSpPr/>
          <p:nvPr/>
        </p:nvGrpSpPr>
        <p:grpSpPr>
          <a:xfrm>
            <a:off x="4835300" y="731492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D232A026-C598-8A8A-DAD5-3D295CB1A930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4FBC2381-342C-BDDA-7311-342E2C3D27B7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79CB0306-4413-9960-D385-6FE4C669B027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6DC00A9E-0ACB-E576-3B93-2DD5A967816D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</p:spTree>
    <p:extLst>
      <p:ext uri="{BB962C8B-B14F-4D97-AF65-F5344CB8AC3E}">
        <p14:creationId xmlns:p14="http://schemas.microsoft.com/office/powerpoint/2010/main" val="931933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1450D-38C4-1808-4CC6-68DA56036B7D}"/>
              </a:ext>
            </a:extLst>
          </p:cNvPr>
          <p:cNvSpPr txBox="1"/>
          <p:nvPr/>
        </p:nvSpPr>
        <p:spPr>
          <a:xfrm>
            <a:off x="1532834" y="948690"/>
            <a:ext cx="634019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Inconsolata" pitchFamily="1" charset="0"/>
                <a:ea typeface="Inconsolata" pitchFamily="1" charset="0"/>
              </a:rPr>
              <a:t>on: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workflow_dispatch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:</a:t>
            </a:r>
          </a:p>
          <a:p>
            <a:endParaRPr lang="en-US" sz="1600">
              <a:latin typeface="Inconsolata" pitchFamily="1" charset="0"/>
              <a:ea typeface="Inconsolata" pitchFamily="1" charset="0"/>
            </a:endParaRP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env: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AWS_ACCESS_KEY_ID: ${{ 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secrets.AWS_ACCESS_KEY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}}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AWS_SECRET_ACCESS_KEY: ${{ 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secrets.AWS_SECRET_ACCESS_KEY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}}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jobs: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ami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-build: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  runs-on: ubuntu-latest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  continue-on-error: false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  steps: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    - uses: actions/checkout@v3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    - uses: 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hashicorp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/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setup-packer@main</a:t>
            </a:r>
            <a:endParaRPr lang="en-US" sz="1600">
              <a:latin typeface="Inconsolata" pitchFamily="1" charset="0"/>
              <a:ea typeface="Inconsolata" pitchFamily="1" charset="0"/>
            </a:endParaRP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      with: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        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packer_version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: latest</a:t>
            </a:r>
          </a:p>
          <a:p>
            <a:endParaRPr lang="en-US" sz="1600">
              <a:latin typeface="Inconsolata" pitchFamily="1" charset="0"/>
              <a:ea typeface="Inconsolata" pitchFamily="1" charset="0"/>
            </a:endParaRP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    - name: EKS AMI build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      run: |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          make</a:t>
            </a:r>
            <a:endParaRPr lang="ru-RU" sz="1600">
              <a:ea typeface="Inconsolat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C62EB-69D7-90F3-7599-F4993C7CCB54}"/>
              </a:ext>
            </a:extLst>
          </p:cNvPr>
          <p:cNvSpPr txBox="1"/>
          <p:nvPr/>
        </p:nvSpPr>
        <p:spPr>
          <a:xfrm>
            <a:off x="1385752" y="0"/>
            <a:ext cx="9273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>
                <a:solidFill>
                  <a:srgbClr val="0070C0"/>
                </a:solidFill>
                <a:latin typeface="source-serif-pro"/>
              </a:rPr>
              <a:t>Create GitHub Actions pipeline (way 1)</a:t>
            </a:r>
          </a:p>
          <a:p>
            <a:endParaRPr lang="en-RO" sz="3400">
              <a:solidFill>
                <a:srgbClr val="0070C0"/>
              </a:solidFill>
            </a:endParaRPr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8FB9D89C-65F7-3E38-2D41-C22A872C3627}"/>
              </a:ext>
            </a:extLst>
          </p:cNvPr>
          <p:cNvGrpSpPr/>
          <p:nvPr/>
        </p:nvGrpSpPr>
        <p:grpSpPr>
          <a:xfrm>
            <a:off x="4929710" y="808441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D232A026-C598-8A8A-DAD5-3D295CB1A930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4FBC2381-342C-BDDA-7311-342E2C3D27B7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79CB0306-4413-9960-D385-6FE4C669B027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6DC00A9E-0ACB-E576-3B93-2DD5A967816D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</p:spTree>
    <p:extLst>
      <p:ext uri="{BB962C8B-B14F-4D97-AF65-F5344CB8AC3E}">
        <p14:creationId xmlns:p14="http://schemas.microsoft.com/office/powerpoint/2010/main" val="5131860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1450D-38C4-1808-4CC6-68DA56036B7D}"/>
              </a:ext>
            </a:extLst>
          </p:cNvPr>
          <p:cNvSpPr txBox="1"/>
          <p:nvPr/>
        </p:nvSpPr>
        <p:spPr>
          <a:xfrm>
            <a:off x="1408889" y="1221791"/>
            <a:ext cx="8738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>
                <a:latin typeface="Inconsolata" pitchFamily="1" charset="0"/>
                <a:ea typeface="Inconsolata" pitchFamily="1" charset="0"/>
              </a:rPr>
              <a:t>Create your own Github repository </a:t>
            </a:r>
          </a:p>
          <a:p>
            <a:pPr marL="342900" indent="-342900">
              <a:buAutoNum type="arabicPeriod"/>
            </a:pPr>
            <a:r>
              <a:rPr lang="en-US" sz="1600">
                <a:latin typeface="Inconsolata" pitchFamily="1" charset="0"/>
                <a:ea typeface="Inconsolata" pitchFamily="1" charset="0"/>
              </a:rPr>
              <a:t>Prepare your AWS credentials and add them in Github secrets</a:t>
            </a:r>
          </a:p>
          <a:p>
            <a:pPr marL="342900" indent="-342900">
              <a:buAutoNum type="arabicPeriod"/>
            </a:pPr>
            <a:r>
              <a:rPr lang="en-US" sz="1600">
                <a:latin typeface="Inconsolata" pitchFamily="1" charset="0"/>
                <a:ea typeface="Inconsolata" pitchFamily="1" charset="0"/>
              </a:rPr>
              <a:t>Delete vendor’s pipelines and create more parameterized Github Actions pipeline:</a:t>
            </a:r>
            <a:endParaRPr lang="ru-RU" sz="1600">
              <a:ea typeface="Inconsolata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C62EB-69D7-90F3-7599-F4993C7CCB54}"/>
              </a:ext>
            </a:extLst>
          </p:cNvPr>
          <p:cNvSpPr txBox="1"/>
          <p:nvPr/>
        </p:nvSpPr>
        <p:spPr>
          <a:xfrm>
            <a:off x="2541254" y="-34056"/>
            <a:ext cx="9273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>
                <a:solidFill>
                  <a:srgbClr val="0070C0"/>
                </a:solidFill>
                <a:latin typeface="source-serif-pro"/>
              </a:rPr>
              <a:t>EKS AMI Builder preparations (way </a:t>
            </a:r>
            <a:r>
              <a:rPr lang="ru-RU" sz="3400" b="1">
                <a:solidFill>
                  <a:srgbClr val="0070C0"/>
                </a:solidFill>
                <a:latin typeface="source-serif-pro"/>
              </a:rPr>
              <a:t>2</a:t>
            </a:r>
            <a:r>
              <a:rPr lang="en-US" sz="3400" b="1">
                <a:solidFill>
                  <a:srgbClr val="0070C0"/>
                </a:solidFill>
                <a:latin typeface="source-serif-pro"/>
              </a:rPr>
              <a:t>) </a:t>
            </a:r>
          </a:p>
          <a:p>
            <a:endParaRPr lang="en-RO" sz="3400">
              <a:solidFill>
                <a:srgbClr val="0070C0"/>
              </a:solidFill>
            </a:endParaRPr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8FB9D89C-65F7-3E38-2D41-C22A872C3627}"/>
              </a:ext>
            </a:extLst>
          </p:cNvPr>
          <p:cNvGrpSpPr/>
          <p:nvPr/>
        </p:nvGrpSpPr>
        <p:grpSpPr>
          <a:xfrm>
            <a:off x="4835300" y="731492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D232A026-C598-8A8A-DAD5-3D295CB1A930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4FBC2381-342C-BDDA-7311-342E2C3D27B7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79CB0306-4413-9960-D385-6FE4C669B027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6DC00A9E-0ACB-E576-3B93-2DD5A967816D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ED3DE21-95D0-E26F-12AC-8A9D043B58BF}"/>
              </a:ext>
            </a:extLst>
          </p:cNvPr>
          <p:cNvSpPr txBox="1"/>
          <p:nvPr/>
        </p:nvSpPr>
        <p:spPr>
          <a:xfrm>
            <a:off x="916678" y="2087463"/>
            <a:ext cx="1085425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on: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workflow_dispatch: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inputs: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build_id: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description: 'Get value from AMI Details (AMI names) from awslabs/amazon-eks-ami/releases’ repo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required: true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type: string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default: 'v20231114'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kubernetes_build_date: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description: 'Get value from AMI Details (Release version) from awslabs/amazon-eks-ami/releases'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required: true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type: string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default: '2023-11-02'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k8s_version: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description: 'Get value from AMI Details (AMI names) from awslabs/amazon-eks-ami/releases’ repo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required: true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type: string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default: '1.28'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</a:t>
            </a:r>
            <a:endParaRPr lang="ru-RU" sz="1600">
              <a:solidFill>
                <a:schemeClr val="tx1">
                  <a:lumMod val="65000"/>
                  <a:lumOff val="35000"/>
                </a:schemeClr>
              </a:solidFill>
              <a:ea typeface="Inconsolat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179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C62EB-69D7-90F3-7599-F4993C7CCB54}"/>
              </a:ext>
            </a:extLst>
          </p:cNvPr>
          <p:cNvSpPr txBox="1"/>
          <p:nvPr/>
        </p:nvSpPr>
        <p:spPr>
          <a:xfrm>
            <a:off x="2541254" y="-34056"/>
            <a:ext cx="9273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>
                <a:solidFill>
                  <a:srgbClr val="0070C0"/>
                </a:solidFill>
                <a:latin typeface="source-serif-pro"/>
              </a:rPr>
              <a:t>Github Actions pipeline (way </a:t>
            </a:r>
            <a:r>
              <a:rPr lang="ru-RU" sz="3400" b="1">
                <a:solidFill>
                  <a:srgbClr val="0070C0"/>
                </a:solidFill>
                <a:latin typeface="source-serif-pro"/>
              </a:rPr>
              <a:t>2</a:t>
            </a:r>
            <a:r>
              <a:rPr lang="en-US" sz="3400" b="1">
                <a:solidFill>
                  <a:srgbClr val="0070C0"/>
                </a:solidFill>
                <a:latin typeface="source-serif-pro"/>
              </a:rPr>
              <a:t>) </a:t>
            </a:r>
          </a:p>
          <a:p>
            <a:endParaRPr lang="en-RO" sz="3400">
              <a:solidFill>
                <a:srgbClr val="0070C0"/>
              </a:solidFill>
            </a:endParaRPr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8FB9D89C-65F7-3E38-2D41-C22A872C3627}"/>
              </a:ext>
            </a:extLst>
          </p:cNvPr>
          <p:cNvGrpSpPr/>
          <p:nvPr/>
        </p:nvGrpSpPr>
        <p:grpSpPr>
          <a:xfrm>
            <a:off x="4835300" y="731492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D232A026-C598-8A8A-DAD5-3D295CB1A930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4FBC2381-342C-BDDA-7311-342E2C3D27B7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79CB0306-4413-9960-D385-6FE4C669B027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6DC00A9E-0ACB-E576-3B93-2DD5A967816D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ED3DE21-95D0-E26F-12AC-8A9D043B58BF}"/>
              </a:ext>
            </a:extLst>
          </p:cNvPr>
          <p:cNvSpPr txBox="1"/>
          <p:nvPr/>
        </p:nvSpPr>
        <p:spPr>
          <a:xfrm>
            <a:off x="1235154" y="871742"/>
            <a:ext cx="1095684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k8s_patch_version: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description: 'Get value from AMI Details (Release version) from awslabs/amazon-eks-ami/releases'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required: true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type: string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default: '3'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additional_arguments: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description: ''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required: false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type: string</a:t>
            </a:r>
          </a:p>
          <a:p>
            <a:b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</a:br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env: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AWS_ACCESS_KEY_ID: ${{ secrets.AWS_ACCESS_KEY_ID}}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AWS_SECRET_ACCESS_KEY: ${{ secrets.AWS_SECRET_ACCESS_KEY}}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jobs: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ami-build: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runs-on: ubuntu-latest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continue-on-error: false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steps: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- uses: AutoModality/action-clean@v1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- uses: actions/checkout@v4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with: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repository: 'awslabs/amazon-eks-ami.git'</a:t>
            </a:r>
          </a:p>
          <a:p>
            <a:endParaRPr lang="en-US" sz="1600" b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Inconsolata" pitchFamily="1" charset="0"/>
              <a:ea typeface="Inconsolata" pitchFamily="1" charset="0"/>
            </a:endParaRPr>
          </a:p>
          <a:p>
            <a:endParaRPr lang="ru-RU" sz="1600">
              <a:solidFill>
                <a:schemeClr val="tx1">
                  <a:lumMod val="65000"/>
                  <a:lumOff val="35000"/>
                </a:schemeClr>
              </a:solidFill>
              <a:ea typeface="Inconsolat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340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C62EB-69D7-90F3-7599-F4993C7CCB54}"/>
              </a:ext>
            </a:extLst>
          </p:cNvPr>
          <p:cNvSpPr txBox="1"/>
          <p:nvPr/>
        </p:nvSpPr>
        <p:spPr>
          <a:xfrm>
            <a:off x="2541254" y="-34056"/>
            <a:ext cx="9273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>
                <a:solidFill>
                  <a:srgbClr val="0070C0"/>
                </a:solidFill>
                <a:latin typeface="source-serif-pro"/>
              </a:rPr>
              <a:t>Github Actions pipeline (way </a:t>
            </a:r>
            <a:r>
              <a:rPr lang="ru-RU" sz="3400" b="1">
                <a:solidFill>
                  <a:srgbClr val="0070C0"/>
                </a:solidFill>
                <a:latin typeface="source-serif-pro"/>
              </a:rPr>
              <a:t>2</a:t>
            </a:r>
            <a:r>
              <a:rPr lang="en-US" sz="3400" b="1">
                <a:solidFill>
                  <a:srgbClr val="0070C0"/>
                </a:solidFill>
                <a:latin typeface="source-serif-pro"/>
              </a:rPr>
              <a:t>) </a:t>
            </a:r>
          </a:p>
          <a:p>
            <a:endParaRPr lang="en-RO" sz="3400">
              <a:solidFill>
                <a:srgbClr val="0070C0"/>
              </a:solidFill>
            </a:endParaRPr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8FB9D89C-65F7-3E38-2D41-C22A872C3627}"/>
              </a:ext>
            </a:extLst>
          </p:cNvPr>
          <p:cNvGrpSpPr/>
          <p:nvPr/>
        </p:nvGrpSpPr>
        <p:grpSpPr>
          <a:xfrm>
            <a:off x="4835300" y="731492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D232A026-C598-8A8A-DAD5-3D295CB1A930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4FBC2381-342C-BDDA-7311-342E2C3D27B7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79CB0306-4413-9960-D385-6FE4C669B027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6DC00A9E-0ACB-E576-3B93-2DD5A967816D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ED3DE21-95D0-E26F-12AC-8A9D043B58BF}"/>
              </a:ext>
            </a:extLst>
          </p:cNvPr>
          <p:cNvSpPr txBox="1"/>
          <p:nvPr/>
        </p:nvSpPr>
        <p:spPr>
          <a:xfrm>
            <a:off x="544091" y="1104717"/>
            <a:ext cx="726352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k8s_patch_version: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description: 'Get value from AMI Details (Release version) </a:t>
            </a:r>
            <a:b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</a:br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              in https://github.com/awslabs/amazon-eks-ami/releases'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required: true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type: string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default: '3'</a:t>
            </a:r>
            <a:b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</a:br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env: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AWS_ACCESS_KEY_ID: ${{ secrets.AWS_ACCESS_KEY_ID}}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AWS_SECRET_ACCESS_KEY: ${{ secrets.AWS_SECRET_ACCESS_KEY}}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jobs: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ami-build: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runs-on: ubuntu-latest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continue-on-error: false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steps: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- uses: AutoModality/action-clean@v1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- uses: actions/checkout@v4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with: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repository: 'awslabs/amazon-eks-ami.git’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ref: 'master'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- uses: hashicorp/setup-packer@main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with: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packer_version: latest</a:t>
            </a:r>
          </a:p>
          <a:p>
            <a:b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Inconsolata" pitchFamily="1" charset="0"/>
              <a:ea typeface="Inconsolata" pitchFamily="1" charset="0"/>
            </a:endParaRPr>
          </a:p>
          <a:p>
            <a:endParaRPr lang="en-US" sz="1600" b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Inconsolata" pitchFamily="1" charset="0"/>
              <a:ea typeface="Inconsolata" pitchFamily="1" charset="0"/>
            </a:endParaRPr>
          </a:p>
          <a:p>
            <a:endParaRPr lang="ru-RU" sz="1600">
              <a:solidFill>
                <a:schemeClr val="tx1">
                  <a:lumMod val="65000"/>
                  <a:lumOff val="35000"/>
                </a:schemeClr>
              </a:solidFill>
              <a:ea typeface="Inconsolat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6943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C62EB-69D7-90F3-7599-F4993C7CCB54}"/>
              </a:ext>
            </a:extLst>
          </p:cNvPr>
          <p:cNvSpPr txBox="1"/>
          <p:nvPr/>
        </p:nvSpPr>
        <p:spPr>
          <a:xfrm>
            <a:off x="2541254" y="-34056"/>
            <a:ext cx="9273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>
                <a:solidFill>
                  <a:srgbClr val="0070C0"/>
                </a:solidFill>
                <a:latin typeface="source-serif-pro"/>
              </a:rPr>
              <a:t>Github Actions pipeline (way </a:t>
            </a:r>
            <a:r>
              <a:rPr lang="ru-RU" sz="3400" b="1">
                <a:solidFill>
                  <a:srgbClr val="0070C0"/>
                </a:solidFill>
                <a:latin typeface="source-serif-pro"/>
              </a:rPr>
              <a:t>2</a:t>
            </a:r>
            <a:r>
              <a:rPr lang="en-US" sz="3400" b="1">
                <a:solidFill>
                  <a:srgbClr val="0070C0"/>
                </a:solidFill>
                <a:latin typeface="source-serif-pro"/>
              </a:rPr>
              <a:t>) </a:t>
            </a:r>
          </a:p>
          <a:p>
            <a:endParaRPr lang="en-RO" sz="3400">
              <a:solidFill>
                <a:srgbClr val="0070C0"/>
              </a:solidFill>
            </a:endParaRPr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8FB9D89C-65F7-3E38-2D41-C22A872C3627}"/>
              </a:ext>
            </a:extLst>
          </p:cNvPr>
          <p:cNvGrpSpPr/>
          <p:nvPr/>
        </p:nvGrpSpPr>
        <p:grpSpPr>
          <a:xfrm>
            <a:off x="4835300" y="731492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D232A026-C598-8A8A-DAD5-3D295CB1A930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4FBC2381-342C-BDDA-7311-342E2C3D27B7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79CB0306-4413-9960-D385-6FE4C669B027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6DC00A9E-0ACB-E576-3B93-2DD5A967816D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ED3DE21-95D0-E26F-12AC-8A9D043B58BF}"/>
              </a:ext>
            </a:extLst>
          </p:cNvPr>
          <p:cNvSpPr txBox="1"/>
          <p:nvPr/>
        </p:nvSpPr>
        <p:spPr>
          <a:xfrm>
            <a:off x="0" y="1104717"/>
            <a:ext cx="11162030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- id: build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name: EKS AMI build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shell: bash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run: |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sed -i 's/us-west-2/eu-west-2/g' ./eks-worker-al2-variables.json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sed -i 's/\"enable_fips\": \"false\"/\"enable_fips\": \"true\"/g' ./eks-worker-al2-variables.json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sed -i 's/\"kubernetes_build_date\": null/\"kubernetes_build_date\": </a:t>
            </a:r>
            <a:b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</a:br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                   \"${{ inputs.kubernetes_build_date }}\"/g' ./eks-worker-al2.json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sed -i 's/\"kubernetes_version\": null/\"kubernetes_version\": </a:t>
            </a:r>
            <a:b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</a:br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                  \"${{ inputs.k8s_version }}.${{ inputs.k8s_patch_version }}\"/g' ./eks-worker-al2.json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AMI_NAME="hardened-amazon-eks-node-${{ inputs.k8s_version }}-${{ inputs.build_id }}"</a:t>
            </a:r>
          </a:p>
          <a:p>
            <a:b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</a:br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cat &lt;&lt; 'EOF' &gt; ./scripts/upgrade_kernel.sh</a:t>
            </a:r>
          </a:p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Inconsolata" pitchFamily="1" charset="0"/>
                <a:ea typeface="Inconsolata" pitchFamily="1" charset="0"/>
              </a:rPr>
              <a:t>          &lt;your hardening bash commands&gt;</a:t>
            </a: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          EOF</a:t>
            </a:r>
            <a:b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</a:br>
            <a:b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</a:br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cat &lt;&lt; 'EOF' &gt; ./files/kubelet-containerd.service</a:t>
            </a:r>
            <a:b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</a:br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         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Inconsolata" pitchFamily="1" charset="0"/>
                <a:ea typeface="Inconsolata" pitchFamily="1" charset="0"/>
              </a:rPr>
              <a:t>&lt;your hardening kubelet unit file content&gt;</a:t>
            </a:r>
            <a:endParaRPr lang="en-US" sz="1600" b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Inconsolata" pitchFamily="1" charset="0"/>
              <a:ea typeface="Inconsolata" pitchFamily="1" charset="0"/>
            </a:endParaRPr>
          </a:p>
          <a:p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          EOF</a:t>
            </a:r>
          </a:p>
          <a:p>
            <a:endParaRPr lang="en-US" sz="1600" b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Inconsolata" pitchFamily="1" charset="0"/>
              <a:ea typeface="Inconsolata" pitchFamily="1" charset="0"/>
            </a:endParaRPr>
          </a:p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Inconsolata" pitchFamily="1" charset="0"/>
                <a:ea typeface="Inconsolata" pitchFamily="1" charset="0"/>
              </a:rPr>
              <a:t>          </a:t>
            </a:r>
            <a: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  <a:t>make ${{ inputs.k8s_version }} ami_name=${AMI_NAME}</a:t>
            </a:r>
          </a:p>
          <a:p>
            <a:br>
              <a:rPr lang="en-US" sz="16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consolata" pitchFamily="1" charset="0"/>
                <a:ea typeface="Inconsolata" pitchFamily="1" charset="0"/>
              </a:rPr>
            </a:br>
            <a:endParaRPr lang="en-US" sz="1600" b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Inconsolata" pitchFamily="1" charset="0"/>
              <a:ea typeface="Inconsolata" pitchFamily="1" charset="0"/>
            </a:endParaRPr>
          </a:p>
          <a:p>
            <a:endParaRPr lang="en-US" sz="1600" b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Inconsolata" pitchFamily="1" charset="0"/>
              <a:ea typeface="Inconsolata" pitchFamily="1" charset="0"/>
            </a:endParaRPr>
          </a:p>
          <a:p>
            <a:endParaRPr lang="ru-RU" sz="1600">
              <a:solidFill>
                <a:schemeClr val="tx1">
                  <a:lumMod val="65000"/>
                  <a:lumOff val="35000"/>
                </a:schemeClr>
              </a:solidFill>
              <a:ea typeface="Inconsolat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066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Графика, Шрифт, круг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2A6AE1A-EA62-12DD-10C1-7B177B5A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6" y="1711460"/>
            <a:ext cx="2093384" cy="2093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C4FA5-57C4-C0F8-E0A1-7A35AAF3BB12}"/>
              </a:ext>
            </a:extLst>
          </p:cNvPr>
          <p:cNvSpPr txBox="1"/>
          <p:nvPr/>
        </p:nvSpPr>
        <p:spPr>
          <a:xfrm>
            <a:off x="1785474" y="146094"/>
            <a:ext cx="92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source-serif-pro"/>
              </a:rPr>
              <a:t>Initial </a:t>
            </a:r>
            <a:r>
              <a:rPr lang="en-US" sz="3200" b="1" err="1">
                <a:solidFill>
                  <a:srgbClr val="0070C0"/>
                </a:solidFill>
                <a:latin typeface="source-serif-pro"/>
              </a:rPr>
              <a:t>OpenSCAP</a:t>
            </a:r>
            <a:r>
              <a:rPr lang="en-US" sz="3200" b="1">
                <a:solidFill>
                  <a:srgbClr val="0070C0"/>
                </a:solidFill>
                <a:latin typeface="source-serif-pro"/>
              </a:rPr>
              <a:t> report before hardening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377A7-6849-000C-7A3F-87F1E78E3214}"/>
              </a:ext>
            </a:extLst>
          </p:cNvPr>
          <p:cNvSpPr txBox="1"/>
          <p:nvPr/>
        </p:nvSpPr>
        <p:spPr>
          <a:xfrm>
            <a:off x="3065122" y="2015566"/>
            <a:ext cx="67141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D" sz="160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# 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 EC2 instance from optimized EKS AMI</a:t>
            </a:r>
            <a:endParaRPr lang="en-MD" sz="160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endParaRPr lang="en-MD" sz="1600">
              <a:latin typeface="Inconsolata" pitchFamily="49" charset="77"/>
              <a:ea typeface="Inconsolata" pitchFamily="49" charset="77"/>
            </a:endParaRPr>
          </a:p>
          <a:p>
            <a:r>
              <a:rPr lang="en-MD" sz="160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# 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Install </a:t>
            </a:r>
            <a:r>
              <a:rPr lang="en-US" sz="160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OpenSCAP</a:t>
            </a:r>
            <a:endParaRPr lang="en-MD" sz="160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1600" err="1">
                <a:latin typeface="Inconsolata" pitchFamily="1" charset="0"/>
                <a:ea typeface="Inconsolata" pitchFamily="1" charset="0"/>
              </a:rPr>
              <a:t>sudo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 amazon-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linux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-extras install 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epel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 –y</a:t>
            </a:r>
            <a:br>
              <a:rPr lang="en-US" sz="1600">
                <a:latin typeface="Inconsolata" pitchFamily="1" charset="0"/>
                <a:ea typeface="Inconsolata" pitchFamily="1" charset="0"/>
              </a:rPr>
            </a:br>
            <a:r>
              <a:rPr lang="en-US" sz="1600" err="1">
                <a:latin typeface="Inconsolata" pitchFamily="1" charset="0"/>
                <a:ea typeface="Inconsolata" pitchFamily="1" charset="0"/>
              </a:rPr>
              <a:t>sudo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 yum update -y</a:t>
            </a:r>
            <a:br>
              <a:rPr lang="en-US" sz="1600">
                <a:latin typeface="Inconsolata" pitchFamily="1" charset="0"/>
                <a:ea typeface="Inconsolata" pitchFamily="1" charset="0"/>
              </a:rPr>
            </a:br>
            <a:r>
              <a:rPr lang="en-US" sz="1600" b="0" i="0" err="1">
                <a:solidFill>
                  <a:srgbClr val="172B4D"/>
                </a:solidFill>
                <a:effectLst/>
                <a:latin typeface="Inconsolata" pitchFamily="1" charset="0"/>
                <a:ea typeface="Inconsolata" pitchFamily="1" charset="0"/>
              </a:rPr>
              <a:t>sudo</a:t>
            </a:r>
            <a:r>
              <a:rPr lang="en-US" sz="1600" b="0" i="0">
                <a:solidFill>
                  <a:srgbClr val="172B4D"/>
                </a:solidFill>
                <a:effectLst/>
                <a:latin typeface="Inconsolata" pitchFamily="1" charset="0"/>
                <a:ea typeface="Inconsolata" pitchFamily="1" charset="0"/>
              </a:rPr>
              <a:t> yum install </a:t>
            </a:r>
            <a:r>
              <a:rPr lang="en-US" sz="1600" b="0" i="0" err="1">
                <a:solidFill>
                  <a:srgbClr val="172B4D"/>
                </a:solidFill>
                <a:effectLst/>
                <a:latin typeface="Inconsolata" pitchFamily="1" charset="0"/>
                <a:ea typeface="Inconsolata" pitchFamily="1" charset="0"/>
              </a:rPr>
              <a:t>openscap</a:t>
            </a:r>
            <a:r>
              <a:rPr lang="en-US" sz="1600" b="0" i="0">
                <a:solidFill>
                  <a:srgbClr val="172B4D"/>
                </a:solidFill>
                <a:effectLst/>
                <a:latin typeface="Inconsolata" pitchFamily="1" charset="0"/>
                <a:ea typeface="Inconsolata" pitchFamily="1" charset="0"/>
              </a:rPr>
              <a:t>-scanner </a:t>
            </a:r>
            <a:r>
              <a:rPr lang="en-US" sz="1600" b="0" i="0" err="1">
                <a:solidFill>
                  <a:srgbClr val="172B4D"/>
                </a:solidFill>
                <a:effectLst/>
                <a:latin typeface="Inconsolata" pitchFamily="1" charset="0"/>
                <a:ea typeface="Inconsolata" pitchFamily="1" charset="0"/>
              </a:rPr>
              <a:t>scap</a:t>
            </a:r>
            <a:r>
              <a:rPr lang="en-US" sz="1600" b="0" i="0">
                <a:solidFill>
                  <a:srgbClr val="172B4D"/>
                </a:solidFill>
                <a:effectLst/>
                <a:latin typeface="Inconsolata" pitchFamily="1" charset="0"/>
                <a:ea typeface="Inconsolata" pitchFamily="1" charset="0"/>
              </a:rPr>
              <a:t>-security-guide –y</a:t>
            </a:r>
          </a:p>
          <a:p>
            <a:endParaRPr lang="en-MD" sz="1600">
              <a:latin typeface="Inconsolata" pitchFamily="49" charset="77"/>
              <a:ea typeface="Inconsolata" pitchFamily="49" charset="77"/>
            </a:endParaRPr>
          </a:p>
          <a:p>
            <a:r>
              <a:rPr lang="en-MD" sz="160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# 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Scanning OS with </a:t>
            </a:r>
            <a:r>
              <a:rPr lang="en-US" sz="160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OpenSCAP</a:t>
            </a:r>
            <a:br>
              <a:rPr lang="en-US" sz="160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</a:br>
            <a:r>
              <a:rPr lang="en-US" sz="1600" err="1">
                <a:latin typeface="Inconsolata" pitchFamily="1" charset="0"/>
                <a:ea typeface="Inconsolata" pitchFamily="1" charset="0"/>
              </a:rPr>
              <a:t>sudo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 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oscap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 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xccdf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 eval --profile 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xccdf_org.ssgproject.content_profile_ospp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 </a:t>
            </a:r>
            <a:r>
              <a:rPr lang="ru-RU" sz="1600">
                <a:latin typeface="Inconsolata" pitchFamily="1" charset="0"/>
                <a:ea typeface="Inconsolata" pitchFamily="1" charset="0"/>
              </a:rPr>
              <a:t>\</a:t>
            </a:r>
          </a:p>
          <a:p>
            <a:r>
              <a:rPr lang="en-US" sz="1600">
                <a:latin typeface="Inconsolata" pitchFamily="1" charset="0"/>
                <a:ea typeface="Inconsolata" pitchFamily="1" charset="0"/>
              </a:rPr>
              <a:t>--report /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tmp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/initial_report.html</a:t>
            </a:r>
            <a:r>
              <a:rPr lang="ru-RU" sz="1600">
                <a:latin typeface="Inconsolata" pitchFamily="1" charset="0"/>
                <a:ea typeface="Inconsolata" pitchFamily="1" charset="0"/>
              </a:rPr>
              <a:t>\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 /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usr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/share/xml/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scap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/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ssg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/content/ssg-amzn2-ds.xml</a:t>
            </a:r>
            <a:endParaRPr lang="en-MD" sz="1600">
              <a:latin typeface="Inconsolata" pitchFamily="1" charset="0"/>
              <a:ea typeface="Inconsolata" pitchFamily="1" charset="0"/>
            </a:endParaRPr>
          </a:p>
        </p:txBody>
      </p:sp>
      <p:grpSp>
        <p:nvGrpSpPr>
          <p:cNvPr id="9" name="Group">
            <a:extLst>
              <a:ext uri="{FF2B5EF4-FFF2-40B4-BE49-F238E27FC236}">
                <a16:creationId xmlns:a16="http://schemas.microsoft.com/office/drawing/2014/main" id="{68431E55-F0E7-5B47-7880-604F798BA451}"/>
              </a:ext>
            </a:extLst>
          </p:cNvPr>
          <p:cNvGrpSpPr/>
          <p:nvPr/>
        </p:nvGrpSpPr>
        <p:grpSpPr>
          <a:xfrm>
            <a:off x="5138706" y="1254259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A093DDB4-3EDA-C119-5BFB-314E7D569D97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5AB705F2-C5A7-0078-3EA1-D590ED82BF23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6B716506-ECB2-268E-F740-99F8AA458385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5B98E329-2E0F-2ED4-8A4B-5D8015482596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</p:spTree>
    <p:extLst>
      <p:ext uri="{BB962C8B-B14F-4D97-AF65-F5344CB8AC3E}">
        <p14:creationId xmlns:p14="http://schemas.microsoft.com/office/powerpoint/2010/main" val="69130205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3875D-6D32-0310-9F61-90D7987F6C5D}"/>
              </a:ext>
            </a:extLst>
          </p:cNvPr>
          <p:cNvSpPr txBox="1"/>
          <p:nvPr/>
        </p:nvSpPr>
        <p:spPr>
          <a:xfrm>
            <a:off x="870961" y="94654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rgbClr val="0070C0"/>
                </a:solidFill>
                <a:latin typeface="source-serif-pro"/>
              </a:rPr>
              <a:t>Initial report fragment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3E1006-F172-1555-1A43-B9CFA99B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63" y="1532642"/>
            <a:ext cx="9342930" cy="23395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5D13DE-1890-A25F-571E-6CEFCF6D7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43" y="3950312"/>
            <a:ext cx="10342524" cy="2499577"/>
          </a:xfrm>
          <a:prstGeom prst="rect">
            <a:avLst/>
          </a:prstGeom>
        </p:spPr>
      </p:pic>
      <p:grpSp>
        <p:nvGrpSpPr>
          <p:cNvPr id="3" name="Group">
            <a:extLst>
              <a:ext uri="{FF2B5EF4-FFF2-40B4-BE49-F238E27FC236}">
                <a16:creationId xmlns:a16="http://schemas.microsoft.com/office/drawing/2014/main" id="{DA06B427-9608-05F4-2EA0-C1CA5F642BF0}"/>
              </a:ext>
            </a:extLst>
          </p:cNvPr>
          <p:cNvGrpSpPr/>
          <p:nvPr/>
        </p:nvGrpSpPr>
        <p:grpSpPr>
          <a:xfrm>
            <a:off x="5120044" y="937602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8916A9D-B60C-C476-DC5C-51DC1980303A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054CF245-8DDE-7135-5680-C2F988D2971D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85B083C7-870C-1582-A4D7-77138F090F99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8D7CD004-8500-3F1A-7B4F-48A5D46806B1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</p:spTree>
    <p:extLst>
      <p:ext uri="{BB962C8B-B14F-4D97-AF65-F5344CB8AC3E}">
        <p14:creationId xmlns:p14="http://schemas.microsoft.com/office/powerpoint/2010/main" val="2449327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8FDBAF-7705-46C4-5073-3B721D3BEB64}"/>
              </a:ext>
            </a:extLst>
          </p:cNvPr>
          <p:cNvSpPr txBox="1"/>
          <p:nvPr/>
        </p:nvSpPr>
        <p:spPr>
          <a:xfrm>
            <a:off x="712456" y="267393"/>
            <a:ext cx="9273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Kernel Module Unloading - </a:t>
            </a:r>
            <a:r>
              <a:rPr lang="en-US" sz="3200" b="1" i="0" err="1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rmmod</a:t>
            </a:r>
            <a:endParaRPr lang="en-US" sz="3200" b="1" i="0">
              <a:solidFill>
                <a:schemeClr val="accent5">
                  <a:lumMod val="75000"/>
                </a:schemeClr>
              </a:solidFill>
              <a:effectLst/>
              <a:latin typeface="source-serif-pro"/>
            </a:endParaRPr>
          </a:p>
          <a:p>
            <a:endParaRPr lang="en-US" sz="3400" b="1">
              <a:solidFill>
                <a:srgbClr val="0070C0"/>
              </a:solidFill>
              <a:latin typeface="source-serif-pro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01B8C4-FC69-C594-9254-80E9738F3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" y="1669327"/>
            <a:ext cx="12192000" cy="5188673"/>
          </a:xfrm>
          <a:prstGeom prst="rect">
            <a:avLst/>
          </a:prstGeom>
        </p:spPr>
      </p:pic>
      <p:grpSp>
        <p:nvGrpSpPr>
          <p:cNvPr id="9" name="Group">
            <a:extLst>
              <a:ext uri="{FF2B5EF4-FFF2-40B4-BE49-F238E27FC236}">
                <a16:creationId xmlns:a16="http://schemas.microsoft.com/office/drawing/2014/main" id="{3B36E774-7370-8048-B9B6-26CF68A0619A}"/>
              </a:ext>
            </a:extLst>
          </p:cNvPr>
          <p:cNvGrpSpPr/>
          <p:nvPr/>
        </p:nvGrpSpPr>
        <p:grpSpPr>
          <a:xfrm>
            <a:off x="5138706" y="1165305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929D9A6C-2EDA-FABD-4515-D0EB0FBABC16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A2D4DC1E-EDBB-7179-0DD6-4218D5A7D40D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4EAF41BD-DD2C-0160-CDCB-5CB6DD8E90D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9054F997-EDE2-60AF-17FC-E49A3FF41CCE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</p:spTree>
    <p:extLst>
      <p:ext uri="{BB962C8B-B14F-4D97-AF65-F5344CB8AC3E}">
        <p14:creationId xmlns:p14="http://schemas.microsoft.com/office/powerpoint/2010/main" val="157164619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44601D-C332-5D2C-2DAC-7D2DE1EECCED}"/>
              </a:ext>
            </a:extLst>
          </p:cNvPr>
          <p:cNvSpPr txBox="1"/>
          <p:nvPr/>
        </p:nvSpPr>
        <p:spPr>
          <a:xfrm>
            <a:off x="1393620" y="121012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Manual</a:t>
            </a:r>
            <a:r>
              <a:rPr lang="en-US" sz="3200" b="1" i="0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 </a:t>
            </a:r>
            <a:r>
              <a:rPr lang="en-US" sz="3200" b="1" i="0" err="1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rmmod</a:t>
            </a:r>
            <a:r>
              <a:rPr lang="en-US" sz="3200" b="1" i="0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, </a:t>
            </a:r>
            <a:r>
              <a:rPr lang="en-US" sz="3200" b="1" i="0" err="1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modprobe</a:t>
            </a:r>
            <a:r>
              <a:rPr lang="en-US" sz="3200" b="1" i="0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, </a:t>
            </a:r>
            <a:r>
              <a:rPr lang="en-US" sz="3200" b="1" i="0" err="1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insmod</a:t>
            </a:r>
            <a:r>
              <a:rPr lang="en-US" sz="32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 </a:t>
            </a:r>
            <a:r>
              <a:rPr lang="en-US" sz="3200" b="1" i="0" err="1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hardering</a:t>
            </a:r>
            <a:endParaRPr lang="en-US" sz="3200" b="1">
              <a:solidFill>
                <a:schemeClr val="accent5">
                  <a:lumMod val="75000"/>
                </a:schemeClr>
              </a:solidFill>
              <a:latin typeface="source-serif-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5E639-3E04-1EC5-EB0A-DEA4E0ECFCCB}"/>
              </a:ext>
            </a:extLst>
          </p:cNvPr>
          <p:cNvSpPr txBox="1"/>
          <p:nvPr/>
        </p:nvSpPr>
        <p:spPr>
          <a:xfrm>
            <a:off x="1046131" y="1595464"/>
            <a:ext cx="945515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sudo bash -c 'cat &gt; /etc/audit/rules.d/extra-audit.rules &lt;&lt;EOF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-w 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usr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sbin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rmmod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-p x -k modules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-w 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usr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sbin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modprobe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-p x -k modules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-a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always,exit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arch=b32 -S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delete_module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key=modules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-a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always,exit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arch=b64 -S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delete_module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key=modules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-w 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usr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sbin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insmod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-p x -k modules</a:t>
            </a: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>
                <a:latin typeface="Inconsolata" pitchFamily="49" charset="77"/>
                <a:ea typeface="Inconsolata" pitchFamily="49" charset="77"/>
              </a:rPr>
              <a:t>-a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always,exit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arch=b32 -S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init_module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key=modules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-a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always,exit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arch=b64 -S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init_module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key=modules</a:t>
            </a: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>
                <a:latin typeface="Inconsolata" pitchFamily="49" charset="77"/>
                <a:ea typeface="Inconsolata" pitchFamily="49" charset="77"/>
              </a:rPr>
              <a:t>EOF</a:t>
            </a:r>
            <a:r>
              <a:rPr lang="en-MD" sz="1600">
                <a:latin typeface="Inconsolata" pitchFamily="49" charset="77"/>
                <a:ea typeface="Inconsolata" pitchFamily="49" charset="77"/>
              </a:rPr>
              <a:t>’</a:t>
            </a:r>
            <a:endParaRPr lang="en-US" sz="1600">
              <a:latin typeface="Inconsolata" pitchFamily="49" charset="77"/>
              <a:ea typeface="Inconsolata" pitchFamily="49" charset="77"/>
            </a:endParaRPr>
          </a:p>
          <a:p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 err="1">
                <a:latin typeface="Inconsolata" pitchFamily="49" charset="77"/>
                <a:ea typeface="Inconsolata" pitchFamily="49" charset="77"/>
              </a:rPr>
              <a:t>sudo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auditctl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-D</a:t>
            </a:r>
          </a:p>
          <a:p>
            <a:r>
              <a:rPr lang="en-US" sz="1600" err="1">
                <a:latin typeface="Inconsolata" pitchFamily="49" charset="77"/>
                <a:ea typeface="Inconsolata" pitchFamily="49" charset="77"/>
              </a:rPr>
              <a:t>sudo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auditctl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-R 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etc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/audit/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rules.d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/extra-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audit.rules</a:t>
            </a:r>
            <a:endParaRPr lang="en-US" sz="1600">
              <a:latin typeface="Inconsolata" pitchFamily="49" charset="77"/>
              <a:ea typeface="Inconsolata" pitchFamily="49" charset="77"/>
            </a:endParaRPr>
          </a:p>
          <a:p>
            <a:r>
              <a:rPr lang="en-US" sz="1600" err="1">
                <a:latin typeface="Inconsolata" pitchFamily="49" charset="77"/>
                <a:ea typeface="Inconsolata" pitchFamily="49" charset="77"/>
              </a:rPr>
              <a:t>sudo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service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auditd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restart</a:t>
            </a: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 err="1">
                <a:latin typeface="Inconsolata" pitchFamily="1" charset="0"/>
                <a:ea typeface="Inconsolata" pitchFamily="1" charset="0"/>
              </a:rPr>
              <a:t>sudo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 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oscap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 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xccdf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 eval --profile 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xccdf_org.ssgproject.content_profile_ospp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 </a:t>
            </a:r>
            <a:br>
              <a:rPr lang="ru-RU" sz="1600">
                <a:latin typeface="Inconsolata" pitchFamily="1" charset="0"/>
                <a:ea typeface="Inconsolata" pitchFamily="1" charset="0"/>
              </a:rPr>
            </a:br>
            <a:r>
              <a:rPr lang="en-US" sz="1600">
                <a:latin typeface="Inconsolata" pitchFamily="1" charset="0"/>
                <a:ea typeface="Inconsolata" pitchFamily="1" charset="0"/>
              </a:rPr>
              <a:t>--report /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tmp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/initial_report.html</a:t>
            </a:r>
            <a:r>
              <a:rPr lang="ru-RU" sz="1600">
                <a:latin typeface="Inconsolata" pitchFamily="1" charset="0"/>
                <a:ea typeface="Inconsolata" pitchFamily="1" charset="0"/>
              </a:rPr>
              <a:t>\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 /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usr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/share/xml/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scap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/</a:t>
            </a:r>
            <a:r>
              <a:rPr lang="en-US" sz="1600" err="1">
                <a:latin typeface="Inconsolata" pitchFamily="1" charset="0"/>
                <a:ea typeface="Inconsolata" pitchFamily="1" charset="0"/>
              </a:rPr>
              <a:t>ssg</a:t>
            </a:r>
            <a:r>
              <a:rPr lang="en-US" sz="1600">
                <a:latin typeface="Inconsolata" pitchFamily="1" charset="0"/>
                <a:ea typeface="Inconsolata" pitchFamily="1" charset="0"/>
              </a:rPr>
              <a:t>/content/ssg-amzn2-ds.xml</a:t>
            </a:r>
            <a:endParaRPr lang="en-MD" sz="1600">
              <a:latin typeface="Inconsolata" pitchFamily="49" charset="77"/>
              <a:ea typeface="Inconsolata" pitchFamily="49" charset="77"/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D202D365-5C8D-80D3-4668-C3B39D5397BC}"/>
              </a:ext>
            </a:extLst>
          </p:cNvPr>
          <p:cNvGrpSpPr/>
          <p:nvPr/>
        </p:nvGrpSpPr>
        <p:grpSpPr>
          <a:xfrm>
            <a:off x="5138706" y="1118652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6CFE11BA-4196-6FFF-0A48-9BC10280BA1E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BBFCABE6-8B5C-C86F-B181-72068E6D20EB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77EEE908-622C-3D81-9211-75B987096270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1C694838-AA20-1F6E-BDDE-3645ECAD7DFB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pic>
        <p:nvPicPr>
          <p:cNvPr id="9" name="Рисунок 8" descr="Изображение выглядит как символ, круг, Графи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0AD5CA2-7585-FEAA-DFB9-0CE4D7808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964" y="2302541"/>
            <a:ext cx="1308860" cy="130886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A875B34-4091-7B41-BF1C-8EFA6FA943DF}"/>
              </a:ext>
            </a:extLst>
          </p:cNvPr>
          <p:cNvSpPr/>
          <p:nvPr/>
        </p:nvSpPr>
        <p:spPr>
          <a:xfrm>
            <a:off x="8696623" y="3454878"/>
            <a:ext cx="19704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cap="none" spc="0" err="1">
                <a:ln/>
                <a:solidFill>
                  <a:schemeClr val="tx1">
                    <a:lumMod val="50000"/>
                    <a:lumOff val="50000"/>
                  </a:schemeClr>
                </a:solidFill>
              </a:rPr>
              <a:t>AuditD</a:t>
            </a:r>
            <a:endParaRPr lang="ru-RU" sz="4800" cap="none" spc="0">
              <a:ln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393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1450D-38C4-1808-4CC6-68DA56036B7D}"/>
              </a:ext>
            </a:extLst>
          </p:cNvPr>
          <p:cNvSpPr txBox="1"/>
          <p:nvPr/>
        </p:nvSpPr>
        <p:spPr>
          <a:xfrm>
            <a:off x="1672229" y="1321514"/>
            <a:ext cx="917956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Introduction in hardening</a:t>
            </a:r>
            <a:br>
              <a:rPr lang="en-US" sz="2400" b="1">
                <a:solidFill>
                  <a:schemeClr val="accent1">
                    <a:lumMod val="75000"/>
                  </a:schemeClr>
                </a:solidFill>
              </a:rPr>
            </a:b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Standards (CIS, DISA STIGs, NIST, SCAP) and tools for AMI hardening</a:t>
            </a:r>
            <a:br>
              <a:rPr lang="en-US" sz="2400" b="1">
                <a:solidFill>
                  <a:schemeClr val="accent1">
                    <a:lumMod val="75000"/>
                  </a:schemeClr>
                </a:solidFill>
              </a:rPr>
            </a:br>
            <a:endParaRPr lang="ru-RU" sz="2400" b="1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AMI hardening steps: preparation, scanner reports, implementation</a:t>
            </a:r>
            <a:br>
              <a:rPr lang="en-US" sz="2400" b="1">
                <a:solidFill>
                  <a:schemeClr val="accent1">
                    <a:lumMod val="75000"/>
                  </a:schemeClr>
                </a:solidFill>
              </a:rPr>
            </a:br>
            <a:endParaRPr lang="ru-RU" sz="2400" b="1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Extra hardening EKS AMI (FIPS</a:t>
            </a:r>
            <a:r>
              <a:rPr lang="ru-RU" sz="24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140</a:t>
            </a:r>
            <a:r>
              <a:rPr lang="ru-RU" sz="2400" b="1">
                <a:solidFill>
                  <a:schemeClr val="accent1">
                    <a:lumMod val="75000"/>
                  </a:schemeClr>
                </a:solidFill>
              </a:rPr>
              <a:t>-2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</a:rPr>
              <a:t>Kubelet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)</a:t>
            </a:r>
            <a:br>
              <a:rPr lang="en-US" sz="2400" b="1">
                <a:solidFill>
                  <a:schemeClr val="accent1">
                    <a:lumMod val="75000"/>
                  </a:schemeClr>
                </a:solidFill>
              </a:rPr>
            </a:b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err="1">
                <a:solidFill>
                  <a:schemeClr val="accent1">
                    <a:lumMod val="75000"/>
                  </a:schemeClr>
                </a:solidFill>
              </a:rPr>
              <a:t>OpenSCAP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 alternatives </a:t>
            </a:r>
            <a:br>
              <a:rPr lang="en-US" sz="2400" b="1">
                <a:solidFill>
                  <a:schemeClr val="accent1">
                    <a:lumMod val="75000"/>
                  </a:schemeClr>
                </a:solidFill>
              </a:rPr>
            </a:b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Different way to harden AMI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Next hardening steps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32811-C5F8-335C-48F3-A519564F1DC8}"/>
              </a:ext>
            </a:extLst>
          </p:cNvPr>
          <p:cNvSpPr txBox="1"/>
          <p:nvPr/>
        </p:nvSpPr>
        <p:spPr>
          <a:xfrm>
            <a:off x="4930281" y="0"/>
            <a:ext cx="3569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>
                <a:solidFill>
                  <a:srgbClr val="0070C0"/>
                </a:solidFill>
                <a:latin typeface="source-serif-pro"/>
              </a:rPr>
              <a:t>Agenda</a:t>
            </a:r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42A2ACA7-84C5-0961-6DB8-4BD0D8E38A6A}"/>
              </a:ext>
            </a:extLst>
          </p:cNvPr>
          <p:cNvGrpSpPr/>
          <p:nvPr/>
        </p:nvGrpSpPr>
        <p:grpSpPr>
          <a:xfrm>
            <a:off x="5169261" y="806329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05D526FC-4ECC-8643-EC66-473EBB275A2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2E4B3790-C729-9FDF-894E-1BCEB3216259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001DF73B-D949-1ECF-F99C-C1788D5DB292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C65620E5-D9A6-6B82-B93B-B2AFB0623F2C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</p:spTree>
    <p:extLst>
      <p:ext uri="{BB962C8B-B14F-4D97-AF65-F5344CB8AC3E}">
        <p14:creationId xmlns:p14="http://schemas.microsoft.com/office/powerpoint/2010/main" val="310344213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F8D01D-A84E-897C-2380-334C5857F5A0}"/>
              </a:ext>
            </a:extLst>
          </p:cNvPr>
          <p:cNvSpPr txBox="1"/>
          <p:nvPr/>
        </p:nvSpPr>
        <p:spPr>
          <a:xfrm>
            <a:off x="1459293" y="63119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rgbClr val="0070C0"/>
                </a:solidFill>
                <a:latin typeface="source-serif-pro"/>
              </a:rPr>
              <a:t>Report fragment after hardening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53E7E8-FCB1-163E-E0EB-9251676B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22" y="1335498"/>
            <a:ext cx="9342930" cy="23395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DC4E1E-3D61-CE99-4876-82CA0E398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21" y="3840812"/>
            <a:ext cx="10874682" cy="2453853"/>
          </a:xfrm>
          <a:prstGeom prst="rect">
            <a:avLst/>
          </a:prstGeom>
        </p:spPr>
      </p:pic>
      <p:grpSp>
        <p:nvGrpSpPr>
          <p:cNvPr id="2" name="Group">
            <a:extLst>
              <a:ext uri="{FF2B5EF4-FFF2-40B4-BE49-F238E27FC236}">
                <a16:creationId xmlns:a16="http://schemas.microsoft.com/office/drawing/2014/main" id="{FBF38E4A-09AE-0BAB-B586-6BECE5478BC4}"/>
              </a:ext>
            </a:extLst>
          </p:cNvPr>
          <p:cNvGrpSpPr/>
          <p:nvPr/>
        </p:nvGrpSpPr>
        <p:grpSpPr>
          <a:xfrm>
            <a:off x="5131937" y="1029477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1FC91AA9-F2E3-EDAE-B9F4-6B80114B875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792A3777-0F53-69DB-163D-DD7E50EB3459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0BD2BA27-9C23-F144-2623-F1D28F6AAC80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63B49045-E25F-6BD0-0EDF-35F856C78D7A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</p:spTree>
    <p:extLst>
      <p:ext uri="{BB962C8B-B14F-4D97-AF65-F5344CB8AC3E}">
        <p14:creationId xmlns:p14="http://schemas.microsoft.com/office/powerpoint/2010/main" val="137641816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5D87B-328F-8EAF-CA50-38E2EC5F4253}"/>
              </a:ext>
            </a:extLst>
          </p:cNvPr>
          <p:cNvSpPr txBox="1"/>
          <p:nvPr/>
        </p:nvSpPr>
        <p:spPr>
          <a:xfrm>
            <a:off x="989045" y="5509088"/>
            <a:ext cx="763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github.com/awslabs/amazon-eks-ami/blob/master/scripts/upgrade_kernel.sh</a:t>
            </a: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4601D-C332-5D2C-2DAC-7D2DE1EECCED}"/>
              </a:ext>
            </a:extLst>
          </p:cNvPr>
          <p:cNvSpPr txBox="1"/>
          <p:nvPr/>
        </p:nvSpPr>
        <p:spPr>
          <a:xfrm>
            <a:off x="703513" y="298276"/>
            <a:ext cx="92734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Automation </a:t>
            </a:r>
            <a:r>
              <a:rPr lang="en-US" sz="3200" b="1" i="0" err="1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rmmod</a:t>
            </a:r>
            <a:r>
              <a:rPr lang="en-US" sz="3200" b="1" i="0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, </a:t>
            </a:r>
            <a:r>
              <a:rPr lang="en-US" sz="3200" b="1" i="0" err="1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modprobe</a:t>
            </a:r>
            <a:r>
              <a:rPr lang="en-US" sz="3200" b="1" i="0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, </a:t>
            </a:r>
            <a:r>
              <a:rPr lang="en-US" sz="3200" b="1" i="0" err="1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insmod</a:t>
            </a:r>
            <a:r>
              <a:rPr lang="en-US" sz="32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 </a:t>
            </a:r>
            <a:r>
              <a:rPr lang="en-US" sz="3200" b="1" i="0" err="1">
                <a:solidFill>
                  <a:schemeClr val="accent5">
                    <a:lumMod val="75000"/>
                  </a:schemeClr>
                </a:solidFill>
                <a:effectLst/>
                <a:latin typeface="source-serif-pro"/>
              </a:rPr>
              <a:t>hardering</a:t>
            </a:r>
            <a:endParaRPr lang="en-US" sz="3200" b="1">
              <a:solidFill>
                <a:schemeClr val="accent5">
                  <a:lumMod val="75000"/>
                </a:schemeClr>
              </a:solidFill>
              <a:latin typeface="source-serif-pro"/>
            </a:endParaRPr>
          </a:p>
          <a:p>
            <a:endParaRPr lang="en-US" sz="3400" b="1">
              <a:solidFill>
                <a:schemeClr val="accent5">
                  <a:lumMod val="75000"/>
                </a:schemeClr>
              </a:solidFill>
              <a:latin typeface="source-serif-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5E639-3E04-1EC5-EB0A-DEA4E0ECFCCB}"/>
              </a:ext>
            </a:extLst>
          </p:cNvPr>
          <p:cNvSpPr txBox="1"/>
          <p:nvPr/>
        </p:nvSpPr>
        <p:spPr>
          <a:xfrm>
            <a:off x="989045" y="1782395"/>
            <a:ext cx="671411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# Auditd configuration</a:t>
            </a: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endParaRPr lang="en-MD" sz="1600">
              <a:latin typeface="Inconsolata" pitchFamily="49" charset="77"/>
              <a:ea typeface="Inconsolata" pitchFamily="49" charset="77"/>
            </a:endParaRP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sudo bash -c 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‘</a:t>
            </a:r>
            <a:r>
              <a:rPr lang="en-MD" sz="1600">
                <a:latin typeface="Inconsolata" pitchFamily="49" charset="77"/>
                <a:ea typeface="Inconsolata" pitchFamily="49" charset="77"/>
              </a:rPr>
              <a:t>cat &gt; /etc/audit/rules.d/extra-audit.rules &lt;&lt;EOF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-w 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usr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sbin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rmmod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-p x -k modules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-w 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usr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sbin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modprobe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-p x -k modules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-a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always,exit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arch=b32 -S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delete_module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key=modules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-a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always,exit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arch=b64 -S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delete_module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key=modules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-w 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usr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sbin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insmod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-p x -k modules</a:t>
            </a: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>
                <a:latin typeface="Inconsolata" pitchFamily="49" charset="77"/>
                <a:ea typeface="Inconsolata" pitchFamily="49" charset="77"/>
              </a:rPr>
              <a:t>-a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always,exit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arch=b32 -S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init_module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key=modules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-a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always,exit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arch=b64 -S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init_module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-F key=modules</a:t>
            </a: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>
                <a:latin typeface="Inconsolata" pitchFamily="49" charset="77"/>
                <a:ea typeface="Inconsolata" pitchFamily="49" charset="77"/>
              </a:rPr>
              <a:t>EOF’</a:t>
            </a: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 err="1">
                <a:latin typeface="Inconsolata" pitchFamily="49" charset="77"/>
                <a:ea typeface="Inconsolata" pitchFamily="49" charset="77"/>
              </a:rPr>
              <a:t>sudo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service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auditd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restart</a:t>
            </a:r>
            <a:endParaRPr lang="en-MD" sz="1600"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11" name="Рисунок 10" descr="Изображение выглядит как символ, круг, Графи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05C3D57-8239-14AD-895C-31BC5BC0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699" y="2496790"/>
            <a:ext cx="1308860" cy="130886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C355911-8A1F-8007-6A43-434E08BA5F2B}"/>
              </a:ext>
            </a:extLst>
          </p:cNvPr>
          <p:cNvSpPr/>
          <p:nvPr/>
        </p:nvSpPr>
        <p:spPr>
          <a:xfrm>
            <a:off x="8463358" y="3649127"/>
            <a:ext cx="19704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cap="none" spc="0" err="1">
                <a:ln/>
                <a:solidFill>
                  <a:schemeClr val="tx1">
                    <a:lumMod val="50000"/>
                    <a:lumOff val="50000"/>
                  </a:schemeClr>
                </a:solidFill>
              </a:rPr>
              <a:t>AuditD</a:t>
            </a:r>
            <a:endParaRPr lang="ru-RU" sz="4800" cap="none" spc="0">
              <a:ln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0790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44601D-C332-5D2C-2DAC-7D2DE1EECCED}"/>
              </a:ext>
            </a:extLst>
          </p:cNvPr>
          <p:cNvSpPr txBox="1"/>
          <p:nvPr/>
        </p:nvSpPr>
        <p:spPr>
          <a:xfrm>
            <a:off x="703513" y="298276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Lazy way - hardening over </a:t>
            </a:r>
            <a:r>
              <a:rPr lang="en-US" sz="3400" b="1" err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Auditd</a:t>
            </a:r>
            <a:r>
              <a:rPr lang="en-US" sz="34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 rules templates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5E639-3E04-1EC5-EB0A-DEA4E0ECFCCB}"/>
              </a:ext>
            </a:extLst>
          </p:cNvPr>
          <p:cNvSpPr txBox="1"/>
          <p:nvPr/>
        </p:nvSpPr>
        <p:spPr>
          <a:xfrm>
            <a:off x="1091681" y="1743986"/>
            <a:ext cx="671411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# Auditd configuration</a:t>
            </a:r>
          </a:p>
          <a:p>
            <a:r>
              <a:rPr lang="en-US" sz="1600" err="1">
                <a:latin typeface="Inconsolata" pitchFamily="49" charset="77"/>
                <a:ea typeface="Inconsolata" pitchFamily="49" charset="77"/>
              </a:rPr>
              <a:t>sudo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mkdir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-p 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usr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/share/doc/audit/rules</a:t>
            </a:r>
            <a:br>
              <a:rPr lang="ru-RU" sz="1600">
                <a:latin typeface="Inconsolata" pitchFamily="49" charset="77"/>
                <a:ea typeface="Inconsolata" pitchFamily="49" charset="77"/>
              </a:rPr>
            </a:br>
            <a:endParaRPr lang="en-US" sz="1600">
              <a:latin typeface="Inconsolata" pitchFamily="49" charset="77"/>
              <a:ea typeface="Inconsolata" pitchFamily="49" charset="77"/>
            </a:endParaRPr>
          </a:p>
          <a:p>
            <a:r>
              <a:rPr lang="en-US" sz="1600" err="1">
                <a:latin typeface="Inconsolata" pitchFamily="49" charset="77"/>
                <a:ea typeface="Inconsolata" pitchFamily="49" charset="77"/>
              </a:rPr>
              <a:t>sudo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wget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-O 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usr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/share/doc/audit/rules/30-stig.rules https://raw.githubusercontent.com/linux-audit/audit-userspace/master/rules/30-stig.rules </a:t>
            </a:r>
            <a:br>
              <a:rPr lang="ru-RU" sz="1600">
                <a:latin typeface="Inconsolata" pitchFamily="49" charset="77"/>
                <a:ea typeface="Inconsolata" pitchFamily="49" charset="77"/>
              </a:rPr>
            </a:b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 err="1">
                <a:latin typeface="Inconsolata" pitchFamily="49" charset="77"/>
                <a:ea typeface="Inconsolata" pitchFamily="49" charset="77"/>
              </a:rPr>
              <a:t>sudo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auditctl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-R 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usr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/share/doc/audit/rules/30-stig.rules </a:t>
            </a:r>
            <a:br>
              <a:rPr lang="ru-RU" sz="1600">
                <a:latin typeface="Inconsolata" pitchFamily="49" charset="77"/>
                <a:ea typeface="Inconsolata" pitchFamily="49" charset="77"/>
              </a:rPr>
            </a:b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 err="1">
                <a:latin typeface="Inconsolata" pitchFamily="49" charset="77"/>
                <a:ea typeface="Inconsolata" pitchFamily="49" charset="77"/>
              </a:rPr>
              <a:t>sudo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cp 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usr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/share/doc/audit/rules/30-stig.rules 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etc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/audit/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rules.d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br>
              <a:rPr lang="ru-RU" sz="1600">
                <a:latin typeface="Inconsolata" pitchFamily="49" charset="77"/>
                <a:ea typeface="Inconsolata" pitchFamily="49" charset="77"/>
              </a:rPr>
            </a:b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 err="1">
                <a:latin typeface="Inconsolata" pitchFamily="49" charset="77"/>
                <a:ea typeface="Inconsolata" pitchFamily="49" charset="77"/>
              </a:rPr>
              <a:t>sudo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service 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auditd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restart</a:t>
            </a:r>
            <a:endParaRPr lang="en-MD" sz="160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9ABA3-7E54-D882-BCC1-7C78BD3E605E}"/>
              </a:ext>
            </a:extLst>
          </p:cNvPr>
          <p:cNvSpPr txBox="1"/>
          <p:nvPr/>
        </p:nvSpPr>
        <p:spPr>
          <a:xfrm>
            <a:off x="1315616" y="5867352"/>
            <a:ext cx="889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ource-serif-pro"/>
              </a:rPr>
              <a:t>Rules templates storage -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source-serif-pro"/>
              </a:rPr>
              <a:t>https://github.com/linux-audit/audit-userspace/blob/master/rules/</a:t>
            </a:r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D2597E8B-61B2-BC61-D78C-EF5F01FF5875}"/>
              </a:ext>
            </a:extLst>
          </p:cNvPr>
          <p:cNvGrpSpPr/>
          <p:nvPr/>
        </p:nvGrpSpPr>
        <p:grpSpPr>
          <a:xfrm>
            <a:off x="5138706" y="1165305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D43AAFFB-446A-EC39-D164-209FBD2C5C55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4801D761-A110-8A67-ED3A-A3FA9AB7013B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81ADFDD4-1E04-F8E6-9A3E-260C2A6B3021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9FA0377C-090C-D412-AE35-3D47392C17BE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pic>
        <p:nvPicPr>
          <p:cNvPr id="11" name="Рисунок 10" descr="Изображение выглядит как символ, круг, Графи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15FF7DB-8B01-4CCD-6665-D2D7A040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067" y="2535806"/>
            <a:ext cx="1308860" cy="130886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9A8FE6-F57A-7CF3-3014-9AB09FCCF5B3}"/>
              </a:ext>
            </a:extLst>
          </p:cNvPr>
          <p:cNvSpPr/>
          <p:nvPr/>
        </p:nvSpPr>
        <p:spPr>
          <a:xfrm>
            <a:off x="8386726" y="3688143"/>
            <a:ext cx="19704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cap="none" spc="0" err="1">
                <a:ln/>
                <a:solidFill>
                  <a:schemeClr val="tx1">
                    <a:lumMod val="50000"/>
                    <a:lumOff val="50000"/>
                  </a:schemeClr>
                </a:solidFill>
              </a:rPr>
              <a:t>AuditD</a:t>
            </a:r>
            <a:endParaRPr lang="ru-RU" sz="4800" cap="none" spc="0">
              <a:ln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736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098BB5-96A3-00DA-6919-14FE93E0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94" y="1518665"/>
            <a:ext cx="9418792" cy="2339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80AB0C-5587-B1EC-72EF-A84E22D3E9A5}"/>
              </a:ext>
            </a:extLst>
          </p:cNvPr>
          <p:cNvSpPr txBox="1"/>
          <p:nvPr/>
        </p:nvSpPr>
        <p:spPr>
          <a:xfrm>
            <a:off x="870961" y="94654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rgbClr val="0070C0"/>
                </a:solidFill>
                <a:latin typeface="source-serif-pro"/>
              </a:rPr>
              <a:t>Report before OpenSSH Server hardening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AA204B-609B-0952-0DD0-F196F743B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94" y="3992742"/>
            <a:ext cx="10874682" cy="2149026"/>
          </a:xfrm>
          <a:prstGeom prst="rect">
            <a:avLst/>
          </a:prstGeom>
        </p:spPr>
      </p:pic>
      <p:grpSp>
        <p:nvGrpSpPr>
          <p:cNvPr id="12" name="Group">
            <a:extLst>
              <a:ext uri="{FF2B5EF4-FFF2-40B4-BE49-F238E27FC236}">
                <a16:creationId xmlns:a16="http://schemas.microsoft.com/office/drawing/2014/main" id="{C3D719A8-E042-5417-B03B-22CF29459CF9}"/>
              </a:ext>
            </a:extLst>
          </p:cNvPr>
          <p:cNvGrpSpPr/>
          <p:nvPr/>
        </p:nvGrpSpPr>
        <p:grpSpPr>
          <a:xfrm>
            <a:off x="4961293" y="904062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58946242-877A-6D24-01D5-4354688F1BE1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E7EEFE5A-7D89-83A6-5ED1-4034112FA4B3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id="{887C2E90-DCF0-7400-5821-6857CF308958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664140DB-31A7-F372-DD3A-B1EE43B54BA1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</p:spTree>
    <p:extLst>
      <p:ext uri="{BB962C8B-B14F-4D97-AF65-F5344CB8AC3E}">
        <p14:creationId xmlns:p14="http://schemas.microsoft.com/office/powerpoint/2010/main" val="14787620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80AB0C-5587-B1EC-72EF-A84E22D3E9A5}"/>
              </a:ext>
            </a:extLst>
          </p:cNvPr>
          <p:cNvSpPr txBox="1"/>
          <p:nvPr/>
        </p:nvSpPr>
        <p:spPr>
          <a:xfrm>
            <a:off x="870961" y="94654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rgbClr val="0070C0"/>
                </a:solidFill>
                <a:latin typeface="source-serif-pro"/>
              </a:rPr>
              <a:t>Disable SSH Access via Empty Passwords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E43AA2-B7C1-62CE-D95E-D58C9CBB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840"/>
            <a:ext cx="12192000" cy="4374123"/>
          </a:xfrm>
          <a:prstGeom prst="rect">
            <a:avLst/>
          </a:prstGeom>
        </p:spPr>
      </p:pic>
      <p:grpSp>
        <p:nvGrpSpPr>
          <p:cNvPr id="4" name="Group">
            <a:extLst>
              <a:ext uri="{FF2B5EF4-FFF2-40B4-BE49-F238E27FC236}">
                <a16:creationId xmlns:a16="http://schemas.microsoft.com/office/drawing/2014/main" id="{DC5EDA33-1215-C845-FABB-CD964A094F64}"/>
              </a:ext>
            </a:extLst>
          </p:cNvPr>
          <p:cNvGrpSpPr/>
          <p:nvPr/>
        </p:nvGrpSpPr>
        <p:grpSpPr>
          <a:xfrm>
            <a:off x="4961293" y="1003774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144B09F1-9773-22FA-8E22-DFCBC9EF0A75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84C5F961-800C-E487-7821-492D616F3D4B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64466E18-CE6E-0394-1B7D-1E14AC6BCED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10655508-E5F8-B270-01E9-F852D2A7B5E9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</p:spTree>
    <p:extLst>
      <p:ext uri="{BB962C8B-B14F-4D97-AF65-F5344CB8AC3E}">
        <p14:creationId xmlns:p14="http://schemas.microsoft.com/office/powerpoint/2010/main" val="339483311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80AB0C-5587-B1EC-72EF-A84E22D3E9A5}"/>
              </a:ext>
            </a:extLst>
          </p:cNvPr>
          <p:cNvSpPr txBox="1"/>
          <p:nvPr/>
        </p:nvSpPr>
        <p:spPr>
          <a:xfrm>
            <a:off x="870961" y="94654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rgbClr val="0070C0"/>
                </a:solidFill>
                <a:latin typeface="source-serif-pro"/>
              </a:rPr>
              <a:t>Hardening OpenSSH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94EC6-1494-72F6-D040-AD3A0B51F639}"/>
              </a:ext>
            </a:extLst>
          </p:cNvPr>
          <p:cNvSpPr txBox="1"/>
          <p:nvPr/>
        </p:nvSpPr>
        <p:spPr>
          <a:xfrm>
            <a:off x="961055" y="1285708"/>
            <a:ext cx="97686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#!/bin/bash</a:t>
            </a:r>
          </a:p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sudo sed -i 's/#IgnoreUserKnownHosts no/IgnoreUserKnownHosts yes/g' /etc/ssh/sshd_config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sudo sed -i 's/#PermitEmptyPasswords no/PermitEmptyPasswords no/g' /etc/ssh/sshd_config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sudo sed -i 's/#ClientAliveCountMax 3/ClientAliveCountMax 0/g' /etc/ssh/sshd_config</a:t>
            </a:r>
          </a:p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sudo sed -i 's/ClientAliveCountMax 600/ClientAliveInterval 600/g' /etc/ssh/sshd_config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sudo systemctl restart sshd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# OpenSCAP scanning after hardening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sudo oscap xccdf eval --profile xccdf_org.ssgproject.content_profile_ospp 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--report /home/ec2-user/oscap_report_after.html /usr/share/xml/scap/ssg/content/ssg-amzn2-ds.xml</a:t>
            </a:r>
          </a:p>
          <a:p>
            <a:endParaRPr lang="en-US"/>
          </a:p>
          <a:p>
            <a:endParaRPr lang="ru-RU"/>
          </a:p>
        </p:txBody>
      </p:sp>
      <p:pic>
        <p:nvPicPr>
          <p:cNvPr id="2050" name="Picture 2" descr="Ssh – Бесплатные иконки: компьютер">
            <a:extLst>
              <a:ext uri="{FF2B5EF4-FFF2-40B4-BE49-F238E27FC236}">
                <a16:creationId xmlns:a16="http://schemas.microsoft.com/office/drawing/2014/main" id="{75339832-2F9B-9989-C7A8-0CE9329D2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593" y="2361909"/>
            <a:ext cx="1687286" cy="168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">
            <a:extLst>
              <a:ext uri="{FF2B5EF4-FFF2-40B4-BE49-F238E27FC236}">
                <a16:creationId xmlns:a16="http://schemas.microsoft.com/office/drawing/2014/main" id="{1F06404E-A6E8-89AE-E44A-5BC6D1E8B97F}"/>
              </a:ext>
            </a:extLst>
          </p:cNvPr>
          <p:cNvGrpSpPr/>
          <p:nvPr/>
        </p:nvGrpSpPr>
        <p:grpSpPr>
          <a:xfrm>
            <a:off x="5129376" y="1016016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E04FB202-EF6A-8711-B7D4-B9FA72793681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BB3B307E-CBA4-0ECE-08A5-D1298EE49DFA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87C5B3A3-F56A-7498-801F-8F341338458A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BF481A31-56E4-C263-D743-2E414F31246E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</p:spTree>
    <p:extLst>
      <p:ext uri="{BB962C8B-B14F-4D97-AF65-F5344CB8AC3E}">
        <p14:creationId xmlns:p14="http://schemas.microsoft.com/office/powerpoint/2010/main" val="18200117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098BB5-96A3-00DA-6919-14FE93E0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71" y="1210164"/>
            <a:ext cx="9418792" cy="2339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80AB0C-5587-B1EC-72EF-A84E22D3E9A5}"/>
              </a:ext>
            </a:extLst>
          </p:cNvPr>
          <p:cNvSpPr txBox="1"/>
          <p:nvPr/>
        </p:nvSpPr>
        <p:spPr>
          <a:xfrm>
            <a:off x="870961" y="94654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rgbClr val="0070C0"/>
                </a:solidFill>
                <a:latin typeface="source-serif-pro"/>
              </a:rPr>
              <a:t>Report after OpenSSH Server hardening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7D24E5-0BF1-670F-65C4-4FF0B3FD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71" y="3498810"/>
            <a:ext cx="10874682" cy="2149026"/>
          </a:xfrm>
          <a:prstGeom prst="rect">
            <a:avLst/>
          </a:prstGeom>
        </p:spPr>
      </p:pic>
      <p:grpSp>
        <p:nvGrpSpPr>
          <p:cNvPr id="5" name="Group">
            <a:extLst>
              <a:ext uri="{FF2B5EF4-FFF2-40B4-BE49-F238E27FC236}">
                <a16:creationId xmlns:a16="http://schemas.microsoft.com/office/drawing/2014/main" id="{738C46FC-6A54-C92E-4650-40A5777EC674}"/>
              </a:ext>
            </a:extLst>
          </p:cNvPr>
          <p:cNvGrpSpPr/>
          <p:nvPr/>
        </p:nvGrpSpPr>
        <p:grpSpPr>
          <a:xfrm>
            <a:off x="4929710" y="808441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318AD57D-0E18-B2DB-FFA8-F0F0E85806B1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093C4469-B807-9B43-9523-67154A15978C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51C6F4A8-E31B-E51D-5763-00D98403A0BD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A02D3098-2641-132E-62DC-763558AE2A12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</p:spTree>
    <p:extLst>
      <p:ext uri="{BB962C8B-B14F-4D97-AF65-F5344CB8AC3E}">
        <p14:creationId xmlns:p14="http://schemas.microsoft.com/office/powerpoint/2010/main" val="25900057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5D87B-328F-8EAF-CA50-38E2EC5F4253}"/>
              </a:ext>
            </a:extLst>
          </p:cNvPr>
          <p:cNvSpPr txBox="1"/>
          <p:nvPr/>
        </p:nvSpPr>
        <p:spPr>
          <a:xfrm>
            <a:off x="989045" y="850594"/>
            <a:ext cx="562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Update kernel updating code in scripts/upgrade_kernel.sh</a:t>
            </a:r>
            <a:br>
              <a:rPr lang="en-US"/>
            </a:br>
            <a:r>
              <a:rPr lang="en-US"/>
              <a:t>from default:</a:t>
            </a: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4601D-C332-5D2C-2DAC-7D2DE1EECCED}"/>
              </a:ext>
            </a:extLst>
          </p:cNvPr>
          <p:cNvSpPr txBox="1"/>
          <p:nvPr/>
        </p:nvSpPr>
        <p:spPr>
          <a:xfrm>
            <a:off x="1375318" y="159775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Hardening EKS AMI - Enabling FIPS-140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5E639-3E04-1EC5-EB0A-DEA4E0ECFCCB}"/>
              </a:ext>
            </a:extLst>
          </p:cNvPr>
          <p:cNvSpPr txBox="1"/>
          <p:nvPr/>
        </p:nvSpPr>
        <p:spPr>
          <a:xfrm>
            <a:off x="989044" y="1496925"/>
            <a:ext cx="6714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sudo yum install -y kernel-headers kernel-devel</a:t>
            </a:r>
          </a:p>
          <a:p>
            <a:endParaRPr lang="en-MD" sz="1600">
              <a:latin typeface="Inconsolata" pitchFamily="49" charset="77"/>
              <a:ea typeface="Inconsolata" pitchFamily="49" charset="77"/>
            </a:endParaRP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# enable pressure stall information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sudo grubby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--update-kernel=ALL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--args="psi=1"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D20C7-6579-D20C-BA40-0E9F5CEDEC96}"/>
              </a:ext>
            </a:extLst>
          </p:cNvPr>
          <p:cNvSpPr txBox="1"/>
          <p:nvPr/>
        </p:nvSpPr>
        <p:spPr>
          <a:xfrm>
            <a:off x="989044" y="3141851"/>
            <a:ext cx="11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custom: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96A76-3E42-EAB7-FE15-D5ABA7CEFF46}"/>
              </a:ext>
            </a:extLst>
          </p:cNvPr>
          <p:cNvSpPr txBox="1"/>
          <p:nvPr/>
        </p:nvSpPr>
        <p:spPr>
          <a:xfrm>
            <a:off x="989044" y="3712916"/>
            <a:ext cx="67141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sudo yum install -y kernel-headers kernel-devel dracut-fips</a:t>
            </a:r>
            <a:endParaRPr lang="en-US" sz="1600">
              <a:latin typeface="Inconsolata" pitchFamily="49" charset="77"/>
              <a:ea typeface="Inconsolata" pitchFamily="49" charset="77"/>
            </a:endParaRPr>
          </a:p>
          <a:p>
            <a:endParaRPr lang="en-MD" sz="1600">
              <a:latin typeface="Inconsolata" pitchFamily="49" charset="77"/>
              <a:ea typeface="Inconsolata" pitchFamily="49" charset="77"/>
            </a:endParaRP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# enable the FIPS module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sudo dracut -f</a:t>
            </a:r>
          </a:p>
          <a:p>
            <a:endParaRPr lang="en-MD" sz="1600">
              <a:latin typeface="Inconsolata" pitchFamily="49" charset="77"/>
              <a:ea typeface="Inconsolata" pitchFamily="49" charset="77"/>
            </a:endParaRP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# enable pressure stall information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sudo grubby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--update-kernel=ALL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--args="psi=1"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--args="fips=1"</a:t>
            </a:r>
          </a:p>
        </p:txBody>
      </p:sp>
    </p:spTree>
    <p:extLst>
      <p:ext uri="{BB962C8B-B14F-4D97-AF65-F5344CB8AC3E}">
        <p14:creationId xmlns:p14="http://schemas.microsoft.com/office/powerpoint/2010/main" val="4630841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5D87B-328F-8EAF-CA50-38E2EC5F4253}"/>
              </a:ext>
            </a:extLst>
          </p:cNvPr>
          <p:cNvSpPr txBox="1"/>
          <p:nvPr/>
        </p:nvSpPr>
        <p:spPr>
          <a:xfrm>
            <a:off x="989045" y="850594"/>
            <a:ext cx="626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 in default kubelet unit file (files/</a:t>
            </a:r>
            <a:r>
              <a:rPr lang="en-US" err="1"/>
              <a:t>kubelet-containerd.</a:t>
            </a:r>
            <a:r>
              <a:rPr lang="en-US"/>
              <a:t>service):</a:t>
            </a: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4601D-C332-5D2C-2DAC-7D2DE1EECCED}"/>
              </a:ext>
            </a:extLst>
          </p:cNvPr>
          <p:cNvSpPr txBox="1"/>
          <p:nvPr/>
        </p:nvSpPr>
        <p:spPr>
          <a:xfrm>
            <a:off x="1393979" y="129171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Hardening EKS AMI - </a:t>
            </a:r>
            <a:r>
              <a:rPr lang="en-US" sz="3400" b="1" err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Kubelet</a:t>
            </a:r>
            <a:endParaRPr lang="en-US" sz="3400" b="1">
              <a:solidFill>
                <a:schemeClr val="accent5">
                  <a:lumMod val="75000"/>
                </a:schemeClr>
              </a:solidFill>
              <a:latin typeface="source-serif-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5E639-3E04-1EC5-EB0A-DEA4E0ECFCCB}"/>
              </a:ext>
            </a:extLst>
          </p:cNvPr>
          <p:cNvSpPr txBox="1"/>
          <p:nvPr/>
        </p:nvSpPr>
        <p:spPr>
          <a:xfrm>
            <a:off x="989044" y="1496925"/>
            <a:ext cx="67141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ExecStart=/usr/bin/kubelet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--config /etc/kubernetes/kubelet/kubelet-config.json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--kubeconfig /var/lib/kubelet/kubeconfig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--container-runtime-endpoint unix:///run/containerd/containerd.sock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--image-credential-provider-config /etc/eks/image-credential-provider/config.json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--image-credential-provider-bin-dir /etc/eks/image-credential-provider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$KUBELET_ARGS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$KUBELET_EXTRA_ARGS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D20C7-6579-D20C-BA40-0E9F5CEDEC96}"/>
              </a:ext>
            </a:extLst>
          </p:cNvPr>
          <p:cNvSpPr txBox="1"/>
          <p:nvPr/>
        </p:nvSpPr>
        <p:spPr>
          <a:xfrm>
            <a:off x="933060" y="4376725"/>
            <a:ext cx="177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custom section: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387A8-9E71-EA91-DBB6-A25D30217BAF}"/>
              </a:ext>
            </a:extLst>
          </p:cNvPr>
          <p:cNvSpPr txBox="1"/>
          <p:nvPr/>
        </p:nvSpPr>
        <p:spPr>
          <a:xfrm>
            <a:off x="989044" y="4825090"/>
            <a:ext cx="6714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   </a:t>
            </a:r>
            <a:r>
              <a:rPr lang="en-MD" sz="1600">
                <a:latin typeface="Inconsolata" pitchFamily="49" charset="77"/>
                <a:ea typeface="Inconsolata" pitchFamily="49" charset="77"/>
              </a:rPr>
              <a:t>$KUBELET_ARGS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$KUBELET_EXTRA_ARGS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--anonymous-auth=false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--authorization-mode=Webhook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--client-ca-file=/etc/kubernetes/pki/ca.crt \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--make-iptables-util-chains=true </a:t>
            </a:r>
          </a:p>
        </p:txBody>
      </p:sp>
    </p:spTree>
    <p:extLst>
      <p:ext uri="{BB962C8B-B14F-4D97-AF65-F5344CB8AC3E}">
        <p14:creationId xmlns:p14="http://schemas.microsoft.com/office/powerpoint/2010/main" val="45263708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5D87B-328F-8EAF-CA50-38E2EC5F4253}"/>
              </a:ext>
            </a:extLst>
          </p:cNvPr>
          <p:cNvSpPr txBox="1"/>
          <p:nvPr/>
        </p:nvSpPr>
        <p:spPr>
          <a:xfrm>
            <a:off x="989045" y="980221"/>
            <a:ext cx="7150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Also you can configure </a:t>
            </a:r>
            <a:r>
              <a:rPr lang="en-US" err="1"/>
              <a:t>Kubelet</a:t>
            </a:r>
            <a:r>
              <a:rPr lang="en-US"/>
              <a:t> through changing files/</a:t>
            </a:r>
            <a:r>
              <a:rPr lang="en-US" err="1"/>
              <a:t>kubelet-config.</a:t>
            </a:r>
            <a:r>
              <a:rPr lang="en-US"/>
              <a:t>json:</a:t>
            </a:r>
            <a:br>
              <a:rPr lang="en-US"/>
            </a:b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4601D-C332-5D2C-2DAC-7D2DE1EECCED}"/>
              </a:ext>
            </a:extLst>
          </p:cNvPr>
          <p:cNvSpPr txBox="1"/>
          <p:nvPr/>
        </p:nvSpPr>
        <p:spPr>
          <a:xfrm>
            <a:off x="1525209" y="155473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Hardening EKS AMI – </a:t>
            </a:r>
            <a:r>
              <a:rPr lang="en-US" sz="3400" b="1" err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Kubelet</a:t>
            </a:r>
            <a:r>
              <a:rPr lang="en-US" sz="34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 (config)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5E639-3E04-1EC5-EB0A-DEA4E0ECFCCB}"/>
              </a:ext>
            </a:extLst>
          </p:cNvPr>
          <p:cNvSpPr txBox="1"/>
          <p:nvPr/>
        </p:nvSpPr>
        <p:spPr>
          <a:xfrm>
            <a:off x="989045" y="2196722"/>
            <a:ext cx="671411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"authentication": {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"anonymous": {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  "enabled": false</a:t>
            </a:r>
          </a:p>
          <a:p>
            <a:r>
              <a:rPr lang="en-MD" sz="1600">
                <a:latin typeface="Inconsolata" pitchFamily="49" charset="77"/>
                <a:ea typeface="Inconsolata" pitchFamily="49" charset="77"/>
              </a:rPr>
              <a:t>    },</a:t>
            </a: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>
                <a:latin typeface="Inconsolata" pitchFamily="49" charset="77"/>
                <a:ea typeface="Inconsolata" pitchFamily="49" charset="77"/>
              </a:rPr>
              <a:t>…</a:t>
            </a: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>
                <a:latin typeface="Inconsolata" pitchFamily="49" charset="77"/>
                <a:ea typeface="Inconsolata" pitchFamily="49" charset="77"/>
              </a:rPr>
              <a:t>"x509": {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      "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clientCAFile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": "/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etc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kubernetes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pki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/ca.crt"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    }</a:t>
            </a: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>
                <a:latin typeface="Inconsolata" pitchFamily="49" charset="77"/>
                <a:ea typeface="Inconsolata" pitchFamily="49" charset="77"/>
              </a:rPr>
              <a:t>…</a:t>
            </a: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>
                <a:latin typeface="Inconsolata" pitchFamily="49" charset="77"/>
                <a:ea typeface="Inconsolata" pitchFamily="49" charset="77"/>
              </a:rPr>
              <a:t>"authorization": {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    "mode": "Webhook",</a:t>
            </a: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>
                <a:latin typeface="Inconsolata" pitchFamily="49" charset="77"/>
                <a:ea typeface="Inconsolata" pitchFamily="49" charset="77"/>
              </a:rPr>
              <a:t>…</a:t>
            </a:r>
            <a:br>
              <a:rPr lang="en-US" sz="1600">
                <a:latin typeface="Inconsolata" pitchFamily="49" charset="77"/>
                <a:ea typeface="Inconsolata" pitchFamily="49" charset="77"/>
              </a:rPr>
            </a:br>
            <a:r>
              <a:rPr lang="en-US" sz="1600">
                <a:latin typeface="Inconsolata" pitchFamily="49" charset="77"/>
                <a:ea typeface="Inconsolata" pitchFamily="49" charset="77"/>
              </a:rPr>
              <a:t>"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featureGates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": {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    "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RotateKubeletServerCertificate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": true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  },</a:t>
            </a:r>
          </a:p>
          <a:p>
            <a:r>
              <a:rPr lang="en-US" sz="1600">
                <a:latin typeface="Inconsolata" pitchFamily="49" charset="77"/>
                <a:ea typeface="Inconsolata" pitchFamily="49" charset="77"/>
              </a:rPr>
              <a:t>  "</a:t>
            </a:r>
            <a:r>
              <a:rPr lang="en-US" sz="1600" err="1">
                <a:latin typeface="Inconsolata" pitchFamily="49" charset="77"/>
                <a:ea typeface="Inconsolata" pitchFamily="49" charset="77"/>
              </a:rPr>
              <a:t>protectKernelDefaults</a:t>
            </a:r>
            <a:r>
              <a:rPr lang="en-US" sz="1600">
                <a:latin typeface="Inconsolata" pitchFamily="49" charset="77"/>
                <a:ea typeface="Inconsolata" pitchFamily="49" charset="77"/>
              </a:rPr>
              <a:t>": true,</a:t>
            </a:r>
            <a:endParaRPr lang="en-MD" sz="1600">
              <a:latin typeface="Inconsolata" pitchFamily="49" charset="77"/>
              <a:ea typeface="Inconsolata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488493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819B1B-5704-71C2-F230-888FDBA05B83}"/>
              </a:ext>
            </a:extLst>
          </p:cNvPr>
          <p:cNvSpPr txBox="1"/>
          <p:nvPr/>
        </p:nvSpPr>
        <p:spPr>
          <a:xfrm>
            <a:off x="1972741" y="3774148"/>
            <a:ext cx="85895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err="1"/>
              <a:t>Th</a:t>
            </a:r>
            <a:r>
              <a:rPr lang="en-US"/>
              <a:t>r</a:t>
            </a:r>
            <a:r>
              <a:rPr lang="ru-RU" err="1"/>
              <a:t>ough</a:t>
            </a:r>
            <a:r>
              <a:rPr lang="ru-RU"/>
              <a:t> </a:t>
            </a:r>
            <a:r>
              <a:rPr lang="ru-RU" err="1"/>
              <a:t>Kubernetes</a:t>
            </a:r>
            <a:r>
              <a:rPr lang="ru-RU"/>
              <a:t> </a:t>
            </a:r>
            <a:r>
              <a:rPr lang="ru-RU" err="1"/>
              <a:t>has</a:t>
            </a:r>
            <a:r>
              <a:rPr lang="ru-RU"/>
              <a:t> </a:t>
            </a:r>
            <a:r>
              <a:rPr lang="ru-RU" err="1"/>
              <a:t>several</a:t>
            </a:r>
            <a:r>
              <a:rPr lang="ru-RU"/>
              <a:t> </a:t>
            </a:r>
            <a:r>
              <a:rPr lang="ru-RU" err="1"/>
              <a:t>built-in</a:t>
            </a:r>
            <a:r>
              <a:rPr lang="ru-RU"/>
              <a:t> </a:t>
            </a:r>
            <a:r>
              <a:rPr lang="ru-RU" err="1"/>
              <a:t>security</a:t>
            </a:r>
            <a:r>
              <a:rPr lang="ru-RU"/>
              <a:t> </a:t>
            </a:r>
            <a:r>
              <a:rPr lang="ru-RU" err="1"/>
              <a:t>advantages</a:t>
            </a:r>
            <a:r>
              <a:rPr lang="ru-RU"/>
              <a:t> </a:t>
            </a:r>
            <a:r>
              <a:rPr lang="ru-RU" err="1"/>
              <a:t>for</a:t>
            </a:r>
            <a:r>
              <a:rPr lang="ru-RU"/>
              <a:t> </a:t>
            </a:r>
            <a:r>
              <a:rPr lang="ru-RU" err="1"/>
              <a:t>example</a:t>
            </a:r>
            <a:r>
              <a:rPr lang="ru-RU"/>
              <a:t>, </a:t>
            </a:r>
            <a:r>
              <a:rPr lang="ru-RU" err="1"/>
              <a:t>container</a:t>
            </a:r>
            <a:r>
              <a:rPr lang="ru-RU"/>
              <a:t> </a:t>
            </a:r>
            <a:r>
              <a:rPr lang="ru-RU" err="1"/>
              <a:t>images</a:t>
            </a:r>
            <a:r>
              <a:rPr lang="ru-RU"/>
              <a:t> </a:t>
            </a:r>
            <a:r>
              <a:rPr lang="ru-RU" err="1"/>
              <a:t>are</a:t>
            </a:r>
            <a:r>
              <a:rPr lang="ru-RU"/>
              <a:t> </a:t>
            </a:r>
            <a:r>
              <a:rPr lang="ru-RU" err="1"/>
              <a:t>usually</a:t>
            </a:r>
            <a:r>
              <a:rPr lang="ru-RU"/>
              <a:t> </a:t>
            </a:r>
            <a:r>
              <a:rPr lang="ru-RU" err="1"/>
              <a:t>replaced</a:t>
            </a:r>
            <a:r>
              <a:rPr lang="ru-RU"/>
              <a:t>, </a:t>
            </a:r>
            <a:r>
              <a:rPr lang="ru-RU" err="1"/>
              <a:t>not</a:t>
            </a:r>
            <a:r>
              <a:rPr lang="ru-RU"/>
              <a:t> </a:t>
            </a:r>
            <a:r>
              <a:rPr lang="ru-RU" err="1"/>
              <a:t>patched</a:t>
            </a:r>
            <a:r>
              <a:rPr lang="ru-RU"/>
              <a:t> </a:t>
            </a:r>
            <a:r>
              <a:rPr lang="ru-RU" err="1"/>
              <a:t>or</a:t>
            </a:r>
            <a:r>
              <a:rPr lang="ru-RU"/>
              <a:t> </a:t>
            </a:r>
            <a:r>
              <a:rPr lang="ru-RU" err="1"/>
              <a:t>updated</a:t>
            </a:r>
            <a:r>
              <a:rPr lang="ru-RU"/>
              <a:t>, </a:t>
            </a:r>
            <a:r>
              <a:rPr lang="ru-RU" err="1"/>
              <a:t>which</a:t>
            </a:r>
            <a:r>
              <a:rPr lang="ru-RU"/>
              <a:t> </a:t>
            </a:r>
            <a:r>
              <a:rPr lang="ru-RU" err="1"/>
              <a:t>leads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better</a:t>
            </a:r>
            <a:r>
              <a:rPr lang="ru-RU"/>
              <a:t> </a:t>
            </a:r>
            <a:r>
              <a:rPr lang="ru-RU" err="1"/>
              <a:t>version</a:t>
            </a:r>
            <a:r>
              <a:rPr lang="ru-RU"/>
              <a:t> </a:t>
            </a:r>
            <a:r>
              <a:rPr lang="ru-RU" err="1"/>
              <a:t>control</a:t>
            </a:r>
            <a:r>
              <a:rPr lang="ru-RU"/>
              <a:t> </a:t>
            </a:r>
            <a:r>
              <a:rPr lang="ru-RU" err="1"/>
              <a:t>its</a:t>
            </a:r>
            <a:r>
              <a:rPr lang="ru-RU"/>
              <a:t> </a:t>
            </a:r>
            <a:r>
              <a:rPr lang="ru-RU" err="1"/>
              <a:t>increase</a:t>
            </a:r>
            <a:r>
              <a:rPr lang="ru-RU"/>
              <a:t> </a:t>
            </a:r>
            <a:r>
              <a:rPr lang="ru-RU" err="1"/>
              <a:t>in</a:t>
            </a:r>
            <a:r>
              <a:rPr lang="ru-RU"/>
              <a:t> </a:t>
            </a:r>
            <a:r>
              <a:rPr lang="ru-RU" err="1"/>
              <a:t>use</a:t>
            </a:r>
            <a:r>
              <a:rPr lang="ru-RU"/>
              <a:t> </a:t>
            </a:r>
            <a:r>
              <a:rPr lang="ru-RU" err="1"/>
              <a:t>means</a:t>
            </a:r>
            <a:r>
              <a:rPr lang="ru-RU"/>
              <a:t> </a:t>
            </a:r>
            <a:r>
              <a:rPr lang="ru-RU" err="1"/>
              <a:t>more</a:t>
            </a:r>
            <a:r>
              <a:rPr lang="ru-RU"/>
              <a:t> </a:t>
            </a:r>
            <a:r>
              <a:rPr lang="ru-RU" err="1"/>
              <a:t>opportunity</a:t>
            </a:r>
            <a:r>
              <a:rPr lang="ru-RU"/>
              <a:t> </a:t>
            </a:r>
            <a:r>
              <a:rPr lang="ru-RU" err="1"/>
              <a:t>for</a:t>
            </a:r>
            <a:r>
              <a:rPr lang="ru-RU"/>
              <a:t> </a:t>
            </a:r>
            <a:r>
              <a:rPr lang="ru-RU" err="1"/>
              <a:t>exposure</a:t>
            </a:r>
            <a:r>
              <a:rPr lang="ru-RU"/>
              <a:t>. </a:t>
            </a:r>
            <a:br>
              <a:rPr lang="en-US"/>
            </a:br>
            <a:r>
              <a:rPr lang="ru-RU" err="1"/>
              <a:t>Because</a:t>
            </a:r>
            <a:r>
              <a:rPr lang="ru-RU"/>
              <a:t> </a:t>
            </a:r>
            <a:r>
              <a:rPr lang="ru-RU" err="1"/>
              <a:t>Kubernetes</a:t>
            </a:r>
            <a:r>
              <a:rPr lang="ru-RU"/>
              <a:t> </a:t>
            </a:r>
            <a:r>
              <a:rPr lang="ru-RU" err="1"/>
              <a:t>is</a:t>
            </a:r>
            <a:r>
              <a:rPr lang="ru-RU"/>
              <a:t> a </a:t>
            </a:r>
            <a:r>
              <a:rPr lang="ru-RU" err="1"/>
              <a:t>relatively</a:t>
            </a:r>
            <a:r>
              <a:rPr lang="ru-RU"/>
              <a:t> </a:t>
            </a:r>
            <a:r>
              <a:rPr lang="ru-RU" err="1"/>
              <a:t>new</a:t>
            </a:r>
            <a:r>
              <a:rPr lang="ru-RU"/>
              <a:t> </a:t>
            </a:r>
            <a:r>
              <a:rPr lang="ru-RU" err="1"/>
              <a:t>and</a:t>
            </a:r>
            <a:r>
              <a:rPr lang="ru-RU"/>
              <a:t> </a:t>
            </a:r>
            <a:r>
              <a:rPr lang="ru-RU" err="1"/>
              <a:t>complex</a:t>
            </a:r>
            <a:r>
              <a:rPr lang="en-US"/>
              <a:t> </a:t>
            </a:r>
            <a:r>
              <a:rPr lang="ru-RU" err="1"/>
              <a:t>technology</a:t>
            </a:r>
            <a:r>
              <a:rPr lang="ru-RU"/>
              <a:t>, </a:t>
            </a:r>
            <a:r>
              <a:rPr lang="ru-RU" err="1"/>
              <a:t>it</a:t>
            </a:r>
            <a:r>
              <a:rPr lang="ru-RU"/>
              <a:t> </a:t>
            </a:r>
            <a:r>
              <a:rPr lang="ru-RU" err="1"/>
              <a:t>is</a:t>
            </a:r>
            <a:r>
              <a:rPr lang="ru-RU"/>
              <a:t> </a:t>
            </a:r>
            <a:r>
              <a:rPr lang="ru-RU" err="1"/>
              <a:t>also</a:t>
            </a:r>
            <a:r>
              <a:rPr lang="ru-RU"/>
              <a:t> </a:t>
            </a:r>
            <a:r>
              <a:rPr lang="ru-RU" err="1"/>
              <a:t>highly</a:t>
            </a:r>
            <a:r>
              <a:rPr lang="ru-RU"/>
              <a:t> </a:t>
            </a:r>
            <a:r>
              <a:rPr lang="ru-RU" err="1"/>
              <a:t>attractive</a:t>
            </a:r>
            <a:r>
              <a:rPr lang="ru-RU"/>
              <a:t> </a:t>
            </a:r>
            <a:r>
              <a:rPr lang="ru-RU" err="1"/>
              <a:t>to</a:t>
            </a:r>
            <a:r>
              <a:rPr lang="ru-RU"/>
              <a:t> </a:t>
            </a:r>
            <a:r>
              <a:rPr lang="ru-RU" err="1"/>
              <a:t>hackers</a:t>
            </a:r>
            <a:r>
              <a:rPr lang="ru-RU"/>
              <a:t>.</a:t>
            </a:r>
            <a:br>
              <a:rPr lang="en-US"/>
            </a:br>
            <a:br>
              <a:rPr lang="en-US"/>
            </a:br>
            <a:r>
              <a:rPr lang="en-US"/>
              <a:t>Many organizations also need to harden the operating system on the worker nodes for security and compliance purposes.</a:t>
            </a:r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279C4-A973-AD80-C740-8EEFFD3A768A}"/>
              </a:ext>
            </a:extLst>
          </p:cNvPr>
          <p:cNvSpPr txBox="1"/>
          <p:nvPr/>
        </p:nvSpPr>
        <p:spPr>
          <a:xfrm>
            <a:off x="1630790" y="74828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>
                <a:solidFill>
                  <a:srgbClr val="0070C0"/>
                </a:solidFill>
                <a:latin typeface="source-serif-pro"/>
              </a:rPr>
              <a:t>Why do we need to harden Kubernetes cluster?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4AB639-3DA5-FE51-B640-7F1534F1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42" y="1073311"/>
            <a:ext cx="5837426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353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5D87B-328F-8EAF-CA50-38E2EC5F4253}"/>
              </a:ext>
            </a:extLst>
          </p:cNvPr>
          <p:cNvSpPr txBox="1"/>
          <p:nvPr/>
        </p:nvSpPr>
        <p:spPr>
          <a:xfrm>
            <a:off x="1020148" y="2781030"/>
            <a:ext cx="3489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mazonEmber"/>
              </a:rPr>
              <a:t>Lynis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mazonEmber"/>
              </a:rPr>
              <a:t> is a battle-tested security tool for systems running Linux, </a:t>
            </a:r>
          </a:p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mazonEmber"/>
              </a:rPr>
              <a:t>macOS, or Unix-based operating system. </a:t>
            </a:r>
          </a:p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mazonEmber"/>
              </a:rPr>
              <a:t>It performs an extensive health scan of your systems to support </a:t>
            </a:r>
          </a:p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mazonEmber"/>
              </a:rPr>
              <a:t>system hardening and compliance testing. </a:t>
            </a:r>
          </a:p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mazonEmber"/>
              </a:rPr>
              <a:t>The project is open source software with the GPL license </a:t>
            </a:r>
          </a:p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mazonEmber"/>
              </a:rPr>
              <a:t>and available since 2007</a:t>
            </a:r>
          </a:p>
          <a:p>
            <a:endParaRPr lang="en-US" b="1" i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>
                <a:hlinkClick r:id="rId2"/>
              </a:rPr>
              <a:t>https://github.com/CISOfy/lynis</a:t>
            </a:r>
            <a:endParaRPr lang="en-US"/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4601D-C332-5D2C-2DAC-7D2DE1EECCED}"/>
              </a:ext>
            </a:extLst>
          </p:cNvPr>
          <p:cNvSpPr txBox="1"/>
          <p:nvPr/>
        </p:nvSpPr>
        <p:spPr>
          <a:xfrm>
            <a:off x="946711" y="106652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err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OpenScap</a:t>
            </a:r>
            <a:r>
              <a:rPr lang="en-US" sz="34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 alternatives</a:t>
            </a:r>
          </a:p>
        </p:txBody>
      </p:sp>
      <p:pic>
        <p:nvPicPr>
          <p:cNvPr id="7" name="Рисунок 6" descr="Изображение выглядит как текст, логотип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E4B3BA2-E74F-1C0C-C3CB-476AD2CF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48" y="881570"/>
            <a:ext cx="3627883" cy="175017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Шрифт, снимок экран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24F525E2-09E4-FC24-CCDE-77669F70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118" y="1012370"/>
            <a:ext cx="6186196" cy="1301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B122A-A668-4AC6-713B-C9DA61F7D02E}"/>
              </a:ext>
            </a:extLst>
          </p:cNvPr>
          <p:cNvSpPr txBox="1"/>
          <p:nvPr/>
        </p:nvSpPr>
        <p:spPr>
          <a:xfrm>
            <a:off x="6220409" y="2720799"/>
            <a:ext cx="4547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>
                <a:solidFill>
                  <a:srgbClr val="4C4C4C"/>
                </a:solidFill>
                <a:effectLst/>
                <a:latin typeface="AmazonEmber"/>
              </a:rPr>
              <a:t>OpenVAS is a full-featured vulnerability scanner. Its capabilities include unauthenticated and authenticated testing, various high-level and low-level internet and industrial protocols, performance tuning for large-scale scans and a powerful internal programming language to implement any type of vulnerability test.</a:t>
            </a:r>
            <a:br>
              <a:rPr lang="en-US">
                <a:latin typeface="AmazonEmber"/>
              </a:rPr>
            </a:br>
            <a:r>
              <a:rPr lang="en-US" b="0" i="0">
                <a:solidFill>
                  <a:srgbClr val="4C4C4C"/>
                </a:solidFill>
                <a:effectLst/>
                <a:latin typeface="AmazonEmber"/>
              </a:rPr>
              <a:t>The scanner obtains the tests for detecting vulnerabilities from a </a:t>
            </a:r>
            <a:r>
              <a:rPr lang="en-US" b="0" i="0" u="none" strike="noStrike">
                <a:solidFill>
                  <a:srgbClr val="4C4C4C"/>
                </a:solidFill>
                <a:effectLst/>
                <a:latin typeface="AmazonEmber"/>
                <a:hlinkClick r:id="rId5"/>
              </a:rPr>
              <a:t>feed</a:t>
            </a:r>
            <a:r>
              <a:rPr lang="en-US" b="0" i="0">
                <a:solidFill>
                  <a:srgbClr val="4C4C4C"/>
                </a:solidFill>
                <a:effectLst/>
                <a:latin typeface="AmazonEmber"/>
              </a:rPr>
              <a:t> that has a long history and daily updates.</a:t>
            </a:r>
            <a:br>
              <a:rPr lang="en-US" b="0" i="0">
                <a:solidFill>
                  <a:srgbClr val="4C4C4C"/>
                </a:solidFill>
                <a:effectLst/>
                <a:latin typeface="roboto" panose="02000000000000000000" pitchFamily="2" charset="0"/>
              </a:rPr>
            </a:br>
            <a:endParaRPr lang="en-US" b="1" i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>
                <a:hlinkClick r:id="rId6"/>
              </a:rPr>
              <a:t>https://github.com/greenbone/openvas-scanner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76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5D87B-328F-8EAF-CA50-38E2EC5F4253}"/>
              </a:ext>
            </a:extLst>
          </p:cNvPr>
          <p:cNvSpPr txBox="1"/>
          <p:nvPr/>
        </p:nvSpPr>
        <p:spPr>
          <a:xfrm>
            <a:off x="943458" y="3153947"/>
            <a:ext cx="101371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err="1">
                <a:solidFill>
                  <a:srgbClr val="333333"/>
                </a:solidFill>
                <a:effectLst/>
                <a:latin typeface="AmazonEmber"/>
              </a:rPr>
              <a:t>Bottlerocket</a:t>
            </a:r>
            <a:r>
              <a:rPr lang="en-US" b="0" i="0">
                <a:solidFill>
                  <a:srgbClr val="333333"/>
                </a:solidFill>
                <a:effectLst/>
                <a:latin typeface="AmazonEmber"/>
              </a:rPr>
              <a:t> is a special-purpose OS from AWS designed for running Linux containers. </a:t>
            </a:r>
            <a:br>
              <a:rPr lang="en-US" b="0" i="0">
                <a:solidFill>
                  <a:srgbClr val="333333"/>
                </a:solidFill>
                <a:effectLst/>
                <a:latin typeface="AmazonEmber"/>
              </a:rPr>
            </a:br>
            <a:r>
              <a:rPr lang="en-US" b="0" i="0" err="1">
                <a:solidFill>
                  <a:srgbClr val="333333"/>
                </a:solidFill>
                <a:effectLst/>
                <a:latin typeface="AmazonEmber"/>
              </a:rPr>
              <a:t>Bottlerocket</a:t>
            </a:r>
            <a:r>
              <a:rPr lang="en-US" b="0" i="0">
                <a:solidFill>
                  <a:srgbClr val="333333"/>
                </a:solidFill>
                <a:effectLst/>
                <a:latin typeface="AmazonEmber"/>
              </a:rPr>
              <a:t> includes only the essential software required to run containers, </a:t>
            </a:r>
            <a:br>
              <a:rPr lang="en-US" b="0" i="0">
                <a:solidFill>
                  <a:srgbClr val="333333"/>
                </a:solidFill>
                <a:effectLst/>
                <a:latin typeface="AmazonEmber"/>
              </a:rPr>
            </a:br>
            <a:r>
              <a:rPr lang="en-US" b="0" i="0">
                <a:solidFill>
                  <a:srgbClr val="333333"/>
                </a:solidFill>
                <a:effectLst/>
                <a:latin typeface="AmazonEmber"/>
              </a:rPr>
              <a:t>thereby effectively reducing the attack surface and ensuring that the underlying software is always secure.</a:t>
            </a:r>
            <a:br>
              <a:rPr lang="en-US" b="0" i="0">
                <a:solidFill>
                  <a:srgbClr val="333333"/>
                </a:solidFill>
                <a:effectLst/>
                <a:latin typeface="AmazonEmber"/>
              </a:rPr>
            </a:br>
            <a:br>
              <a:rPr lang="en-US" b="0" i="0">
                <a:solidFill>
                  <a:srgbClr val="333333"/>
                </a:solidFill>
                <a:effectLst/>
                <a:latin typeface="AmazonEmber"/>
              </a:rPr>
            </a:br>
            <a:r>
              <a:rPr lang="en-US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zonEmber"/>
              </a:rPr>
              <a:t>Bottlerocket</a:t>
            </a: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zonEmber"/>
              </a:rPr>
              <a:t> focuses on security and maintainability, providing a reliable, consistent, </a:t>
            </a:r>
          </a:p>
          <a:p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zonEmber"/>
              </a:rPr>
              <a:t>and safe platform for container-based workloads. </a:t>
            </a:r>
          </a:p>
          <a:p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zonEmber"/>
              </a:rPr>
              <a:t>This is a reflection of what we've learned building operating systems and services at Amazon. </a:t>
            </a:r>
          </a:p>
          <a:p>
            <a:b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zonEmber"/>
              </a:rPr>
            </a:b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zonEmber"/>
              </a:rPr>
              <a:t>The base operating system has just what you need to run containers reliably, </a:t>
            </a:r>
          </a:p>
          <a:p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zonEmber"/>
              </a:rPr>
              <a:t>and is built with standard open-source components. </a:t>
            </a:r>
          </a:p>
          <a:p>
            <a:r>
              <a:rPr lang="en-US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zonEmber"/>
              </a:rPr>
              <a:t>Bottlerocket</a:t>
            </a: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zonEmber"/>
              </a:rPr>
              <a:t>-specific additions focus on reliable updates and on the API. </a:t>
            </a:r>
          </a:p>
          <a:p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zonEmber"/>
              </a:rPr>
              <a:t>Instead of making configuration changes manually, you can change settings with an API call, </a:t>
            </a:r>
          </a:p>
          <a:p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mazonEmber"/>
              </a:rPr>
              <a:t>and these changes are automatically migrated through updates.</a:t>
            </a:r>
          </a:p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4601D-C332-5D2C-2DAC-7D2DE1EECCED}"/>
              </a:ext>
            </a:extLst>
          </p:cNvPr>
          <p:cNvSpPr txBox="1"/>
          <p:nvPr/>
        </p:nvSpPr>
        <p:spPr>
          <a:xfrm>
            <a:off x="943458" y="124098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err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Bottlerocket</a:t>
            </a:r>
            <a:r>
              <a:rPr lang="en-US" sz="34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 OS</a:t>
            </a:r>
          </a:p>
        </p:txBody>
      </p:sp>
      <p:pic>
        <p:nvPicPr>
          <p:cNvPr id="5" name="Рисунок 4" descr="Изображение выглядит как текст, диаграмма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8A85A73-EEAD-5440-B41D-50F3195B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3" y="832957"/>
            <a:ext cx="4268756" cy="2134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56037A-82D9-1325-C57F-FF1C65CC379E}"/>
              </a:ext>
            </a:extLst>
          </p:cNvPr>
          <p:cNvSpPr txBox="1"/>
          <p:nvPr/>
        </p:nvSpPr>
        <p:spPr>
          <a:xfrm>
            <a:off x="5910454" y="1125584"/>
            <a:ext cx="9273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Hardening way for avoiding </a:t>
            </a:r>
            <a:br>
              <a:rPr lang="en-US" sz="28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</a:br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custom AMI hardening painful</a:t>
            </a:r>
          </a:p>
        </p:txBody>
      </p:sp>
    </p:spTree>
    <p:extLst>
      <p:ext uri="{BB962C8B-B14F-4D97-AF65-F5344CB8AC3E}">
        <p14:creationId xmlns:p14="http://schemas.microsoft.com/office/powerpoint/2010/main" val="378079055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5D87B-328F-8EAF-CA50-38E2EC5F4253}"/>
              </a:ext>
            </a:extLst>
          </p:cNvPr>
          <p:cNvSpPr txBox="1"/>
          <p:nvPr/>
        </p:nvSpPr>
        <p:spPr>
          <a:xfrm>
            <a:off x="943458" y="1397674"/>
            <a:ext cx="916531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# Default node group - as provided by AWS EKS using </a:t>
            </a:r>
            <a:r>
              <a:rPr lang="en-US" sz="1600" err="1"/>
              <a:t>Bottlerocket</a:t>
            </a:r>
            <a:endParaRPr lang="en-US" sz="1600"/>
          </a:p>
          <a:p>
            <a:r>
              <a:rPr lang="en-US" sz="1600"/>
              <a:t>    </a:t>
            </a:r>
            <a:r>
              <a:rPr lang="en-US" sz="1600" err="1"/>
              <a:t>bottlerocket_default</a:t>
            </a:r>
            <a:r>
              <a:rPr lang="en-US" sz="1600"/>
              <a:t> = {</a:t>
            </a:r>
          </a:p>
          <a:p>
            <a:r>
              <a:rPr lang="en-US" sz="1600"/>
              <a:t>      # By default, the module creates a launch template to ensure tags are propagated to instances, etc.,</a:t>
            </a:r>
          </a:p>
          <a:p>
            <a:r>
              <a:rPr lang="en-US" sz="1600"/>
              <a:t>      # so we need to disable it to use the default template provided by the AWS EKS managed node group service</a:t>
            </a:r>
          </a:p>
          <a:p>
            <a:r>
              <a:rPr lang="en-US" sz="1600"/>
              <a:t>      </a:t>
            </a:r>
            <a:r>
              <a:rPr lang="en-US" sz="1600" err="1"/>
              <a:t>use_custom_launch_template</a:t>
            </a:r>
            <a:r>
              <a:rPr lang="en-US" sz="1600"/>
              <a:t> = false</a:t>
            </a:r>
          </a:p>
          <a:p>
            <a:endParaRPr lang="en-US" sz="1600"/>
          </a:p>
          <a:p>
            <a:r>
              <a:rPr lang="en-US" sz="1600"/>
              <a:t>      </a:t>
            </a:r>
            <a:r>
              <a:rPr lang="en-US" sz="1600" err="1"/>
              <a:t>ami_type</a:t>
            </a:r>
            <a:r>
              <a:rPr lang="en-US" sz="1600"/>
              <a:t> = "BOTTLEROCKET_x86_64"</a:t>
            </a:r>
          </a:p>
          <a:p>
            <a:r>
              <a:rPr lang="en-US" sz="1600"/>
              <a:t>      platform = "</a:t>
            </a:r>
            <a:r>
              <a:rPr lang="en-US" sz="1600" err="1"/>
              <a:t>bottlerocket</a:t>
            </a:r>
            <a:r>
              <a:rPr lang="en-US" sz="1600"/>
              <a:t>"</a:t>
            </a:r>
          </a:p>
          <a:p>
            <a:r>
              <a:rPr lang="en-US" sz="1600"/>
              <a:t>    }</a:t>
            </a:r>
          </a:p>
          <a:p>
            <a:endParaRPr lang="en-US" sz="1600"/>
          </a:p>
          <a:p>
            <a:r>
              <a:rPr lang="en-US" sz="1600"/>
              <a:t>    # Adds to the AWS provided user data</a:t>
            </a:r>
          </a:p>
          <a:p>
            <a:r>
              <a:rPr lang="en-US" sz="1600"/>
              <a:t>    </a:t>
            </a:r>
            <a:r>
              <a:rPr lang="en-US" sz="1600" err="1"/>
              <a:t>bottlerocket_add</a:t>
            </a:r>
            <a:r>
              <a:rPr lang="en-US" sz="1600"/>
              <a:t> = {</a:t>
            </a:r>
          </a:p>
          <a:p>
            <a:r>
              <a:rPr lang="en-US" sz="1600"/>
              <a:t>      </a:t>
            </a:r>
            <a:r>
              <a:rPr lang="en-US" sz="1600" err="1"/>
              <a:t>ami_type</a:t>
            </a:r>
            <a:r>
              <a:rPr lang="en-US" sz="1600"/>
              <a:t> = "BOTTLEROCKET_x86_64"</a:t>
            </a:r>
          </a:p>
          <a:p>
            <a:r>
              <a:rPr lang="en-US" sz="1600"/>
              <a:t>      platform = "</a:t>
            </a:r>
            <a:r>
              <a:rPr lang="en-US" sz="1600" err="1"/>
              <a:t>bottlerocket</a:t>
            </a:r>
            <a:r>
              <a:rPr lang="en-US" sz="1600"/>
              <a:t>"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4601D-C332-5D2C-2DAC-7D2DE1EECCED}"/>
              </a:ext>
            </a:extLst>
          </p:cNvPr>
          <p:cNvSpPr txBox="1"/>
          <p:nvPr/>
        </p:nvSpPr>
        <p:spPr>
          <a:xfrm>
            <a:off x="943458" y="124098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err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Bottlerocket</a:t>
            </a:r>
            <a:r>
              <a:rPr lang="en-US" sz="34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 native support in EKS node groups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6694F-1850-BEF4-4C0A-0D5C984B604A}"/>
              </a:ext>
            </a:extLst>
          </p:cNvPr>
          <p:cNvSpPr txBox="1"/>
          <p:nvPr/>
        </p:nvSpPr>
        <p:spPr>
          <a:xfrm>
            <a:off x="317240" y="5595148"/>
            <a:ext cx="117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https://github.com/terraform-aws-modules/terraform-aws-eks/blob/master/examples/eks_managed_node_group/main.tf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58543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5D87B-328F-8EAF-CA50-38E2EC5F4253}"/>
              </a:ext>
            </a:extLst>
          </p:cNvPr>
          <p:cNvSpPr txBox="1"/>
          <p:nvPr/>
        </p:nvSpPr>
        <p:spPr>
          <a:xfrm>
            <a:off x="1370426" y="1682850"/>
            <a:ext cx="9165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VPC</a:t>
            </a:r>
            <a:r>
              <a:rPr lang="en-US" sz="1600"/>
              <a:t> (Remove default VPC, harden EKS VPC Security Groups)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RDS</a:t>
            </a:r>
            <a:r>
              <a:rPr lang="en-US" sz="1600"/>
              <a:t> (Define non-standard 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S3</a:t>
            </a:r>
            <a:r>
              <a:rPr lang="en-US" sz="1600"/>
              <a:t> (SSL only, Server Side encryption with custom KMS keys)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KMS</a:t>
            </a:r>
            <a:r>
              <a:rPr lang="en-US" sz="1600"/>
              <a:t> (Mandatory key rotation often then 90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EC2</a:t>
            </a:r>
            <a:r>
              <a:rPr lang="en-US" sz="1600"/>
              <a:t> (Default EBS encryption with custom KMS keys, related with EKS nodes)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4601D-C332-5D2C-2DAC-7D2DE1EECCED}"/>
              </a:ext>
            </a:extLst>
          </p:cNvPr>
          <p:cNvSpPr txBox="1"/>
          <p:nvPr/>
        </p:nvSpPr>
        <p:spPr>
          <a:xfrm>
            <a:off x="943458" y="124098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What is next hardening steps?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4B87B-BCB7-3EF0-922D-E3580824450A}"/>
              </a:ext>
            </a:extLst>
          </p:cNvPr>
          <p:cNvSpPr txBox="1"/>
          <p:nvPr/>
        </p:nvSpPr>
        <p:spPr>
          <a:xfrm>
            <a:off x="1073521" y="1314882"/>
            <a:ext cx="927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Of course next we need to harden infrastructure and external services like (AWS case):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C928A-5737-D2BC-E181-D71CB59C1D90}"/>
              </a:ext>
            </a:extLst>
          </p:cNvPr>
          <p:cNvSpPr txBox="1"/>
          <p:nvPr/>
        </p:nvSpPr>
        <p:spPr>
          <a:xfrm>
            <a:off x="943458" y="3075057"/>
            <a:ext cx="9273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We used OpenSCAP for OS hardening </a:t>
            </a:r>
          </a:p>
          <a:p>
            <a:pPr algn="ctr"/>
            <a:r>
              <a:rPr lang="en-US" sz="2000" b="1">
                <a:solidFill>
                  <a:schemeClr val="accent5">
                    <a:lumMod val="75000"/>
                  </a:schemeClr>
                </a:solidFill>
                <a:latin typeface="source-serif-pro"/>
              </a:rPr>
              <a:t>For infrastructure we should use AWS Security Hub</a:t>
            </a:r>
          </a:p>
        </p:txBody>
      </p:sp>
      <p:pic>
        <p:nvPicPr>
          <p:cNvPr id="3074" name="Picture 2" descr="Security Hub | AWS Security Blog">
            <a:extLst>
              <a:ext uri="{FF2B5EF4-FFF2-40B4-BE49-F238E27FC236}">
                <a16:creationId xmlns:a16="http://schemas.microsoft.com/office/drawing/2014/main" id="{2C1DB3A0-639A-46FC-66DA-F8B03CB5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7" y="3895459"/>
            <a:ext cx="4389052" cy="219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EF54DE-1A54-AD1D-8483-D7FDE2B68DF3}"/>
              </a:ext>
            </a:extLst>
          </p:cNvPr>
          <p:cNvSpPr txBox="1"/>
          <p:nvPr/>
        </p:nvSpPr>
        <p:spPr>
          <a:xfrm>
            <a:off x="5710228" y="3782943"/>
            <a:ext cx="53931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Security standards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  <a:latin typeface="inherit"/>
                <a:hlinkClick r:id="rId3"/>
              </a:rPr>
              <a:t>CIS AWS Foundations Benchmark v1.2.0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  <a:latin typeface="inherit"/>
                <a:hlinkClick r:id="rId4"/>
              </a:rPr>
              <a:t>CIS AWS Foundations Benchmark v1.4.0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  <a:latin typeface="inherit"/>
                <a:hlinkClick r:id="rId5"/>
              </a:rPr>
              <a:t>PCI DSS v3.2.1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  <a:latin typeface="inherit"/>
                <a:hlinkClick r:id="rId6"/>
              </a:rPr>
              <a:t>NIST Special Publication 800-53 Revision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  <a:latin typeface="inherit"/>
                <a:hlinkClick r:id="rId7"/>
              </a:rPr>
              <a:t>AWS Foundational Security Best Practices v1.0.0</a:t>
            </a:r>
          </a:p>
          <a:p>
            <a:r>
              <a:rPr lang="en-US" b="1"/>
              <a:t>Remediation instructions</a:t>
            </a:r>
            <a:br>
              <a:rPr lang="en-US"/>
            </a:br>
            <a:r>
              <a:rPr lang="en-US" sz="1600" b="1">
                <a:hlinkClick r:id="rId8"/>
              </a:rPr>
              <a:t>https://docs.aws.amazon.com/securityhub/latest/userguide/securityhub-controls-reference.html</a:t>
            </a:r>
            <a:endParaRPr lang="en-US" sz="1600" b="1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790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F26807-1D77-5D3B-5B22-A003D9EA20F0}"/>
              </a:ext>
            </a:extLst>
          </p:cNvPr>
          <p:cNvSpPr txBox="1"/>
          <p:nvPr/>
        </p:nvSpPr>
        <p:spPr>
          <a:xfrm>
            <a:off x="519263" y="1081772"/>
            <a:ext cx="10936199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Why do we need to harden Kubernetes?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Operating System hardening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Hardening standards – CIS, DISA STIGs, NIST, SCAP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Hardening tools and technologies (</a:t>
            </a:r>
            <a:r>
              <a:rPr lang="en-US" sz="2400" err="1">
                <a:solidFill>
                  <a:schemeClr val="tx2"/>
                </a:solidFill>
              </a:rPr>
              <a:t>OpenSCAP</a:t>
            </a:r>
            <a:r>
              <a:rPr lang="en-US" sz="2400">
                <a:solidFill>
                  <a:schemeClr val="tx2"/>
                </a:solidFill>
              </a:rPr>
              <a:t>, </a:t>
            </a:r>
            <a:r>
              <a:rPr lang="en-US" sz="2400" err="1">
                <a:solidFill>
                  <a:schemeClr val="tx2"/>
                </a:solidFill>
              </a:rPr>
              <a:t>Auditd</a:t>
            </a:r>
            <a:r>
              <a:rPr lang="en-US" sz="2400">
                <a:solidFill>
                  <a:schemeClr val="tx2"/>
                </a:solidFill>
              </a:rPr>
              <a:t>, EKS AMI Builder)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EKS AMI Builder preparations (2 ways)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err="1">
                <a:solidFill>
                  <a:schemeClr val="tx2"/>
                </a:solidFill>
              </a:rPr>
              <a:t>OpenSCAP</a:t>
            </a:r>
            <a:r>
              <a:rPr lang="en-US" sz="2400">
                <a:solidFill>
                  <a:schemeClr val="tx2"/>
                </a:solidFill>
              </a:rPr>
              <a:t> report before hardening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Manual hardening “Record Information on Kernel Modules Loading and Unloading”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OpenSCAP report after hardening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 Automate hardening (adding commands in scripts/upgrade_kernel.sh AMI Builder)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 Lazy way - hardening through usage complete </a:t>
            </a:r>
            <a:r>
              <a:rPr lang="en-US" sz="2400" err="1">
                <a:solidFill>
                  <a:schemeClr val="tx2"/>
                </a:solidFill>
              </a:rPr>
              <a:t>Auditd</a:t>
            </a:r>
            <a:r>
              <a:rPr lang="en-US" sz="2400">
                <a:solidFill>
                  <a:schemeClr val="tx2"/>
                </a:solidFill>
              </a:rPr>
              <a:t> rules sets from templates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b="0" i="0" u="none" strike="noStrike">
                <a:solidFill>
                  <a:srgbClr val="44546A"/>
                </a:solidFill>
                <a:effectLst/>
                <a:latin typeface="Calibri" panose="020F0502020204030204" pitchFamily="34" charset="0"/>
              </a:rPr>
              <a:t>OpenSSH server hardening</a:t>
            </a:r>
            <a:endParaRPr lang="en-US" sz="240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 Extra hardening EKS AMI - Enabling FIPS</a:t>
            </a:r>
            <a:r>
              <a:rPr lang="ru-RU" sz="2400">
                <a:solidFill>
                  <a:schemeClr val="tx2"/>
                </a:solidFill>
              </a:rPr>
              <a:t> </a:t>
            </a:r>
            <a:r>
              <a:rPr lang="en-US" sz="2400">
                <a:solidFill>
                  <a:schemeClr val="tx2"/>
                </a:solidFill>
              </a:rPr>
              <a:t>140</a:t>
            </a:r>
            <a:r>
              <a:rPr lang="ru-RU" sz="2400">
                <a:solidFill>
                  <a:schemeClr val="tx2"/>
                </a:solidFill>
              </a:rPr>
              <a:t>-2</a:t>
            </a:r>
            <a:r>
              <a:rPr lang="en-US" sz="2400">
                <a:solidFill>
                  <a:schemeClr val="tx2"/>
                </a:solidFill>
              </a:rPr>
              <a:t>, </a:t>
            </a:r>
            <a:r>
              <a:rPr lang="en-US" sz="2400" err="1">
                <a:solidFill>
                  <a:schemeClr val="tx2"/>
                </a:solidFill>
              </a:rPr>
              <a:t>Kubelet</a:t>
            </a:r>
            <a:r>
              <a:rPr lang="en-US" sz="2400">
                <a:solidFill>
                  <a:schemeClr val="tx2"/>
                </a:solidFill>
              </a:rPr>
              <a:t> (unit file), </a:t>
            </a:r>
            <a:r>
              <a:rPr lang="en-US" sz="2400" err="1">
                <a:solidFill>
                  <a:schemeClr val="tx2"/>
                </a:solidFill>
              </a:rPr>
              <a:t>Kubelet</a:t>
            </a:r>
            <a:r>
              <a:rPr lang="en-US" sz="2400">
                <a:solidFill>
                  <a:schemeClr val="tx2"/>
                </a:solidFill>
              </a:rPr>
              <a:t> (config)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OpenSCAP</a:t>
            </a:r>
            <a:r>
              <a:rPr lang="en-US" sz="2400">
                <a:solidFill>
                  <a:schemeClr val="tx2"/>
                </a:solidFill>
              </a:rPr>
              <a:t> alternatives (</a:t>
            </a:r>
            <a:r>
              <a:rPr lang="en-US" sz="2400" err="1">
                <a:solidFill>
                  <a:schemeClr val="tx2"/>
                </a:solidFill>
              </a:rPr>
              <a:t>Lynis</a:t>
            </a:r>
            <a:r>
              <a:rPr lang="en-US" sz="2400">
                <a:solidFill>
                  <a:schemeClr val="tx2"/>
                </a:solidFill>
              </a:rPr>
              <a:t>, OpenVAS)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Bottlerocket</a:t>
            </a:r>
            <a:r>
              <a:rPr lang="en-US" sz="2400">
                <a:solidFill>
                  <a:schemeClr val="tx2"/>
                </a:solidFill>
              </a:rPr>
              <a:t> OS (different way to harden AMI)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solidFill>
                  <a:schemeClr val="tx2"/>
                </a:solidFill>
              </a:rPr>
              <a:t> What is next hardening steps (Infrastructure and external services)?</a:t>
            </a:r>
          </a:p>
          <a:p>
            <a:pPr marL="342900" indent="-342900">
              <a:buFont typeface="+mj-lt"/>
              <a:buAutoNum type="arabicPeriod"/>
            </a:pPr>
            <a:endParaRPr lang="en-US" sz="24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32392-9DD7-04A8-206B-9FF65797F598}"/>
              </a:ext>
            </a:extLst>
          </p:cNvPr>
          <p:cNvSpPr txBox="1"/>
          <p:nvPr/>
        </p:nvSpPr>
        <p:spPr>
          <a:xfrm>
            <a:off x="3726160" y="119595"/>
            <a:ext cx="3569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rgbClr val="0070C0"/>
                </a:solidFill>
                <a:latin typeface="source-serif-pro"/>
              </a:rPr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73049731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CC4DFD-B41F-764E-AD73-DD612E6A6A55}"/>
              </a:ext>
            </a:extLst>
          </p:cNvPr>
          <p:cNvSpPr txBox="1"/>
          <p:nvPr/>
        </p:nvSpPr>
        <p:spPr>
          <a:xfrm>
            <a:off x="2307693" y="1913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GB" sz="3600" b="1">
                <a:solidFill>
                  <a:srgbClr val="0070C0"/>
                </a:solidFill>
                <a:latin typeface="source-serif-pro"/>
              </a:rPr>
              <a:t>Links:</a:t>
            </a:r>
          </a:p>
        </p:txBody>
      </p:sp>
      <p:pic>
        <p:nvPicPr>
          <p:cNvPr id="4" name="Рисунок 3" descr="Изображение выглядит как снимок экрана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4558847-0392-0746-F4E0-F7016EBA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42" y="1035372"/>
            <a:ext cx="6385842" cy="44323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8C1B22-C7F2-4E61-C5C2-41346657E97A}"/>
              </a:ext>
            </a:extLst>
          </p:cNvPr>
          <p:cNvSpPr txBox="1"/>
          <p:nvPr/>
        </p:nvSpPr>
        <p:spPr>
          <a:xfrm>
            <a:off x="270587" y="960275"/>
            <a:ext cx="669074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https://www.cisecurity.org/cis-benchmarks</a:t>
            </a:r>
            <a:endParaRPr lang="en-US" b="1">
              <a:solidFill>
                <a:schemeClr val="accent1"/>
              </a:solidFill>
            </a:endParaRPr>
          </a:p>
          <a:p>
            <a:endParaRPr lang="en-US" b="1">
              <a:solidFill>
                <a:schemeClr val="accent1"/>
              </a:solidFill>
            </a:endParaRPr>
          </a:p>
          <a:p>
            <a:r>
              <a:rPr lang="en-US" b="1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https://public.cyber.mil/stigs</a:t>
            </a:r>
            <a:br>
              <a:rPr lang="en-US" b="1">
                <a:solidFill>
                  <a:schemeClr val="accent1"/>
                </a:solidFill>
              </a:rPr>
            </a:b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https://www.open-scap.org</a:t>
            </a:r>
            <a:br>
              <a:rPr lang="en-US" b="1">
                <a:solidFill>
                  <a:schemeClr val="accent1"/>
                </a:solidFill>
              </a:rPr>
            </a:b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https://csrc.nist.gov/projects/security-content-automation-protocol</a:t>
            </a:r>
            <a:br>
              <a:rPr lang="en-US" b="1">
                <a:solidFill>
                  <a:schemeClr val="accent1"/>
                </a:solidFill>
              </a:rPr>
            </a:b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https://github.com/linux-audit/audit-userspace/tree/master/rules</a:t>
            </a:r>
            <a:br>
              <a:rPr lang="en-US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https://github.com/awslabs/amazon-eks-ami</a:t>
            </a:r>
          </a:p>
          <a:p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https://github.com/CISOfy/lynis</a:t>
            </a:r>
            <a:endParaRPr lang="en-US" b="1">
              <a:solidFill>
                <a:schemeClr val="accent1"/>
              </a:solidFill>
            </a:endParaRPr>
          </a:p>
          <a:p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https://github.com/greenbone/openvas-scanner</a:t>
            </a:r>
            <a:endParaRPr lang="en-US" b="1">
              <a:solidFill>
                <a:schemeClr val="accent1"/>
              </a:solidFill>
            </a:endParaRPr>
          </a:p>
          <a:p>
            <a:endParaRPr lang="en-US" b="1">
              <a:solidFill>
                <a:schemeClr val="accent1"/>
              </a:solidFill>
            </a:endParaRPr>
          </a:p>
          <a:p>
            <a:r>
              <a:rPr lang="en-US" b="1">
                <a:solidFill>
                  <a:schemeClr val="accent1"/>
                </a:solidFill>
              </a:rPr>
              <a:t>https://github.com/bottlerocket-os/bottlerocket</a:t>
            </a:r>
            <a:br>
              <a:rPr lang="en-US" b="1">
                <a:solidFill>
                  <a:schemeClr val="accent1"/>
                </a:solidFill>
              </a:rPr>
            </a:b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https://docs.aws.amazon.com/securityhub</a:t>
            </a:r>
            <a:endParaRPr lang="ru-RU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198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CC4DFD-B41F-764E-AD73-DD612E6A6A55}"/>
              </a:ext>
            </a:extLst>
          </p:cNvPr>
          <p:cNvSpPr txBox="1"/>
          <p:nvPr/>
        </p:nvSpPr>
        <p:spPr>
          <a:xfrm>
            <a:off x="982744" y="41955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6000" b="1">
                <a:solidFill>
                  <a:srgbClr val="0070C0"/>
                </a:solidFill>
                <a:latin typeface="source-serif-pro"/>
              </a:rPr>
              <a:t>Thank you!</a:t>
            </a:r>
          </a:p>
        </p:txBody>
      </p:sp>
      <p:pic>
        <p:nvPicPr>
          <p:cNvPr id="4" name="Рисунок 3" descr="Изображение выглядит как снимок экрана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4558847-0392-0746-F4E0-F7016EBA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744" y="1035372"/>
            <a:ext cx="8026340" cy="55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810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E885B5-4083-E0E8-E13D-4CFC852D2DFC}"/>
              </a:ext>
            </a:extLst>
          </p:cNvPr>
          <p:cNvSpPr txBox="1"/>
          <p:nvPr/>
        </p:nvSpPr>
        <p:spPr>
          <a:xfrm>
            <a:off x="3110811" y="0"/>
            <a:ext cx="9273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>
                <a:solidFill>
                  <a:srgbClr val="0070C0"/>
                </a:solidFill>
                <a:latin typeface="source-serif-pro"/>
              </a:rPr>
              <a:t>Operating System Hardening</a:t>
            </a:r>
          </a:p>
        </p:txBody>
      </p:sp>
      <p:grpSp>
        <p:nvGrpSpPr>
          <p:cNvPr id="6" name="Group">
            <a:extLst>
              <a:ext uri="{FF2B5EF4-FFF2-40B4-BE49-F238E27FC236}">
                <a16:creationId xmlns:a16="http://schemas.microsoft.com/office/drawing/2014/main" id="{7CA057FA-0613-544F-5568-A1E1FB8886B9}"/>
              </a:ext>
            </a:extLst>
          </p:cNvPr>
          <p:cNvGrpSpPr/>
          <p:nvPr/>
        </p:nvGrpSpPr>
        <p:grpSpPr>
          <a:xfrm>
            <a:off x="5372343" y="615553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C1DD1590-C8C1-1D70-A103-0EAE073B78A2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0A3CBB8F-CF82-1C1E-55D4-CF22E4B5B107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8F50034B-702D-7673-A3D2-AAB9D2B8788B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4615AC0E-0807-2EE4-9D87-C20C2EE6E7B0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pic>
        <p:nvPicPr>
          <p:cNvPr id="4" name="Рисунок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A8FFE3A-377F-66E4-3E5F-FA187F0E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02" y="907720"/>
            <a:ext cx="9576782" cy="58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902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Шрифт, текст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071CF7C8-466C-3A51-EE95-2AB39F98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3" y="223935"/>
            <a:ext cx="4563369" cy="253520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366E2ED-715E-CA69-EE42-C9218746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54" y="2974813"/>
            <a:ext cx="9807790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862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, логотип, символ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76AACE6-F9A5-EA59-520C-B5F6C22F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18" y="-1073020"/>
            <a:ext cx="3657600" cy="6858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FADABA8-D296-3620-1FED-98430D1C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00" y="766345"/>
            <a:ext cx="8253175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5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E46464-5985-2A0E-CB99-783D654C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6" y="872323"/>
            <a:ext cx="11850127" cy="5654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548B88-0D84-5704-4C99-FED9075F09A7}"/>
              </a:ext>
            </a:extLst>
          </p:cNvPr>
          <p:cNvSpPr txBox="1"/>
          <p:nvPr/>
        </p:nvSpPr>
        <p:spPr>
          <a:xfrm>
            <a:off x="1272292" y="133822"/>
            <a:ext cx="9273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rgbClr val="0070C0"/>
                </a:solidFill>
                <a:latin typeface="source-serif-pro"/>
              </a:rPr>
              <a:t>SCAP</a:t>
            </a:r>
          </a:p>
          <a:p>
            <a:endParaRPr lang="en-RO" sz="3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030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548B88-0D84-5704-4C99-FED9075F09A7}"/>
              </a:ext>
            </a:extLst>
          </p:cNvPr>
          <p:cNvSpPr txBox="1"/>
          <p:nvPr/>
        </p:nvSpPr>
        <p:spPr>
          <a:xfrm>
            <a:off x="1272292" y="133822"/>
            <a:ext cx="9273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>
                <a:solidFill>
                  <a:srgbClr val="0070C0"/>
                </a:solidFill>
                <a:latin typeface="source-serif-pro"/>
              </a:rPr>
              <a:t>SCAP components</a:t>
            </a:r>
          </a:p>
          <a:p>
            <a:endParaRPr lang="en-RO" sz="3400">
              <a:solidFill>
                <a:srgbClr val="0070C0"/>
              </a:solidFill>
            </a:endParaRPr>
          </a:p>
        </p:txBody>
      </p:sp>
      <p:pic>
        <p:nvPicPr>
          <p:cNvPr id="5122" name="Picture 2" descr="Networks and Servers: System Hardening">
            <a:extLst>
              <a:ext uri="{FF2B5EF4-FFF2-40B4-BE49-F238E27FC236}">
                <a16:creationId xmlns:a16="http://schemas.microsoft.com/office/drawing/2014/main" id="{F001EC6E-7C05-9A1C-3B11-104183AA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52" y="1429399"/>
            <a:ext cx="7335679" cy="39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">
            <a:extLst>
              <a:ext uri="{FF2B5EF4-FFF2-40B4-BE49-F238E27FC236}">
                <a16:creationId xmlns:a16="http://schemas.microsoft.com/office/drawing/2014/main" id="{76BFE37F-A1B7-F5E0-0820-CEB571D001F2}"/>
              </a:ext>
            </a:extLst>
          </p:cNvPr>
          <p:cNvGrpSpPr/>
          <p:nvPr/>
        </p:nvGrpSpPr>
        <p:grpSpPr>
          <a:xfrm>
            <a:off x="5136067" y="983419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6A259AD2-8BD1-CB43-4C71-513F48D01261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448BBF51-5636-3CD1-7DDF-272FFAE93B1A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FF639990-EA2F-AE01-A61A-C3331FFAE92A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35586727-6D79-62AC-AE85-7FADC7E9094F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</p:spTree>
    <p:extLst>
      <p:ext uri="{BB962C8B-B14F-4D97-AF65-F5344CB8AC3E}">
        <p14:creationId xmlns:p14="http://schemas.microsoft.com/office/powerpoint/2010/main" val="22240201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DC5D82-0D8E-40FC-7869-EC6B6C2B54A8}"/>
              </a:ext>
            </a:extLst>
          </p:cNvPr>
          <p:cNvSpPr txBox="1"/>
          <p:nvPr/>
        </p:nvSpPr>
        <p:spPr>
          <a:xfrm>
            <a:off x="2774521" y="143152"/>
            <a:ext cx="92734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>
                <a:solidFill>
                  <a:srgbClr val="0070C0"/>
                </a:solidFill>
                <a:latin typeface="source-serif-pro"/>
              </a:rPr>
              <a:t>Hardening tools and technologies</a:t>
            </a:r>
          </a:p>
          <a:p>
            <a:endParaRPr lang="en-RO" sz="3400">
              <a:solidFill>
                <a:srgbClr val="0070C0"/>
              </a:solidFill>
            </a:endParaRP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CEEBE1C1-D820-FEB2-92DF-101DF289C7A2}"/>
              </a:ext>
            </a:extLst>
          </p:cNvPr>
          <p:cNvGrpSpPr/>
          <p:nvPr/>
        </p:nvGrpSpPr>
        <p:grpSpPr>
          <a:xfrm>
            <a:off x="5136067" y="983419"/>
            <a:ext cx="1092749" cy="140249"/>
            <a:chOff x="0" y="0"/>
            <a:chExt cx="2185496" cy="280495"/>
          </a:xfrm>
          <a:solidFill>
            <a:srgbClr val="3C74FF"/>
          </a:solidFill>
        </p:grpSpPr>
        <p:sp>
          <p:nvSpPr>
            <p:cNvPr id="3" name="Circle">
              <a:extLst>
                <a:ext uri="{FF2B5EF4-FFF2-40B4-BE49-F238E27FC236}">
                  <a16:creationId xmlns:a16="http://schemas.microsoft.com/office/drawing/2014/main" id="{BA6DB6A9-C9F1-FF8D-DB35-D3FA865CCD18}"/>
                </a:ext>
              </a:extLst>
            </p:cNvPr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392B7330-BA20-1CD5-3C2E-41C6BA3C0995}"/>
                </a:ext>
              </a:extLst>
            </p:cNvPr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65D7A49-9B43-6518-A6E8-27E569EBA72C}"/>
                </a:ext>
              </a:extLst>
            </p:cNvPr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FB4B24C9-9B6E-1E11-0762-965440AF6804}"/>
                </a:ext>
              </a:extLst>
            </p:cNvPr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799E1F-AA58-F569-E1DF-121C5494D92E}"/>
              </a:ext>
            </a:extLst>
          </p:cNvPr>
          <p:cNvSpPr txBox="1"/>
          <p:nvPr/>
        </p:nvSpPr>
        <p:spPr>
          <a:xfrm>
            <a:off x="2562889" y="3953771"/>
            <a:ext cx="66968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err="1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OpenSCAP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 - 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Open Source Security Compliance Solution for scanning  and reporting by </a:t>
            </a:r>
            <a:r>
              <a:rPr lang="en-US">
                <a:solidFill>
                  <a:schemeClr val="accent1"/>
                </a:solidFill>
                <a:latin typeface="-apple-system"/>
              </a:rPr>
              <a:t>NIST/</a:t>
            </a:r>
            <a:r>
              <a:rPr lang="en-US" b="0" i="0">
                <a:solidFill>
                  <a:schemeClr val="accent1"/>
                </a:solidFill>
                <a:effectLst/>
                <a:latin typeface="-apple-system"/>
              </a:rPr>
              <a:t>CIS/DISA </a:t>
            </a:r>
            <a:r>
              <a:rPr lang="en-US" b="0" i="0">
                <a:effectLst/>
                <a:latin typeface="-apple-system"/>
              </a:rPr>
              <a:t>standards</a:t>
            </a:r>
            <a:r>
              <a:rPr lang="en-US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</a:t>
            </a:r>
            <a:br>
              <a:rPr lang="en-US" b="0" i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b="0" i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1" i="0" err="1">
                <a:solidFill>
                  <a:schemeClr val="accent1"/>
                </a:solidFill>
                <a:effectLst/>
                <a:latin typeface="-apple-system"/>
              </a:rPr>
              <a:t>AuditD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 - </a:t>
            </a:r>
            <a:r>
              <a:rPr lang="en-US" i="0">
                <a:solidFill>
                  <a:srgbClr val="1F2328"/>
                </a:solidFill>
                <a:effectLst/>
                <a:latin typeface="-apple-system"/>
              </a:rPr>
              <a:t>is a native tool designed for monitoring operating system events and recording them in event logs, developed and supported by </a:t>
            </a:r>
            <a:r>
              <a:rPr lang="en-US" i="0">
                <a:solidFill>
                  <a:schemeClr val="accent1"/>
                </a:solidFill>
                <a:effectLst/>
                <a:latin typeface="-apple-system"/>
              </a:rPr>
              <a:t>RedHat</a:t>
            </a:r>
            <a:r>
              <a:rPr lang="en-US" i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endParaRPr 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1" i="0" u="sng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EKS AMI</a:t>
            </a:r>
            <a:r>
              <a:rPr lang="en-US" b="1" u="sng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 Builder </a:t>
            </a:r>
            <a:r>
              <a:rPr lang="en-US" b="1" u="sng">
                <a:solidFill>
                  <a:srgbClr val="1F2328"/>
                </a:solidFill>
                <a:latin typeface="-apple-system"/>
              </a:rPr>
              <a:t>- </a:t>
            </a:r>
            <a:r>
              <a:rPr lang="en-US" u="sng">
                <a:solidFill>
                  <a:srgbClr val="1F2328"/>
                </a:solidFill>
                <a:latin typeface="-apple-system"/>
              </a:rPr>
              <a:t>R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esources and configuration scripts for building a custom Amazon EKS AMI with </a:t>
            </a:r>
            <a:r>
              <a:rPr lang="en-US" b="0" i="0" u="none" strike="noStrike" err="1">
                <a:effectLst/>
                <a:latin typeface="-apple-system"/>
                <a:hlinkClick r:id="rId5"/>
              </a:rPr>
              <a:t>HashiCorp</a:t>
            </a:r>
            <a:r>
              <a:rPr lang="en-US" b="0" i="0" u="none" strike="noStrike">
                <a:effectLst/>
                <a:latin typeface="-apple-system"/>
                <a:hlinkClick r:id="rId5"/>
              </a:rPr>
              <a:t> Packer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b="1" i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3" name="Рисунок 12" descr="Изображение выглядит как Графика, Шрифт, круг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0DA0C35-A0B8-6034-FB1B-3D56AAB6F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55" y="703544"/>
            <a:ext cx="3151069" cy="3151069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снимок экран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857A3528-5305-5EE1-3A2B-B57EF0AD1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6068" y="983419"/>
            <a:ext cx="5120390" cy="256019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имвол, круг, Графи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4B417F5-A514-D60C-1FD9-7809642FC6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4707" y="1341488"/>
            <a:ext cx="1308860" cy="130886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1F01C9A-A04C-9749-A1BE-E4B07638AD1A}"/>
              </a:ext>
            </a:extLst>
          </p:cNvPr>
          <p:cNvSpPr/>
          <p:nvPr/>
        </p:nvSpPr>
        <p:spPr>
          <a:xfrm>
            <a:off x="3863366" y="2493825"/>
            <a:ext cx="19704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cap="none" spc="0" err="1">
                <a:ln/>
                <a:solidFill>
                  <a:schemeClr val="tx1">
                    <a:lumMod val="50000"/>
                    <a:lumOff val="50000"/>
                  </a:schemeClr>
                </a:solidFill>
              </a:rPr>
              <a:t>AuditD</a:t>
            </a:r>
            <a:endParaRPr lang="ru-RU" sz="4800" cap="none" spc="0">
              <a:ln/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309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72C1BEC330849A481C61EA3091AE1" ma:contentTypeVersion="16" ma:contentTypeDescription="Create a new document." ma:contentTypeScope="" ma:versionID="1f903fd2cf3aa72434408f5d6d1a153d">
  <xsd:schema xmlns:xsd="http://www.w3.org/2001/XMLSchema" xmlns:xs="http://www.w3.org/2001/XMLSchema" xmlns:p="http://schemas.microsoft.com/office/2006/metadata/properties" xmlns:ns3="c848e1f1-2a42-4ff9-9d8c-1d1927cd01a2" xmlns:ns4="880f29ff-545a-42db-87db-6ffa89e456d1" targetNamespace="http://schemas.microsoft.com/office/2006/metadata/properties" ma:root="true" ma:fieldsID="52d51ed0388e65db049cb39cbee1e28e" ns3:_="" ns4:_="">
    <xsd:import namespace="c848e1f1-2a42-4ff9-9d8c-1d1927cd01a2"/>
    <xsd:import namespace="880f29ff-545a-42db-87db-6ffa89e456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8e1f1-2a42-4ff9-9d8c-1d1927cd0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f29ff-545a-42db-87db-6ffa89e456d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48e1f1-2a42-4ff9-9d8c-1d1927cd01a2" xsi:nil="true"/>
  </documentManagement>
</p:properties>
</file>

<file path=customXml/itemProps1.xml><?xml version="1.0" encoding="utf-8"?>
<ds:datastoreItem xmlns:ds="http://schemas.openxmlformats.org/officeDocument/2006/customXml" ds:itemID="{AB4264E2-85B3-4102-B209-A3B06EBD77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B1D926-5F5C-4241-ADBE-555C8FE194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48e1f1-2a42-4ff9-9d8c-1d1927cd01a2"/>
    <ds:schemaRef ds:uri="880f29ff-545a-42db-87db-6ffa89e456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B06AFD-0D7A-477B-8A0E-ECDD9ADABE2D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848e1f1-2a42-4ff9-9d8c-1d1927cd01a2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880f29ff-545a-42db-87db-6ffa89e456d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61684</TotalTime>
  <Words>3193</Words>
  <Application>Microsoft Office PowerPoint</Application>
  <PresentationFormat>Широкоэкранный</PresentationFormat>
  <Paragraphs>319</Paragraphs>
  <Slides>36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7" baseType="lpstr">
      <vt:lpstr>AmazonEmber</vt:lpstr>
      <vt:lpstr>-apple-system</vt:lpstr>
      <vt:lpstr>Arial</vt:lpstr>
      <vt:lpstr>Calibri</vt:lpstr>
      <vt:lpstr>Calibri Light</vt:lpstr>
      <vt:lpstr>Consolas</vt:lpstr>
      <vt:lpstr>Inconsolata</vt:lpstr>
      <vt:lpstr>inherit</vt:lpstr>
      <vt:lpstr>Roboto</vt:lpstr>
      <vt:lpstr>source-serif-pro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Bezu</dc:creator>
  <cp:lastModifiedBy>Ilia Eriomenco</cp:lastModifiedBy>
  <cp:revision>183</cp:revision>
  <dcterms:created xsi:type="dcterms:W3CDTF">2023-08-08T10:36:59Z</dcterms:created>
  <dcterms:modified xsi:type="dcterms:W3CDTF">2023-11-20T12:32:35Z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0x0101006A772C1BEC330849A481C61EA3091AE1</vt:lpwstr>
  </property>
</Properties>
</file>