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3" r:id="rId2"/>
    <p:sldId id="299" r:id="rId3"/>
    <p:sldId id="340" r:id="rId4"/>
    <p:sldId id="341" r:id="rId5"/>
    <p:sldId id="342" r:id="rId6"/>
    <p:sldId id="344" r:id="rId7"/>
    <p:sldId id="345" r:id="rId8"/>
    <p:sldId id="346" r:id="rId9"/>
    <p:sldId id="347" r:id="rId10"/>
    <p:sldId id="351" r:id="rId11"/>
    <p:sldId id="350" r:id="rId12"/>
    <p:sldId id="352" r:id="rId13"/>
    <p:sldId id="348" r:id="rId14"/>
    <p:sldId id="349" r:id="rId15"/>
    <p:sldId id="353" r:id="rId16"/>
    <p:sldId id="355" r:id="rId17"/>
    <p:sldId id="354" r:id="rId1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/>
    <p:restoredTop sz="70783"/>
  </p:normalViewPr>
  <p:slideViewPr>
    <p:cSldViewPr snapToGrid="0">
      <p:cViewPr>
        <p:scale>
          <a:sx n="100" d="100"/>
          <a:sy n="100" d="100"/>
        </p:scale>
        <p:origin x="9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B835-428A-B84A-884B-39C7AE7D9895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4C4C9-DAEA-3C44-91DF-D9D988D6447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94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3510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5042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894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12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204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9412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8943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44181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3258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2439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0491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1444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43350" lvl="8" indent="-285750" algn="l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0443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7272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102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8159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384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9E3-08FF-4554-8B58-3F26A519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A0DD4-9299-0DA6-1C07-2A4E072CF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8207-E3AF-7BC2-B838-AB00CB5A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0E6A-07AA-A3B7-3018-4CB55BC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AB23-59CC-D04E-D2F2-E458538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209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DBAD-30D9-C1F7-FF61-AA621DB3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BB88B-8DBC-6D30-6A9A-10965E2B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D753-A377-277C-6D86-14B6F1F7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7266-3564-80AC-C82B-BDA0DA72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0FE8-527F-7CE9-6034-22F44875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944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8D83-7C7F-61E1-6ABE-1CB7C406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D536-CD9E-B2F8-4042-5FA1EA14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8103-C74A-8686-7F12-C889F372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B99C-6E7E-C873-DBCB-699308D0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93A5-62E7-DE20-6AAA-156617E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574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00338-2E84-36AB-C2B4-C2C1892DC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6" y="164038"/>
            <a:ext cx="923400" cy="5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6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074E-1B10-813D-9E06-581C516A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D381-25A9-49E1-636C-4749419D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1F68-8E63-2E95-DFE5-2C3E9FDF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2F4-922F-351C-DBFB-04CEDF4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491F-D24A-4ACB-A27F-5FDD3C57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564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947-D272-8375-95D0-DE50B428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0A43-9417-25F5-DC8F-E098D86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0967-020D-503C-6252-E6062113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16C4-7C4A-39B2-B8F7-30D656F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D1BF-628B-01E3-5B38-0DD41223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37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C10D-046B-67A0-F029-C035BAE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58BA-4E8F-EB18-2FE3-7F5E465AD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F5AA-4E02-C50A-A077-8114341D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7C6CB-AE58-6477-4A2C-2ECAAFCE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96B03-DF98-2DC4-84D3-1FBD158E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8311-04D6-CC0B-2E96-977CC3CD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868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87BA-B268-EC7E-680A-CD8BF403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09FA-098E-8D29-ED85-A5C484B8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D3FE-2347-C07B-F97C-B3725EEE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DA0B9-6711-62E5-4587-A3D50089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68257-6982-9F6B-657E-6514737E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29C51-506F-3D0D-970C-BD7912A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7E104-2D78-C856-BA34-18B8285B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0E777-8B37-2BA1-4AFA-8F52938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178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8877-7A7E-A0FA-F171-05B8E20E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1D7C-5A94-3D94-9D56-8934381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A744F-6406-0AA6-F99C-AE8C39EC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9668-0648-927C-D891-F5C2F2BB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358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8065E-0C9F-0C61-B66F-4AB6953B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4E40D-11B9-2F7C-0542-BD22B773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F117-F0C1-7A51-A344-87325804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72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2D40-EAA0-C343-B896-3216B9FB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6682-3240-7F09-44A8-F9338F89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8AFE-7618-611B-9A91-E0638D9E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CB9C-651D-31D5-2B2D-3B30A49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9504-3569-16E7-2194-42666E8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1A69-92AA-9A04-CCA9-94F52124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775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21FE-89CB-DB10-86BE-FC60F07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8D45A-E69B-C069-2905-01BA7066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52F05-E92B-5FFF-D893-B2ED17CA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879E-E57A-4BB6-C285-2E840C60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BDE1-AD67-EDE8-BE39-F3D6D2E2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5866-D4EC-7739-B417-611B431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02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1B475-A0C2-DA34-8CE3-35786275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152D-0669-0F8C-D3ED-D1E79596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7B3-A5D4-DE9B-95DD-1F4315681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53D7-B44A-554E-86BC-A9F092E7CDAA}" type="datetimeFigureOut">
              <a:rPr lang="en-RO" smtClean="0"/>
              <a:t>11/20/23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80AC-671A-17A8-20C2-3F041DD0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38A6-16D0-AE0A-C580-1D6BC9C11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05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marcel/private-eks" TargetMode="External"/><Relationship Id="rId7" Type="http://schemas.openxmlformats.org/officeDocument/2006/relationships/hyperlink" Target="https://github.com/awslabs/amazon-eks-ami/blob/master/files/max-pods-calculator.s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ws.amazon.com/eks/latest/userguide/vpc-interface-endpoints.html" TargetMode="External"/><Relationship Id="rId5" Type="http://schemas.openxmlformats.org/officeDocument/2006/relationships/hyperlink" Target="https://docs.aws.amazon.com/eks/latest/userguide/what-is-eks.html" TargetMode="External"/><Relationship Id="rId4" Type="http://schemas.openxmlformats.org/officeDocument/2006/relationships/hyperlink" Target="https://github.com/infracost/infraco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9D2EF-594A-EB6C-C95B-7BF63986BD02}"/>
              </a:ext>
            </a:extLst>
          </p:cNvPr>
          <p:cNvSpPr txBox="1"/>
          <p:nvPr/>
        </p:nvSpPr>
        <p:spPr>
          <a:xfrm>
            <a:off x="1500568" y="2111401"/>
            <a:ext cx="92734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latin typeface="source-serif-pro"/>
              </a:rPr>
              <a:t>Demystifying AWS EKS clusters creation</a:t>
            </a:r>
          </a:p>
          <a:p>
            <a:pPr algn="ctr"/>
            <a:r>
              <a:rPr lang="en-GB" sz="3600" b="1" dirty="0">
                <a:solidFill>
                  <a:srgbClr val="0070C0"/>
                </a:solidFill>
                <a:latin typeface="source-serif-pro"/>
              </a:rPr>
              <a:t>for environments with no Internet access  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5DFAC-FFD9-5C34-4480-B58394199D1B}"/>
              </a:ext>
            </a:extLst>
          </p:cNvPr>
          <p:cNvSpPr txBox="1"/>
          <p:nvPr/>
        </p:nvSpPr>
        <p:spPr>
          <a:xfrm>
            <a:off x="7981950" y="5602015"/>
            <a:ext cx="712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Marcel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Hariton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 Engineer at Endava</a:t>
            </a:r>
            <a:endParaRPr lang="en-M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">
            <a:extLst>
              <a:ext uri="{FF2B5EF4-FFF2-40B4-BE49-F238E27FC236}">
                <a16:creationId xmlns:a16="http://schemas.microsoft.com/office/drawing/2014/main" id="{A4C0C223-BEC4-1C12-F65D-A63D240C9A25}"/>
              </a:ext>
            </a:extLst>
          </p:cNvPr>
          <p:cNvGrpSpPr/>
          <p:nvPr/>
        </p:nvGrpSpPr>
        <p:grpSpPr>
          <a:xfrm>
            <a:off x="5549625" y="328875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4EE7B6E9-A721-285B-0734-1C5B30F8D89E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E863841A-8BAF-9A06-55AF-5C3D0F70F2EF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D23CE90-3DD3-BB97-00E0-4CB904644391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13B58D13-B16C-80F7-6C2E-95C7C4D7C8D3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56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731320" y="0"/>
            <a:ext cx="2126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CNI Plugin</a:t>
            </a: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5108984" y="647017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876C0-3FC8-E243-A34D-AC30D2CC2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07245"/>
              </p:ext>
            </p:extLst>
          </p:nvPr>
        </p:nvGraphicFramePr>
        <p:xfrm>
          <a:off x="1005999" y="1344701"/>
          <a:ext cx="10110972" cy="5074216"/>
        </p:xfrm>
        <a:graphic>
          <a:graphicData uri="http://schemas.openxmlformats.org/drawingml/2006/table">
            <a:tbl>
              <a:tblPr/>
              <a:tblGrid>
                <a:gridCol w="3370324">
                  <a:extLst>
                    <a:ext uri="{9D8B030D-6E8A-4147-A177-3AD203B41FA5}">
                      <a16:colId xmlns:a16="http://schemas.microsoft.com/office/drawing/2014/main" val="4284598131"/>
                    </a:ext>
                  </a:extLst>
                </a:gridCol>
                <a:gridCol w="3370324">
                  <a:extLst>
                    <a:ext uri="{9D8B030D-6E8A-4147-A177-3AD203B41FA5}">
                      <a16:colId xmlns:a16="http://schemas.microsoft.com/office/drawing/2014/main" val="1218230067"/>
                    </a:ext>
                  </a:extLst>
                </a:gridCol>
                <a:gridCol w="3370324">
                  <a:extLst>
                    <a:ext uri="{9D8B030D-6E8A-4147-A177-3AD203B41FA5}">
                      <a16:colId xmlns:a16="http://schemas.microsoft.com/office/drawing/2014/main" val="2975316683"/>
                    </a:ext>
                  </a:extLst>
                </a:gridCol>
              </a:tblGrid>
              <a:tr h="200606"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Feature/Aspect</a:t>
                      </a:r>
                    </a:p>
                  </a:txBody>
                  <a:tcPr marL="24332" marR="24332" marT="12166" marB="12166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Amazon VPC CNI Plugin</a:t>
                      </a:r>
                    </a:p>
                  </a:txBody>
                  <a:tcPr marL="24332" marR="24332" marT="12166" marB="12166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Calico</a:t>
                      </a:r>
                    </a:p>
                  </a:txBody>
                  <a:tcPr marL="24332" marR="24332" marT="12166" marB="12166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363589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Network Model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Integrates directly with AWS VPC, assigning an IP address from the VPC to each pod.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Uses a standard CNI network model, supporting both overlay and non-overlay networks.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879085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 dirty="0">
                          <a:effectLst/>
                        </a:rPr>
                        <a:t>IP Address Management</a:t>
                      </a:r>
                      <a:endParaRPr lang="en-GB" sz="1200" dirty="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Each pod gets an IP address from the VPC, potentially consuming a large number of IP addresses in large clusters.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More efficient IP address usage as it can use a smaller range of IPs for a large number of pods.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90136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 dirty="0">
                          <a:effectLst/>
                        </a:rPr>
                        <a:t>Performance</a:t>
                      </a:r>
                      <a:endParaRPr lang="en-GB" sz="1200" dirty="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High network performance by leveraging native VPC networking. No additional overlay network overhead.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Good performance, but can vary based on whether an overlay network is used or not.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56854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Scalability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Limited by the number of IP addresses available in the subnet. Might require careful subnet planning for large clusters.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Highly scalable, especially with the use of Calico's IP address management capabilities.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8437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Security Features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Basic security features, primarily relies on AWS security groups.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Advanced network security features, including network policies for fine-grained control over pod communication.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681337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Integration with AWS Services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Deep integration with AWS services, leveraging native VPC features.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Basic integration with AWS. More focused on cross-platform capabilities.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68153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Ease of Setup and Management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Simple to set up in an AWS environment, as it is the default CNI for EKS.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Requires additional configuration and management, especially for network policies.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318763"/>
                  </a:ext>
                </a:extLst>
              </a:tr>
              <a:tr h="803968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Use Cases</a:t>
                      </a:r>
                      <a:endParaRPr lang="en-GB" sz="1200">
                        <a:effectLst/>
                      </a:endParaRP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Ideal for use cases that require native VPC features and high network performance. Best for clusters that are not expected to exhaust VPC IP resources.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Suitable for environments that require advanced network security policies and efficient IP management. Good for multi-cloud or hybrid cloud setups.</a:t>
                      </a:r>
                    </a:p>
                  </a:txBody>
                  <a:tcPr marL="24332" marR="24332" marT="12166" marB="12166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074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527620" y="288672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Persistence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129779" y="89054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E74F09-B266-E242-ABD3-8CF4FFBB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35840"/>
              </p:ext>
            </p:extLst>
          </p:nvPr>
        </p:nvGraphicFramePr>
        <p:xfrm>
          <a:off x="766792" y="1262810"/>
          <a:ext cx="7589808" cy="5201271"/>
        </p:xfrm>
        <a:graphic>
          <a:graphicData uri="http://schemas.openxmlformats.org/drawingml/2006/table">
            <a:tbl>
              <a:tblPr/>
              <a:tblGrid>
                <a:gridCol w="2529936">
                  <a:extLst>
                    <a:ext uri="{9D8B030D-6E8A-4147-A177-3AD203B41FA5}">
                      <a16:colId xmlns:a16="http://schemas.microsoft.com/office/drawing/2014/main" val="1970188684"/>
                    </a:ext>
                  </a:extLst>
                </a:gridCol>
                <a:gridCol w="2529936">
                  <a:extLst>
                    <a:ext uri="{9D8B030D-6E8A-4147-A177-3AD203B41FA5}">
                      <a16:colId xmlns:a16="http://schemas.microsoft.com/office/drawing/2014/main" val="418998469"/>
                    </a:ext>
                  </a:extLst>
                </a:gridCol>
                <a:gridCol w="2529936">
                  <a:extLst>
                    <a:ext uri="{9D8B030D-6E8A-4147-A177-3AD203B41FA5}">
                      <a16:colId xmlns:a16="http://schemas.microsoft.com/office/drawing/2014/main" val="3627075368"/>
                    </a:ext>
                  </a:extLst>
                </a:gridCol>
              </a:tblGrid>
              <a:tr h="320625"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Feature</a:t>
                      </a:r>
                    </a:p>
                  </a:txBody>
                  <a:tcPr marL="45804" marR="45804" marT="22902" marB="2290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>
                          <a:effectLst/>
                        </a:rPr>
                        <a:t>AWS EBS (Elastic Block Store)</a:t>
                      </a:r>
                    </a:p>
                  </a:txBody>
                  <a:tcPr marL="45804" marR="45804" marT="22902" marB="2290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>
                          <a:effectLst/>
                        </a:rPr>
                        <a:t>AWS EFS (Elastic File System)</a:t>
                      </a:r>
                    </a:p>
                  </a:txBody>
                  <a:tcPr marL="45804" marR="45804" marT="22902" marB="2290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46979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Storage Type</a:t>
                      </a:r>
                      <a:endParaRPr lang="en-GB" sz="140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Block-level storage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File storage (NFS)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92045"/>
                  </a:ext>
                </a:extLst>
              </a:tr>
              <a:tr h="1007678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Use Cases</a:t>
                      </a:r>
                      <a:endParaRPr lang="en-GB" sz="140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Single pod access applications like databases (MySQL, PostgreSQL); High-performance requirements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Shared file storage for multiple pods; Applications needing concurrent access.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494947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Scalability</a:t>
                      </a:r>
                      <a:endParaRPr lang="en-GB" sz="1400" dirty="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Fixed size; needs manual resizing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Automatically scales with stored data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50210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Performance</a:t>
                      </a:r>
                      <a:endParaRPr lang="en-GB" sz="1400" dirty="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High-performance, especially with provisioned IOPS for intensive I/O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Good for file operations, but generally lower I/O throughput and latency compared to EBS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55284"/>
                  </a:ext>
                </a:extLst>
              </a:tr>
              <a:tr h="732857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Access and Mounting</a:t>
                      </a:r>
                      <a:endParaRPr lang="en-GB" sz="140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Single-node attachment (Multi-Attach in same AZ only for io1/io2);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Limited number of EBS-es can be attached to a node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Multi-node attachment; Can be mounted on multiple instances across Availability Zones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52129"/>
                  </a:ext>
                </a:extLst>
              </a:tr>
              <a:tr h="595446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Data Durability and Availability</a:t>
                      </a:r>
                      <a:endParaRPr lang="en-GB" sz="140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High, but limited to a single Availability Zone (unless replicated)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Highly durable and available, spans multiple Availability Zones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368116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Pricing</a:t>
                      </a:r>
                      <a:endParaRPr lang="en-GB" sz="1400"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Based on provisioned storage size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Based on the amount of storage used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1541"/>
                  </a:ext>
                </a:extLst>
              </a:tr>
            </a:tbl>
          </a:graphicData>
        </a:graphic>
      </p:graphicFrame>
      <p:pic>
        <p:nvPicPr>
          <p:cNvPr id="13" name="Graphic 17" descr="Amazon Elastic Block Store (Amazon EBS) service icon.">
            <a:extLst>
              <a:ext uri="{FF2B5EF4-FFF2-40B4-BE49-F238E27FC236}">
                <a16:creationId xmlns:a16="http://schemas.microsoft.com/office/drawing/2014/main" id="{F944EF8C-59DB-464A-950D-059141DD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9771664" y="2190751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69C7A-8D1F-1D43-A2C2-EA6D3CED2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663" y="3903663"/>
            <a:ext cx="1125537" cy="11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47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527620" y="288672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Persistence cont.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675879" y="84088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7CD20B24-88FA-CD4B-8CCB-263C8031DC15}"/>
              </a:ext>
            </a:extLst>
          </p:cNvPr>
          <p:cNvSpPr txBox="1"/>
          <p:nvPr/>
        </p:nvSpPr>
        <p:spPr>
          <a:xfrm>
            <a:off x="768920" y="1533342"/>
            <a:ext cx="903211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AWS </a:t>
            </a:r>
            <a:r>
              <a:rPr lang="en-US" dirty="0" err="1">
                <a:solidFill>
                  <a:schemeClr val="tx2"/>
                </a:solidFill>
              </a:rPr>
              <a:t>PrivateLink</a:t>
            </a:r>
            <a:r>
              <a:rPr lang="en-US" dirty="0">
                <a:solidFill>
                  <a:schemeClr val="tx2"/>
                </a:solidFill>
              </a:rPr>
              <a:t> endpoint for EFS must be present in all private 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EFS must be created prior to EFS CSI Driver deployment and FS id must be known upfront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IAM role with “</a:t>
            </a:r>
            <a:r>
              <a:rPr lang="en-US" dirty="0" err="1">
                <a:solidFill>
                  <a:schemeClr val="tx2"/>
                </a:solidFill>
              </a:rPr>
              <a:t>arn:aws:iam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aws:policy</a:t>
            </a:r>
            <a:r>
              <a:rPr lang="en-US" dirty="0">
                <a:solidFill>
                  <a:schemeClr val="tx2"/>
                </a:solidFill>
              </a:rPr>
              <a:t>/service-role/</a:t>
            </a:r>
            <a:r>
              <a:rPr lang="en-US" dirty="0" err="1">
                <a:solidFill>
                  <a:schemeClr val="tx2"/>
                </a:solidFill>
              </a:rPr>
              <a:t>AmazonEFSCSIDriverPolicy</a:t>
            </a:r>
            <a:r>
              <a:rPr lang="en-US" dirty="0">
                <a:solidFill>
                  <a:schemeClr val="tx2"/>
                </a:solidFill>
              </a:rPr>
              <a:t>” attached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Traffic to and from port TCP 2049 should be allowed on worker nodes</a:t>
            </a:r>
          </a:p>
        </p:txBody>
      </p:sp>
      <p:pic>
        <p:nvPicPr>
          <p:cNvPr id="12290" name="Picture 2" descr="EFS logo">
            <a:extLst>
              <a:ext uri="{FF2B5EF4-FFF2-40B4-BE49-F238E27FC236}">
                <a16:creationId xmlns:a16="http://schemas.microsoft.com/office/drawing/2014/main" id="{34495157-E6F6-4B45-B9F5-FF319F8A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949700"/>
            <a:ext cx="42164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87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349820" y="263990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Ingress controller</a:t>
            </a: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129779" y="89054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0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457F61F2-9496-C240-BC3B-A8AE71E91CF8}"/>
              </a:ext>
            </a:extLst>
          </p:cNvPr>
          <p:cNvSpPr txBox="1"/>
          <p:nvPr/>
        </p:nvSpPr>
        <p:spPr>
          <a:xfrm>
            <a:off x="663956" y="1297096"/>
            <a:ext cx="864514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ALB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Good integration with AWS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Free SSL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 be used privately but only as a L7 </a:t>
            </a:r>
            <a:r>
              <a:rPr lang="en-US" dirty="0" err="1">
                <a:solidFill>
                  <a:schemeClr val="tx2"/>
                </a:solidFill>
              </a:rPr>
              <a:t>loadbalancer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 caching of static content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Nginx + NLB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 balance both L4 and L7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Will have to use cert-manager for certificates</a:t>
            </a:r>
          </a:p>
        </p:txBody>
      </p: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194" name="Picture 2" descr="Advanced Load Balancer, Web Server, &amp; Reverse Proxy - NGINX">
            <a:extLst>
              <a:ext uri="{FF2B5EF4-FFF2-40B4-BE49-F238E27FC236}">
                <a16:creationId xmlns:a16="http://schemas.microsoft.com/office/drawing/2014/main" id="{A8176713-014F-9F4D-8062-E1CDFD3B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57" y="4280226"/>
            <a:ext cx="4927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plication Load Balancer | AWS Compute">
            <a:extLst>
              <a:ext uri="{FF2B5EF4-FFF2-40B4-BE49-F238E27FC236}">
                <a16:creationId xmlns:a16="http://schemas.microsoft.com/office/drawing/2014/main" id="{CCD93ED1-F091-854F-BFA9-883C7B6A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79" y="4068896"/>
            <a:ext cx="2350021" cy="23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530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349820" y="263990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Monitoring and observability</a:t>
            </a: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2323579" y="84088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0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457F61F2-9496-C240-BC3B-A8AE71E91CF8}"/>
              </a:ext>
            </a:extLst>
          </p:cNvPr>
          <p:cNvSpPr txBox="1"/>
          <p:nvPr/>
        </p:nvSpPr>
        <p:spPr>
          <a:xfrm>
            <a:off x="663957" y="1512996"/>
            <a:ext cx="8391144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Track performance of EKS cluster: CPU, memory and network utilization</a:t>
            </a:r>
          </a:p>
          <a:p>
            <a:r>
              <a:rPr lang="en-US" dirty="0">
                <a:solidFill>
                  <a:schemeClr val="accent2"/>
                </a:solidFill>
              </a:rPr>
              <a:t>Application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Allows to understand the state of applications running on EKS</a:t>
            </a:r>
          </a:p>
          <a:p>
            <a:r>
              <a:rPr lang="en-US" dirty="0">
                <a:solidFill>
                  <a:schemeClr val="accent2"/>
                </a:solidFill>
              </a:rPr>
              <a:t>Logs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Testers or analysts can have access logs from running pods in real time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Alerting and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Trigger alerts when the deployed application is unhealthy or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Compliance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Helps detect suspicious activity and potential breaches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2E975-2909-6147-8235-2078CBB5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4823371"/>
            <a:ext cx="5023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71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349820" y="263990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Costs considerations</a:t>
            </a: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573787" y="85538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78B80-544B-FE46-8162-D316F101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47" y="4027230"/>
            <a:ext cx="9140306" cy="211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21119-76A7-3346-B767-CFAC18C0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847" y="1466377"/>
            <a:ext cx="9140306" cy="21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94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Q&amp;A with U4IoT | LSP">
            <a:extLst>
              <a:ext uri="{FF2B5EF4-FFF2-40B4-BE49-F238E27FC236}">
                <a16:creationId xmlns:a16="http://schemas.microsoft.com/office/drawing/2014/main" id="{58EAEB94-2FD9-C74B-8203-C84DD278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104900"/>
            <a:ext cx="772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534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37322" y="387019"/>
            <a:ext cx="9273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References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871265" y="952804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0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457F61F2-9496-C240-BC3B-A8AE71E91CF8}"/>
              </a:ext>
            </a:extLst>
          </p:cNvPr>
          <p:cNvSpPr txBox="1"/>
          <p:nvPr/>
        </p:nvSpPr>
        <p:spPr>
          <a:xfrm>
            <a:off x="341624" y="1499434"/>
            <a:ext cx="11482076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https://github.com/littlemarcel/private-eks</a:t>
            </a:r>
            <a:r>
              <a:rPr lang="en-US" dirty="0">
                <a:solidFill>
                  <a:schemeClr val="tx2"/>
                </a:solidFill>
              </a:rPr>
              <a:t> [URL to the Terraform code]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https://github.com/infracost/infracost</a:t>
            </a:r>
            <a:r>
              <a:rPr lang="en-US" dirty="0">
                <a:solidFill>
                  <a:schemeClr val="tx2"/>
                </a:solidFill>
              </a:rPr>
              <a:t> [A tool that lets one asses the infrastructure costs based on a TF configuration]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5"/>
              </a:rPr>
              <a:t>https://docs.aws.amazon.com/eks/latest/userguide/what-is-eks.html</a:t>
            </a:r>
            <a:r>
              <a:rPr lang="en-US" dirty="0">
                <a:solidFill>
                  <a:schemeClr val="tx2"/>
                </a:solidFill>
              </a:rPr>
              <a:t> [EKS general docs]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6"/>
              </a:rPr>
              <a:t>https://docs.aws.amazon.com/eks/latest/userguide/vpc-interface-endpoints.html</a:t>
            </a:r>
            <a:r>
              <a:rPr lang="en-US" dirty="0">
                <a:solidFill>
                  <a:schemeClr val="tx2"/>
                </a:solidFill>
              </a:rPr>
              <a:t> [AWS </a:t>
            </a:r>
            <a:r>
              <a:rPr lang="en-US" dirty="0" err="1">
                <a:solidFill>
                  <a:schemeClr val="tx2"/>
                </a:solidFill>
              </a:rPr>
              <a:t>PrivateLink</a:t>
            </a:r>
            <a:r>
              <a:rPr lang="en-US" dirty="0">
                <a:solidFill>
                  <a:schemeClr val="tx2"/>
                </a:solidFill>
              </a:rPr>
              <a:t> docs]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7"/>
              </a:rPr>
              <a:t>https://github.com/awslabs/amazon-eks-ami/blob/master/files/max-pods-calculator.sh</a:t>
            </a:r>
            <a:r>
              <a:rPr lang="en-US" dirty="0">
                <a:solidFill>
                  <a:schemeClr val="tx2"/>
                </a:solidFill>
              </a:rPr>
              <a:t> [Maximum number of pods/instance type]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970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919543" y="833557"/>
            <a:ext cx="9273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Amazon EKS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585675" y="1524304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0D1A22-A510-D844-89C7-8AF3A93E64EA}"/>
              </a:ext>
            </a:extLst>
          </p:cNvPr>
          <p:cNvSpPr txBox="1"/>
          <p:nvPr/>
        </p:nvSpPr>
        <p:spPr>
          <a:xfrm>
            <a:off x="3625461" y="833557"/>
            <a:ext cx="56204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managed service provided by AWS that make it easier to deploy, manage, and scale containerized applications using Kubernetes on AWS.</a:t>
            </a:r>
            <a:endParaRPr lang="en-M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1600" dirty="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F5C850D4-BD08-E649-828B-0637D87DE40F}"/>
              </a:ext>
            </a:extLst>
          </p:cNvPr>
          <p:cNvSpPr/>
          <p:nvPr/>
        </p:nvSpPr>
        <p:spPr>
          <a:xfrm rot="10800000">
            <a:off x="9736110" y="4086293"/>
            <a:ext cx="1595347" cy="974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212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191"/>
                </a:lnTo>
                <a:lnTo>
                  <a:pt x="10799" y="1963"/>
                </a:lnTo>
                <a:lnTo>
                  <a:pt x="20561" y="11191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212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olygon">
            <a:extLst>
              <a:ext uri="{FF2B5EF4-FFF2-40B4-BE49-F238E27FC236}">
                <a16:creationId xmlns:a16="http://schemas.microsoft.com/office/drawing/2014/main" id="{81C1BB82-EE1E-B94F-AF05-F78B1F5C874D}"/>
              </a:ext>
            </a:extLst>
          </p:cNvPr>
          <p:cNvSpPr/>
          <p:nvPr/>
        </p:nvSpPr>
        <p:spPr>
          <a:xfrm>
            <a:off x="5432635" y="3514585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C358F3BE-A387-9945-8FD1-20C1F682DB90}"/>
              </a:ext>
            </a:extLst>
          </p:cNvPr>
          <p:cNvSpPr/>
          <p:nvPr/>
        </p:nvSpPr>
        <p:spPr>
          <a:xfrm>
            <a:off x="2141947" y="3221343"/>
            <a:ext cx="1595347" cy="91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903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948"/>
                </a:lnTo>
                <a:lnTo>
                  <a:pt x="10799" y="2096"/>
                </a:lnTo>
                <a:lnTo>
                  <a:pt x="20561" y="11948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903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BB0B13CD-CC13-054C-8A14-2A41B0866D57}"/>
              </a:ext>
            </a:extLst>
          </p:cNvPr>
          <p:cNvSpPr/>
          <p:nvPr/>
        </p:nvSpPr>
        <p:spPr>
          <a:xfrm rot="10800000">
            <a:off x="6699338" y="4086293"/>
            <a:ext cx="1595347" cy="974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212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191"/>
                </a:lnTo>
                <a:lnTo>
                  <a:pt x="10799" y="1963"/>
                </a:lnTo>
                <a:lnTo>
                  <a:pt x="20561" y="11191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212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olygon">
            <a:extLst>
              <a:ext uri="{FF2B5EF4-FFF2-40B4-BE49-F238E27FC236}">
                <a16:creationId xmlns:a16="http://schemas.microsoft.com/office/drawing/2014/main" id="{4D605799-770C-544B-A3CF-6180D29E3B9B}"/>
              </a:ext>
            </a:extLst>
          </p:cNvPr>
          <p:cNvSpPr/>
          <p:nvPr/>
        </p:nvSpPr>
        <p:spPr>
          <a:xfrm>
            <a:off x="878684" y="3506626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55C14F0D-F271-1C42-A99E-D8D784CA6340}"/>
              </a:ext>
            </a:extLst>
          </p:cNvPr>
          <p:cNvSpPr/>
          <p:nvPr/>
        </p:nvSpPr>
        <p:spPr>
          <a:xfrm rot="10800000">
            <a:off x="624766" y="4086293"/>
            <a:ext cx="1595347" cy="974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212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191"/>
                </a:lnTo>
                <a:lnTo>
                  <a:pt x="10799" y="1963"/>
                </a:lnTo>
                <a:lnTo>
                  <a:pt x="20561" y="11191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212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7ADB818-ADAD-E747-8337-DB89E885FFBC}"/>
              </a:ext>
            </a:extLst>
          </p:cNvPr>
          <p:cNvSpPr/>
          <p:nvPr/>
        </p:nvSpPr>
        <p:spPr>
          <a:xfrm>
            <a:off x="8215476" y="3221343"/>
            <a:ext cx="1595347" cy="91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903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948"/>
                </a:lnTo>
                <a:lnTo>
                  <a:pt x="10799" y="2096"/>
                </a:lnTo>
                <a:lnTo>
                  <a:pt x="20561" y="11948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903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407CC8B1-0461-FB48-9233-5558F31A0852}"/>
              </a:ext>
            </a:extLst>
          </p:cNvPr>
          <p:cNvSpPr/>
          <p:nvPr/>
        </p:nvSpPr>
        <p:spPr>
          <a:xfrm>
            <a:off x="5178704" y="3221343"/>
            <a:ext cx="1595347" cy="91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903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948"/>
                </a:lnTo>
                <a:lnTo>
                  <a:pt x="10799" y="2096"/>
                </a:lnTo>
                <a:lnTo>
                  <a:pt x="20561" y="11948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903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993BB861-BC35-274B-BD41-8B6AC9BEA026}"/>
              </a:ext>
            </a:extLst>
          </p:cNvPr>
          <p:cNvSpPr/>
          <p:nvPr/>
        </p:nvSpPr>
        <p:spPr>
          <a:xfrm rot="10800000">
            <a:off x="3662581" y="4086293"/>
            <a:ext cx="1595347" cy="974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10212"/>
                </a:lnTo>
                <a:lnTo>
                  <a:pt x="0" y="21600"/>
                </a:lnTo>
                <a:lnTo>
                  <a:pt x="1039" y="21600"/>
                </a:lnTo>
                <a:lnTo>
                  <a:pt x="1039" y="11191"/>
                </a:lnTo>
                <a:lnTo>
                  <a:pt x="10799" y="1963"/>
                </a:lnTo>
                <a:lnTo>
                  <a:pt x="20561" y="11191"/>
                </a:lnTo>
                <a:lnTo>
                  <a:pt x="20561" y="21600"/>
                </a:lnTo>
                <a:lnTo>
                  <a:pt x="21600" y="21600"/>
                </a:lnTo>
                <a:lnTo>
                  <a:pt x="21600" y="10212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olygon">
            <a:extLst>
              <a:ext uri="{FF2B5EF4-FFF2-40B4-BE49-F238E27FC236}">
                <a16:creationId xmlns:a16="http://schemas.microsoft.com/office/drawing/2014/main" id="{092644B3-9E72-C745-90C4-0610C5A13317}"/>
              </a:ext>
            </a:extLst>
          </p:cNvPr>
          <p:cNvSpPr/>
          <p:nvPr/>
        </p:nvSpPr>
        <p:spPr>
          <a:xfrm>
            <a:off x="2394011" y="3508397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olygon">
            <a:extLst>
              <a:ext uri="{FF2B5EF4-FFF2-40B4-BE49-F238E27FC236}">
                <a16:creationId xmlns:a16="http://schemas.microsoft.com/office/drawing/2014/main" id="{E420F2A8-6D55-1A49-8706-0FD8E757E036}"/>
              </a:ext>
            </a:extLst>
          </p:cNvPr>
          <p:cNvSpPr/>
          <p:nvPr/>
        </p:nvSpPr>
        <p:spPr>
          <a:xfrm>
            <a:off x="6953079" y="3514569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olygon">
            <a:extLst>
              <a:ext uri="{FF2B5EF4-FFF2-40B4-BE49-F238E27FC236}">
                <a16:creationId xmlns:a16="http://schemas.microsoft.com/office/drawing/2014/main" id="{3F06732A-0935-6143-BC45-6FEC727E41DC}"/>
              </a:ext>
            </a:extLst>
          </p:cNvPr>
          <p:cNvSpPr/>
          <p:nvPr/>
        </p:nvSpPr>
        <p:spPr>
          <a:xfrm>
            <a:off x="3916498" y="3514569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olygon">
            <a:extLst>
              <a:ext uri="{FF2B5EF4-FFF2-40B4-BE49-F238E27FC236}">
                <a16:creationId xmlns:a16="http://schemas.microsoft.com/office/drawing/2014/main" id="{9B680348-CC5D-8249-B666-CD30C5571DD0}"/>
              </a:ext>
            </a:extLst>
          </p:cNvPr>
          <p:cNvSpPr/>
          <p:nvPr/>
        </p:nvSpPr>
        <p:spPr>
          <a:xfrm>
            <a:off x="8469584" y="3514569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olygon">
            <a:extLst>
              <a:ext uri="{FF2B5EF4-FFF2-40B4-BE49-F238E27FC236}">
                <a16:creationId xmlns:a16="http://schemas.microsoft.com/office/drawing/2014/main" id="{7BFDB4AC-DC0F-8343-ADB9-D553F77551E3}"/>
              </a:ext>
            </a:extLst>
          </p:cNvPr>
          <p:cNvSpPr/>
          <p:nvPr/>
        </p:nvSpPr>
        <p:spPr>
          <a:xfrm>
            <a:off x="9990028" y="3514569"/>
            <a:ext cx="1087486" cy="1255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The intersection between the DevOps team and customer.">
            <a:extLst>
              <a:ext uri="{FF2B5EF4-FFF2-40B4-BE49-F238E27FC236}">
                <a16:creationId xmlns:a16="http://schemas.microsoft.com/office/drawing/2014/main" id="{66F0B28D-F1B8-E141-ABC2-9745A6B400D0}"/>
              </a:ext>
            </a:extLst>
          </p:cNvPr>
          <p:cNvSpPr txBox="1"/>
          <p:nvPr/>
        </p:nvSpPr>
        <p:spPr>
          <a:xfrm>
            <a:off x="344831" y="2664188"/>
            <a:ext cx="18161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Kubernetes Management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" name="Review test design and process feedback.">
            <a:extLst>
              <a:ext uri="{FF2B5EF4-FFF2-40B4-BE49-F238E27FC236}">
                <a16:creationId xmlns:a16="http://schemas.microsoft.com/office/drawing/2014/main" id="{919397CB-056A-1F4E-84AB-961879201264}"/>
              </a:ext>
            </a:extLst>
          </p:cNvPr>
          <p:cNvSpPr txBox="1"/>
          <p:nvPr/>
        </p:nvSpPr>
        <p:spPr>
          <a:xfrm>
            <a:off x="3582652" y="2762251"/>
            <a:ext cx="1755207" cy="636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6" name="DevOps Developer">
            <a:extLst>
              <a:ext uri="{FF2B5EF4-FFF2-40B4-BE49-F238E27FC236}">
                <a16:creationId xmlns:a16="http://schemas.microsoft.com/office/drawing/2014/main" id="{BCA6273F-7993-DE40-8F9D-E12C4382F00D}"/>
              </a:ext>
            </a:extLst>
          </p:cNvPr>
          <p:cNvSpPr txBox="1"/>
          <p:nvPr/>
        </p:nvSpPr>
        <p:spPr>
          <a:xfrm>
            <a:off x="2195669" y="4798345"/>
            <a:ext cx="1487901" cy="636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000000"/>
                </a:solidFill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41" name="Freeform 713">
            <a:extLst>
              <a:ext uri="{FF2B5EF4-FFF2-40B4-BE49-F238E27FC236}">
                <a16:creationId xmlns:a16="http://schemas.microsoft.com/office/drawing/2014/main" id="{E02370BE-189E-AB44-B76B-4CDA3B65FB22}"/>
              </a:ext>
            </a:extLst>
          </p:cNvPr>
          <p:cNvSpPr/>
          <p:nvPr/>
        </p:nvSpPr>
        <p:spPr>
          <a:xfrm>
            <a:off x="10380859" y="4032765"/>
            <a:ext cx="305822" cy="26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2"/>
                </a:lnTo>
                <a:lnTo>
                  <a:pt x="8749" y="4112"/>
                </a:lnTo>
                <a:lnTo>
                  <a:pt x="8749" y="0"/>
                </a:lnTo>
                <a:lnTo>
                  <a:pt x="0" y="0"/>
                </a:lnTo>
                <a:close/>
                <a:moveTo>
                  <a:pt x="12832" y="0"/>
                </a:moveTo>
                <a:lnTo>
                  <a:pt x="12832" y="4112"/>
                </a:lnTo>
                <a:lnTo>
                  <a:pt x="21600" y="4112"/>
                </a:lnTo>
                <a:lnTo>
                  <a:pt x="21600" y="0"/>
                </a:lnTo>
                <a:lnTo>
                  <a:pt x="12832" y="0"/>
                </a:lnTo>
                <a:close/>
                <a:moveTo>
                  <a:pt x="0" y="5837"/>
                </a:moveTo>
                <a:lnTo>
                  <a:pt x="0" y="18173"/>
                </a:lnTo>
                <a:cubicBezTo>
                  <a:pt x="0" y="20060"/>
                  <a:pt x="1311" y="21600"/>
                  <a:pt x="2916" y="21600"/>
                </a:cubicBezTo>
                <a:lnTo>
                  <a:pt x="18665" y="21600"/>
                </a:lnTo>
                <a:cubicBezTo>
                  <a:pt x="20271" y="21600"/>
                  <a:pt x="21600" y="20060"/>
                  <a:pt x="21600" y="18173"/>
                </a:cubicBezTo>
                <a:lnTo>
                  <a:pt x="21600" y="5837"/>
                </a:lnTo>
                <a:lnTo>
                  <a:pt x="12832" y="5837"/>
                </a:lnTo>
                <a:lnTo>
                  <a:pt x="12832" y="9263"/>
                </a:lnTo>
                <a:lnTo>
                  <a:pt x="8749" y="9263"/>
                </a:lnTo>
                <a:lnTo>
                  <a:pt x="8749" y="5837"/>
                </a:lnTo>
                <a:lnTo>
                  <a:pt x="0" y="5837"/>
                </a:lnTo>
                <a:close/>
                <a:moveTo>
                  <a:pt x="13415" y="13729"/>
                </a:moveTo>
                <a:lnTo>
                  <a:pt x="18383" y="13729"/>
                </a:lnTo>
                <a:lnTo>
                  <a:pt x="18383" y="17842"/>
                </a:lnTo>
                <a:lnTo>
                  <a:pt x="13415" y="17842"/>
                </a:lnTo>
                <a:lnTo>
                  <a:pt x="13415" y="1372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2" name="Freeform 569">
            <a:extLst>
              <a:ext uri="{FF2B5EF4-FFF2-40B4-BE49-F238E27FC236}">
                <a16:creationId xmlns:a16="http://schemas.microsoft.com/office/drawing/2014/main" id="{7766778E-D1CD-804C-A84A-5F6EBDB08B50}"/>
              </a:ext>
            </a:extLst>
          </p:cNvPr>
          <p:cNvSpPr/>
          <p:nvPr/>
        </p:nvSpPr>
        <p:spPr>
          <a:xfrm>
            <a:off x="2754175" y="3981844"/>
            <a:ext cx="374318" cy="27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059"/>
                </a:lnTo>
                <a:cubicBezTo>
                  <a:pt x="0" y="20007"/>
                  <a:pt x="1157" y="21600"/>
                  <a:pt x="2572" y="21600"/>
                </a:cubicBezTo>
                <a:lnTo>
                  <a:pt x="19028" y="21600"/>
                </a:lnTo>
                <a:cubicBezTo>
                  <a:pt x="20443" y="21600"/>
                  <a:pt x="21600" y="20007"/>
                  <a:pt x="21600" y="18059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9157" y="1417"/>
                </a:moveTo>
                <a:cubicBezTo>
                  <a:pt x="19512" y="1417"/>
                  <a:pt x="19800" y="1814"/>
                  <a:pt x="19800" y="2302"/>
                </a:cubicBezTo>
                <a:cubicBezTo>
                  <a:pt x="19800" y="2791"/>
                  <a:pt x="19512" y="3187"/>
                  <a:pt x="19157" y="3187"/>
                </a:cubicBezTo>
                <a:cubicBezTo>
                  <a:pt x="18802" y="3187"/>
                  <a:pt x="18514" y="2791"/>
                  <a:pt x="18514" y="2302"/>
                </a:cubicBezTo>
                <a:cubicBezTo>
                  <a:pt x="18514" y="1814"/>
                  <a:pt x="18802" y="1417"/>
                  <a:pt x="19157" y="1417"/>
                </a:cubicBezTo>
                <a:close/>
                <a:moveTo>
                  <a:pt x="17100" y="1416"/>
                </a:moveTo>
                <a:cubicBezTo>
                  <a:pt x="17455" y="1416"/>
                  <a:pt x="17743" y="1812"/>
                  <a:pt x="17743" y="2302"/>
                </a:cubicBezTo>
                <a:cubicBezTo>
                  <a:pt x="17743" y="2791"/>
                  <a:pt x="17455" y="3187"/>
                  <a:pt x="17100" y="3187"/>
                </a:cubicBezTo>
                <a:cubicBezTo>
                  <a:pt x="16745" y="3187"/>
                  <a:pt x="16457" y="2791"/>
                  <a:pt x="16457" y="2302"/>
                </a:cubicBezTo>
                <a:cubicBezTo>
                  <a:pt x="16457" y="1812"/>
                  <a:pt x="16745" y="1416"/>
                  <a:pt x="17100" y="1416"/>
                </a:cubicBezTo>
                <a:close/>
                <a:moveTo>
                  <a:pt x="7200" y="19121"/>
                </a:moveTo>
                <a:cubicBezTo>
                  <a:pt x="7200" y="16383"/>
                  <a:pt x="8812" y="14163"/>
                  <a:pt x="10800" y="14163"/>
                </a:cubicBezTo>
                <a:cubicBezTo>
                  <a:pt x="12788" y="14163"/>
                  <a:pt x="14400" y="16383"/>
                  <a:pt x="14400" y="19121"/>
                </a:cubicBezTo>
                <a:lnTo>
                  <a:pt x="7200" y="19121"/>
                </a:lnTo>
                <a:close/>
                <a:moveTo>
                  <a:pt x="19800" y="18059"/>
                </a:moveTo>
                <a:cubicBezTo>
                  <a:pt x="19800" y="18635"/>
                  <a:pt x="19447" y="19121"/>
                  <a:pt x="19028" y="19121"/>
                </a:cubicBezTo>
                <a:lnTo>
                  <a:pt x="18772" y="19121"/>
                </a:lnTo>
                <a:cubicBezTo>
                  <a:pt x="18772" y="18268"/>
                  <a:pt x="18698" y="17439"/>
                  <a:pt x="18564" y="16642"/>
                </a:cubicBezTo>
                <a:lnTo>
                  <a:pt x="17239" y="16642"/>
                </a:lnTo>
                <a:cubicBezTo>
                  <a:pt x="17093" y="15924"/>
                  <a:pt x="16886" y="15241"/>
                  <a:pt x="16625" y="14605"/>
                </a:cubicBezTo>
                <a:lnTo>
                  <a:pt x="17561" y="13316"/>
                </a:lnTo>
                <a:cubicBezTo>
                  <a:pt x="16917" y="11898"/>
                  <a:pt x="16044" y="10697"/>
                  <a:pt x="15015" y="9811"/>
                </a:cubicBezTo>
                <a:lnTo>
                  <a:pt x="14080" y="11100"/>
                </a:lnTo>
                <a:cubicBezTo>
                  <a:pt x="13618" y="10741"/>
                  <a:pt x="13122" y="10456"/>
                  <a:pt x="12600" y="10255"/>
                </a:cubicBezTo>
                <a:lnTo>
                  <a:pt x="12600" y="8430"/>
                </a:lnTo>
                <a:cubicBezTo>
                  <a:pt x="12021" y="8246"/>
                  <a:pt x="11419" y="8144"/>
                  <a:pt x="10800" y="8144"/>
                </a:cubicBezTo>
                <a:cubicBezTo>
                  <a:pt x="10181" y="8144"/>
                  <a:pt x="9579" y="8245"/>
                  <a:pt x="9000" y="8430"/>
                </a:cubicBezTo>
                <a:lnTo>
                  <a:pt x="9000" y="10255"/>
                </a:lnTo>
                <a:cubicBezTo>
                  <a:pt x="8478" y="10456"/>
                  <a:pt x="7982" y="10741"/>
                  <a:pt x="7520" y="11100"/>
                </a:cubicBezTo>
                <a:lnTo>
                  <a:pt x="6585" y="9812"/>
                </a:lnTo>
                <a:cubicBezTo>
                  <a:pt x="5555" y="10698"/>
                  <a:pt x="4683" y="11900"/>
                  <a:pt x="4039" y="13317"/>
                </a:cubicBezTo>
                <a:lnTo>
                  <a:pt x="4975" y="14605"/>
                </a:lnTo>
                <a:cubicBezTo>
                  <a:pt x="4714" y="15241"/>
                  <a:pt x="4508" y="15924"/>
                  <a:pt x="4362" y="16642"/>
                </a:cubicBezTo>
                <a:lnTo>
                  <a:pt x="3036" y="16642"/>
                </a:lnTo>
                <a:cubicBezTo>
                  <a:pt x="2902" y="17439"/>
                  <a:pt x="2828" y="18269"/>
                  <a:pt x="2828" y="19121"/>
                </a:cubicBezTo>
                <a:lnTo>
                  <a:pt x="2572" y="19121"/>
                </a:lnTo>
                <a:cubicBezTo>
                  <a:pt x="2153" y="19121"/>
                  <a:pt x="1800" y="18635"/>
                  <a:pt x="1800" y="18059"/>
                </a:cubicBezTo>
                <a:lnTo>
                  <a:pt x="1800" y="4957"/>
                </a:lnTo>
                <a:lnTo>
                  <a:pt x="19800" y="4957"/>
                </a:lnTo>
                <a:lnTo>
                  <a:pt x="19800" y="1805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3" name="Freeform 658">
            <a:extLst>
              <a:ext uri="{FF2B5EF4-FFF2-40B4-BE49-F238E27FC236}">
                <a16:creationId xmlns:a16="http://schemas.microsoft.com/office/drawing/2014/main" id="{06D63B3B-B919-294D-9A1A-890F50CA73A7}"/>
              </a:ext>
            </a:extLst>
          </p:cNvPr>
          <p:cNvSpPr/>
          <p:nvPr/>
        </p:nvSpPr>
        <p:spPr>
          <a:xfrm>
            <a:off x="4329258" y="3983339"/>
            <a:ext cx="261993" cy="318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667"/>
                </a:lnTo>
                <a:cubicBezTo>
                  <a:pt x="0" y="20272"/>
                  <a:pt x="1590" y="21600"/>
                  <a:pt x="3539" y="21600"/>
                </a:cubicBezTo>
                <a:lnTo>
                  <a:pt x="14156" y="21600"/>
                </a:lnTo>
                <a:lnTo>
                  <a:pt x="14156" y="18385"/>
                </a:lnTo>
                <a:cubicBezTo>
                  <a:pt x="14156" y="16781"/>
                  <a:pt x="15770" y="15471"/>
                  <a:pt x="17718" y="15472"/>
                </a:cubicBezTo>
                <a:lnTo>
                  <a:pt x="21600" y="15472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535" y="3365"/>
                </a:moveTo>
                <a:lnTo>
                  <a:pt x="9019" y="4173"/>
                </a:lnTo>
                <a:lnTo>
                  <a:pt x="5891" y="8046"/>
                </a:lnTo>
                <a:lnTo>
                  <a:pt x="3722" y="6711"/>
                </a:lnTo>
                <a:lnTo>
                  <a:pt x="3014" y="6279"/>
                </a:lnTo>
                <a:lnTo>
                  <a:pt x="4064" y="5113"/>
                </a:lnTo>
                <a:lnTo>
                  <a:pt x="5434" y="5959"/>
                </a:lnTo>
                <a:lnTo>
                  <a:pt x="7535" y="3365"/>
                </a:lnTo>
                <a:close/>
                <a:moveTo>
                  <a:pt x="10983" y="5113"/>
                </a:moveTo>
                <a:lnTo>
                  <a:pt x="17353" y="5113"/>
                </a:lnTo>
                <a:lnTo>
                  <a:pt x="17353" y="6580"/>
                </a:lnTo>
                <a:lnTo>
                  <a:pt x="10983" y="6580"/>
                </a:lnTo>
                <a:lnTo>
                  <a:pt x="10983" y="5113"/>
                </a:lnTo>
                <a:close/>
                <a:moveTo>
                  <a:pt x="7535" y="8629"/>
                </a:moveTo>
                <a:lnTo>
                  <a:pt x="9019" y="9437"/>
                </a:lnTo>
                <a:lnTo>
                  <a:pt x="5891" y="13310"/>
                </a:lnTo>
                <a:lnTo>
                  <a:pt x="3722" y="11975"/>
                </a:lnTo>
                <a:lnTo>
                  <a:pt x="3014" y="11524"/>
                </a:lnTo>
                <a:lnTo>
                  <a:pt x="4064" y="10358"/>
                </a:lnTo>
                <a:lnTo>
                  <a:pt x="5434" y="11204"/>
                </a:lnTo>
                <a:lnTo>
                  <a:pt x="7535" y="8629"/>
                </a:lnTo>
                <a:close/>
                <a:moveTo>
                  <a:pt x="10983" y="10358"/>
                </a:moveTo>
                <a:lnTo>
                  <a:pt x="17353" y="10358"/>
                </a:lnTo>
                <a:lnTo>
                  <a:pt x="17353" y="11825"/>
                </a:lnTo>
                <a:lnTo>
                  <a:pt x="10983" y="11825"/>
                </a:lnTo>
                <a:lnTo>
                  <a:pt x="10983" y="10358"/>
                </a:lnTo>
                <a:close/>
                <a:moveTo>
                  <a:pt x="17718" y="16919"/>
                </a:moveTo>
                <a:cubicBezTo>
                  <a:pt x="16742" y="16919"/>
                  <a:pt x="15937" y="17581"/>
                  <a:pt x="15937" y="18385"/>
                </a:cubicBezTo>
                <a:lnTo>
                  <a:pt x="15937" y="21600"/>
                </a:lnTo>
                <a:lnTo>
                  <a:pt x="21600" y="16919"/>
                </a:lnTo>
                <a:lnTo>
                  <a:pt x="17718" y="1691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4" name="Freeform 673">
            <a:extLst>
              <a:ext uri="{FF2B5EF4-FFF2-40B4-BE49-F238E27FC236}">
                <a16:creationId xmlns:a16="http://schemas.microsoft.com/office/drawing/2014/main" id="{01BC32A1-3F96-074B-9FBC-855AE80FB83A}"/>
              </a:ext>
            </a:extLst>
          </p:cNvPr>
          <p:cNvSpPr/>
          <p:nvPr/>
        </p:nvSpPr>
        <p:spPr>
          <a:xfrm>
            <a:off x="5807522" y="3936936"/>
            <a:ext cx="335284" cy="33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2" y="0"/>
                </a:moveTo>
                <a:cubicBezTo>
                  <a:pt x="16558" y="0"/>
                  <a:pt x="16132" y="69"/>
                  <a:pt x="15731" y="179"/>
                </a:cubicBezTo>
                <a:lnTo>
                  <a:pt x="15731" y="1234"/>
                </a:lnTo>
                <a:cubicBezTo>
                  <a:pt x="15291" y="1390"/>
                  <a:pt x="14898" y="1618"/>
                  <a:pt x="14551" y="1916"/>
                </a:cubicBezTo>
                <a:lnTo>
                  <a:pt x="13646" y="1397"/>
                </a:lnTo>
                <a:cubicBezTo>
                  <a:pt x="13050" y="1990"/>
                  <a:pt x="12604" y="2734"/>
                  <a:pt x="12384" y="3573"/>
                </a:cubicBezTo>
                <a:lnTo>
                  <a:pt x="13290" y="4093"/>
                </a:lnTo>
                <a:cubicBezTo>
                  <a:pt x="13249" y="4317"/>
                  <a:pt x="13225" y="4555"/>
                  <a:pt x="13225" y="4791"/>
                </a:cubicBezTo>
                <a:cubicBezTo>
                  <a:pt x="13225" y="5027"/>
                  <a:pt x="13249" y="5249"/>
                  <a:pt x="13290" y="5473"/>
                </a:cubicBezTo>
                <a:lnTo>
                  <a:pt x="12384" y="6009"/>
                </a:lnTo>
                <a:cubicBezTo>
                  <a:pt x="12604" y="6848"/>
                  <a:pt x="13050" y="7592"/>
                  <a:pt x="13646" y="8185"/>
                </a:cubicBezTo>
                <a:lnTo>
                  <a:pt x="14551" y="7666"/>
                </a:lnTo>
                <a:cubicBezTo>
                  <a:pt x="14898" y="7964"/>
                  <a:pt x="15292" y="8192"/>
                  <a:pt x="15731" y="8348"/>
                </a:cubicBezTo>
                <a:lnTo>
                  <a:pt x="15731" y="9403"/>
                </a:lnTo>
                <a:cubicBezTo>
                  <a:pt x="16132" y="9513"/>
                  <a:pt x="16558" y="9582"/>
                  <a:pt x="16992" y="9582"/>
                </a:cubicBezTo>
                <a:cubicBezTo>
                  <a:pt x="17426" y="9582"/>
                  <a:pt x="17837" y="9513"/>
                  <a:pt x="18237" y="9403"/>
                </a:cubicBezTo>
                <a:lnTo>
                  <a:pt x="18237" y="8348"/>
                </a:lnTo>
                <a:cubicBezTo>
                  <a:pt x="18677" y="8192"/>
                  <a:pt x="19087" y="7964"/>
                  <a:pt x="19434" y="7666"/>
                </a:cubicBezTo>
                <a:lnTo>
                  <a:pt x="20339" y="8185"/>
                </a:lnTo>
                <a:cubicBezTo>
                  <a:pt x="20935" y="7592"/>
                  <a:pt x="21380" y="6848"/>
                  <a:pt x="21600" y="6009"/>
                </a:cubicBezTo>
                <a:lnTo>
                  <a:pt x="20678" y="5473"/>
                </a:lnTo>
                <a:cubicBezTo>
                  <a:pt x="20720" y="5249"/>
                  <a:pt x="20759" y="5027"/>
                  <a:pt x="20759" y="4791"/>
                </a:cubicBezTo>
                <a:cubicBezTo>
                  <a:pt x="20759" y="4556"/>
                  <a:pt x="20736" y="4316"/>
                  <a:pt x="20695" y="4093"/>
                </a:cubicBezTo>
                <a:lnTo>
                  <a:pt x="21600" y="3573"/>
                </a:lnTo>
                <a:cubicBezTo>
                  <a:pt x="21380" y="2734"/>
                  <a:pt x="20935" y="1990"/>
                  <a:pt x="20339" y="1397"/>
                </a:cubicBezTo>
                <a:lnTo>
                  <a:pt x="19434" y="1916"/>
                </a:lnTo>
                <a:cubicBezTo>
                  <a:pt x="19087" y="1618"/>
                  <a:pt x="18677" y="1390"/>
                  <a:pt x="18237" y="1234"/>
                </a:cubicBezTo>
                <a:lnTo>
                  <a:pt x="18237" y="179"/>
                </a:lnTo>
                <a:cubicBezTo>
                  <a:pt x="17837" y="68"/>
                  <a:pt x="17426" y="0"/>
                  <a:pt x="16992" y="0"/>
                </a:cubicBezTo>
                <a:close/>
                <a:moveTo>
                  <a:pt x="16992" y="3021"/>
                </a:moveTo>
                <a:cubicBezTo>
                  <a:pt x="17961" y="3021"/>
                  <a:pt x="18738" y="3817"/>
                  <a:pt x="18738" y="4791"/>
                </a:cubicBezTo>
                <a:cubicBezTo>
                  <a:pt x="18738" y="5765"/>
                  <a:pt x="17961" y="6561"/>
                  <a:pt x="16992" y="6561"/>
                </a:cubicBezTo>
                <a:cubicBezTo>
                  <a:pt x="16022" y="6561"/>
                  <a:pt x="15230" y="5765"/>
                  <a:pt x="15230" y="4791"/>
                </a:cubicBezTo>
                <a:cubicBezTo>
                  <a:pt x="15230" y="3817"/>
                  <a:pt x="16022" y="3021"/>
                  <a:pt x="16992" y="3021"/>
                </a:cubicBezTo>
                <a:close/>
                <a:moveTo>
                  <a:pt x="8779" y="6123"/>
                </a:moveTo>
                <a:lnTo>
                  <a:pt x="8326" y="7341"/>
                </a:lnTo>
                <a:cubicBezTo>
                  <a:pt x="7800" y="7291"/>
                  <a:pt x="7270" y="7297"/>
                  <a:pt x="6758" y="7373"/>
                </a:cubicBezTo>
                <a:lnTo>
                  <a:pt x="6241" y="6204"/>
                </a:lnTo>
                <a:cubicBezTo>
                  <a:pt x="5070" y="6435"/>
                  <a:pt x="3963" y="6920"/>
                  <a:pt x="3023" y="7633"/>
                </a:cubicBezTo>
                <a:lnTo>
                  <a:pt x="3557" y="8819"/>
                </a:lnTo>
                <a:cubicBezTo>
                  <a:pt x="3158" y="9150"/>
                  <a:pt x="2789" y="9530"/>
                  <a:pt x="2474" y="9955"/>
                </a:cubicBezTo>
                <a:lnTo>
                  <a:pt x="1261" y="9485"/>
                </a:lnTo>
                <a:cubicBezTo>
                  <a:pt x="932" y="9970"/>
                  <a:pt x="668" y="10499"/>
                  <a:pt x="453" y="11060"/>
                </a:cubicBezTo>
                <a:cubicBezTo>
                  <a:pt x="240" y="11621"/>
                  <a:pt x="82" y="12201"/>
                  <a:pt x="0" y="12781"/>
                </a:cubicBezTo>
                <a:lnTo>
                  <a:pt x="1213" y="13252"/>
                </a:lnTo>
                <a:cubicBezTo>
                  <a:pt x="1163" y="13781"/>
                  <a:pt x="1185" y="14297"/>
                  <a:pt x="1261" y="14811"/>
                </a:cubicBezTo>
                <a:lnTo>
                  <a:pt x="81" y="15347"/>
                </a:lnTo>
                <a:cubicBezTo>
                  <a:pt x="193" y="15923"/>
                  <a:pt x="354" y="16487"/>
                  <a:pt x="598" y="17036"/>
                </a:cubicBezTo>
                <a:cubicBezTo>
                  <a:pt x="842" y="17586"/>
                  <a:pt x="1152" y="18094"/>
                  <a:pt x="1504" y="18563"/>
                </a:cubicBezTo>
                <a:lnTo>
                  <a:pt x="2684" y="18043"/>
                </a:lnTo>
                <a:cubicBezTo>
                  <a:pt x="3013" y="18444"/>
                  <a:pt x="3391" y="18799"/>
                  <a:pt x="3816" y="19115"/>
                </a:cubicBezTo>
                <a:lnTo>
                  <a:pt x="3363" y="20333"/>
                </a:lnTo>
                <a:cubicBezTo>
                  <a:pt x="3847" y="20661"/>
                  <a:pt x="4356" y="20946"/>
                  <a:pt x="4915" y="21162"/>
                </a:cubicBezTo>
                <a:cubicBezTo>
                  <a:pt x="5472" y="21376"/>
                  <a:pt x="6047" y="21518"/>
                  <a:pt x="6629" y="21600"/>
                </a:cubicBezTo>
                <a:lnTo>
                  <a:pt x="7098" y="20382"/>
                </a:lnTo>
                <a:cubicBezTo>
                  <a:pt x="7624" y="20432"/>
                  <a:pt x="8154" y="20426"/>
                  <a:pt x="8666" y="20349"/>
                </a:cubicBezTo>
                <a:lnTo>
                  <a:pt x="9183" y="21519"/>
                </a:lnTo>
                <a:cubicBezTo>
                  <a:pt x="10354" y="21288"/>
                  <a:pt x="11445" y="20786"/>
                  <a:pt x="12384" y="20073"/>
                </a:cubicBezTo>
                <a:lnTo>
                  <a:pt x="11867" y="18904"/>
                </a:lnTo>
                <a:cubicBezTo>
                  <a:pt x="12266" y="18573"/>
                  <a:pt x="12635" y="18194"/>
                  <a:pt x="12950" y="17767"/>
                </a:cubicBezTo>
                <a:lnTo>
                  <a:pt x="14147" y="18238"/>
                </a:lnTo>
                <a:cubicBezTo>
                  <a:pt x="14476" y="17753"/>
                  <a:pt x="14756" y="17224"/>
                  <a:pt x="14971" y="16663"/>
                </a:cubicBezTo>
                <a:cubicBezTo>
                  <a:pt x="15186" y="16102"/>
                  <a:pt x="15326" y="15522"/>
                  <a:pt x="15408" y="14941"/>
                </a:cubicBezTo>
                <a:lnTo>
                  <a:pt x="14195" y="14470"/>
                </a:lnTo>
                <a:cubicBezTo>
                  <a:pt x="14245" y="13942"/>
                  <a:pt x="14239" y="13425"/>
                  <a:pt x="14163" y="12911"/>
                </a:cubicBezTo>
                <a:lnTo>
                  <a:pt x="15343" y="12375"/>
                </a:lnTo>
                <a:cubicBezTo>
                  <a:pt x="15231" y="11800"/>
                  <a:pt x="15053" y="11236"/>
                  <a:pt x="14810" y="10686"/>
                </a:cubicBezTo>
                <a:cubicBezTo>
                  <a:pt x="14566" y="10137"/>
                  <a:pt x="14271" y="9629"/>
                  <a:pt x="13920" y="9160"/>
                </a:cubicBezTo>
                <a:lnTo>
                  <a:pt x="12724" y="9679"/>
                </a:lnTo>
                <a:cubicBezTo>
                  <a:pt x="12395" y="9279"/>
                  <a:pt x="12017" y="8924"/>
                  <a:pt x="11592" y="8608"/>
                </a:cubicBezTo>
                <a:lnTo>
                  <a:pt x="12061" y="7389"/>
                </a:lnTo>
                <a:cubicBezTo>
                  <a:pt x="11576" y="7062"/>
                  <a:pt x="11052" y="6777"/>
                  <a:pt x="10493" y="6561"/>
                </a:cubicBezTo>
                <a:cubicBezTo>
                  <a:pt x="9936" y="6346"/>
                  <a:pt x="9361" y="6205"/>
                  <a:pt x="8779" y="6123"/>
                </a:cubicBezTo>
                <a:close/>
                <a:moveTo>
                  <a:pt x="7599" y="10329"/>
                </a:moveTo>
                <a:cubicBezTo>
                  <a:pt x="8055" y="10314"/>
                  <a:pt x="8520" y="10398"/>
                  <a:pt x="8973" y="10573"/>
                </a:cubicBezTo>
                <a:cubicBezTo>
                  <a:pt x="10784" y="11270"/>
                  <a:pt x="11689" y="13301"/>
                  <a:pt x="10994" y="15120"/>
                </a:cubicBezTo>
                <a:cubicBezTo>
                  <a:pt x="10299" y="16939"/>
                  <a:pt x="8263" y="17848"/>
                  <a:pt x="6451" y="17150"/>
                </a:cubicBezTo>
                <a:cubicBezTo>
                  <a:pt x="4642" y="16452"/>
                  <a:pt x="3735" y="14422"/>
                  <a:pt x="4430" y="12603"/>
                </a:cubicBezTo>
                <a:cubicBezTo>
                  <a:pt x="4951" y="11238"/>
                  <a:pt x="6231" y="10376"/>
                  <a:pt x="7599" y="1032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5" name="Freeform 626">
            <a:extLst>
              <a:ext uri="{FF2B5EF4-FFF2-40B4-BE49-F238E27FC236}">
                <a16:creationId xmlns:a16="http://schemas.microsoft.com/office/drawing/2014/main" id="{6CA72DAD-DCB1-924B-AEB5-67B9B796FF51}"/>
              </a:ext>
            </a:extLst>
          </p:cNvPr>
          <p:cNvSpPr/>
          <p:nvPr/>
        </p:nvSpPr>
        <p:spPr>
          <a:xfrm>
            <a:off x="7369973" y="3959656"/>
            <a:ext cx="270599" cy="332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45" h="21600" extrusionOk="0">
                <a:moveTo>
                  <a:pt x="20683" y="4237"/>
                </a:moveTo>
                <a:cubicBezTo>
                  <a:pt x="20647" y="4079"/>
                  <a:pt x="20535" y="3839"/>
                  <a:pt x="20433" y="3703"/>
                </a:cubicBezTo>
                <a:cubicBezTo>
                  <a:pt x="20433" y="3703"/>
                  <a:pt x="17653" y="0"/>
                  <a:pt x="10422" y="0"/>
                </a:cubicBezTo>
                <a:cubicBezTo>
                  <a:pt x="3193" y="0"/>
                  <a:pt x="410" y="3703"/>
                  <a:pt x="410" y="3703"/>
                </a:cubicBezTo>
                <a:cubicBezTo>
                  <a:pt x="308" y="3839"/>
                  <a:pt x="196" y="4079"/>
                  <a:pt x="161" y="4237"/>
                </a:cubicBezTo>
                <a:cubicBezTo>
                  <a:pt x="161" y="4237"/>
                  <a:pt x="-377" y="6638"/>
                  <a:pt x="513" y="10081"/>
                </a:cubicBezTo>
                <a:cubicBezTo>
                  <a:pt x="1332" y="13245"/>
                  <a:pt x="3598" y="17782"/>
                  <a:pt x="9749" y="21420"/>
                </a:cubicBezTo>
                <a:cubicBezTo>
                  <a:pt x="9951" y="21540"/>
                  <a:pt x="10187" y="21600"/>
                  <a:pt x="10422" y="21600"/>
                </a:cubicBezTo>
                <a:cubicBezTo>
                  <a:pt x="10658" y="21600"/>
                  <a:pt x="10893" y="21540"/>
                  <a:pt x="11096" y="21420"/>
                </a:cubicBezTo>
                <a:cubicBezTo>
                  <a:pt x="17245" y="17781"/>
                  <a:pt x="19511" y="13245"/>
                  <a:pt x="20330" y="10081"/>
                </a:cubicBezTo>
                <a:cubicBezTo>
                  <a:pt x="21223" y="6638"/>
                  <a:pt x="20683" y="4237"/>
                  <a:pt x="20683" y="4237"/>
                </a:cubicBezTo>
                <a:close/>
                <a:moveTo>
                  <a:pt x="17961" y="9645"/>
                </a:moveTo>
                <a:cubicBezTo>
                  <a:pt x="17938" y="9736"/>
                  <a:pt x="17909" y="9831"/>
                  <a:pt x="17882" y="9924"/>
                </a:cubicBezTo>
                <a:lnTo>
                  <a:pt x="10422" y="9924"/>
                </a:lnTo>
                <a:lnTo>
                  <a:pt x="10422" y="19304"/>
                </a:lnTo>
                <a:cubicBezTo>
                  <a:pt x="5623" y="16237"/>
                  <a:pt x="3712" y="12588"/>
                  <a:pt x="2961" y="9924"/>
                </a:cubicBezTo>
                <a:lnTo>
                  <a:pt x="10422" y="9924"/>
                </a:lnTo>
                <a:lnTo>
                  <a:pt x="10422" y="2043"/>
                </a:lnTo>
                <a:cubicBezTo>
                  <a:pt x="15571" y="2043"/>
                  <a:pt x="17864" y="4227"/>
                  <a:pt x="18318" y="4724"/>
                </a:cubicBezTo>
                <a:cubicBezTo>
                  <a:pt x="18393" y="5183"/>
                  <a:pt x="18627" y="7074"/>
                  <a:pt x="17961" y="96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6" name="Freeform 753">
            <a:extLst>
              <a:ext uri="{FF2B5EF4-FFF2-40B4-BE49-F238E27FC236}">
                <a16:creationId xmlns:a16="http://schemas.microsoft.com/office/drawing/2014/main" id="{618772C1-9188-734F-948D-02558AE233D0}"/>
              </a:ext>
            </a:extLst>
          </p:cNvPr>
          <p:cNvSpPr/>
          <p:nvPr/>
        </p:nvSpPr>
        <p:spPr>
          <a:xfrm>
            <a:off x="8836452" y="3987564"/>
            <a:ext cx="352610" cy="284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5" y="0"/>
                </a:moveTo>
                <a:lnTo>
                  <a:pt x="0" y="7207"/>
                </a:lnTo>
                <a:lnTo>
                  <a:pt x="10800" y="21600"/>
                </a:lnTo>
                <a:lnTo>
                  <a:pt x="21600" y="7207"/>
                </a:lnTo>
                <a:lnTo>
                  <a:pt x="16607" y="0"/>
                </a:lnTo>
                <a:lnTo>
                  <a:pt x="4975" y="0"/>
                </a:lnTo>
                <a:close/>
                <a:moveTo>
                  <a:pt x="7652" y="1724"/>
                </a:moveTo>
                <a:lnTo>
                  <a:pt x="9208" y="1724"/>
                </a:lnTo>
                <a:lnTo>
                  <a:pt x="7236" y="6357"/>
                </a:lnTo>
                <a:lnTo>
                  <a:pt x="14291" y="6357"/>
                </a:lnTo>
                <a:lnTo>
                  <a:pt x="12084" y="1724"/>
                </a:lnTo>
                <a:lnTo>
                  <a:pt x="13694" y="1724"/>
                </a:lnTo>
                <a:lnTo>
                  <a:pt x="15902" y="6357"/>
                </a:lnTo>
                <a:lnTo>
                  <a:pt x="19176" y="6357"/>
                </a:lnTo>
                <a:lnTo>
                  <a:pt x="19737" y="7163"/>
                </a:lnTo>
                <a:lnTo>
                  <a:pt x="19067" y="8058"/>
                </a:lnTo>
                <a:lnTo>
                  <a:pt x="15630" y="8058"/>
                </a:lnTo>
                <a:lnTo>
                  <a:pt x="10800" y="18914"/>
                </a:lnTo>
                <a:lnTo>
                  <a:pt x="5952" y="8058"/>
                </a:lnTo>
                <a:lnTo>
                  <a:pt x="2533" y="8058"/>
                </a:lnTo>
                <a:lnTo>
                  <a:pt x="1845" y="7163"/>
                </a:lnTo>
                <a:lnTo>
                  <a:pt x="2406" y="6357"/>
                </a:lnTo>
                <a:lnTo>
                  <a:pt x="5662" y="6357"/>
                </a:lnTo>
                <a:lnTo>
                  <a:pt x="7652" y="1724"/>
                </a:lnTo>
                <a:close/>
                <a:moveTo>
                  <a:pt x="7544" y="8058"/>
                </a:moveTo>
                <a:lnTo>
                  <a:pt x="10800" y="15377"/>
                </a:lnTo>
                <a:lnTo>
                  <a:pt x="14056" y="8058"/>
                </a:lnTo>
                <a:lnTo>
                  <a:pt x="7544" y="805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47" name="Freeform 928">
            <a:extLst>
              <a:ext uri="{FF2B5EF4-FFF2-40B4-BE49-F238E27FC236}">
                <a16:creationId xmlns:a16="http://schemas.microsoft.com/office/drawing/2014/main" id="{961E99BB-9F54-3845-9587-0C8AA4A1693F}"/>
              </a:ext>
            </a:extLst>
          </p:cNvPr>
          <p:cNvSpPr/>
          <p:nvPr/>
        </p:nvSpPr>
        <p:spPr>
          <a:xfrm>
            <a:off x="1274349" y="4032765"/>
            <a:ext cx="292729" cy="351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7" y="0"/>
                </a:moveTo>
                <a:cubicBezTo>
                  <a:pt x="6477" y="0"/>
                  <a:pt x="2114" y="3633"/>
                  <a:pt x="2114" y="8123"/>
                </a:cubicBezTo>
                <a:cubicBezTo>
                  <a:pt x="2114" y="8423"/>
                  <a:pt x="2136" y="8721"/>
                  <a:pt x="2174" y="9013"/>
                </a:cubicBezTo>
                <a:cubicBezTo>
                  <a:pt x="1455" y="10232"/>
                  <a:pt x="122" y="12396"/>
                  <a:pt x="101" y="12436"/>
                </a:cubicBezTo>
                <a:cubicBezTo>
                  <a:pt x="32" y="12565"/>
                  <a:pt x="0" y="12706"/>
                  <a:pt x="0" y="12856"/>
                </a:cubicBezTo>
                <a:cubicBezTo>
                  <a:pt x="0" y="13425"/>
                  <a:pt x="547" y="13897"/>
                  <a:pt x="1228" y="13897"/>
                </a:cubicBezTo>
                <a:lnTo>
                  <a:pt x="2476" y="13897"/>
                </a:lnTo>
                <a:lnTo>
                  <a:pt x="2456" y="16834"/>
                </a:lnTo>
                <a:cubicBezTo>
                  <a:pt x="2456" y="17625"/>
                  <a:pt x="3239" y="18260"/>
                  <a:pt x="4187" y="18260"/>
                </a:cubicBezTo>
                <a:lnTo>
                  <a:pt x="7750" y="18260"/>
                </a:lnTo>
                <a:lnTo>
                  <a:pt x="8938" y="21600"/>
                </a:lnTo>
                <a:lnTo>
                  <a:pt x="20533" y="18663"/>
                </a:lnTo>
                <a:lnTo>
                  <a:pt x="18782" y="13846"/>
                </a:lnTo>
                <a:cubicBezTo>
                  <a:pt x="20525" y="12377"/>
                  <a:pt x="21600" y="10354"/>
                  <a:pt x="21600" y="8123"/>
                </a:cubicBezTo>
                <a:cubicBezTo>
                  <a:pt x="21600" y="3633"/>
                  <a:pt x="17235" y="0"/>
                  <a:pt x="11857" y="0"/>
                </a:cubicBezTo>
                <a:close/>
                <a:moveTo>
                  <a:pt x="11837" y="3340"/>
                </a:moveTo>
                <a:cubicBezTo>
                  <a:pt x="12371" y="3340"/>
                  <a:pt x="12874" y="3413"/>
                  <a:pt x="13367" y="3524"/>
                </a:cubicBezTo>
                <a:lnTo>
                  <a:pt x="13367" y="4599"/>
                </a:lnTo>
                <a:cubicBezTo>
                  <a:pt x="13907" y="4758"/>
                  <a:pt x="14409" y="4999"/>
                  <a:pt x="14836" y="5303"/>
                </a:cubicBezTo>
                <a:lnTo>
                  <a:pt x="15963" y="4766"/>
                </a:lnTo>
                <a:cubicBezTo>
                  <a:pt x="16696" y="5372"/>
                  <a:pt x="17223" y="6126"/>
                  <a:pt x="17493" y="6982"/>
                </a:cubicBezTo>
                <a:lnTo>
                  <a:pt x="16386" y="7519"/>
                </a:lnTo>
                <a:cubicBezTo>
                  <a:pt x="16437" y="7747"/>
                  <a:pt x="16467" y="7983"/>
                  <a:pt x="16467" y="8224"/>
                </a:cubicBezTo>
                <a:cubicBezTo>
                  <a:pt x="16467" y="8464"/>
                  <a:pt x="16437" y="8700"/>
                  <a:pt x="16386" y="8929"/>
                </a:cubicBezTo>
                <a:lnTo>
                  <a:pt x="17493" y="9466"/>
                </a:lnTo>
                <a:cubicBezTo>
                  <a:pt x="17224" y="10322"/>
                  <a:pt x="16697" y="11093"/>
                  <a:pt x="15963" y="11698"/>
                </a:cubicBezTo>
                <a:lnTo>
                  <a:pt x="14836" y="11161"/>
                </a:lnTo>
                <a:cubicBezTo>
                  <a:pt x="14409" y="11466"/>
                  <a:pt x="13907" y="11707"/>
                  <a:pt x="13367" y="11866"/>
                </a:cubicBezTo>
                <a:lnTo>
                  <a:pt x="13367" y="12940"/>
                </a:lnTo>
                <a:cubicBezTo>
                  <a:pt x="12874" y="13052"/>
                  <a:pt x="12371" y="13108"/>
                  <a:pt x="11837" y="13108"/>
                </a:cubicBezTo>
                <a:cubicBezTo>
                  <a:pt x="11302" y="13108"/>
                  <a:pt x="10779" y="13052"/>
                  <a:pt x="10287" y="12940"/>
                </a:cubicBezTo>
                <a:lnTo>
                  <a:pt x="10287" y="11866"/>
                </a:lnTo>
                <a:cubicBezTo>
                  <a:pt x="9746" y="11707"/>
                  <a:pt x="9264" y="11465"/>
                  <a:pt x="8837" y="11161"/>
                </a:cubicBezTo>
                <a:lnTo>
                  <a:pt x="7710" y="11698"/>
                </a:lnTo>
                <a:cubicBezTo>
                  <a:pt x="6977" y="11092"/>
                  <a:pt x="6451" y="10322"/>
                  <a:pt x="6180" y="9466"/>
                </a:cubicBezTo>
                <a:lnTo>
                  <a:pt x="7287" y="8929"/>
                </a:lnTo>
                <a:cubicBezTo>
                  <a:pt x="7237" y="8700"/>
                  <a:pt x="7207" y="8465"/>
                  <a:pt x="7207" y="8224"/>
                </a:cubicBezTo>
                <a:cubicBezTo>
                  <a:pt x="7207" y="7983"/>
                  <a:pt x="7237" y="7747"/>
                  <a:pt x="7287" y="7519"/>
                </a:cubicBezTo>
                <a:lnTo>
                  <a:pt x="6180" y="6982"/>
                </a:lnTo>
                <a:cubicBezTo>
                  <a:pt x="6451" y="6126"/>
                  <a:pt x="6977" y="5372"/>
                  <a:pt x="7710" y="4766"/>
                </a:cubicBezTo>
                <a:lnTo>
                  <a:pt x="8837" y="5303"/>
                </a:lnTo>
                <a:cubicBezTo>
                  <a:pt x="9264" y="4999"/>
                  <a:pt x="9746" y="4758"/>
                  <a:pt x="10287" y="4599"/>
                </a:cubicBezTo>
                <a:lnTo>
                  <a:pt x="10287" y="3524"/>
                </a:lnTo>
                <a:cubicBezTo>
                  <a:pt x="10779" y="3412"/>
                  <a:pt x="11302" y="3340"/>
                  <a:pt x="11837" y="3340"/>
                </a:cubicBezTo>
                <a:close/>
                <a:moveTo>
                  <a:pt x="11837" y="6428"/>
                </a:moveTo>
                <a:cubicBezTo>
                  <a:pt x="10644" y="6428"/>
                  <a:pt x="9683" y="7230"/>
                  <a:pt x="9683" y="8224"/>
                </a:cubicBezTo>
                <a:cubicBezTo>
                  <a:pt x="9683" y="9218"/>
                  <a:pt x="10644" y="10036"/>
                  <a:pt x="11837" y="10036"/>
                </a:cubicBezTo>
                <a:cubicBezTo>
                  <a:pt x="13029" y="10036"/>
                  <a:pt x="13991" y="9218"/>
                  <a:pt x="13991" y="8224"/>
                </a:cubicBezTo>
                <a:cubicBezTo>
                  <a:pt x="13991" y="7230"/>
                  <a:pt x="13029" y="6428"/>
                  <a:pt x="11837" y="642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dirty="0"/>
          </a:p>
        </p:txBody>
      </p:sp>
      <p:sp>
        <p:nvSpPr>
          <p:cNvPr id="50" name="The intersection between the DevOps team and customer.">
            <a:extLst>
              <a:ext uri="{FF2B5EF4-FFF2-40B4-BE49-F238E27FC236}">
                <a16:creationId xmlns:a16="http://schemas.microsoft.com/office/drawing/2014/main" id="{DE1FDED7-EC9E-734C-9281-3F76018C8B89}"/>
              </a:ext>
            </a:extLst>
          </p:cNvPr>
          <p:cNvSpPr txBox="1"/>
          <p:nvPr/>
        </p:nvSpPr>
        <p:spPr>
          <a:xfrm>
            <a:off x="1988115" y="4783630"/>
            <a:ext cx="18161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HA and Scalability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1" name="The intersection between the DevOps team and customer.">
            <a:extLst>
              <a:ext uri="{FF2B5EF4-FFF2-40B4-BE49-F238E27FC236}">
                <a16:creationId xmlns:a16="http://schemas.microsoft.com/office/drawing/2014/main" id="{B1E35BC7-3626-C647-BBCB-4EAAF22785E8}"/>
              </a:ext>
            </a:extLst>
          </p:cNvPr>
          <p:cNvSpPr txBox="1"/>
          <p:nvPr/>
        </p:nvSpPr>
        <p:spPr>
          <a:xfrm>
            <a:off x="6597221" y="2940637"/>
            <a:ext cx="18161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Security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e intersection between the DevOps team and customer.">
            <a:extLst>
              <a:ext uri="{FF2B5EF4-FFF2-40B4-BE49-F238E27FC236}">
                <a16:creationId xmlns:a16="http://schemas.microsoft.com/office/drawing/2014/main" id="{0B013E3D-E592-E34C-A4CC-E3E47BBFA035}"/>
              </a:ext>
            </a:extLst>
          </p:cNvPr>
          <p:cNvSpPr txBox="1"/>
          <p:nvPr/>
        </p:nvSpPr>
        <p:spPr>
          <a:xfrm>
            <a:off x="3473448" y="2737731"/>
            <a:ext cx="22267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Integration with AWS Services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4" name="The intersection between the DevOps team and customer.">
            <a:extLst>
              <a:ext uri="{FF2B5EF4-FFF2-40B4-BE49-F238E27FC236}">
                <a16:creationId xmlns:a16="http://schemas.microsoft.com/office/drawing/2014/main" id="{90E91522-685F-0149-9D42-C81D310A7DC9}"/>
              </a:ext>
            </a:extLst>
          </p:cNvPr>
          <p:cNvSpPr txBox="1"/>
          <p:nvPr/>
        </p:nvSpPr>
        <p:spPr>
          <a:xfrm>
            <a:off x="9420380" y="2694028"/>
            <a:ext cx="22267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Upgrade and patching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e intersection between the DevOps team and customer.">
            <a:extLst>
              <a:ext uri="{FF2B5EF4-FFF2-40B4-BE49-F238E27FC236}">
                <a16:creationId xmlns:a16="http://schemas.microsoft.com/office/drawing/2014/main" id="{8993DF6F-4F47-EB4B-94DE-3F24B37E4DCA}"/>
              </a:ext>
            </a:extLst>
          </p:cNvPr>
          <p:cNvSpPr txBox="1"/>
          <p:nvPr/>
        </p:nvSpPr>
        <p:spPr>
          <a:xfrm>
            <a:off x="7826910" y="4935008"/>
            <a:ext cx="23769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Compatibility with K8 ecosystem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" name="The intersection between the DevOps team and customer.">
            <a:extLst>
              <a:ext uri="{FF2B5EF4-FFF2-40B4-BE49-F238E27FC236}">
                <a16:creationId xmlns:a16="http://schemas.microsoft.com/office/drawing/2014/main" id="{F8C5C18E-0525-B647-872B-7C1A76711B2D}"/>
              </a:ext>
            </a:extLst>
          </p:cNvPr>
          <p:cNvSpPr txBox="1"/>
          <p:nvPr/>
        </p:nvSpPr>
        <p:spPr>
          <a:xfrm>
            <a:off x="4811043" y="4760343"/>
            <a:ext cx="23769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Flexibility in node provisioning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30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149690" y="363657"/>
            <a:ext cx="9273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Public vs Private EKS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5549624" y="908628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9C0AC8-760F-BE43-9258-8F59C15F3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54579"/>
              </p:ext>
            </p:extLst>
          </p:nvPr>
        </p:nvGraphicFramePr>
        <p:xfrm>
          <a:off x="2349499" y="1396451"/>
          <a:ext cx="7493001" cy="52057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7667">
                  <a:extLst>
                    <a:ext uri="{9D8B030D-6E8A-4147-A177-3AD203B41FA5}">
                      <a16:colId xmlns:a16="http://schemas.microsoft.com/office/drawing/2014/main" val="3119594806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4051551089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1140251529"/>
                    </a:ext>
                  </a:extLst>
                </a:gridCol>
              </a:tblGrid>
              <a:tr h="2254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dirty="0">
                          <a:effectLst/>
                        </a:rPr>
                        <a:t>Aspect</a:t>
                      </a:r>
                    </a:p>
                  </a:txBody>
                  <a:tcPr marL="46028" marR="46028" marT="23014" marB="230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dirty="0">
                          <a:effectLst/>
                        </a:rPr>
                        <a:t>Public EKS Cluster</a:t>
                      </a:r>
                    </a:p>
                  </a:txBody>
                  <a:tcPr marL="46028" marR="46028" marT="23014" marB="230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dirty="0">
                          <a:effectLst/>
                        </a:rPr>
                        <a:t>Private EKS Cluster</a:t>
                      </a:r>
                    </a:p>
                  </a:txBody>
                  <a:tcPr marL="46028" marR="46028" marT="23014" marB="23014" anchor="b"/>
                </a:tc>
                <a:extLst>
                  <a:ext uri="{0D108BD9-81ED-4DB2-BD59-A6C34878D82A}">
                    <a16:rowId xmlns:a16="http://schemas.microsoft.com/office/drawing/2014/main" val="4229382306"/>
                  </a:ext>
                </a:extLst>
              </a:tr>
              <a:tr h="615392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API Server Access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Exposed to the public internet.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Only accessible within the VPC or through a VPC endpoint.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965430936"/>
                  </a:ext>
                </a:extLst>
              </a:tr>
              <a:tr h="1183446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Security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Requires strict security measures for public internet access. Involves managing network controls, IAM roles, and Kubernetes RBAC.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Inherently more secure due to no direct internet access. Access typically controlled via VPN or Direct Connect.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494494182"/>
                  </a:ext>
                </a:extLst>
              </a:tr>
              <a:tr h="763723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Network Configuration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Needs configuration of internet gateways, route tables, and security groups for traffic management.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More complex, involving VPC endpoints and VPN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338145569"/>
                  </a:ext>
                </a:extLst>
              </a:tr>
              <a:tr h="899419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Use Cases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Suitable for development, testing, or applications needing public accessibility.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Preferred for production environments and sensitive workloads requiring strict security and privacy.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414099680"/>
                  </a:ext>
                </a:extLst>
              </a:tr>
              <a:tr h="615392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Cost Implications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</a:rPr>
                        <a:t>Possible additional costs for data transfer over the public internet.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Potentially higher due to use of AWS </a:t>
                      </a:r>
                      <a:r>
                        <a:rPr lang="en-GB" sz="1400" dirty="0" err="1">
                          <a:effectLst/>
                        </a:rPr>
                        <a:t>PrivateLink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893148621"/>
                  </a:ext>
                </a:extLst>
              </a:tr>
              <a:tr h="763723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Maintenance and Management</a:t>
                      </a:r>
                      <a:endParaRPr lang="en-GB" sz="1400">
                        <a:effectLst/>
                      </a:endParaRP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Generally easier to set up, manage and access.</a:t>
                      </a:r>
                    </a:p>
                  </a:txBody>
                  <a:tcPr marL="46028" marR="46028" marT="23014" marB="2301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Requires more advanced AWS and networking expertise for setup and management.</a:t>
                      </a:r>
                    </a:p>
                  </a:txBody>
                  <a:tcPr marL="46028" marR="46028" marT="23014" marB="23014" anchor="ctr"/>
                </a:tc>
                <a:extLst>
                  <a:ext uri="{0D108BD9-81ED-4DB2-BD59-A6C34878D82A}">
                    <a16:rowId xmlns:a16="http://schemas.microsoft.com/office/drawing/2014/main" val="12223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037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912573" y="124064"/>
            <a:ext cx="47938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Private EKS Architecture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2353405" y="71347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pic>
        <p:nvPicPr>
          <p:cNvPr id="58" name="Graphic 22" descr="User resource icon for the General Icons category.">
            <a:extLst>
              <a:ext uri="{FF2B5EF4-FFF2-40B4-BE49-F238E27FC236}">
                <a16:creationId xmlns:a16="http://schemas.microsoft.com/office/drawing/2014/main" id="{A9EEB372-622E-0E44-B1FC-09234F15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748723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39">
            <a:extLst>
              <a:ext uri="{FF2B5EF4-FFF2-40B4-BE49-F238E27FC236}">
                <a16:creationId xmlns:a16="http://schemas.microsoft.com/office/drawing/2014/main" id="{BF7A9E9B-357F-1E48-92FD-E30A52FC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39" y="404097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60" name="Graphic 59" descr="VPN gateway resource icon for the Amazon VPC service.&#10;">
            <a:extLst>
              <a:ext uri="{FF2B5EF4-FFF2-40B4-BE49-F238E27FC236}">
                <a16:creationId xmlns:a16="http://schemas.microsoft.com/office/drawing/2014/main" id="{7AD2E3A8-85A7-FB4B-B1E0-A1AC96246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0189" y="3505290"/>
            <a:ext cx="457200" cy="457200"/>
          </a:xfrm>
          <a:prstGeom prst="rect">
            <a:avLst/>
          </a:prstGeom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0EE871DD-3FA2-E845-944C-26529188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553" y="402827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gateway</a:t>
            </a:r>
          </a:p>
        </p:txBody>
      </p:sp>
      <p:cxnSp>
        <p:nvCxnSpPr>
          <p:cNvPr id="62" name="Straight Arrow Connector 61" descr="Right pointing horizontal arrow.">
            <a:extLst>
              <a:ext uri="{FF2B5EF4-FFF2-40B4-BE49-F238E27FC236}">
                <a16:creationId xmlns:a16="http://schemas.microsoft.com/office/drawing/2014/main" id="{35C0FE07-C107-C045-81DC-54312D09A284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1205923" y="3733800"/>
            <a:ext cx="754266" cy="9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 descr="Virtual private cloud (VPC) group.">
            <a:extLst>
              <a:ext uri="{FF2B5EF4-FFF2-40B4-BE49-F238E27FC236}">
                <a16:creationId xmlns:a16="http://schemas.microsoft.com/office/drawing/2014/main" id="{498FDFBF-7A79-4B46-B3DD-96D9B11A2129}"/>
              </a:ext>
            </a:extLst>
          </p:cNvPr>
          <p:cNvGrpSpPr/>
          <p:nvPr/>
        </p:nvGrpSpPr>
        <p:grpSpPr>
          <a:xfrm>
            <a:off x="3147429" y="1203744"/>
            <a:ext cx="8601932" cy="5412955"/>
            <a:chOff x="2283291" y="2618864"/>
            <a:chExt cx="9108648" cy="541295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91E800-D5B2-164B-B31E-850591E86000}"/>
                </a:ext>
              </a:extLst>
            </p:cNvPr>
            <p:cNvSpPr/>
            <p:nvPr/>
          </p:nvSpPr>
          <p:spPr>
            <a:xfrm>
              <a:off x="2283291" y="2618864"/>
              <a:ext cx="9108648" cy="5412955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[us-east-2]</a:t>
              </a:r>
            </a:p>
          </p:txBody>
        </p:sp>
        <p:pic>
          <p:nvPicPr>
            <p:cNvPr id="65" name="Graphic 64" descr="VPC group icon. ">
              <a:extLst>
                <a:ext uri="{FF2B5EF4-FFF2-40B4-BE49-F238E27FC236}">
                  <a16:creationId xmlns:a16="http://schemas.microsoft.com/office/drawing/2014/main" id="{3CF06814-F6B9-4044-9AB5-8A545E62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Group 66" descr="Private subnet group.">
            <a:extLst>
              <a:ext uri="{FF2B5EF4-FFF2-40B4-BE49-F238E27FC236}">
                <a16:creationId xmlns:a16="http://schemas.microsoft.com/office/drawing/2014/main" id="{BD620C99-1209-334D-981A-22C9202BCF45}"/>
              </a:ext>
            </a:extLst>
          </p:cNvPr>
          <p:cNvGrpSpPr/>
          <p:nvPr/>
        </p:nvGrpSpPr>
        <p:grpSpPr>
          <a:xfrm>
            <a:off x="4370903" y="1582857"/>
            <a:ext cx="3607578" cy="1421982"/>
            <a:chOff x="4196312" y="2439177"/>
            <a:chExt cx="3607578" cy="142198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586984-EBE5-F940-81D1-A3226DD79A3C}"/>
                </a:ext>
              </a:extLst>
            </p:cNvPr>
            <p:cNvSpPr/>
            <p:nvPr/>
          </p:nvSpPr>
          <p:spPr>
            <a:xfrm>
              <a:off x="4196312" y="2439177"/>
              <a:ext cx="3607578" cy="14219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(AZ-A)</a:t>
              </a:r>
            </a:p>
          </p:txBody>
        </p:sp>
        <p:pic>
          <p:nvPicPr>
            <p:cNvPr id="69" name="Graphic 68" descr="Private subnet group icon. ">
              <a:extLst>
                <a:ext uri="{FF2B5EF4-FFF2-40B4-BE49-F238E27FC236}">
                  <a16:creationId xmlns:a16="http://schemas.microsoft.com/office/drawing/2014/main" id="{130447F7-C5EE-B548-9E3A-1CD6D1FF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1" name="Group 70" descr="Private subnet group.">
            <a:extLst>
              <a:ext uri="{FF2B5EF4-FFF2-40B4-BE49-F238E27FC236}">
                <a16:creationId xmlns:a16="http://schemas.microsoft.com/office/drawing/2014/main" id="{1E54F84D-6535-594A-8042-121394FEBAAB}"/>
              </a:ext>
            </a:extLst>
          </p:cNvPr>
          <p:cNvGrpSpPr/>
          <p:nvPr/>
        </p:nvGrpSpPr>
        <p:grpSpPr>
          <a:xfrm>
            <a:off x="4370903" y="3312312"/>
            <a:ext cx="3607578" cy="1421983"/>
            <a:chOff x="4196312" y="2439176"/>
            <a:chExt cx="3607578" cy="14219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1A0462-4BE8-8740-ABD4-3D5B0B626425}"/>
                </a:ext>
              </a:extLst>
            </p:cNvPr>
            <p:cNvSpPr/>
            <p:nvPr/>
          </p:nvSpPr>
          <p:spPr>
            <a:xfrm>
              <a:off x="4196312" y="2439176"/>
              <a:ext cx="3607578" cy="1421983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(AZ-B)</a:t>
              </a:r>
            </a:p>
          </p:txBody>
        </p:sp>
        <p:pic>
          <p:nvPicPr>
            <p:cNvPr id="73" name="Graphic 72" descr="Private subnet group icon. ">
              <a:extLst>
                <a:ext uri="{FF2B5EF4-FFF2-40B4-BE49-F238E27FC236}">
                  <a16:creationId xmlns:a16="http://schemas.microsoft.com/office/drawing/2014/main" id="{CBA799D3-753A-8540-B8E3-237897974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4" name="Group 73" descr="Private subnet group.">
            <a:extLst>
              <a:ext uri="{FF2B5EF4-FFF2-40B4-BE49-F238E27FC236}">
                <a16:creationId xmlns:a16="http://schemas.microsoft.com/office/drawing/2014/main" id="{8A67B953-3805-4146-B9C5-B3B65C358F89}"/>
              </a:ext>
            </a:extLst>
          </p:cNvPr>
          <p:cNvGrpSpPr/>
          <p:nvPr/>
        </p:nvGrpSpPr>
        <p:grpSpPr>
          <a:xfrm>
            <a:off x="4366514" y="5041769"/>
            <a:ext cx="3607578" cy="1421982"/>
            <a:chOff x="4196312" y="2439177"/>
            <a:chExt cx="3607578" cy="142198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C04BD33-FB91-0F43-B5F1-BD2944F01472}"/>
                </a:ext>
              </a:extLst>
            </p:cNvPr>
            <p:cNvSpPr/>
            <p:nvPr/>
          </p:nvSpPr>
          <p:spPr>
            <a:xfrm>
              <a:off x="4196312" y="2439177"/>
              <a:ext cx="3607578" cy="14219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(AZ-C)</a:t>
              </a:r>
            </a:p>
          </p:txBody>
        </p:sp>
        <p:pic>
          <p:nvPicPr>
            <p:cNvPr id="76" name="Graphic 75" descr="Private subnet group icon. ">
              <a:extLst>
                <a:ext uri="{FF2B5EF4-FFF2-40B4-BE49-F238E27FC236}">
                  <a16:creationId xmlns:a16="http://schemas.microsoft.com/office/drawing/2014/main" id="{202611A7-0ADF-2B41-A166-B4EAE324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908E0F3B-A39F-4949-BDD1-79C7C72E93B3}"/>
              </a:ext>
            </a:extLst>
          </p:cNvPr>
          <p:cNvSpPr/>
          <p:nvPr/>
        </p:nvSpPr>
        <p:spPr bwMode="auto">
          <a:xfrm rot="10800000">
            <a:off x="3701439" y="2058715"/>
            <a:ext cx="657456" cy="170048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1F58AB-D5E4-CB4E-9818-159C2746EAB6}"/>
              </a:ext>
            </a:extLst>
          </p:cNvPr>
          <p:cNvCxnSpPr>
            <a:cxnSpLocks/>
          </p:cNvCxnSpPr>
          <p:nvPr/>
        </p:nvCxnSpPr>
        <p:spPr bwMode="auto">
          <a:xfrm>
            <a:off x="2442789" y="3755153"/>
            <a:ext cx="123895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26">
            <a:extLst>
              <a:ext uri="{FF2B5EF4-FFF2-40B4-BE49-F238E27FC236}">
                <a16:creationId xmlns:a16="http://schemas.microsoft.com/office/drawing/2014/main" id="{28E03226-166C-2742-AD42-BA9BD6163A52}"/>
              </a:ext>
            </a:extLst>
          </p:cNvPr>
          <p:cNvSpPr/>
          <p:nvPr/>
        </p:nvSpPr>
        <p:spPr bwMode="auto">
          <a:xfrm rot="10800000">
            <a:off x="3701441" y="3757002"/>
            <a:ext cx="657454" cy="171845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B2BF52-35A5-FB47-BD84-0590F673C1C9}"/>
              </a:ext>
            </a:extLst>
          </p:cNvPr>
          <p:cNvGrpSpPr/>
          <p:nvPr/>
        </p:nvGrpSpPr>
        <p:grpSpPr>
          <a:xfrm>
            <a:off x="6416774" y="1762544"/>
            <a:ext cx="2695411" cy="4609052"/>
            <a:chOff x="7700757" y="1618581"/>
            <a:chExt cx="2695411" cy="4609052"/>
          </a:xfrm>
        </p:grpSpPr>
        <p:pic>
          <p:nvPicPr>
            <p:cNvPr id="81" name="Graphic 23" descr="Amazon Elastic Kubernetes Service (Amazon EKS) Service icon.">
              <a:extLst>
                <a:ext uri="{FF2B5EF4-FFF2-40B4-BE49-F238E27FC236}">
                  <a16:creationId xmlns:a16="http://schemas.microsoft.com/office/drawing/2014/main" id="{9B79D5DD-65C8-1D4E-B86A-987EB93F3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9899394" y="1635695"/>
              <a:ext cx="485001" cy="48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D402DCE-E79D-9644-BC8C-38609FF84638}"/>
                </a:ext>
              </a:extLst>
            </p:cNvPr>
            <p:cNvSpPr/>
            <p:nvPr/>
          </p:nvSpPr>
          <p:spPr>
            <a:xfrm>
              <a:off x="7700757" y="1618581"/>
              <a:ext cx="2695411" cy="4609052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2471B19-28D7-1843-94C7-918CB19DFDB1}"/>
              </a:ext>
            </a:extLst>
          </p:cNvPr>
          <p:cNvSpPr/>
          <p:nvPr/>
        </p:nvSpPr>
        <p:spPr>
          <a:xfrm>
            <a:off x="6578314" y="2131881"/>
            <a:ext cx="1895554" cy="398951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84" descr="Auto Scaling group icon.">
            <a:extLst>
              <a:ext uri="{FF2B5EF4-FFF2-40B4-BE49-F238E27FC236}">
                <a16:creationId xmlns:a16="http://schemas.microsoft.com/office/drawing/2014/main" id="{A872135F-ACF8-364D-AE99-7E5711294F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065480" y="2297936"/>
            <a:ext cx="381000" cy="381000"/>
          </a:xfrm>
          <a:prstGeom prst="rect">
            <a:avLst/>
          </a:prstGeom>
        </p:spPr>
      </p:pic>
      <p:pic>
        <p:nvPicPr>
          <p:cNvPr id="86" name="Graphic 85" descr="Instance instance icon for the Amazon EC2 service.">
            <a:extLst>
              <a:ext uri="{FF2B5EF4-FFF2-40B4-BE49-F238E27FC236}">
                <a16:creationId xmlns:a16="http://schemas.microsoft.com/office/drawing/2014/main" id="{4EAC88B0-E3F4-2B4D-8AD6-7DCE2C6712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19012" y="2205924"/>
            <a:ext cx="457200" cy="457200"/>
          </a:xfrm>
          <a:prstGeom prst="rect">
            <a:avLst/>
          </a:prstGeom>
        </p:spPr>
      </p:pic>
      <p:sp>
        <p:nvSpPr>
          <p:cNvPr id="87" name="TextBox 16">
            <a:extLst>
              <a:ext uri="{FF2B5EF4-FFF2-40B4-BE49-F238E27FC236}">
                <a16:creationId xmlns:a16="http://schemas.microsoft.com/office/drawing/2014/main" id="{AE6A4E75-5E79-2949-9D0A-E3105456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414" y="265311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88" name="Graphic 87" descr="Instance instance icon for the Amazon EC2 service.">
            <a:extLst>
              <a:ext uri="{FF2B5EF4-FFF2-40B4-BE49-F238E27FC236}">
                <a16:creationId xmlns:a16="http://schemas.microsoft.com/office/drawing/2014/main" id="{75ACAA6C-1F60-974A-89B1-7A09F90952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52318" y="3614412"/>
            <a:ext cx="457200" cy="457200"/>
          </a:xfrm>
          <a:prstGeom prst="rect">
            <a:avLst/>
          </a:prstGeom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8B8F998D-C5D0-674D-A42F-4EE29A7B1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720" y="406160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90" name="Graphic 89" descr="Instance instance icon for the Amazon EC2 service.">
            <a:extLst>
              <a:ext uri="{FF2B5EF4-FFF2-40B4-BE49-F238E27FC236}">
                <a16:creationId xmlns:a16="http://schemas.microsoft.com/office/drawing/2014/main" id="{8A2D2476-0211-0D48-ABB4-76A2513E4C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52318" y="5243189"/>
            <a:ext cx="457200" cy="457200"/>
          </a:xfrm>
          <a:prstGeom prst="rect">
            <a:avLst/>
          </a:prstGeom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A5B8CEF7-2FFE-6C45-A7B2-0E227B2F4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720" y="56903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92" name="Graphic 91" descr="Endpoints resource icon for the Amazon VPC service.&#10;">
            <a:extLst>
              <a:ext uri="{FF2B5EF4-FFF2-40B4-BE49-F238E27FC236}">
                <a16:creationId xmlns:a16="http://schemas.microsoft.com/office/drawing/2014/main" id="{846F1D9F-B8C7-0A48-86F7-94E0BBBE70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26558" y="1990111"/>
            <a:ext cx="457200" cy="457200"/>
          </a:xfrm>
          <a:prstGeom prst="rect">
            <a:avLst/>
          </a:prstGeom>
        </p:spPr>
      </p:pic>
      <p:sp>
        <p:nvSpPr>
          <p:cNvPr id="93" name="TextBox 25">
            <a:extLst>
              <a:ext uri="{FF2B5EF4-FFF2-40B4-BE49-F238E27FC236}">
                <a16:creationId xmlns:a16="http://schemas.microsoft.com/office/drawing/2014/main" id="{31B85124-A0DC-CA4E-9E6B-CC3AFE80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704" y="2448104"/>
            <a:ext cx="164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EKS, ECR, EC2, … VPC endpoints</a:t>
            </a:r>
          </a:p>
        </p:txBody>
      </p:sp>
      <p:pic>
        <p:nvPicPr>
          <p:cNvPr id="94" name="Graphic 93" descr="Endpoints resource icon for the Amazon VPC service.&#10;">
            <a:extLst>
              <a:ext uri="{FF2B5EF4-FFF2-40B4-BE49-F238E27FC236}">
                <a16:creationId xmlns:a16="http://schemas.microsoft.com/office/drawing/2014/main" id="{D9D81C55-2A09-7245-969D-C658E742A6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64428" y="3718104"/>
            <a:ext cx="457200" cy="457200"/>
          </a:xfrm>
          <a:prstGeom prst="rect">
            <a:avLst/>
          </a:prstGeom>
        </p:spPr>
      </p:pic>
      <p:sp>
        <p:nvSpPr>
          <p:cNvPr id="95" name="TextBox 25">
            <a:extLst>
              <a:ext uri="{FF2B5EF4-FFF2-40B4-BE49-F238E27FC236}">
                <a16:creationId xmlns:a16="http://schemas.microsoft.com/office/drawing/2014/main" id="{49CEBE15-0F5B-164A-999B-29EDD498C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74" y="4176097"/>
            <a:ext cx="164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EKS, ECR, EC2, … VPC endpoints</a:t>
            </a:r>
          </a:p>
        </p:txBody>
      </p:sp>
      <p:pic>
        <p:nvPicPr>
          <p:cNvPr id="96" name="Graphic 95" descr="Endpoints resource icon for the Amazon VPC service.&#10;">
            <a:extLst>
              <a:ext uri="{FF2B5EF4-FFF2-40B4-BE49-F238E27FC236}">
                <a16:creationId xmlns:a16="http://schemas.microsoft.com/office/drawing/2014/main" id="{07DFB25E-09B6-DC44-9B63-5276DAB16C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12703" y="5451938"/>
            <a:ext cx="457200" cy="457200"/>
          </a:xfrm>
          <a:prstGeom prst="rect">
            <a:avLst/>
          </a:prstGeom>
        </p:spPr>
      </p:pic>
      <p:sp>
        <p:nvSpPr>
          <p:cNvPr id="97" name="TextBox 25">
            <a:extLst>
              <a:ext uri="{FF2B5EF4-FFF2-40B4-BE49-F238E27FC236}">
                <a16:creationId xmlns:a16="http://schemas.microsoft.com/office/drawing/2014/main" id="{A1799617-BA84-1A49-9E9F-298CA619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49" y="5909931"/>
            <a:ext cx="164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EKS, ECR, EC2, … VPC endpoints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FDF417-5A88-2542-8B32-FBA520FAD911}"/>
              </a:ext>
            </a:extLst>
          </p:cNvPr>
          <p:cNvGrpSpPr/>
          <p:nvPr/>
        </p:nvGrpSpPr>
        <p:grpSpPr>
          <a:xfrm>
            <a:off x="10495066" y="1722911"/>
            <a:ext cx="1174750" cy="725494"/>
            <a:chOff x="9834666" y="2524774"/>
            <a:chExt cx="1174750" cy="725494"/>
          </a:xfrm>
        </p:grpSpPr>
        <p:pic>
          <p:nvPicPr>
            <p:cNvPr id="98" name="Graphic 97" descr="Registry resource icon for the Amazon ECR service.">
              <a:extLst>
                <a:ext uri="{FF2B5EF4-FFF2-40B4-BE49-F238E27FC236}">
                  <a16:creationId xmlns:a16="http://schemas.microsoft.com/office/drawing/2014/main" id="{44686388-25AF-EF48-BC91-E350AF84C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189714" y="2524774"/>
              <a:ext cx="457200" cy="457200"/>
            </a:xfrm>
            <a:prstGeom prst="rect">
              <a:avLst/>
            </a:prstGeom>
          </p:spPr>
        </p:pic>
        <p:sp>
          <p:nvSpPr>
            <p:cNvPr id="99" name="TextBox 29">
              <a:extLst>
                <a:ext uri="{FF2B5EF4-FFF2-40B4-BE49-F238E27FC236}">
                  <a16:creationId xmlns:a16="http://schemas.microsoft.com/office/drawing/2014/main" id="{22031C09-23BE-AD49-AC8F-2BFAAF2F3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4666" y="2973269"/>
              <a:ext cx="11747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Private ECR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8274F-6E83-7C49-B427-2036EE86F785}"/>
              </a:ext>
            </a:extLst>
          </p:cNvPr>
          <p:cNvGrpSpPr/>
          <p:nvPr/>
        </p:nvGrpSpPr>
        <p:grpSpPr>
          <a:xfrm>
            <a:off x="10412757" y="2602203"/>
            <a:ext cx="1382713" cy="742136"/>
            <a:chOff x="9736994" y="3375279"/>
            <a:chExt cx="1382713" cy="742136"/>
          </a:xfrm>
        </p:grpSpPr>
        <p:pic>
          <p:nvPicPr>
            <p:cNvPr id="100" name="Graphic 99" descr="S3 Standard storage class icon for the Amazon S3 service.">
              <a:extLst>
                <a:ext uri="{FF2B5EF4-FFF2-40B4-BE49-F238E27FC236}">
                  <a16:creationId xmlns:a16="http://schemas.microsoft.com/office/drawing/2014/main" id="{2C07BA6A-056D-524A-91EC-BA9D1F44A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204425" y="3375279"/>
              <a:ext cx="457200" cy="457200"/>
            </a:xfrm>
            <a:prstGeom prst="rect">
              <a:avLst/>
            </a:prstGeom>
          </p:spPr>
        </p:pic>
        <p:sp>
          <p:nvSpPr>
            <p:cNvPr id="101" name="TextBox 62">
              <a:extLst>
                <a:ext uri="{FF2B5EF4-FFF2-40B4-BE49-F238E27FC236}">
                  <a16:creationId xmlns:a16="http://schemas.microsoft.com/office/drawing/2014/main" id="{2B495201-4615-F543-90B4-03B9C8B98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6994" y="3840416"/>
              <a:ext cx="13827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VPC state</a:t>
              </a:r>
            </a:p>
          </p:txBody>
        </p:sp>
      </p:grpSp>
      <p:pic>
        <p:nvPicPr>
          <p:cNvPr id="102" name="Graphic 101" descr="S3 Standard storage class icon for the Amazon S3 service.">
            <a:extLst>
              <a:ext uri="{FF2B5EF4-FFF2-40B4-BE49-F238E27FC236}">
                <a16:creationId xmlns:a16="http://schemas.microsoft.com/office/drawing/2014/main" id="{3BF4AAC7-B98A-E04E-846E-40D338C050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06685" y="3563137"/>
            <a:ext cx="457200" cy="457200"/>
          </a:xfrm>
          <a:prstGeom prst="rect">
            <a:avLst/>
          </a:prstGeom>
        </p:spPr>
      </p:pic>
      <p:sp>
        <p:nvSpPr>
          <p:cNvPr id="103" name="TextBox 62">
            <a:extLst>
              <a:ext uri="{FF2B5EF4-FFF2-40B4-BE49-F238E27FC236}">
                <a16:creationId xmlns:a16="http://schemas.microsoft.com/office/drawing/2014/main" id="{F2F02BAD-0045-8B47-935C-891361A0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9254" y="4028274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K8s state</a:t>
            </a:r>
          </a:p>
        </p:txBody>
      </p:sp>
      <p:pic>
        <p:nvPicPr>
          <p:cNvPr id="104" name="Graphic 103" descr="Amazon DynamoDB Accelerator (DAX) resource icon for the Amazon DynamoDB service.">
            <a:extLst>
              <a:ext uri="{FF2B5EF4-FFF2-40B4-BE49-F238E27FC236}">
                <a16:creationId xmlns:a16="http://schemas.microsoft.com/office/drawing/2014/main" id="{76042D58-C5E9-3E45-8F92-08CE265407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893480" y="4421559"/>
            <a:ext cx="457200" cy="457200"/>
          </a:xfrm>
          <a:prstGeom prst="rect">
            <a:avLst/>
          </a:prstGeom>
        </p:spPr>
      </p:pic>
      <p:sp>
        <p:nvSpPr>
          <p:cNvPr id="105" name="TextBox 24">
            <a:extLst>
              <a:ext uri="{FF2B5EF4-FFF2-40B4-BE49-F238E27FC236}">
                <a16:creationId xmlns:a16="http://schemas.microsoft.com/office/drawing/2014/main" id="{656F1506-EB9C-3C49-A500-240A77752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761" y="4878921"/>
            <a:ext cx="1627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VPC State Lock</a:t>
            </a:r>
          </a:p>
        </p:txBody>
      </p:sp>
      <p:pic>
        <p:nvPicPr>
          <p:cNvPr id="106" name="Graphic 105" descr="Amazon DynamoDB Accelerator (DAX) resource icon for the Amazon DynamoDB service.">
            <a:extLst>
              <a:ext uri="{FF2B5EF4-FFF2-40B4-BE49-F238E27FC236}">
                <a16:creationId xmlns:a16="http://schemas.microsoft.com/office/drawing/2014/main" id="{46467771-3BB7-204F-90C3-A2BDB4B0C9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934786" y="5449561"/>
            <a:ext cx="457200" cy="457200"/>
          </a:xfrm>
          <a:prstGeom prst="rect">
            <a:avLst/>
          </a:prstGeom>
        </p:spPr>
      </p:pic>
      <p:sp>
        <p:nvSpPr>
          <p:cNvPr id="107" name="TextBox 24">
            <a:extLst>
              <a:ext uri="{FF2B5EF4-FFF2-40B4-BE49-F238E27FC236}">
                <a16:creationId xmlns:a16="http://schemas.microsoft.com/office/drawing/2014/main" id="{AD346083-39B8-8D42-9DB2-CDB3360E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67" y="5906923"/>
            <a:ext cx="1627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K8s State Lock</a:t>
            </a:r>
          </a:p>
        </p:txBody>
      </p:sp>
      <p:pic>
        <p:nvPicPr>
          <p:cNvPr id="108" name="Graphic 107" descr="EFS Standard resource icon for the Amazon EFS service.">
            <a:extLst>
              <a:ext uri="{FF2B5EF4-FFF2-40B4-BE49-F238E27FC236}">
                <a16:creationId xmlns:a16="http://schemas.microsoft.com/office/drawing/2014/main" id="{5681254D-25B1-2442-B6EF-8AF91EADFF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579776" y="4120101"/>
            <a:ext cx="457200" cy="457200"/>
          </a:xfrm>
          <a:prstGeom prst="rect">
            <a:avLst/>
          </a:prstGeom>
        </p:spPr>
      </p:pic>
      <p:sp>
        <p:nvSpPr>
          <p:cNvPr id="109" name="TextBox 23">
            <a:extLst>
              <a:ext uri="{FF2B5EF4-FFF2-40B4-BE49-F238E27FC236}">
                <a16:creationId xmlns:a16="http://schemas.microsoft.com/office/drawing/2014/main" id="{15E61A4E-54B3-4F40-88B4-812528ED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287" y="4574375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110" name="Graphic 109" descr="Network Load Balancer resource icon for the Elastic Load Balancing service.">
            <a:extLst>
              <a:ext uri="{FF2B5EF4-FFF2-40B4-BE49-F238E27FC236}">
                <a16:creationId xmlns:a16="http://schemas.microsoft.com/office/drawing/2014/main" id="{5F6B89A1-8749-AD4B-A2BA-768298C19FD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582918" y="2970289"/>
            <a:ext cx="457200" cy="457200"/>
          </a:xfrm>
          <a:prstGeom prst="rect">
            <a:avLst/>
          </a:prstGeom>
        </p:spPr>
      </p:pic>
      <p:sp>
        <p:nvSpPr>
          <p:cNvPr id="111" name="TextBox 22">
            <a:extLst>
              <a:ext uri="{FF2B5EF4-FFF2-40B4-BE49-F238E27FC236}">
                <a16:creationId xmlns:a16="http://schemas.microsoft.com/office/drawing/2014/main" id="{273880EE-BF62-4144-9D1F-9F076DB5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291" y="3441777"/>
            <a:ext cx="1145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01F9B-78EB-DB47-83D5-445E4220F029}"/>
              </a:ext>
            </a:extLst>
          </p:cNvPr>
          <p:cNvSpPr txBox="1"/>
          <p:nvPr/>
        </p:nvSpPr>
        <p:spPr>
          <a:xfrm>
            <a:off x="7635236" y="2075348"/>
            <a:ext cx="969575" cy="26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NodeGroup</a:t>
            </a:r>
            <a:endParaRPr lang="en-MD" sz="1100" dirty="0"/>
          </a:p>
        </p:txBody>
      </p:sp>
    </p:spTree>
    <p:extLst>
      <p:ext uri="{BB962C8B-B14F-4D97-AF65-F5344CB8AC3E}">
        <p14:creationId xmlns:p14="http://schemas.microsoft.com/office/powerpoint/2010/main" val="40158313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341624" y="382078"/>
            <a:ext cx="4547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State storage in S3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1408512" y="99763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48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0C97E9F0-9995-F34D-9BEF-83E16B900BD2}"/>
              </a:ext>
            </a:extLst>
          </p:cNvPr>
          <p:cNvSpPr txBox="1"/>
          <p:nvPr/>
        </p:nvSpPr>
        <p:spPr>
          <a:xfrm>
            <a:off x="341624" y="1499434"/>
            <a:ext cx="11482076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Durability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S3 provides highly durable storage, ensuring that the Terraform state is preserved and protected against loss</a:t>
            </a:r>
          </a:p>
          <a:p>
            <a:r>
              <a:rPr lang="en-US" dirty="0">
                <a:solidFill>
                  <a:schemeClr val="accent2"/>
                </a:solidFill>
              </a:rPr>
              <a:t>Centralized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Storing state files in an S3 bucket allows teams to access the state centrally and securely, which is essential for collaborative environments</a:t>
            </a:r>
          </a:p>
          <a:p>
            <a:r>
              <a:rPr lang="en-US" dirty="0">
                <a:solidFill>
                  <a:schemeClr val="accent2"/>
                </a:solidFill>
              </a:rPr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S3 supports versioning, enabling you to keep a history of your Terraform state files. This can be critical for rolling back changes and understanding infrastructure evolution.</a:t>
            </a:r>
          </a:p>
          <a:p>
            <a:r>
              <a:rPr lang="en-US" dirty="0">
                <a:solidFill>
                  <a:schemeClr val="accent2"/>
                </a:solidFill>
              </a:rPr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Using S3, one can define fine-grained access controls and integrate with AWS IAM to manage who can access the state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3" name="Graphic 52" descr="Bucket resource icon for the Amazon S3 service.">
            <a:extLst>
              <a:ext uri="{FF2B5EF4-FFF2-40B4-BE49-F238E27FC236}">
                <a16:creationId xmlns:a16="http://schemas.microsoft.com/office/drawing/2014/main" id="{3C57D9C4-BD95-8046-96C8-AE93DC4B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526" y="5295345"/>
            <a:ext cx="1098272" cy="10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080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341624" y="389659"/>
            <a:ext cx="4547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State lock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798912" y="101033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48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0C97E9F0-9995-F34D-9BEF-83E16B900BD2}"/>
              </a:ext>
            </a:extLst>
          </p:cNvPr>
          <p:cNvSpPr txBox="1"/>
          <p:nvPr/>
        </p:nvSpPr>
        <p:spPr>
          <a:xfrm>
            <a:off x="341624" y="1499434"/>
            <a:ext cx="1148207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Locking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DynamoDB provides a reliable and efficient locking mechanism with its lightweight and high-performance NoSQL database service. </a:t>
            </a:r>
          </a:p>
          <a:p>
            <a:r>
              <a:rPr lang="en-US" dirty="0">
                <a:solidFill>
                  <a:schemeClr val="accent2"/>
                </a:solidFill>
              </a:rPr>
              <a:t>Concurrency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ensures that only one set of Terraform changes can be applied at a time, preventing conflicts</a:t>
            </a:r>
          </a:p>
          <a:p>
            <a:r>
              <a:rPr lang="en-US" dirty="0">
                <a:solidFill>
                  <a:schemeClr val="accent2"/>
                </a:solidFill>
              </a:rPr>
              <a:t>Scalability and 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DynamoDB offers high scalability and availability, which is beneficial for handling state locking across large and complex infrastructures.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8B41A-BDD7-754A-BABA-5F454DDC5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12" y="4414618"/>
            <a:ext cx="4178300" cy="21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5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762500" y="214684"/>
            <a:ext cx="9273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AWS </a:t>
            </a:r>
            <a:r>
              <a:rPr lang="en-US" sz="3400" b="1" dirty="0" err="1">
                <a:solidFill>
                  <a:srgbClr val="0070C0"/>
                </a:solidFill>
                <a:latin typeface="source-serif-pro"/>
              </a:rPr>
              <a:t>PrivateLink</a:t>
            </a:r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5858915" y="84077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54EF14-1E61-2D43-929B-5C8A64F233B1}"/>
              </a:ext>
            </a:extLst>
          </p:cNvPr>
          <p:cNvSpPr txBox="1"/>
          <p:nvPr/>
        </p:nvSpPr>
        <p:spPr>
          <a:xfrm>
            <a:off x="3721977" y="358451"/>
            <a:ext cx="5620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dirty="0"/>
          </a:p>
        </p:txBody>
      </p:sp>
      <p:sp>
        <p:nvSpPr>
          <p:cNvPr id="10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457F61F2-9496-C240-BC3B-A8AE71E91CF8}"/>
              </a:ext>
            </a:extLst>
          </p:cNvPr>
          <p:cNvSpPr txBox="1"/>
          <p:nvPr/>
        </p:nvSpPr>
        <p:spPr>
          <a:xfrm>
            <a:off x="7453694" y="1517742"/>
            <a:ext cx="4066414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Required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com.amazonaws.region.ec2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com.amazonaws.region.s3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com.amazonaws.region.eks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com.amazonaws.region.ecr.api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com.amazonaws.region.ecr.dkr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7453693" y="3993324"/>
            <a:ext cx="4636707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Optional VPC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com.amazonaws.region.sts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com.amazonaws.region.logs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com.amazonaws.region.elasticloadbalancing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com.amazonaws.region.elasticfilesystem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com.amazonaws.region.autoscaling</a:t>
            </a:r>
            <a:endParaRPr lang="en-US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Graphic 23" descr="AWS PrivateLink service icon.">
            <a:extLst>
              <a:ext uri="{FF2B5EF4-FFF2-40B4-BE49-F238E27FC236}">
                <a16:creationId xmlns:a16="http://schemas.microsoft.com/office/drawing/2014/main" id="{A29F1DA7-5FCF-F043-BDD9-F6C747C8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517269" y="4273299"/>
            <a:ext cx="19462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9A5EBDD8-41B9-4945-BD35-897E6E068586}"/>
              </a:ext>
            </a:extLst>
          </p:cNvPr>
          <p:cNvSpPr txBox="1"/>
          <p:nvPr/>
        </p:nvSpPr>
        <p:spPr>
          <a:xfrm>
            <a:off x="671893" y="1517742"/>
            <a:ext cx="5962272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Port 443 TCP must be open for the security group attached to the interface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interface </a:t>
            </a:r>
            <a:r>
              <a:rPr lang="en-US" dirty="0" err="1">
                <a:solidFill>
                  <a:schemeClr val="tx2"/>
                </a:solidFill>
              </a:rPr>
              <a:t>endoints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”</a:t>
            </a:r>
            <a:r>
              <a:rPr lang="en-US" dirty="0" err="1">
                <a:solidFill>
                  <a:schemeClr val="tx2"/>
                </a:solidFill>
              </a:rPr>
              <a:t>private_dns_enabled</a:t>
            </a:r>
            <a:r>
              <a:rPr lang="en-US" dirty="0">
                <a:solidFill>
                  <a:schemeClr val="tx2"/>
                </a:solidFill>
              </a:rPr>
              <a:t>” should be set to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dirty="0" err="1">
                <a:solidFill>
                  <a:schemeClr val="tx2"/>
                </a:solidFill>
              </a:rPr>
              <a:t>private_dns_only_for_inbound_resolver_endpoint</a:t>
            </a:r>
            <a:r>
              <a:rPr lang="en-US" dirty="0">
                <a:solidFill>
                  <a:schemeClr val="tx2"/>
                </a:solidFill>
              </a:rPr>
              <a:t>” should be set to false</a:t>
            </a:r>
          </a:p>
        </p:txBody>
      </p:sp>
    </p:spTree>
    <p:extLst>
      <p:ext uri="{BB962C8B-B14F-4D97-AF65-F5344CB8AC3E}">
        <p14:creationId xmlns:p14="http://schemas.microsoft.com/office/powerpoint/2010/main" val="30219427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37322" y="387019"/>
            <a:ext cx="9273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AWS </a:t>
            </a:r>
            <a:r>
              <a:rPr lang="en-US" sz="3400" b="1" dirty="0" err="1">
                <a:solidFill>
                  <a:srgbClr val="0070C0"/>
                </a:solidFill>
                <a:latin typeface="source-serif-pro"/>
              </a:rPr>
              <a:t>PrivateLink</a:t>
            </a:r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 pricing</a:t>
            </a:r>
          </a:p>
          <a:p>
            <a:endParaRPr lang="en-US" sz="3400" b="1" dirty="0">
              <a:solidFill>
                <a:srgbClr val="0070C0"/>
              </a:solidFill>
              <a:latin typeface="source-serif-pro"/>
            </a:endParaRP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2031226" y="94353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F16393-7B56-E443-BE18-940AD5CA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9" y="2194383"/>
            <a:ext cx="11332582" cy="3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68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419100" y="271385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source-serif-pro"/>
              </a:rPr>
              <a:t>Private ECR</a:t>
            </a:r>
          </a:p>
          <a:p>
            <a:endParaRPr lang="en-RO" sz="3400" dirty="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816082" y="886925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 dirty="0"/>
            </a:p>
          </p:txBody>
        </p:sp>
      </p:grpSp>
      <p:sp>
        <p:nvSpPr>
          <p:cNvPr id="10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457F61F2-9496-C240-BC3B-A8AE71E91CF8}"/>
              </a:ext>
            </a:extLst>
          </p:cNvPr>
          <p:cNvSpPr txBox="1"/>
          <p:nvPr/>
        </p:nvSpPr>
        <p:spPr>
          <a:xfrm>
            <a:off x="663956" y="1512996"/>
            <a:ext cx="864514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Pull through cache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 automatic image caching from a public registry into a private ECR repository</a:t>
            </a:r>
          </a:p>
          <a:p>
            <a:r>
              <a:rPr lang="en-US" dirty="0">
                <a:solidFill>
                  <a:schemeClr val="accent2"/>
                </a:solidFill>
              </a:rPr>
              <a:t>Private registry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Permit pull through cache rules to function</a:t>
            </a:r>
          </a:p>
        </p:txBody>
      </p:sp>
      <p:sp>
        <p:nvSpPr>
          <p:cNvPr id="11" name="Lorem ipsum dolor sit amet, consectetur adipiscing elit, sed do eiusmod tempor exercitation ullamco laboris">
            <a:extLst>
              <a:ext uri="{FF2B5EF4-FFF2-40B4-BE49-F238E27FC236}">
                <a16:creationId xmlns:a16="http://schemas.microsoft.com/office/drawing/2014/main" id="{F53D5083-85C1-8742-9E22-445D0BF107F2}"/>
              </a:ext>
            </a:extLst>
          </p:cNvPr>
          <p:cNvSpPr txBox="1"/>
          <p:nvPr/>
        </p:nvSpPr>
        <p:spPr>
          <a:xfrm>
            <a:off x="3280157" y="439083"/>
            <a:ext cx="46367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8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CDFACF-3DFD-8246-A9D4-7496C4D1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04" y="5073077"/>
            <a:ext cx="1820864" cy="6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66FC5F30-716D-7143-B1AE-A3C102BB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78996" y="4040450"/>
            <a:ext cx="966848" cy="96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93989B17-7A53-E44B-B34B-1117F76E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28" y="3746502"/>
            <a:ext cx="1379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05504C-D89F-D743-BDB2-78196976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086" y="3746503"/>
            <a:ext cx="1020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ECR</a:t>
            </a:r>
          </a:p>
        </p:txBody>
      </p:sp>
      <p:pic>
        <p:nvPicPr>
          <p:cNvPr id="22" name="Graphic 21" descr="Registry resource icon for the Amazon ECR service.">
            <a:extLst>
              <a:ext uri="{FF2B5EF4-FFF2-40B4-BE49-F238E27FC236}">
                <a16:creationId xmlns:a16="http://schemas.microsoft.com/office/drawing/2014/main" id="{CF14AD06-D24C-414F-9F5D-6AAD5654E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886" y="4059999"/>
            <a:ext cx="966848" cy="966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6E97C1-4912-5D4D-922A-47557621A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604" y="4324155"/>
            <a:ext cx="2094664" cy="424594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A60E83-34E6-AC4D-9D45-C86A9FFB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43" y="3275912"/>
            <a:ext cx="1310986" cy="78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0159C8-7255-344F-8BB5-7D730F6DB127}"/>
              </a:ext>
            </a:extLst>
          </p:cNvPr>
          <p:cNvGrpSpPr/>
          <p:nvPr/>
        </p:nvGrpSpPr>
        <p:grpSpPr>
          <a:xfrm>
            <a:off x="5867400" y="3788364"/>
            <a:ext cx="1625160" cy="1572526"/>
            <a:chOff x="5761265" y="3609227"/>
            <a:chExt cx="1625160" cy="1572526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05779B0-0067-574E-9AAD-FFC12109F06D}"/>
                </a:ext>
              </a:extLst>
            </p:cNvPr>
            <p:cNvSpPr/>
            <p:nvPr/>
          </p:nvSpPr>
          <p:spPr bwMode="auto">
            <a:xfrm rot="10800000">
              <a:off x="6467879" y="3609227"/>
              <a:ext cx="918546" cy="78626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170D53-DE3D-6942-8009-A420773BDD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1265" y="4395491"/>
              <a:ext cx="6980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49155FF-E3E6-3743-B538-4EAB716D2647}"/>
                </a:ext>
              </a:extLst>
            </p:cNvPr>
            <p:cNvSpPr/>
            <p:nvPr/>
          </p:nvSpPr>
          <p:spPr bwMode="auto">
            <a:xfrm rot="10800000">
              <a:off x="6467879" y="4395490"/>
              <a:ext cx="918546" cy="78626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30" name="Straight Arrow Connector 29" descr="Right pointing horizontal arrow.">
            <a:extLst>
              <a:ext uri="{FF2B5EF4-FFF2-40B4-BE49-F238E27FC236}">
                <a16:creationId xmlns:a16="http://schemas.microsoft.com/office/drawing/2014/main" id="{ACE9FC1D-CBF1-6747-BC39-42124C3B99CA}"/>
              </a:ext>
            </a:extLst>
          </p:cNvPr>
          <p:cNvCxnSpPr>
            <a:cxnSpLocks/>
          </p:cNvCxnSpPr>
          <p:nvPr/>
        </p:nvCxnSpPr>
        <p:spPr>
          <a:xfrm>
            <a:off x="3618940" y="4523874"/>
            <a:ext cx="94949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00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25406</TotalTime>
  <Words>1433</Words>
  <Application>Microsoft Macintosh PowerPoint</Application>
  <PresentationFormat>Widescreen</PresentationFormat>
  <Paragraphs>205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Bezu</dc:creator>
  <cp:lastModifiedBy>Microsoft Office User</cp:lastModifiedBy>
  <cp:revision>90</cp:revision>
  <dcterms:created xsi:type="dcterms:W3CDTF">2023-08-08T10:36:59Z</dcterms:created>
  <dcterms:modified xsi:type="dcterms:W3CDTF">2023-11-27T08:35:57Z</dcterms:modified>
</cp:coreProperties>
</file>